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82" r:id="rId5"/>
    <p:sldId id="260" r:id="rId6"/>
    <p:sldId id="261" r:id="rId7"/>
    <p:sldId id="262" r:id="rId8"/>
    <p:sldId id="263" r:id="rId9"/>
    <p:sldId id="264" r:id="rId10"/>
    <p:sldId id="265" r:id="rId11"/>
    <p:sldId id="281" r:id="rId12"/>
    <p:sldId id="266" r:id="rId13"/>
    <p:sldId id="267" r:id="rId14"/>
    <p:sldId id="268" r:id="rId15"/>
    <p:sldId id="269" r:id="rId16"/>
    <p:sldId id="270" r:id="rId17"/>
    <p:sldId id="280" r:id="rId18"/>
    <p:sldId id="271" r:id="rId19"/>
    <p:sldId id="272" r:id="rId20"/>
    <p:sldId id="273" r:id="rId21"/>
    <p:sldId id="274" r:id="rId22"/>
    <p:sldId id="275" r:id="rId23"/>
    <p:sldId id="279" r:id="rId24"/>
    <p:sldId id="276" r:id="rId25"/>
    <p:sldId id="284" r:id="rId26"/>
    <p:sldId id="277" r:id="rId27"/>
    <p:sldId id="278"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7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22338-3836-4391-894B-2CB744581E02}" v="11" dt="2022-10-12T16:39:08.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9" autoAdjust="0"/>
    <p:restoredTop sz="86370" autoAdjust="0"/>
  </p:normalViewPr>
  <p:slideViewPr>
    <p:cSldViewPr>
      <p:cViewPr varScale="1">
        <p:scale>
          <a:sx n="60" d="100"/>
          <a:sy n="60" d="100"/>
        </p:scale>
        <p:origin x="62" y="533"/>
      </p:cViewPr>
      <p:guideLst/>
    </p:cSldViewPr>
  </p:slideViewPr>
  <p:outlineViewPr>
    <p:cViewPr>
      <p:scale>
        <a:sx n="33" d="100"/>
        <a:sy n="33" d="100"/>
      </p:scale>
      <p:origin x="0" y="-184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anna Slaugh" userId="zejZgqTcI48wOAlL96AMrm3QwSvjzHoQ+vcS1451e/4=" providerId="None" clId="Web-{64522338-3836-4391-894B-2CB744581E02}"/>
    <pc:docChg chg="modSld">
      <pc:chgData name="Breanna Slaugh" userId="zejZgqTcI48wOAlL96AMrm3QwSvjzHoQ+vcS1451e/4=" providerId="None" clId="Web-{64522338-3836-4391-894B-2CB744581E02}" dt="2022-10-12T16:39:08.168" v="4" actId="20577"/>
      <pc:docMkLst>
        <pc:docMk/>
      </pc:docMkLst>
      <pc:sldChg chg="modSp">
        <pc:chgData name="Breanna Slaugh" userId="zejZgqTcI48wOAlL96AMrm3QwSvjzHoQ+vcS1451e/4=" providerId="None" clId="Web-{64522338-3836-4391-894B-2CB744581E02}" dt="2022-10-12T16:39:08.168" v="4" actId="20577"/>
        <pc:sldMkLst>
          <pc:docMk/>
          <pc:sldMk cId="874510049" sldId="281"/>
        </pc:sldMkLst>
        <pc:spChg chg="mod">
          <ac:chgData name="Breanna Slaugh" userId="zejZgqTcI48wOAlL96AMrm3QwSvjzHoQ+vcS1451e/4=" providerId="None" clId="Web-{64522338-3836-4391-894B-2CB744581E02}" dt="2022-10-12T16:39:08.168" v="4" actId="20577"/>
          <ac:spMkLst>
            <pc:docMk/>
            <pc:sldMk cId="874510049" sldId="281"/>
            <ac:spMk id="4" creationId="{96A3383D-B378-414A-B862-C0A2B8D308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6DD7C-B72E-4F80-8F29-02F13A5BAB39}"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3C53B-4CC7-4D3D-91BF-E180E4269740}" type="slidenum">
              <a:rPr lang="en-US" smtClean="0"/>
              <a:t>‹#›</a:t>
            </a:fld>
            <a:endParaRPr lang="en-US"/>
          </a:p>
        </p:txBody>
      </p:sp>
    </p:spTree>
    <p:extLst>
      <p:ext uri="{BB962C8B-B14F-4D97-AF65-F5344CB8AC3E}">
        <p14:creationId xmlns:p14="http://schemas.microsoft.com/office/powerpoint/2010/main" val="3388539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4f49e6af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4f49e6af6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ge4f49e6af6_0_26: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4f49e6a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4f49e6af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ge4f49e6af6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4f49e6af6_0_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ge4f49e6af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4f49e6af6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ge4f49e6af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4f49e6af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4f49e6af6_0_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ge4f49e6af6_0_4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5" name="Google Shape;2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4f49e6a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4f49e6af6_0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ge4f49e6af6_0_47: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8" name="Google Shape;238;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4f49e6af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4f49e6af6_0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ge4f49e6af6_0_3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AF4FA55-9216-42C5-8A1E-DD9B5828FC0C}"/>
              </a:ext>
              <a:ext uri="{C183D7F6-B498-43B3-948B-1728B52AA6E4}">
                <adec:decorative xmlns:adec="http://schemas.microsoft.com/office/drawing/2017/decorative" val="1"/>
              </a:ext>
            </a:extLst>
          </p:cNvPr>
          <p:cNvSpPr/>
          <p:nvPr userDrawn="1"/>
        </p:nvSpPr>
        <p:spPr>
          <a:xfrm>
            <a:off x="2419350" y="1771650"/>
            <a:ext cx="3409950" cy="3219450"/>
          </a:xfrm>
          <a:prstGeom prst="ellipse">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81BC22E-A80C-4BA8-AEFD-00C5F940D1A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1500" y="1210254"/>
            <a:ext cx="4342241" cy="4342241"/>
          </a:xfrm>
          <a:prstGeom prst="rect">
            <a:avLst/>
          </a:prstGeom>
        </p:spPr>
      </p:pic>
      <p:sp>
        <p:nvSpPr>
          <p:cNvPr id="2" name="Title 1">
            <a:extLst>
              <a:ext uri="{FF2B5EF4-FFF2-40B4-BE49-F238E27FC236}">
                <a16:creationId xmlns:a16="http://schemas.microsoft.com/office/drawing/2014/main" id="{95074087-72EF-45D8-846A-3A3C4217AB94}"/>
              </a:ext>
            </a:extLst>
          </p:cNvPr>
          <p:cNvSpPr>
            <a:spLocks noGrp="1"/>
          </p:cNvSpPr>
          <p:nvPr>
            <p:ph type="ctrTitle"/>
          </p:nvPr>
        </p:nvSpPr>
        <p:spPr>
          <a:xfrm>
            <a:off x="4724400" y="1122363"/>
            <a:ext cx="5943600" cy="2387600"/>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DAAF8BC-5F5E-4C7D-B0C2-9CFA1AC0DE4A}"/>
              </a:ext>
            </a:extLst>
          </p:cNvPr>
          <p:cNvSpPr>
            <a:spLocks noGrp="1"/>
          </p:cNvSpPr>
          <p:nvPr>
            <p:ph type="subTitle" idx="1" hasCustomPrompt="1"/>
          </p:nvPr>
        </p:nvSpPr>
        <p:spPr>
          <a:xfrm>
            <a:off x="4724400" y="3602038"/>
            <a:ext cx="59436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spcBef>
                <a:spcPts val="0"/>
              </a:spcBef>
              <a:buClr>
                <a:srgbClr val="888888"/>
              </a:buClr>
              <a:buSzPts val="2800"/>
            </a:pPr>
            <a:r>
              <a:rPr lang="en-US" dirty="0"/>
              <a:t>CS 240 – Advanced Programming Concepts</a:t>
            </a:r>
            <a:endParaRPr lang="en-US" sz="2000" dirty="0"/>
          </a:p>
        </p:txBody>
      </p:sp>
    </p:spTree>
    <p:extLst>
      <p:ext uri="{BB962C8B-B14F-4D97-AF65-F5344CB8AC3E}">
        <p14:creationId xmlns:p14="http://schemas.microsoft.com/office/powerpoint/2010/main" val="42047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4B86-6B6A-4EE7-8659-145C921AC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AE73D-4A23-4E01-9F42-C09E63503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7BF5775-CA6B-43ED-A98A-C0860AD03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1538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E341-B05A-416C-A717-7F8D5B60098B}"/>
              </a:ext>
            </a:extLst>
          </p:cNvPr>
          <p:cNvSpPr>
            <a:spLocks noGrp="1"/>
          </p:cNvSpPr>
          <p:nvPr>
            <p:ph type="title"/>
          </p:nvPr>
        </p:nvSpPr>
        <p:spPr>
          <a:xfrm>
            <a:off x="2438400" y="365125"/>
            <a:ext cx="8915400" cy="1325563"/>
          </a:xfrm>
        </p:spPr>
        <p:txBody>
          <a:bodyPr/>
          <a:lstStyle>
            <a:lvl1pPr>
              <a:defRPr>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B0286F-2F69-47CD-9FDE-6C79B0D92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4069A7C9-0CE0-4F3F-B473-BCF567F4230E}"/>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441C70D-D7A7-4BFF-A53E-CC77645857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11529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7817-11AA-494F-9017-BBA114DD0EB9}"/>
              </a:ext>
            </a:extLst>
          </p:cNvPr>
          <p:cNvSpPr>
            <a:spLocks noGrp="1"/>
          </p:cNvSpPr>
          <p:nvPr>
            <p:ph type="title"/>
          </p:nvPr>
        </p:nvSpPr>
        <p:spPr>
          <a:xfrm>
            <a:off x="4876800" y="2514601"/>
            <a:ext cx="5791200" cy="1790700"/>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7B2ACEE-B79D-4DE2-8323-6C4794D497A9}"/>
              </a:ext>
            </a:extLst>
          </p:cNvPr>
          <p:cNvSpPr>
            <a:spLocks noGrp="1"/>
          </p:cNvSpPr>
          <p:nvPr>
            <p:ph type="body" idx="1"/>
          </p:nvPr>
        </p:nvSpPr>
        <p:spPr>
          <a:xfrm>
            <a:off x="4876800" y="4589463"/>
            <a:ext cx="647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0F304132-E682-4610-AF29-C6AF2000E572}"/>
              </a:ext>
              <a:ext uri="{C183D7F6-B498-43B3-948B-1728B52AA6E4}">
                <adec:decorative xmlns:adec="http://schemas.microsoft.com/office/drawing/2017/decorative" val="1"/>
              </a:ext>
            </a:extLst>
          </p:cNvPr>
          <p:cNvSpPr/>
          <p:nvPr userDrawn="1"/>
        </p:nvSpPr>
        <p:spPr>
          <a:xfrm>
            <a:off x="3038475" y="2514600"/>
            <a:ext cx="1685925" cy="1790700"/>
          </a:xfrm>
          <a:prstGeom prst="rect">
            <a:avLst/>
          </a:prstGeom>
          <a:solidFill>
            <a:srgbClr val="10A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A square made of tiny squares">
            <a:extLst>
              <a:ext uri="{FF2B5EF4-FFF2-40B4-BE49-F238E27FC236}">
                <a16:creationId xmlns:a16="http://schemas.microsoft.com/office/drawing/2014/main" id="{AA027B54-A08D-4C1B-952C-28630BCF98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66950" y="2514600"/>
            <a:ext cx="2324100" cy="2324100"/>
          </a:xfrm>
          <a:prstGeom prst="rect">
            <a:avLst/>
          </a:prstGeom>
        </p:spPr>
      </p:pic>
    </p:spTree>
    <p:extLst>
      <p:ext uri="{BB962C8B-B14F-4D97-AF65-F5344CB8AC3E}">
        <p14:creationId xmlns:p14="http://schemas.microsoft.com/office/powerpoint/2010/main" val="104179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88C9-EA08-4018-A16F-CC8909EDC3BF}"/>
              </a:ext>
            </a:extLst>
          </p:cNvPr>
          <p:cNvSpPr>
            <a:spLocks noGrp="1"/>
          </p:cNvSpPr>
          <p:nvPr>
            <p:ph type="title"/>
          </p:nvPr>
        </p:nvSpPr>
        <p:spPr>
          <a:xfrm>
            <a:off x="2438400" y="365125"/>
            <a:ext cx="89154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9979E42-12DD-45B8-9686-86CA707A1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1300A-863C-4997-A7C6-36559D4E1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2372A-0FE5-4C1F-A8E7-4934AB7DD681}"/>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10/12/2022</a:t>
            </a:fld>
            <a:endParaRPr lang="en-US"/>
          </a:p>
        </p:txBody>
      </p:sp>
      <p:sp>
        <p:nvSpPr>
          <p:cNvPr id="6" name="Footer Placeholder 5">
            <a:extLst>
              <a:ext uri="{FF2B5EF4-FFF2-40B4-BE49-F238E27FC236}">
                <a16:creationId xmlns:a16="http://schemas.microsoft.com/office/drawing/2014/main" id="{39A3EA96-A337-4B49-B59C-F7B74A606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DE7B4DD-853F-49D3-B1D8-9CF24F09AE06}"/>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8" name="Oval 7">
            <a:extLst>
              <a:ext uri="{FF2B5EF4-FFF2-40B4-BE49-F238E27FC236}">
                <a16:creationId xmlns:a16="http://schemas.microsoft.com/office/drawing/2014/main" id="{F2D7123A-263B-49F8-9464-D4B1966EFBF6}"/>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F5350794-7939-4475-8E7D-BE6AF9E1B6D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108324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1672-9E85-4B1D-89DD-A7CAF32CDF1A}"/>
              </a:ext>
            </a:extLst>
          </p:cNvPr>
          <p:cNvSpPr>
            <a:spLocks noGrp="1"/>
          </p:cNvSpPr>
          <p:nvPr>
            <p:ph type="title"/>
          </p:nvPr>
        </p:nvSpPr>
        <p:spPr>
          <a:xfrm>
            <a:off x="2438400" y="365125"/>
            <a:ext cx="89169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D3F88-0D6D-489E-AD86-EDD8F994D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7C14F-2376-4122-979C-77914B1C8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3531E-DEE0-49A1-9574-1C88D5DCD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16F81-0D13-4130-A10D-B5FC098BE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5A0913-B883-4CFC-8D11-52409FED5979}"/>
              </a:ext>
            </a:extLst>
          </p:cNvPr>
          <p:cNvSpPr>
            <a:spLocks noGrp="1"/>
          </p:cNvSpPr>
          <p:nvPr>
            <p:ph type="dt" sz="half" idx="10"/>
          </p:nvPr>
        </p:nvSpPr>
        <p:spPr>
          <a:xfrm>
            <a:off x="838200" y="6356350"/>
            <a:ext cx="2743200" cy="365125"/>
          </a:xfrm>
          <a:prstGeom prst="rect">
            <a:avLst/>
          </a:prstGeom>
        </p:spPr>
        <p:txBody>
          <a:bodyPr/>
          <a:lstStyle/>
          <a:p>
            <a:fld id="{42843B30-1E86-4013-8ECE-884C57492584}" type="datetimeFigureOut">
              <a:rPr lang="en-US" smtClean="0"/>
              <a:t>10/12/2022</a:t>
            </a:fld>
            <a:endParaRPr lang="en-US"/>
          </a:p>
        </p:txBody>
      </p:sp>
      <p:sp>
        <p:nvSpPr>
          <p:cNvPr id="8" name="Footer Placeholder 7">
            <a:extLst>
              <a:ext uri="{FF2B5EF4-FFF2-40B4-BE49-F238E27FC236}">
                <a16:creationId xmlns:a16="http://schemas.microsoft.com/office/drawing/2014/main" id="{F914FD7C-5D22-4DA5-9705-8D18A7F414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92A0867-1717-42A7-B78A-9C7814BC20E3}"/>
              </a:ext>
            </a:extLst>
          </p:cNvPr>
          <p:cNvSpPr>
            <a:spLocks noGrp="1"/>
          </p:cNvSpPr>
          <p:nvPr>
            <p:ph type="sldNum" sz="quarter" idx="12"/>
          </p:nvPr>
        </p:nvSpPr>
        <p:spPr>
          <a:xfrm>
            <a:off x="8610600" y="6356350"/>
            <a:ext cx="2743200" cy="365125"/>
          </a:xfrm>
          <a:prstGeom prst="rect">
            <a:avLst/>
          </a:prstGeom>
        </p:spPr>
        <p:txBody>
          <a:bodyPr/>
          <a:lstStyle/>
          <a:p>
            <a:fld id="{655194C6-6023-4436-B80D-76094CE2A7A5}" type="slidenum">
              <a:rPr lang="en-US" smtClean="0"/>
              <a:t>‹#›</a:t>
            </a:fld>
            <a:endParaRPr lang="en-US"/>
          </a:p>
        </p:txBody>
      </p:sp>
      <p:sp>
        <p:nvSpPr>
          <p:cNvPr id="10" name="Oval 9">
            <a:extLst>
              <a:ext uri="{FF2B5EF4-FFF2-40B4-BE49-F238E27FC236}">
                <a16:creationId xmlns:a16="http://schemas.microsoft.com/office/drawing/2014/main" id="{504E6185-3728-48C3-B8CA-CF457E7EA8B1}"/>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3BF25503-1FFE-430C-B0F5-33F0978196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272594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9C96-C9EA-46D3-8158-2A33C52A63EB}"/>
              </a:ext>
            </a:extLst>
          </p:cNvPr>
          <p:cNvSpPr>
            <a:spLocks noGrp="1"/>
          </p:cNvSpPr>
          <p:nvPr>
            <p:ph type="title"/>
          </p:nvPr>
        </p:nvSpPr>
        <p:spPr>
          <a:xfrm>
            <a:off x="2438400" y="365125"/>
            <a:ext cx="8915400" cy="1325563"/>
          </a:xfrm>
        </p:spPr>
        <p:txBody>
          <a:bodyPr/>
          <a:lstStyle/>
          <a:p>
            <a:r>
              <a:rPr lang="en-US"/>
              <a:t>Click to edit Master title style</a:t>
            </a:r>
          </a:p>
        </p:txBody>
      </p:sp>
      <p:sp>
        <p:nvSpPr>
          <p:cNvPr id="6" name="Oval 5">
            <a:extLst>
              <a:ext uri="{FF2B5EF4-FFF2-40B4-BE49-F238E27FC236}">
                <a16:creationId xmlns:a16="http://schemas.microsoft.com/office/drawing/2014/main" id="{08CAFDBA-466E-4388-96C0-22F32156AC1F}"/>
              </a:ext>
              <a:ext uri="{C183D7F6-B498-43B3-948B-1728B52AA6E4}">
                <adec:decorative xmlns:adec="http://schemas.microsoft.com/office/drawing/2017/decorative" val="1"/>
              </a:ext>
            </a:extLst>
          </p:cNvPr>
          <p:cNvSpPr/>
          <p:nvPr userDrawn="1"/>
        </p:nvSpPr>
        <p:spPr>
          <a:xfrm>
            <a:off x="418703" y="305991"/>
            <a:ext cx="1276351" cy="1325563"/>
          </a:xfrm>
          <a:prstGeom prst="ellipse">
            <a:avLst/>
          </a:prstGeom>
          <a:solidFill>
            <a:srgbClr val="10A170"/>
          </a:solidFill>
          <a:ln>
            <a:solidFill>
              <a:srgbClr val="10A1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1FD8C66-5E46-495F-9BAF-64EEC35D91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8200" y="130968"/>
            <a:ext cx="1713707" cy="1713707"/>
          </a:xfrm>
          <a:prstGeom prst="rect">
            <a:avLst/>
          </a:prstGeom>
        </p:spPr>
      </p:pic>
    </p:spTree>
    <p:extLst>
      <p:ext uri="{BB962C8B-B14F-4D97-AF65-F5344CB8AC3E}">
        <p14:creationId xmlns:p14="http://schemas.microsoft.com/office/powerpoint/2010/main" val="34754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57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7732-7EC1-4E5B-A2DE-CE9D78435ECC}"/>
              </a:ext>
            </a:extLst>
          </p:cNvPr>
          <p:cNvSpPr>
            <a:spLocks noGrp="1"/>
          </p:cNvSpPr>
          <p:nvPr>
            <p:ph type="title" idx="4294967295"/>
          </p:nvPr>
        </p:nvSpPr>
        <p:spPr>
          <a:xfrm>
            <a:off x="600075" y="419100"/>
            <a:ext cx="11010900" cy="809625"/>
          </a:xfrm>
          <a:prstGeom prst="rect">
            <a:avLst/>
          </a:prstGeom>
          <a:solidFill>
            <a:srgbClr val="10A17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0" i="0" u="none" strike="noStrike" kern="0" cap="none" spc="0" normalizeH="0" baseline="0" noProof="0">
                <a:ln>
                  <a:noFill/>
                </a:ln>
                <a:solidFill>
                  <a:schemeClr val="lt1"/>
                </a:solidFill>
                <a:effectLst/>
                <a:uLnTx/>
                <a:uFillTx/>
                <a:latin typeface="Calibri" panose="020F0502020204030204" pitchFamily="34" charset="0"/>
                <a:ea typeface="+mn-ea"/>
                <a:cs typeface="Calibri" panose="020F0502020204030204" pitchFamily="34" charset="0"/>
                <a:sym typeface="Arial"/>
              </a:rPr>
              <a:t>Click to edit Master title style</a:t>
            </a:r>
            <a:endParaRPr kumimoji="0" lang="en-US" sz="3600" b="0" i="0" u="none" strike="noStrike" kern="0" cap="none" spc="0" normalizeH="0" baseline="0" noProof="0" dirty="0">
              <a:ln>
                <a:noFill/>
              </a:ln>
              <a:solidFill>
                <a:schemeClr val="lt1"/>
              </a:solidFill>
              <a:effectLst/>
              <a:uLnTx/>
              <a:uFillTx/>
              <a:latin typeface="Calibri" panose="020F0502020204030204" pitchFamily="34" charset="0"/>
              <a:ea typeface="+mn-ea"/>
              <a:cs typeface="Calibri" panose="020F0502020204030204" pitchFamily="34" charset="0"/>
              <a:sym typeface="Arial"/>
            </a:endParaRPr>
          </a:p>
        </p:txBody>
      </p:sp>
      <p:sp>
        <p:nvSpPr>
          <p:cNvPr id="4" name="TextBox 3">
            <a:extLst>
              <a:ext uri="{FF2B5EF4-FFF2-40B4-BE49-F238E27FC236}">
                <a16:creationId xmlns:a16="http://schemas.microsoft.com/office/drawing/2014/main" id="{87D3D1FE-9F45-4B27-9E72-65C228D449B3}"/>
              </a:ext>
            </a:extLst>
          </p:cNvPr>
          <p:cNvSpPr txBox="1"/>
          <p:nvPr userDrawn="1"/>
        </p:nvSpPr>
        <p:spPr>
          <a:xfrm>
            <a:off x="600075" y="1524000"/>
            <a:ext cx="11010900" cy="472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5486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DC06-3DA0-4A1E-AB1A-48339E4F5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879D0-C477-4379-96CC-27517D667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C02F9-3225-42B9-B512-45AC0AB55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9255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362DA-21A6-472B-8BAA-4FB9584D6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1DF2A76-FD76-466C-8FBB-AAA8EF449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623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CVjTVJXVXvBrefUIoetXjissfaYkrMxz/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pache.org/licenses/LICENSE-2.0" TargetMode="External"/><Relationship Id="rId2" Type="http://schemas.openxmlformats.org/officeDocument/2006/relationships/hyperlink" Target="https://developer.android.com/guide/components/activities/activity-lifecycle"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2ow-xsiEl4u6wFbq8eoCeTKyWDDVyRJQ/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rive.google.com/file/d/1tw3Ed37MTAhfT2retMQSln-hx9-gfiFb/view?usp=sharing" TargetMode="External"/><Relationship Id="rId5" Type="http://schemas.openxmlformats.org/officeDocument/2006/relationships/hyperlink" Target="https://drive.google.com/file/d/1nkwzOguoD1po9H8EuTxQ5Aerx5P6p-B3/view?usp=sharing" TargetMode="External"/><Relationship Id="rId4" Type="http://schemas.openxmlformats.org/officeDocument/2006/relationships/hyperlink" Target="https://drive.google.com/file/d/1XDyNtVSeaM_a2dsoMoVC56O7HIk0VmyU/view?usp=shari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wUv0HtGSymAgee9D_uovg3KvATTp9Z6b/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wUv0HtGSymAgee9D_uovg3KvATTp9Z6b/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F9By_VXFyGrjbd11vNBm7IcDxYRTS1mk/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open?id=1ZkaFChUn3ag1Xr3HuCYCljNm7a5lS_L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developer.android.com/guide/components/activities/activity-lifecy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prstGeom prst="rect">
            <a:avLst/>
          </a:prstGeom>
          <a:noFill/>
          <a:ln>
            <a:noFill/>
          </a:ln>
        </p:spPr>
        <p:txBody>
          <a:bodyPr spcFirstLastPara="1" vert="horz" wrap="square" lIns="91425" tIns="45700" rIns="91425" bIns="45700" rtlCol="0" anchor="b" anchorCtr="0">
            <a:noAutofit/>
          </a:bodyPr>
          <a:lstStyle/>
          <a:p>
            <a:pPr>
              <a:spcBef>
                <a:spcPts val="0"/>
              </a:spcBef>
              <a:buClr>
                <a:schemeClr val="dk1"/>
              </a:buClr>
              <a:buSzPts val="5400"/>
            </a:pPr>
            <a:r>
              <a:rPr lang="en-US" sz="5400" dirty="0"/>
              <a:t>Android Activities and Fragments</a:t>
            </a:r>
            <a:endParaRPr dirty="0"/>
          </a:p>
        </p:txBody>
      </p:sp>
      <p:sp>
        <p:nvSpPr>
          <p:cNvPr id="89" name="Google Shape;89;p13"/>
          <p:cNvSpPr txBox="1">
            <a:spLocks noGrp="1"/>
          </p:cNvSpPr>
          <p:nvPr>
            <p:ph type="subTitle" idx="1"/>
          </p:nvPr>
        </p:nvSpPr>
        <p:spPr>
          <a:prstGeom prst="rect">
            <a:avLst/>
          </a:prstGeom>
          <a:noFill/>
          <a:ln>
            <a:noFill/>
          </a:ln>
        </p:spPr>
        <p:txBody>
          <a:bodyPr spcFirstLastPara="1" vert="horz" wrap="square" lIns="91425" tIns="45700" rIns="91425" bIns="45700" rtlCol="0" anchor="t" anchorCtr="0">
            <a:noAutofit/>
          </a:bodyPr>
          <a:lstStyle/>
          <a:p>
            <a:pPr>
              <a:spcBef>
                <a:spcPts val="0"/>
              </a:spcBef>
              <a:buClr>
                <a:srgbClr val="888888"/>
              </a:buClr>
              <a:buSzPts val="2400"/>
            </a:pPr>
            <a:r>
              <a:rPr lang="en-US" dirty="0"/>
              <a:t>CS 240 – Advanced Programming Concepts </a:t>
            </a:r>
            <a:endParaRPr dirty="0"/>
          </a:p>
          <a:p>
            <a:pPr algn="ctr">
              <a:spcBef>
                <a:spcPts val="640"/>
              </a:spcBef>
              <a:buClr>
                <a:srgbClr val="888888"/>
              </a:buClr>
              <a:buSzPts val="32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Activity Lifecycle Demo (</a:t>
            </a:r>
            <a:r>
              <a:rPr lang="en-US" u="sng" dirty="0" err="1">
                <a:solidFill>
                  <a:schemeClr val="hlink"/>
                </a:solidFill>
                <a:hlinkClick r:id="rId3"/>
              </a:rPr>
              <a:t>ActivityLifecycleExample</a:t>
            </a:r>
            <a:r>
              <a:rPr lang="en-US" dirty="0"/>
              <a:t>)</a:t>
            </a:r>
            <a:endParaRPr dirty="0"/>
          </a:p>
        </p:txBody>
      </p:sp>
      <p:sp>
        <p:nvSpPr>
          <p:cNvPr id="148" name="Google Shape;148;p21"/>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406400">
              <a:spcBef>
                <a:spcPts val="560"/>
              </a:spcBef>
              <a:buClr>
                <a:schemeClr val="dk1"/>
              </a:buClr>
              <a:buSzPts val="2800"/>
              <a:buChar char="●"/>
            </a:pPr>
            <a:r>
              <a:rPr lang="en-US"/>
              <a:t>Set logcat to “Debug” and filter on “MainActivity”</a:t>
            </a:r>
            <a:endParaRPr/>
          </a:p>
          <a:p>
            <a:pPr marL="342900" indent="-406400">
              <a:spcBef>
                <a:spcPts val="560"/>
              </a:spcBef>
              <a:buClr>
                <a:schemeClr val="dk1"/>
              </a:buClr>
              <a:buSzPts val="2800"/>
              <a:buChar char="●"/>
            </a:pPr>
            <a:r>
              <a:rPr lang="en-US"/>
              <a:t>Observe the output for the following changes</a:t>
            </a:r>
            <a:endParaRPr/>
          </a:p>
          <a:p>
            <a:pPr lvl="2">
              <a:spcBef>
                <a:spcPts val="480"/>
              </a:spcBef>
              <a:buClr>
                <a:schemeClr val="dk1"/>
              </a:buClr>
              <a:buSzPts val="2400"/>
              <a:buChar char="■"/>
            </a:pPr>
            <a:r>
              <a:rPr lang="en-US"/>
              <a:t>Initial creation</a:t>
            </a:r>
            <a:endParaRPr/>
          </a:p>
          <a:p>
            <a:pPr lvl="2">
              <a:spcBef>
                <a:spcPts val="480"/>
              </a:spcBef>
              <a:buClr>
                <a:schemeClr val="dk1"/>
              </a:buClr>
              <a:buSzPts val="2400"/>
              <a:buChar char="■"/>
            </a:pPr>
            <a:r>
              <a:rPr lang="en-US"/>
              <a:t>Rotation</a:t>
            </a:r>
            <a:endParaRPr/>
          </a:p>
          <a:p>
            <a:pPr lvl="2">
              <a:spcBef>
                <a:spcPts val="480"/>
              </a:spcBef>
              <a:buClr>
                <a:schemeClr val="dk1"/>
              </a:buClr>
              <a:buSzPts val="2400"/>
              <a:buChar char="■"/>
            </a:pPr>
            <a:r>
              <a:rPr lang="en-US"/>
              <a:t>Use of ”recents” button to make another app active</a:t>
            </a:r>
            <a:endParaRPr/>
          </a:p>
          <a:p>
            <a:pPr lvl="2">
              <a:spcBef>
                <a:spcPts val="480"/>
              </a:spcBef>
              <a:buClr>
                <a:schemeClr val="dk1"/>
              </a:buClr>
              <a:buSzPts val="2400"/>
              <a:buChar char="■"/>
            </a:pPr>
            <a:r>
              <a:rPr lang="en-US"/>
              <a:t>Use of “home” button</a:t>
            </a:r>
            <a:endParaRPr/>
          </a:p>
          <a:p>
            <a:pPr lvl="2">
              <a:spcBef>
                <a:spcPts val="480"/>
              </a:spcBef>
              <a:buClr>
                <a:schemeClr val="dk1"/>
              </a:buClr>
              <a:buSzPts val="2400"/>
              <a:buChar char="■"/>
            </a:pPr>
            <a:r>
              <a:rPr lang="en-US"/>
              <a:t>Use of “back” button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CF5B-C4D9-46C2-ABE3-6FED448934A1}"/>
              </a:ext>
            </a:extLst>
          </p:cNvPr>
          <p:cNvSpPr>
            <a:spLocks noGrp="1"/>
          </p:cNvSpPr>
          <p:nvPr>
            <p:ph type="title" idx="4294967295"/>
          </p:nvPr>
        </p:nvSpPr>
        <p:spPr>
          <a:solidFill>
            <a:schemeClr val="accent1"/>
          </a:solidFill>
        </p:spPr>
        <p:txBody>
          <a:bodyPr/>
          <a:lstStyle/>
          <a:p>
            <a:pPr algn="ctr"/>
            <a:r>
              <a:rPr lang="en-US" dirty="0">
                <a:solidFill>
                  <a:schemeClr val="bg1"/>
                </a:solidFill>
              </a:rPr>
              <a:t>Citations</a:t>
            </a:r>
          </a:p>
        </p:txBody>
      </p:sp>
      <p:sp>
        <p:nvSpPr>
          <p:cNvPr id="4" name="TextBox 3">
            <a:extLst>
              <a:ext uri="{FF2B5EF4-FFF2-40B4-BE49-F238E27FC236}">
                <a16:creationId xmlns:a16="http://schemas.microsoft.com/office/drawing/2014/main" id="{96A3383D-B378-414A-B862-C0A2B8D308F2}"/>
              </a:ext>
            </a:extLst>
          </p:cNvPr>
          <p:cNvSpPr txBox="1"/>
          <p:nvPr/>
        </p:nvSpPr>
        <p:spPr>
          <a:xfrm>
            <a:off x="762000" y="1828800"/>
            <a:ext cx="11010900" cy="369332"/>
          </a:xfrm>
          <a:prstGeom prst="rect">
            <a:avLst/>
          </a:prstGeom>
          <a:noFill/>
        </p:spPr>
        <p:txBody>
          <a:bodyPr wrap="square" lIns="91440" tIns="45720" rIns="91440" bIns="45720" rtlCol="0" anchor="t">
            <a:spAutoFit/>
          </a:bodyPr>
          <a:lstStyle/>
          <a:p>
            <a:r>
              <a:rPr lang="en-US" dirty="0"/>
              <a:t>1. </a:t>
            </a:r>
            <a:r>
              <a:rPr lang="en-US" dirty="0">
                <a:hlinkClick r:id="rId2"/>
              </a:rPr>
              <a:t>Simplified Illustration of the activity lifecycle</a:t>
            </a:r>
            <a:r>
              <a:rPr lang="en-US" dirty="0"/>
              <a:t>. Developer.android.com. (</a:t>
            </a:r>
            <a:r>
              <a:rPr lang="en-US" dirty="0">
                <a:hlinkClick r:id="rId3"/>
              </a:rPr>
              <a:t>Apache 2.0 License</a:t>
            </a:r>
            <a:r>
              <a:rPr lang="en-US" dirty="0"/>
              <a:t>)</a:t>
            </a:r>
          </a:p>
        </p:txBody>
      </p:sp>
    </p:spTree>
    <p:extLst>
      <p:ext uri="{BB962C8B-B14F-4D97-AF65-F5344CB8AC3E}">
        <p14:creationId xmlns:p14="http://schemas.microsoft.com/office/powerpoint/2010/main" val="87451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prstGeom prst="rect">
            <a:avLst/>
          </a:prstGeom>
        </p:spPr>
        <p:txBody>
          <a:bodyPr spcFirstLastPara="1" vert="horz" wrap="square" lIns="91425" tIns="45700" rIns="91425" bIns="45700" rtlCol="0" anchor="t" anchorCtr="0">
            <a:noAutofit/>
          </a:bodyPr>
          <a:lstStyle/>
          <a:p>
            <a:pPr>
              <a:spcBef>
                <a:spcPts val="0"/>
              </a:spcBef>
            </a:pPr>
            <a:r>
              <a:rPr lang="en-US"/>
              <a:t>Saving Instance State</a:t>
            </a:r>
            <a:endParaRPr/>
          </a:p>
        </p:txBody>
      </p:sp>
      <p:sp>
        <p:nvSpPr>
          <p:cNvPr id="2" name="Text Placeholder 1">
            <a:extLst>
              <a:ext uri="{FF2B5EF4-FFF2-40B4-BE49-F238E27FC236}">
                <a16:creationId xmlns:a16="http://schemas.microsoft.com/office/drawing/2014/main" id="{E3BFDEAD-0A93-4608-BC78-C4664E5E96F8}"/>
              </a:ext>
            </a:extLst>
          </p:cNvPr>
          <p:cNvSpPr>
            <a:spLocks noGrp="1"/>
          </p:cNvSpPr>
          <p:nvPr>
            <p:ph type="body"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prstGeom prst="rect">
            <a:avLst/>
          </a:prstGeom>
        </p:spPr>
        <p:txBody>
          <a:bodyPr spcFirstLastPara="1" vert="horz" wrap="square" lIns="91425" tIns="45700" rIns="91425" bIns="45700" rtlCol="0" anchor="ctr" anchorCtr="0">
            <a:noAutofit/>
          </a:bodyPr>
          <a:lstStyle/>
          <a:p>
            <a:pPr>
              <a:spcBef>
                <a:spcPts val="0"/>
              </a:spcBef>
            </a:pPr>
            <a:r>
              <a:rPr lang="en-US" dirty="0"/>
              <a:t>Prevent State Loss</a:t>
            </a:r>
            <a:endParaRPr dirty="0"/>
          </a:p>
        </p:txBody>
      </p:sp>
      <p:sp>
        <p:nvSpPr>
          <p:cNvPr id="164" name="Google Shape;164;p23"/>
          <p:cNvSpPr txBox="1">
            <a:spLocks noGrp="1"/>
          </p:cNvSpPr>
          <p:nvPr>
            <p:ph idx="1"/>
          </p:nvPr>
        </p:nvSpPr>
        <p:spPr>
          <a:prstGeom prst="rect">
            <a:avLst/>
          </a:prstGeom>
        </p:spPr>
        <p:txBody>
          <a:bodyPr spcFirstLastPara="1" vert="horz" wrap="square" lIns="91425" tIns="45700" rIns="91425" bIns="45700" rtlCol="0" anchor="t" anchorCtr="0">
            <a:noAutofit/>
          </a:bodyPr>
          <a:lstStyle/>
          <a:p>
            <a:pPr marL="457200" indent="-342900">
              <a:spcBef>
                <a:spcPts val="360"/>
              </a:spcBef>
              <a:buSzPts val="1800"/>
              <a:buChar char="●"/>
            </a:pPr>
            <a:r>
              <a:rPr lang="en-US"/>
              <a:t>Simple changes, like a screen rotation will cause the loss of all instance variable values (because the activity instance is destroyed and recreated)</a:t>
            </a:r>
            <a:endParaRPr/>
          </a:p>
          <a:p>
            <a:pPr marL="914400" lvl="1" indent="-342900">
              <a:spcBef>
                <a:spcPts val="0"/>
              </a:spcBef>
              <a:buSzPts val="1800"/>
              <a:buChar char="○"/>
            </a:pPr>
            <a:r>
              <a:rPr lang="en-US"/>
              <a:t>Example: </a:t>
            </a:r>
            <a:r>
              <a:rPr lang="en-US" u="sng">
                <a:solidFill>
                  <a:schemeClr val="hlink"/>
                </a:solidFill>
                <a:hlinkClick r:id="rId3"/>
              </a:rPr>
              <a:t>StateLossExample</a:t>
            </a:r>
            <a:endParaRPr/>
          </a:p>
          <a:p>
            <a:pPr marL="457200" indent="-342900">
              <a:spcBef>
                <a:spcPts val="0"/>
              </a:spcBef>
              <a:buSzPts val="1800"/>
              <a:buChar char="●"/>
            </a:pPr>
            <a:r>
              <a:rPr lang="en-US"/>
              <a:t>3 Solutions</a:t>
            </a:r>
            <a:endParaRPr/>
          </a:p>
          <a:p>
            <a:pPr marL="914400" lvl="1" indent="-342900">
              <a:spcBef>
                <a:spcPts val="0"/>
              </a:spcBef>
              <a:buSzPts val="1800"/>
              <a:buChar char="○"/>
            </a:pPr>
            <a:r>
              <a:rPr lang="en-US"/>
              <a:t>Use onSaveInstanceState(Bundle) callback: </a:t>
            </a:r>
            <a:r>
              <a:rPr lang="en-US" u="sng">
                <a:solidFill>
                  <a:schemeClr val="hlink"/>
                </a:solidFill>
                <a:hlinkClick r:id="rId4"/>
              </a:rPr>
              <a:t>SaveInstanceStateExample</a:t>
            </a:r>
            <a:endParaRPr/>
          </a:p>
          <a:p>
            <a:pPr marL="914400" lvl="1" indent="-342900">
              <a:spcBef>
                <a:spcPts val="0"/>
              </a:spcBef>
              <a:buSzPts val="1800"/>
              <a:buChar char="○"/>
            </a:pPr>
            <a:r>
              <a:rPr lang="en-US" b="1"/>
              <a:t>Use a ViewModel:</a:t>
            </a:r>
            <a:r>
              <a:rPr lang="en-US"/>
              <a:t> </a:t>
            </a:r>
            <a:r>
              <a:rPr lang="en-US" u="sng">
                <a:solidFill>
                  <a:schemeClr val="hlink"/>
                </a:solidFill>
                <a:hlinkClick r:id="rId5"/>
              </a:rPr>
              <a:t>ViewModelExample</a:t>
            </a:r>
            <a:endParaRPr/>
          </a:p>
          <a:p>
            <a:pPr marL="914400" lvl="1" indent="-342900">
              <a:spcBef>
                <a:spcPts val="0"/>
              </a:spcBef>
              <a:buSzPts val="1800"/>
              <a:buChar char="○"/>
            </a:pPr>
            <a:r>
              <a:rPr lang="en-US"/>
              <a:t>Use SharedPreferences: </a:t>
            </a:r>
            <a:r>
              <a:rPr lang="en-US" u="sng">
                <a:solidFill>
                  <a:schemeClr val="hlink"/>
                </a:solidFill>
                <a:hlinkClick r:id="rId6"/>
              </a:rPr>
              <a:t>SharedPreferencesExample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n-US"/>
              <a:t>Use onSaveInstanceState(...) Callback</a:t>
            </a:r>
            <a:endParaRPr/>
          </a:p>
        </p:txBody>
      </p:sp>
      <p:sp>
        <p:nvSpPr>
          <p:cNvPr id="171" name="Google Shape;171;p24"/>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480"/>
            </a:pPr>
            <a:r>
              <a:rPr lang="en-US" sz="2480"/>
              <a:t>Use the </a:t>
            </a:r>
            <a:r>
              <a:rPr lang="en-US" sz="2480" b="1"/>
              <a:t>onSaveInstanceState(Bundle) </a:t>
            </a:r>
            <a:r>
              <a:rPr lang="en-US" sz="2480"/>
              <a:t>callback to save state in an activity record before it is lost due to a configuration or other short-term change</a:t>
            </a:r>
            <a:endParaRPr/>
          </a:p>
          <a:p>
            <a:pPr marL="742950" lvl="1" indent="-285750">
              <a:lnSpc>
                <a:spcPct val="80000"/>
              </a:lnSpc>
              <a:spcBef>
                <a:spcPts val="434"/>
              </a:spcBef>
              <a:buClr>
                <a:schemeClr val="dk1"/>
              </a:buClr>
              <a:buSzPts val="2170"/>
              <a:buChar char="–"/>
            </a:pPr>
            <a:r>
              <a:rPr lang="en-US" sz="2170"/>
              <a:t>Default (inherited) implementation saves state for all UI components. Doesn’t save state for instance variables.</a:t>
            </a:r>
            <a:endParaRPr/>
          </a:p>
          <a:p>
            <a:pPr marL="342900" indent="-342900">
              <a:lnSpc>
                <a:spcPct val="80000"/>
              </a:lnSpc>
              <a:spcBef>
                <a:spcPts val="496"/>
              </a:spcBef>
              <a:buClr>
                <a:schemeClr val="dk1"/>
              </a:buClr>
              <a:buSzPts val="2480"/>
            </a:pPr>
            <a:r>
              <a:rPr lang="en-US" sz="2480"/>
              <a:t>Use the Bundle passed to </a:t>
            </a:r>
            <a:r>
              <a:rPr lang="en-US" sz="2480" b="1"/>
              <a:t>onCreate(Bundle) </a:t>
            </a:r>
            <a:r>
              <a:rPr lang="en-US" sz="2480"/>
              <a:t>to restore state</a:t>
            </a:r>
            <a:endParaRPr/>
          </a:p>
          <a:p>
            <a:pPr marL="742950" lvl="1" indent="-285750">
              <a:lnSpc>
                <a:spcPct val="80000"/>
              </a:lnSpc>
              <a:spcBef>
                <a:spcPts val="434"/>
              </a:spcBef>
              <a:buClr>
                <a:schemeClr val="dk1"/>
              </a:buClr>
              <a:buSzPts val="2170"/>
              <a:buChar char="–"/>
            </a:pPr>
            <a:r>
              <a:rPr lang="en-US" sz="2170"/>
              <a:t>Be sure to check for a null bundle. If it’s null, there’s no saved state to restore.</a:t>
            </a:r>
            <a:endParaRPr sz="2170"/>
          </a:p>
          <a:p>
            <a:pPr marL="342900" indent="-366395">
              <a:lnSpc>
                <a:spcPct val="80000"/>
              </a:lnSpc>
              <a:spcBef>
                <a:spcPts val="434"/>
              </a:spcBef>
              <a:buSzPts val="2170"/>
            </a:pPr>
            <a:r>
              <a:rPr lang="en-US" sz="2170" b="1"/>
              <a:t>Pros:</a:t>
            </a:r>
            <a:endParaRPr sz="2170" b="1"/>
          </a:p>
          <a:p>
            <a:pPr marL="742950" lvl="1" indent="-309244">
              <a:lnSpc>
                <a:spcPct val="80000"/>
              </a:lnSpc>
              <a:spcBef>
                <a:spcPts val="434"/>
              </a:spcBef>
              <a:buSzPts val="2170"/>
              <a:buChar char="–"/>
            </a:pPr>
            <a:r>
              <a:rPr lang="en-US" sz="2170"/>
              <a:t>Will save state across a configuration change or a process death scenario (where the OS kills the activity to preserve memory)</a:t>
            </a:r>
            <a:endParaRPr sz="2170"/>
          </a:p>
          <a:p>
            <a:pPr marL="342900" indent="-366395">
              <a:lnSpc>
                <a:spcPct val="80000"/>
              </a:lnSpc>
              <a:spcBef>
                <a:spcPts val="434"/>
              </a:spcBef>
              <a:buSzPts val="2170"/>
            </a:pPr>
            <a:r>
              <a:rPr lang="en-US" sz="2170" b="1"/>
              <a:t>Cons:</a:t>
            </a:r>
            <a:endParaRPr sz="2170" b="1"/>
          </a:p>
          <a:p>
            <a:pPr marL="742950" lvl="1" indent="-309244">
              <a:lnSpc>
                <a:spcPct val="80000"/>
              </a:lnSpc>
              <a:spcBef>
                <a:spcPts val="434"/>
              </a:spcBef>
              <a:buSzPts val="2170"/>
              <a:buChar char="–"/>
            </a:pPr>
            <a:r>
              <a:rPr lang="en-US" sz="2170"/>
              <a:t>State must be serializable</a:t>
            </a:r>
            <a:endParaRPr sz="2170"/>
          </a:p>
          <a:p>
            <a:pPr marL="742950" lvl="1" indent="-309244">
              <a:lnSpc>
                <a:spcPct val="80000"/>
              </a:lnSpc>
              <a:spcBef>
                <a:spcPts val="434"/>
              </a:spcBef>
              <a:buSzPts val="2170"/>
              <a:buChar char="–"/>
            </a:pPr>
            <a:r>
              <a:rPr lang="en-US" sz="2170"/>
              <a:t>Writes to disk (slow)</a:t>
            </a:r>
            <a:endParaRPr sz="2170"/>
          </a:p>
          <a:p>
            <a:pPr marL="742950" lvl="1" indent="-309244">
              <a:lnSpc>
                <a:spcPct val="80000"/>
              </a:lnSpc>
              <a:spcBef>
                <a:spcPts val="434"/>
              </a:spcBef>
              <a:buSzPts val="2170"/>
              <a:buChar char="–"/>
            </a:pPr>
            <a:r>
              <a:rPr lang="en-US" sz="2170"/>
              <a:t>Doesn’t save across an application restart</a:t>
            </a:r>
            <a:endParaRPr sz="217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Use a </a:t>
            </a:r>
            <a:r>
              <a:rPr lang="en-US" dirty="0" err="1"/>
              <a:t>ViewModel</a:t>
            </a:r>
            <a:endParaRPr dirty="0"/>
          </a:p>
        </p:txBody>
      </p:sp>
      <p:sp>
        <p:nvSpPr>
          <p:cNvPr id="178" name="Google Shape;178;p25"/>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480"/>
            </a:pPr>
            <a:r>
              <a:rPr lang="en-US" sz="2480"/>
              <a:t>Create a ViewModel class to hold all instance variables for an activity</a:t>
            </a:r>
            <a:endParaRPr sz="2170"/>
          </a:p>
          <a:p>
            <a:pPr marL="342900" indent="-366395">
              <a:lnSpc>
                <a:spcPct val="80000"/>
              </a:lnSpc>
              <a:spcBef>
                <a:spcPts val="434"/>
              </a:spcBef>
              <a:buSzPts val="2170"/>
            </a:pPr>
            <a:r>
              <a:rPr lang="en-US" sz="2170" b="1"/>
              <a:t>Pros:</a:t>
            </a:r>
            <a:endParaRPr sz="2170" b="1"/>
          </a:p>
          <a:p>
            <a:pPr marL="742950" lvl="1" indent="-309244">
              <a:lnSpc>
                <a:spcPct val="80000"/>
              </a:lnSpc>
              <a:spcBef>
                <a:spcPts val="434"/>
              </a:spcBef>
              <a:buSzPts val="2170"/>
              <a:buChar char="–"/>
            </a:pPr>
            <a:r>
              <a:rPr lang="en-US" sz="2170"/>
              <a:t>Will save state across a configuration change</a:t>
            </a:r>
            <a:endParaRPr sz="2170"/>
          </a:p>
          <a:p>
            <a:pPr marL="742950" lvl="1" indent="-309244">
              <a:lnSpc>
                <a:spcPct val="80000"/>
              </a:lnSpc>
              <a:spcBef>
                <a:spcPts val="434"/>
              </a:spcBef>
              <a:buSzPts val="2170"/>
              <a:buChar char="–"/>
            </a:pPr>
            <a:r>
              <a:rPr lang="en-US" sz="2170"/>
              <a:t>State doesn’t need to be serializable</a:t>
            </a:r>
            <a:endParaRPr sz="2170"/>
          </a:p>
          <a:p>
            <a:pPr marL="742950" lvl="1" indent="-309244">
              <a:lnSpc>
                <a:spcPct val="80000"/>
              </a:lnSpc>
              <a:spcBef>
                <a:spcPts val="434"/>
              </a:spcBef>
              <a:buSzPts val="2170"/>
              <a:buChar char="–"/>
            </a:pPr>
            <a:r>
              <a:rPr lang="en-US" sz="2170"/>
              <a:t>Doesn’t write to disk (fast)</a:t>
            </a:r>
            <a:endParaRPr sz="2170"/>
          </a:p>
          <a:p>
            <a:pPr marL="342900" indent="-366395">
              <a:lnSpc>
                <a:spcPct val="80000"/>
              </a:lnSpc>
              <a:spcBef>
                <a:spcPts val="434"/>
              </a:spcBef>
              <a:buSzPts val="2170"/>
            </a:pPr>
            <a:r>
              <a:rPr lang="en-US" sz="2170" b="1"/>
              <a:t>Cons:</a:t>
            </a:r>
            <a:endParaRPr sz="2170" b="1"/>
          </a:p>
          <a:p>
            <a:pPr marL="742950" lvl="1" indent="-309244">
              <a:lnSpc>
                <a:spcPct val="80000"/>
              </a:lnSpc>
              <a:spcBef>
                <a:spcPts val="434"/>
              </a:spcBef>
              <a:buSzPts val="2170"/>
              <a:buChar char="–"/>
            </a:pPr>
            <a:r>
              <a:rPr lang="en-US" sz="2170"/>
              <a:t>Doesn’t save across a process death scenario or application restart</a:t>
            </a:r>
            <a:endParaRPr sz="217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Use </a:t>
            </a:r>
            <a:r>
              <a:rPr lang="en-US" dirty="0" err="1"/>
              <a:t>SharedPreferences</a:t>
            </a:r>
            <a:endParaRPr dirty="0"/>
          </a:p>
        </p:txBody>
      </p:sp>
      <p:sp>
        <p:nvSpPr>
          <p:cNvPr id="185" name="Google Shape;185;p26"/>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86080">
              <a:lnSpc>
                <a:spcPct val="80000"/>
              </a:lnSpc>
              <a:spcBef>
                <a:spcPts val="0"/>
              </a:spcBef>
              <a:buSzPts val="2480"/>
            </a:pPr>
            <a:r>
              <a:rPr lang="en-US" sz="2480"/>
              <a:t>Write instance variables to SharedPreferences in onStop() callback</a:t>
            </a:r>
            <a:endParaRPr sz="2480"/>
          </a:p>
          <a:p>
            <a:pPr marL="342900" indent="-386080">
              <a:lnSpc>
                <a:spcPct val="80000"/>
              </a:lnSpc>
              <a:spcBef>
                <a:spcPts val="0"/>
              </a:spcBef>
              <a:buSzPts val="2480"/>
            </a:pPr>
            <a:r>
              <a:rPr lang="en-US" sz="2480"/>
              <a:t>Read instance variables from SharedPreferences in onCreate(...) callback</a:t>
            </a:r>
            <a:endParaRPr sz="2170"/>
          </a:p>
          <a:p>
            <a:pPr marL="342900" indent="-366395">
              <a:lnSpc>
                <a:spcPct val="80000"/>
              </a:lnSpc>
              <a:spcBef>
                <a:spcPts val="434"/>
              </a:spcBef>
              <a:buSzPts val="2170"/>
            </a:pPr>
            <a:r>
              <a:rPr lang="en-US" sz="2170" b="1"/>
              <a:t>Pros:</a:t>
            </a:r>
            <a:endParaRPr sz="2170" b="1"/>
          </a:p>
          <a:p>
            <a:pPr marL="742950" lvl="1" indent="-309244">
              <a:lnSpc>
                <a:spcPct val="80000"/>
              </a:lnSpc>
              <a:spcBef>
                <a:spcPts val="434"/>
              </a:spcBef>
              <a:buSzPts val="2170"/>
              <a:buChar char="–"/>
            </a:pPr>
            <a:r>
              <a:rPr lang="en-US" sz="2170"/>
              <a:t>Will save state across a configuration change, a process death scenario, or an application restart</a:t>
            </a:r>
            <a:endParaRPr sz="2170"/>
          </a:p>
          <a:p>
            <a:pPr marL="342900" indent="-366395">
              <a:lnSpc>
                <a:spcPct val="80000"/>
              </a:lnSpc>
              <a:spcBef>
                <a:spcPts val="434"/>
              </a:spcBef>
              <a:buSzPts val="2170"/>
            </a:pPr>
            <a:r>
              <a:rPr lang="en-US" sz="2170" b="1"/>
              <a:t>Cons:</a:t>
            </a:r>
            <a:endParaRPr sz="2170" b="1"/>
          </a:p>
          <a:p>
            <a:pPr marL="742950" lvl="1" indent="-309244">
              <a:lnSpc>
                <a:spcPct val="80000"/>
              </a:lnSpc>
              <a:spcBef>
                <a:spcPts val="434"/>
              </a:spcBef>
              <a:buSzPts val="2170"/>
              <a:buChar char="–"/>
            </a:pPr>
            <a:r>
              <a:rPr lang="en-US" sz="2170"/>
              <a:t>State must be serializable</a:t>
            </a:r>
            <a:endParaRPr sz="2170"/>
          </a:p>
          <a:p>
            <a:pPr marL="742950" lvl="1" indent="-309244">
              <a:lnSpc>
                <a:spcPct val="80000"/>
              </a:lnSpc>
              <a:spcBef>
                <a:spcPts val="434"/>
              </a:spcBef>
              <a:buSzPts val="2170"/>
              <a:buChar char="–"/>
            </a:pPr>
            <a:r>
              <a:rPr lang="en-US" sz="2170"/>
              <a:t>Writes to disk (slow)</a:t>
            </a:r>
            <a:endParaRPr sz="2170"/>
          </a:p>
          <a:p>
            <a:pPr marL="742950" lvl="1" indent="-309244">
              <a:lnSpc>
                <a:spcPct val="80000"/>
              </a:lnSpc>
              <a:spcBef>
                <a:spcPts val="434"/>
              </a:spcBef>
              <a:buSzPts val="2170"/>
              <a:buChar char="–"/>
            </a:pPr>
            <a:r>
              <a:rPr lang="en-US" sz="2170"/>
              <a:t>Not suitable for large amounts of data (use a local or remote database for that)</a:t>
            </a:r>
            <a:endParaRPr sz="217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F572-A373-4E26-9C17-2AA466F55D6F}"/>
              </a:ext>
            </a:extLst>
          </p:cNvPr>
          <p:cNvSpPr>
            <a:spLocks noGrp="1"/>
          </p:cNvSpPr>
          <p:nvPr>
            <p:ph type="title" idx="4294967295"/>
          </p:nvPr>
        </p:nvSpPr>
        <p:spPr>
          <a:xfrm>
            <a:off x="304800" y="-1340803"/>
            <a:ext cx="10515600" cy="1325563"/>
          </a:xfrm>
        </p:spPr>
        <p:txBody>
          <a:bodyPr/>
          <a:lstStyle/>
          <a:p>
            <a:r>
              <a:rPr lang="en-US" dirty="0"/>
              <a:t> BLANK SLIDE</a:t>
            </a:r>
          </a:p>
        </p:txBody>
      </p:sp>
    </p:spTree>
    <p:extLst>
      <p:ext uri="{BB962C8B-B14F-4D97-AF65-F5344CB8AC3E}">
        <p14:creationId xmlns:p14="http://schemas.microsoft.com/office/powerpoint/2010/main" val="249692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876800" y="2286000"/>
            <a:ext cx="5791200" cy="1790700"/>
          </a:xfrm>
          <a:prstGeom prst="rect">
            <a:avLst/>
          </a:prstGeom>
        </p:spPr>
        <p:txBody>
          <a:bodyPr spcFirstLastPara="1" vert="horz" wrap="square" lIns="91425" tIns="45700" rIns="91425" bIns="45700" rtlCol="0" anchor="t" anchorCtr="0">
            <a:noAutofit/>
          </a:bodyPr>
          <a:lstStyle/>
          <a:p>
            <a:pPr>
              <a:spcBef>
                <a:spcPts val="0"/>
              </a:spcBef>
            </a:pPr>
            <a:r>
              <a:rPr lang="en-US" dirty="0"/>
              <a:t>Starting an Activity (from another activity)</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Starting An Activity</a:t>
            </a:r>
            <a:endParaRPr dirty="0"/>
          </a:p>
        </p:txBody>
      </p:sp>
      <p:sp>
        <p:nvSpPr>
          <p:cNvPr id="200" name="Google Shape;200;p28"/>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pPr>
            <a:r>
              <a:rPr lang="en-US" dirty="0"/>
              <a:t>Start an activity (from another activity) by creating an instance of the Intent class and passing it to the </a:t>
            </a:r>
            <a:r>
              <a:rPr lang="en-US" dirty="0" err="1"/>
              <a:t>startActivity</a:t>
            </a:r>
            <a:r>
              <a:rPr lang="en-US" dirty="0"/>
              <a:t>(Intent) method</a:t>
            </a:r>
            <a:endParaRPr dirty="0"/>
          </a:p>
          <a:p>
            <a:pPr marL="742950" lvl="1" indent="-285750">
              <a:spcBef>
                <a:spcPts val="560"/>
              </a:spcBef>
              <a:buClr>
                <a:schemeClr val="dk1"/>
              </a:buClr>
              <a:buSzPts val="2800"/>
              <a:buChar char="–"/>
            </a:pPr>
            <a:r>
              <a:rPr lang="en-US" dirty="0" err="1"/>
              <a:t>startActivity</a:t>
            </a:r>
            <a:r>
              <a:rPr lang="en-US" dirty="0"/>
              <a:t>(Intent) is defined in the Activity class</a:t>
            </a:r>
            <a:endParaRPr dirty="0"/>
          </a:p>
          <a:p>
            <a:pPr marL="342900" indent="-342900">
              <a:spcBef>
                <a:spcPts val="640"/>
              </a:spcBef>
              <a:buClr>
                <a:schemeClr val="dk1"/>
              </a:buClr>
              <a:buSzPts val="3200"/>
            </a:pPr>
            <a:r>
              <a:rPr lang="en-US" dirty="0"/>
              <a:t>Example:</a:t>
            </a:r>
            <a:endParaRPr dirty="0"/>
          </a:p>
          <a:p>
            <a:pPr marL="1028700" lvl="1" indent="-628650">
              <a:spcBef>
                <a:spcPts val="400"/>
              </a:spcBef>
              <a:buClr>
                <a:schemeClr val="dk1"/>
              </a:buClr>
              <a:buSzPts val="2000"/>
              <a:buNone/>
            </a:pPr>
            <a:r>
              <a:rPr lang="en-US" sz="2000" dirty="0">
                <a:latin typeface="Courier New"/>
                <a:ea typeface="Courier New"/>
                <a:cs typeface="Courier New"/>
                <a:sym typeface="Courier New"/>
              </a:rPr>
              <a:t>Intent </a:t>
            </a:r>
            <a:r>
              <a:rPr lang="en-US" sz="2000" dirty="0" err="1">
                <a:latin typeface="Courier New"/>
                <a:ea typeface="Courier New"/>
                <a:cs typeface="Courier New"/>
                <a:sym typeface="Courier New"/>
              </a:rPr>
              <a:t>intent</a:t>
            </a:r>
            <a:r>
              <a:rPr lang="en-US" sz="2000" dirty="0">
                <a:latin typeface="Courier New"/>
                <a:ea typeface="Courier New"/>
                <a:cs typeface="Courier New"/>
                <a:sym typeface="Courier New"/>
              </a:rPr>
              <a:t> = new Intent(</a:t>
            </a:r>
            <a:r>
              <a:rPr lang="en-US" sz="2000" dirty="0" err="1">
                <a:latin typeface="Courier New"/>
                <a:ea typeface="Courier New"/>
                <a:cs typeface="Courier New"/>
                <a:sym typeface="Courier New"/>
              </a:rPr>
              <a:t>MainActivity.this</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ReceivingActivity.class</a:t>
            </a:r>
            <a:r>
              <a:rPr lang="en-US" sz="2000" dirty="0">
                <a:latin typeface="Courier New"/>
                <a:ea typeface="Courier New"/>
                <a:cs typeface="Courier New"/>
                <a:sym typeface="Courier New"/>
              </a:rPr>
              <a:t>);</a:t>
            </a:r>
            <a:endParaRPr dirty="0"/>
          </a:p>
          <a:p>
            <a:pPr marL="754063" lvl="1" indent="-354013">
              <a:spcBef>
                <a:spcPts val="400"/>
              </a:spcBef>
              <a:buClr>
                <a:schemeClr val="dk1"/>
              </a:buClr>
              <a:buSzPts val="2000"/>
              <a:buNone/>
            </a:pPr>
            <a:r>
              <a:rPr lang="en-US" sz="2000" dirty="0" err="1">
                <a:latin typeface="Courier New"/>
                <a:ea typeface="Courier New"/>
                <a:cs typeface="Courier New"/>
                <a:sym typeface="Courier New"/>
              </a:rPr>
              <a:t>startActivity</a:t>
            </a:r>
            <a:r>
              <a:rPr lang="en-US" sz="2000" dirty="0">
                <a:latin typeface="Courier New"/>
                <a:ea typeface="Courier New"/>
                <a:cs typeface="Courier New"/>
                <a:sym typeface="Courier New"/>
              </a:rPr>
              <a:t>(intent);</a:t>
            </a:r>
            <a:endParaRPr dirty="0"/>
          </a:p>
          <a:p>
            <a:pPr marL="0" indent="0">
              <a:spcBef>
                <a:spcPts val="640"/>
              </a:spcBef>
              <a:buClr>
                <a:schemeClr val="dk1"/>
              </a:buClr>
              <a:buSzPts val="3200"/>
              <a:buNone/>
            </a:pPr>
            <a:endParaRPr dirty="0"/>
          </a:p>
        </p:txBody>
      </p:sp>
      <p:grpSp>
        <p:nvGrpSpPr>
          <p:cNvPr id="2" name="Group 1" descr="Arrow points to: ReceivingActivity.class&#10;Text: The activity we want to start.">
            <a:extLst>
              <a:ext uri="{FF2B5EF4-FFF2-40B4-BE49-F238E27FC236}">
                <a16:creationId xmlns:a16="http://schemas.microsoft.com/office/drawing/2014/main" id="{5B416978-9D94-4A59-BFE8-BB4CBE438682}"/>
              </a:ext>
            </a:extLst>
          </p:cNvPr>
          <p:cNvGrpSpPr/>
          <p:nvPr/>
        </p:nvGrpSpPr>
        <p:grpSpPr>
          <a:xfrm>
            <a:off x="4191000" y="4136043"/>
            <a:ext cx="2286000" cy="1274157"/>
            <a:chOff x="5358442" y="4967100"/>
            <a:chExt cx="2286000" cy="1274157"/>
          </a:xfrm>
        </p:grpSpPr>
        <p:sp>
          <p:nvSpPr>
            <p:cNvPr id="204" name="Google Shape;204;p28"/>
            <p:cNvSpPr txBox="1"/>
            <p:nvPr/>
          </p:nvSpPr>
          <p:spPr>
            <a:xfrm>
              <a:off x="5358442" y="5594926"/>
              <a:ext cx="2286000" cy="646331"/>
            </a:xfrm>
            <a:prstGeom prst="rect">
              <a:avLst/>
            </a:prstGeom>
            <a:noFill/>
            <a:ln>
              <a:noFill/>
            </a:ln>
          </p:spPr>
          <p:txBody>
            <a:bodyPr spcFirstLastPara="1" wrap="square" lIns="91425" tIns="45700" rIns="91425" bIns="45700" anchor="t" anchorCtr="0">
              <a:noAutofit/>
            </a:bodyPr>
            <a:lstStyle/>
            <a:p>
              <a:r>
                <a:rPr lang="en-US" dirty="0">
                  <a:solidFill>
                    <a:srgbClr val="3366FF"/>
                  </a:solidFill>
                  <a:latin typeface="Comic Sans MS"/>
                  <a:ea typeface="Comic Sans MS"/>
                  <a:cs typeface="Comic Sans MS"/>
                  <a:sym typeface="Comic Sans MS"/>
                </a:rPr>
                <a:t>The activity we want to start.</a:t>
              </a:r>
              <a:endParaRPr dirty="0"/>
            </a:p>
          </p:txBody>
        </p:sp>
        <p:cxnSp>
          <p:nvCxnSpPr>
            <p:cNvPr id="205" name="Google Shape;205;p28"/>
            <p:cNvCxnSpPr/>
            <p:nvPr/>
          </p:nvCxnSpPr>
          <p:spPr>
            <a:xfrm rot="5400000" flipH="1">
              <a:off x="5912550" y="4998150"/>
              <a:ext cx="519300" cy="457200"/>
            </a:xfrm>
            <a:prstGeom prst="curvedConnector3">
              <a:avLst>
                <a:gd name="adj1" fmla="val 50000"/>
              </a:avLst>
            </a:prstGeom>
            <a:noFill/>
            <a:ln w="38100" cap="flat" cmpd="sng">
              <a:solidFill>
                <a:srgbClr val="4A7DBA"/>
              </a:solidFill>
              <a:prstDash val="solid"/>
              <a:round/>
              <a:headEnd type="none" w="sm" len="sm"/>
              <a:tailEnd type="triangle" w="med" len="med"/>
            </a:ln>
          </p:spPr>
        </p:cxnSp>
      </p:grpSp>
      <p:grpSp>
        <p:nvGrpSpPr>
          <p:cNvPr id="3" name="Group 2" descr="Arrow points to: MainActivity.this .&#10;Text: We usually create intents from an inner class event handler, so this is a reference to the containing activity.">
            <a:extLst>
              <a:ext uri="{FF2B5EF4-FFF2-40B4-BE49-F238E27FC236}">
                <a16:creationId xmlns:a16="http://schemas.microsoft.com/office/drawing/2014/main" id="{A4B66BCA-94A3-41CD-BA38-3459017DDDAE}"/>
              </a:ext>
            </a:extLst>
          </p:cNvPr>
          <p:cNvGrpSpPr/>
          <p:nvPr/>
        </p:nvGrpSpPr>
        <p:grpSpPr>
          <a:xfrm>
            <a:off x="6324600" y="3886201"/>
            <a:ext cx="3200400" cy="1752600"/>
            <a:chOff x="7696200" y="4648250"/>
            <a:chExt cx="2286000" cy="2073225"/>
          </a:xfrm>
        </p:grpSpPr>
        <p:sp>
          <p:nvSpPr>
            <p:cNvPr id="202" name="Google Shape;202;p28"/>
            <p:cNvSpPr txBox="1"/>
            <p:nvPr/>
          </p:nvSpPr>
          <p:spPr>
            <a:xfrm>
              <a:off x="7696200" y="4967149"/>
              <a:ext cx="2286000" cy="1754326"/>
            </a:xfrm>
            <a:prstGeom prst="rect">
              <a:avLst/>
            </a:prstGeom>
            <a:noFill/>
            <a:ln>
              <a:noFill/>
            </a:ln>
          </p:spPr>
          <p:txBody>
            <a:bodyPr spcFirstLastPara="1" wrap="square" lIns="91425" tIns="45700" rIns="91425" bIns="45700" anchor="t" anchorCtr="0">
              <a:noAutofit/>
            </a:bodyPr>
            <a:lstStyle/>
            <a:p>
              <a:r>
                <a:rPr lang="en-US" dirty="0">
                  <a:solidFill>
                    <a:srgbClr val="3366FF"/>
                  </a:solidFill>
                  <a:latin typeface="Comic Sans MS"/>
                  <a:ea typeface="Comic Sans MS"/>
                  <a:cs typeface="Comic Sans MS"/>
                  <a:sym typeface="Comic Sans MS"/>
                </a:rPr>
                <a:t>We usually create intents from an inner class event handler, so this is a reference to the containing activity.</a:t>
              </a:r>
              <a:endParaRPr dirty="0"/>
            </a:p>
          </p:txBody>
        </p:sp>
        <p:cxnSp>
          <p:nvCxnSpPr>
            <p:cNvPr id="203" name="Google Shape;203;p28"/>
            <p:cNvCxnSpPr/>
            <p:nvPr/>
          </p:nvCxnSpPr>
          <p:spPr>
            <a:xfrm rot="5400000" flipH="1">
              <a:off x="8832151" y="4655300"/>
              <a:ext cx="318900" cy="304800"/>
            </a:xfrm>
            <a:prstGeom prst="curvedConnector3">
              <a:avLst>
                <a:gd name="adj1" fmla="val 50000"/>
              </a:avLst>
            </a:prstGeom>
            <a:noFill/>
            <a:ln w="38100" cap="flat" cmpd="sng">
              <a:solidFill>
                <a:srgbClr val="4A7DBA"/>
              </a:solidFill>
              <a:prstDash val="solid"/>
              <a:round/>
              <a:headEnd type="none" w="sm" len="sm"/>
              <a:tailEnd type="triangl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Activities Overview</a:t>
            </a:r>
            <a:endParaRPr dirty="0"/>
          </a:p>
        </p:txBody>
      </p:sp>
      <p:sp>
        <p:nvSpPr>
          <p:cNvPr id="95" name="Google Shape;95;p14"/>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960"/>
            </a:pPr>
            <a:r>
              <a:rPr lang="en-US" sz="2960" dirty="0"/>
              <a:t>Represent the screens in your Android application</a:t>
            </a:r>
            <a:endParaRPr dirty="0"/>
          </a:p>
          <a:p>
            <a:pPr marL="342900" indent="-342900">
              <a:spcBef>
                <a:spcPts val="592"/>
              </a:spcBef>
              <a:buClr>
                <a:schemeClr val="dk1"/>
              </a:buClr>
              <a:buSzPts val="2960"/>
            </a:pPr>
            <a:r>
              <a:rPr lang="en-US" sz="2960" dirty="0"/>
              <a:t>Divided into two pieces:</a:t>
            </a:r>
            <a:endParaRPr dirty="0"/>
          </a:p>
          <a:p>
            <a:pPr marL="971550" lvl="1" indent="-514350">
              <a:spcBef>
                <a:spcPts val="518"/>
              </a:spcBef>
              <a:buClr>
                <a:schemeClr val="dk1"/>
              </a:buClr>
              <a:buSzPts val="2590"/>
              <a:buFont typeface="Calibri"/>
              <a:buAutoNum type="arabicPeriod"/>
            </a:pPr>
            <a:r>
              <a:rPr lang="en-US" sz="2590" dirty="0"/>
              <a:t>The UI layout (normally defined in an xml file with a combination of regular views (widgets) and layouts (containers for other views)</a:t>
            </a:r>
            <a:endParaRPr dirty="0"/>
          </a:p>
          <a:p>
            <a:pPr marL="971550" lvl="1" indent="-514350">
              <a:spcBef>
                <a:spcPts val="518"/>
              </a:spcBef>
              <a:buClr>
                <a:schemeClr val="dk1"/>
              </a:buClr>
              <a:buSzPts val="2590"/>
              <a:buFont typeface="Calibri"/>
              <a:buAutoNum type="arabicPeriod"/>
            </a:pPr>
            <a:r>
              <a:rPr lang="en-US" sz="2590" dirty="0"/>
              <a:t>The XxxActivity.java file is where you select and inflate the view for the activity and put your event handling code for the activity and it’s view objects.</a:t>
            </a:r>
            <a:endParaRPr dirty="0"/>
          </a:p>
          <a:p>
            <a:pPr marL="571500" indent="-514350">
              <a:spcBef>
                <a:spcPts val="592"/>
              </a:spcBef>
              <a:buClr>
                <a:schemeClr val="dk1"/>
              </a:buClr>
              <a:buSzPts val="2960"/>
            </a:pPr>
            <a:r>
              <a:rPr lang="en-US" sz="2960" dirty="0"/>
              <a:t>Layouts are reusable</a:t>
            </a:r>
            <a:endParaRPr dirty="0"/>
          </a:p>
        </p:txBody>
      </p:sp>
      <p:sp>
        <p:nvSpPr>
          <p:cNvPr id="96" name="Google Shape;96;p14"/>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3959"/>
            </a:pPr>
            <a:r>
              <a:rPr lang="en-US" sz="3959" dirty="0"/>
              <a:t>Starting an Activity and Passing Data</a:t>
            </a:r>
            <a:endParaRPr sz="3959" dirty="0"/>
          </a:p>
          <a:p>
            <a:pPr>
              <a:spcBef>
                <a:spcPts val="0"/>
              </a:spcBef>
              <a:buClr>
                <a:schemeClr val="dk1"/>
              </a:buClr>
              <a:buSzPts val="4400"/>
            </a:pPr>
            <a:r>
              <a:rPr lang="en-US" dirty="0"/>
              <a:t>(</a:t>
            </a:r>
            <a:r>
              <a:rPr lang="en-US" u="sng" dirty="0">
                <a:solidFill>
                  <a:schemeClr val="hlink"/>
                </a:solidFill>
                <a:hlinkClick r:id="rId3"/>
              </a:rPr>
              <a:t>DataPassingExample</a:t>
            </a:r>
            <a:r>
              <a:rPr lang="en-US" dirty="0"/>
              <a:t>)</a:t>
            </a:r>
            <a:endParaRPr sz="3959" dirty="0"/>
          </a:p>
        </p:txBody>
      </p:sp>
      <p:sp>
        <p:nvSpPr>
          <p:cNvPr id="211" name="Google Shape;211;p29"/>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35000" indent="-635000">
              <a:spcBef>
                <a:spcPts val="0"/>
              </a:spcBef>
              <a:buClr>
                <a:schemeClr val="dk1"/>
              </a:buClr>
              <a:buSzPts val="2000"/>
              <a:buNone/>
            </a:pPr>
            <a:r>
              <a:rPr lang="en-US" sz="2000">
                <a:latin typeface="Courier New"/>
                <a:ea typeface="Courier New"/>
                <a:cs typeface="Courier New"/>
                <a:sym typeface="Courier New"/>
              </a:rPr>
              <a:t>Intent intent = new Intent(MainActivity.this, ReceivingActivity.class);</a:t>
            </a:r>
            <a:endParaRPr sz="2000">
              <a:latin typeface="Courier New"/>
              <a:ea typeface="Courier New"/>
              <a:cs typeface="Courier New"/>
              <a:sym typeface="Courier New"/>
            </a:endParaRPr>
          </a:p>
          <a:p>
            <a:pPr marL="635000" indent="-635000">
              <a:spcBef>
                <a:spcPts val="0"/>
              </a:spcBef>
              <a:buClr>
                <a:schemeClr val="dk1"/>
              </a:buClr>
              <a:buSzPts val="2000"/>
              <a:buNone/>
            </a:pPr>
            <a:endParaRPr sz="2000">
              <a:latin typeface="Courier New"/>
              <a:ea typeface="Courier New"/>
              <a:cs typeface="Courier New"/>
              <a:sym typeface="Courier New"/>
            </a:endParaRPr>
          </a:p>
          <a:p>
            <a:pPr marL="635000" indent="-635000">
              <a:spcBef>
                <a:spcPts val="0"/>
              </a:spcBef>
              <a:buClr>
                <a:schemeClr val="dk1"/>
              </a:buClr>
              <a:buSzPts val="1100"/>
              <a:buNone/>
            </a:pPr>
            <a:r>
              <a:rPr lang="en-US" sz="2000" b="1">
                <a:latin typeface="Courier New"/>
                <a:ea typeface="Courier New"/>
                <a:cs typeface="Courier New"/>
                <a:sym typeface="Courier New"/>
              </a:rPr>
              <a:t>intent.putExtra(ReceivingActivity.TEXT_KEY, editText.getText().toString());</a:t>
            </a:r>
            <a:endParaRPr sz="2000" b="1">
              <a:latin typeface="Courier New"/>
              <a:ea typeface="Courier New"/>
              <a:cs typeface="Courier New"/>
              <a:sym typeface="Courier New"/>
            </a:endParaRPr>
          </a:p>
          <a:p>
            <a:pPr marL="635000" indent="-635000">
              <a:spcBef>
                <a:spcPts val="0"/>
              </a:spcBef>
              <a:buClr>
                <a:schemeClr val="dk1"/>
              </a:buClr>
              <a:buSzPts val="1100"/>
              <a:buNone/>
            </a:pPr>
            <a:endParaRPr sz="2000">
              <a:latin typeface="Courier New"/>
              <a:ea typeface="Courier New"/>
              <a:cs typeface="Courier New"/>
              <a:sym typeface="Courier New"/>
            </a:endParaRPr>
          </a:p>
          <a:p>
            <a:pPr marL="635000" indent="-635000">
              <a:spcBef>
                <a:spcPts val="0"/>
              </a:spcBef>
              <a:buClr>
                <a:schemeClr val="dk1"/>
              </a:buClr>
              <a:buSzPts val="1100"/>
              <a:buNone/>
            </a:pPr>
            <a:r>
              <a:rPr lang="en-US" sz="2000">
                <a:latin typeface="Courier New"/>
                <a:ea typeface="Courier New"/>
                <a:cs typeface="Courier New"/>
                <a:sym typeface="Courier New"/>
              </a:rPr>
              <a:t>startActivity(intent);</a:t>
            </a:r>
            <a:endParaRPr sz="2000">
              <a:latin typeface="Courier New"/>
              <a:ea typeface="Courier New"/>
              <a:cs typeface="Courier New"/>
              <a:sym typeface="Courier New"/>
            </a:endParaRPr>
          </a:p>
          <a:p>
            <a:pPr marL="635000" indent="-635000">
              <a:spcBef>
                <a:spcPts val="0"/>
              </a:spcBef>
              <a:buClr>
                <a:schemeClr val="dk1"/>
              </a:buClr>
              <a:buSzPts val="2000"/>
              <a:buNone/>
            </a:pPr>
            <a:endParaRPr sz="20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2438400" y="365125"/>
            <a:ext cx="9448800" cy="1325563"/>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sz="4000" dirty="0"/>
              <a:t>Retrieving Passed Data in the Started Activity</a:t>
            </a:r>
            <a:endParaRPr sz="4000" dirty="0"/>
          </a:p>
          <a:p>
            <a:pPr>
              <a:spcBef>
                <a:spcPts val="0"/>
              </a:spcBef>
              <a:buClr>
                <a:schemeClr val="dk1"/>
              </a:buClr>
              <a:buSzPts val="4400"/>
            </a:pPr>
            <a:r>
              <a:rPr lang="en-US" dirty="0"/>
              <a:t>(</a:t>
            </a:r>
            <a:r>
              <a:rPr lang="en-US" u="sng" dirty="0">
                <a:solidFill>
                  <a:schemeClr val="hlink"/>
                </a:solidFill>
                <a:hlinkClick r:id="rId3"/>
              </a:rPr>
              <a:t>DataPassingExample</a:t>
            </a:r>
            <a:r>
              <a:rPr lang="en-US" dirty="0"/>
              <a:t>)</a:t>
            </a:r>
            <a:endParaRPr dirty="0"/>
          </a:p>
        </p:txBody>
      </p:sp>
      <p:sp>
        <p:nvSpPr>
          <p:cNvPr id="218" name="Google Shape;218;p30"/>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35000" indent="-635000">
              <a:spcBef>
                <a:spcPts val="400"/>
              </a:spcBef>
              <a:buClr>
                <a:schemeClr val="dk1"/>
              </a:buClr>
              <a:buSzPts val="1100"/>
              <a:buNone/>
            </a:pPr>
            <a:r>
              <a:rPr lang="en-US" sz="2000">
                <a:latin typeface="Courier New"/>
                <a:ea typeface="Courier New"/>
                <a:cs typeface="Courier New"/>
                <a:sym typeface="Courier New"/>
              </a:rPr>
              <a:t>public static final String TEXT_KEY = "ReceivedTextKey";</a:t>
            </a:r>
            <a:endParaRPr sz="2000">
              <a:latin typeface="Courier New"/>
              <a:ea typeface="Courier New"/>
              <a:cs typeface="Courier New"/>
              <a:sym typeface="Courier New"/>
            </a:endParaRPr>
          </a:p>
          <a:p>
            <a:pPr marL="635000" indent="-635000">
              <a:spcBef>
                <a:spcPts val="400"/>
              </a:spcBef>
              <a:buClr>
                <a:schemeClr val="dk1"/>
              </a:buClr>
              <a:buSzPts val="1100"/>
              <a:buNone/>
            </a:pP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marL="635000" indent="-635000">
              <a:spcBef>
                <a:spcPts val="400"/>
              </a:spcBef>
              <a:buClr>
                <a:schemeClr val="dk1"/>
              </a:buClr>
              <a:buSzPts val="1100"/>
              <a:buNone/>
            </a:pPr>
            <a:endParaRPr sz="2000">
              <a:latin typeface="Courier New"/>
              <a:ea typeface="Courier New"/>
              <a:cs typeface="Courier New"/>
              <a:sym typeface="Courier New"/>
            </a:endParaRPr>
          </a:p>
          <a:p>
            <a:pPr marL="635000" indent="-635000">
              <a:spcBef>
                <a:spcPts val="400"/>
              </a:spcBef>
              <a:buClr>
                <a:schemeClr val="dk1"/>
              </a:buClr>
              <a:buSzPts val="1100"/>
              <a:buNone/>
            </a:pPr>
            <a:r>
              <a:rPr lang="en-US" sz="2000" b="1">
                <a:latin typeface="Courier New"/>
                <a:ea typeface="Courier New"/>
                <a:cs typeface="Courier New"/>
                <a:sym typeface="Courier New"/>
              </a:rPr>
              <a:t>Intent intent = getIntent();</a:t>
            </a:r>
            <a:endParaRPr sz="2000" b="1">
              <a:latin typeface="Courier New"/>
              <a:ea typeface="Courier New"/>
              <a:cs typeface="Courier New"/>
              <a:sym typeface="Courier New"/>
            </a:endParaRPr>
          </a:p>
          <a:p>
            <a:pPr marL="635000" indent="-635000">
              <a:spcBef>
                <a:spcPts val="400"/>
              </a:spcBef>
              <a:buClr>
                <a:schemeClr val="dk1"/>
              </a:buClr>
              <a:buSzPts val="1100"/>
              <a:buNone/>
            </a:pPr>
            <a:r>
              <a:rPr lang="en-US" sz="2000" b="1">
                <a:latin typeface="Courier New"/>
                <a:ea typeface="Courier New"/>
                <a:cs typeface="Courier New"/>
                <a:sym typeface="Courier New"/>
              </a:rPr>
              <a:t>String receivedText = intent.getStringExtra(TEXT_KEY);</a:t>
            </a:r>
            <a:endParaRPr sz="2000" b="1">
              <a:latin typeface="Courier New"/>
              <a:ea typeface="Courier New"/>
              <a:cs typeface="Courier New"/>
              <a:sym typeface="Courier New"/>
            </a:endParaRPr>
          </a:p>
          <a:p>
            <a:pPr marL="0" indent="0">
              <a:spcBef>
                <a:spcPts val="400"/>
              </a:spcBef>
              <a:buClr>
                <a:schemeClr val="dk1"/>
              </a:buClr>
              <a:buSzPts val="2000"/>
              <a:buNone/>
            </a:pPr>
            <a:endParaRPr sz="2000">
              <a:latin typeface="Courier New"/>
              <a:ea typeface="Courier New"/>
              <a:cs typeface="Courier New"/>
              <a:sym typeface="Courier New"/>
            </a:endParaRPr>
          </a:p>
          <a:p>
            <a:pPr marL="0" indent="0">
              <a:spcBef>
                <a:spcPts val="400"/>
              </a:spcBef>
              <a:buClr>
                <a:schemeClr val="dk1"/>
              </a:buClr>
              <a:buSzPts val="2000"/>
              <a:buNone/>
            </a:pPr>
            <a:endParaRPr sz="2000">
              <a:latin typeface="Courier New"/>
              <a:ea typeface="Courier New"/>
              <a:cs typeface="Courier New"/>
              <a:sym typeface="Courier New"/>
            </a:endParaRPr>
          </a:p>
          <a:p>
            <a:pPr marL="342900" indent="-342900">
              <a:spcBef>
                <a:spcPts val="480"/>
              </a:spcBef>
              <a:buClr>
                <a:schemeClr val="dk1"/>
              </a:buClr>
              <a:buSzPts val="2400"/>
            </a:pPr>
            <a:r>
              <a:rPr lang="en-US" sz="2400"/>
              <a:t>This intent is available to the activity that was called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Returning Results from an Activity</a:t>
            </a:r>
            <a:endParaRPr dirty="0"/>
          </a:p>
          <a:p>
            <a:pPr>
              <a:spcBef>
                <a:spcPts val="0"/>
              </a:spcBef>
              <a:buClr>
                <a:schemeClr val="dk1"/>
              </a:buClr>
              <a:buSzPts val="4400"/>
            </a:pPr>
            <a:r>
              <a:rPr lang="en-US" dirty="0"/>
              <a:t>(</a:t>
            </a:r>
            <a:r>
              <a:rPr lang="en-US" u="sng" dirty="0">
                <a:solidFill>
                  <a:schemeClr val="hlink"/>
                </a:solidFill>
                <a:hlinkClick r:id="rId3"/>
              </a:rPr>
              <a:t>DataPassingExample2</a:t>
            </a:r>
            <a:r>
              <a:rPr lang="en-US" dirty="0"/>
              <a:t>)</a:t>
            </a:r>
            <a:endParaRPr dirty="0"/>
          </a:p>
        </p:txBody>
      </p:sp>
      <p:sp>
        <p:nvSpPr>
          <p:cNvPr id="226" name="Google Shape;226;p31"/>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14350" indent="-514350">
              <a:lnSpc>
                <a:spcPct val="80000"/>
              </a:lnSpc>
              <a:spcBef>
                <a:spcPts val="0"/>
              </a:spcBef>
              <a:buClr>
                <a:schemeClr val="dk1"/>
              </a:buClr>
              <a:buSzPts val="2720"/>
              <a:buFont typeface="Calibri"/>
              <a:buAutoNum type="arabicPeriod"/>
            </a:pPr>
            <a:r>
              <a:rPr lang="en-US" sz="2720"/>
              <a:t>Calling activity creates an ActivityResultLauncher with a callback method for the result </a:t>
            </a:r>
            <a:endParaRPr/>
          </a:p>
          <a:p>
            <a:pPr marL="742950" lvl="1" indent="-344170">
              <a:lnSpc>
                <a:spcPct val="80000"/>
              </a:lnSpc>
              <a:spcBef>
                <a:spcPts val="0"/>
              </a:spcBef>
              <a:buClr>
                <a:schemeClr val="dk1"/>
              </a:buClr>
              <a:buSzPts val="2720"/>
              <a:buFont typeface="Calibri"/>
              <a:buChar char="–"/>
            </a:pPr>
            <a:r>
              <a:rPr lang="en-US" sz="2380"/>
              <a:t>See DataPassingExample2/MainActivity</a:t>
            </a:r>
            <a:endParaRPr/>
          </a:p>
          <a:p>
            <a:pPr marL="514350" indent="-514350">
              <a:lnSpc>
                <a:spcPct val="80000"/>
              </a:lnSpc>
              <a:spcBef>
                <a:spcPts val="544"/>
              </a:spcBef>
              <a:buClr>
                <a:schemeClr val="dk1"/>
              </a:buClr>
              <a:buSzPts val="2720"/>
              <a:buFont typeface="Calibri"/>
              <a:buAutoNum type="arabicPeriod"/>
            </a:pPr>
            <a:r>
              <a:rPr lang="en-US" sz="2720"/>
              <a:t>Calling activity creates an Intent and uses it to launch an activity with the ActivityResultLauncher</a:t>
            </a:r>
            <a:endParaRPr sz="2720"/>
          </a:p>
          <a:p>
            <a:pPr marL="742950" lvl="1" indent="-344170">
              <a:lnSpc>
                <a:spcPct val="80000"/>
              </a:lnSpc>
              <a:spcBef>
                <a:spcPts val="0"/>
              </a:spcBef>
              <a:buSzPts val="2720"/>
              <a:buChar char="–"/>
            </a:pPr>
            <a:r>
              <a:rPr lang="en-US" sz="2380"/>
              <a:t>See DataPassingExample2/MainActivity</a:t>
            </a:r>
            <a:endParaRPr sz="2720"/>
          </a:p>
          <a:p>
            <a:pPr marL="514350" indent="-514350">
              <a:lnSpc>
                <a:spcPct val="80000"/>
              </a:lnSpc>
              <a:spcBef>
                <a:spcPts val="544"/>
              </a:spcBef>
              <a:buClr>
                <a:schemeClr val="dk1"/>
              </a:buClr>
              <a:buSzPts val="2720"/>
              <a:buFont typeface="Calibri"/>
              <a:buAutoNum type="arabicPeriod"/>
            </a:pPr>
            <a:r>
              <a:rPr lang="en-US" sz="2720"/>
              <a:t>Launched activity creates an Intent, puts result data in the intent as intent extras (if needed), and calls setResult</a:t>
            </a:r>
            <a:endParaRPr sz="2720"/>
          </a:p>
          <a:p>
            <a:pPr marL="914400" lvl="1" indent="-514350">
              <a:lnSpc>
                <a:spcPct val="80000"/>
              </a:lnSpc>
              <a:spcBef>
                <a:spcPts val="476"/>
              </a:spcBef>
              <a:buClr>
                <a:schemeClr val="dk1"/>
              </a:buClr>
              <a:buSzPts val="2380"/>
              <a:buChar char="–"/>
            </a:pPr>
            <a:r>
              <a:rPr lang="en-US" sz="2380"/>
              <a:t>setResult(int resultCode)</a:t>
            </a:r>
            <a:endParaRPr/>
          </a:p>
          <a:p>
            <a:pPr marL="914400" lvl="1" indent="-514350">
              <a:lnSpc>
                <a:spcPct val="80000"/>
              </a:lnSpc>
              <a:spcBef>
                <a:spcPts val="476"/>
              </a:spcBef>
              <a:buClr>
                <a:schemeClr val="dk1"/>
              </a:buClr>
              <a:buSzPts val="2380"/>
              <a:buChar char="–"/>
            </a:pPr>
            <a:r>
              <a:rPr lang="en-US" sz="2380"/>
              <a:t>setResult(int resultCode, Intent data)</a:t>
            </a:r>
            <a:endParaRPr/>
          </a:p>
          <a:p>
            <a:pPr marL="914400" lvl="1" indent="-514350">
              <a:lnSpc>
                <a:spcPct val="80000"/>
              </a:lnSpc>
              <a:spcBef>
                <a:spcPts val="476"/>
              </a:spcBef>
              <a:buClr>
                <a:schemeClr val="dk1"/>
              </a:buClr>
              <a:buSzPts val="2380"/>
              <a:buChar char="–"/>
            </a:pPr>
            <a:r>
              <a:rPr lang="en-US" sz="2380"/>
              <a:t>See DataPassingExample2/ReceivingActivity.setResult(…)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EC4-C96E-476B-B813-DD6081888371}"/>
              </a:ext>
            </a:extLst>
          </p:cNvPr>
          <p:cNvSpPr>
            <a:spLocks noGrp="1"/>
          </p:cNvSpPr>
          <p:nvPr>
            <p:ph type="title" idx="4294967295"/>
          </p:nvPr>
        </p:nvSpPr>
        <p:spPr>
          <a:xfrm>
            <a:off x="304800" y="-1325563"/>
            <a:ext cx="10515600" cy="1325563"/>
          </a:xfrm>
        </p:spPr>
        <p:txBody>
          <a:bodyPr/>
          <a:lstStyle/>
          <a:p>
            <a:r>
              <a:rPr lang="en-US" dirty="0"/>
              <a:t>BLANK SLIDE </a:t>
            </a:r>
          </a:p>
        </p:txBody>
      </p:sp>
    </p:spTree>
    <p:extLst>
      <p:ext uri="{BB962C8B-B14F-4D97-AF65-F5344CB8AC3E}">
        <p14:creationId xmlns:p14="http://schemas.microsoft.com/office/powerpoint/2010/main" val="85747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prstGeom prst="rect">
            <a:avLst/>
          </a:prstGeom>
        </p:spPr>
        <p:txBody>
          <a:bodyPr spcFirstLastPara="1" vert="horz" wrap="square" lIns="91425" tIns="45700" rIns="91425" bIns="45700" rtlCol="0" anchor="t" anchorCtr="0">
            <a:noAutofit/>
          </a:bodyPr>
          <a:lstStyle/>
          <a:p>
            <a:pPr>
              <a:spcBef>
                <a:spcPts val="0"/>
              </a:spcBef>
            </a:pPr>
            <a:r>
              <a:rPr lang="en-US" dirty="0"/>
              <a:t>Applications to Family Map Client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FC7339-3DE0-4EB7-AF9A-EC098BE60365}"/>
              </a:ext>
            </a:extLst>
          </p:cNvPr>
          <p:cNvSpPr>
            <a:spLocks noGrp="1"/>
          </p:cNvSpPr>
          <p:nvPr>
            <p:ph type="title" idx="4294967295"/>
          </p:nvPr>
        </p:nvSpPr>
        <p:spPr>
          <a:xfrm>
            <a:off x="152400" y="46037"/>
            <a:ext cx="10515600" cy="1325563"/>
          </a:xfrm>
        </p:spPr>
        <p:txBody>
          <a:bodyPr>
            <a:normAutofit/>
          </a:bodyPr>
          <a:lstStyle/>
          <a:p>
            <a:r>
              <a:rPr lang="en-US" sz="2400" dirty="0"/>
              <a:t>Settings Activity Diagram</a:t>
            </a:r>
          </a:p>
        </p:txBody>
      </p:sp>
      <p:grpSp>
        <p:nvGrpSpPr>
          <p:cNvPr id="2" name="Group 1" descr="Key to diagram on the same page.&#10;(input) -&gt;output. &#10;one type of line/arrow is embeds, another type of line/arrow is a call.">
            <a:extLst>
              <a:ext uri="{FF2B5EF4-FFF2-40B4-BE49-F238E27FC236}">
                <a16:creationId xmlns:a16="http://schemas.microsoft.com/office/drawing/2014/main" id="{028EA6EB-55E9-4D33-8051-DA4248F73818}"/>
              </a:ext>
            </a:extLst>
          </p:cNvPr>
          <p:cNvGrpSpPr/>
          <p:nvPr/>
        </p:nvGrpSpPr>
        <p:grpSpPr>
          <a:xfrm>
            <a:off x="759187" y="1363790"/>
            <a:ext cx="1922641" cy="1036082"/>
            <a:chOff x="759187" y="1363790"/>
            <a:chExt cx="1922641" cy="1036082"/>
          </a:xfrm>
        </p:grpSpPr>
        <p:cxnSp>
          <p:nvCxnSpPr>
            <p:cNvPr id="82" name="Straight Arrow Connector 81"/>
            <p:cNvCxnSpPr/>
            <p:nvPr/>
          </p:nvCxnSpPr>
          <p:spPr>
            <a:xfrm>
              <a:off x="905779" y="1899040"/>
              <a:ext cx="895841" cy="1"/>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01620" y="1745152"/>
              <a:ext cx="766557" cy="307777"/>
            </a:xfrm>
            <a:prstGeom prst="rect">
              <a:avLst/>
            </a:prstGeom>
            <a:noFill/>
          </p:spPr>
          <p:txBody>
            <a:bodyPr wrap="none" rtlCol="0">
              <a:spAutoFit/>
            </a:bodyPr>
            <a:lstStyle/>
            <a:p>
              <a:r>
                <a:rPr lang="en-US" sz="1400" dirty="0"/>
                <a:t>embeds</a:t>
              </a:r>
            </a:p>
          </p:txBody>
        </p:sp>
        <p:cxnSp>
          <p:nvCxnSpPr>
            <p:cNvPr id="88" name="Straight Arrow Connector 87"/>
            <p:cNvCxnSpPr>
              <a:cxnSpLocks/>
            </p:cNvCxnSpPr>
            <p:nvPr/>
          </p:nvCxnSpPr>
          <p:spPr>
            <a:xfrm>
              <a:off x="953447" y="2182894"/>
              <a:ext cx="848173" cy="593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815980" y="2015514"/>
              <a:ext cx="498983" cy="307777"/>
            </a:xfrm>
            <a:prstGeom prst="rect">
              <a:avLst/>
            </a:prstGeom>
            <a:noFill/>
          </p:spPr>
          <p:txBody>
            <a:bodyPr wrap="none" rtlCol="0">
              <a:spAutoFit/>
            </a:bodyPr>
            <a:lstStyle/>
            <a:p>
              <a:r>
                <a:rPr lang="en-US" sz="1400" dirty="0"/>
                <a:t>calls</a:t>
              </a:r>
            </a:p>
          </p:txBody>
        </p:sp>
        <p:sp>
          <p:nvSpPr>
            <p:cNvPr id="93" name="Rectangle 92"/>
            <p:cNvSpPr/>
            <p:nvPr/>
          </p:nvSpPr>
          <p:spPr>
            <a:xfrm>
              <a:off x="759187" y="1363790"/>
              <a:ext cx="1922641" cy="1036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95477" y="1416732"/>
              <a:ext cx="1404552" cy="307777"/>
            </a:xfrm>
            <a:prstGeom prst="rect">
              <a:avLst/>
            </a:prstGeom>
            <a:noFill/>
          </p:spPr>
          <p:txBody>
            <a:bodyPr wrap="none" rtlCol="0">
              <a:spAutoFit/>
            </a:bodyPr>
            <a:lstStyle/>
            <a:p>
              <a:r>
                <a:rPr lang="en-US" sz="1400" dirty="0"/>
                <a:t>(input) -&gt; output</a:t>
              </a:r>
            </a:p>
          </p:txBody>
        </p:sp>
      </p:grpSp>
      <p:grpSp>
        <p:nvGrpSpPr>
          <p:cNvPr id="4" name="Group 3" descr="The figure is a flow chart with seven labeled boxes linked by two types of  arrows: embeds and calls. The chart is multi-directional. At each step, arrows point forward to one or more boxes and back to the previous box or boxes. Here the flow chart is described as lists in which the possible next steps are listed beneath each box label.&#10;1. Settings Activity (void) -&gt;boolean. Note next to box: did settings change?&#10;a. Forward (call), labeled Logout to Main Activity.&#10;2. Main Activity. (void) -&gt;void&#10;a. Forward (embeds) to Login Fragment and forward (embed) to Map Fragment&#10;b. Forward (call), labeled Search menu to Search Activity (void)-&gt;void&#10;c. Back (call), labeled Setting Menu to Settings Activity&#10;3. Login Fragment (void)-&gt;void.&#10;4. Map Fragment (event id?)-&gt;void&#10;a. Forward (call), labeled Click on event details underneath map, to Person Activity.&#10;5. Person Activity. (person id)-&gt;void&#10;a. Forward (call), labeled Click on family member, back around to Person Activity.&#10;b. Forward (call), labeled Click on life event, to Event Activity (event id)-&gt;void.&#10;6. Event Activity. (event id)-&gt;void&#10;a. Back to Map Fragment (embed)&#10;7. Search Activity. (void)-&gt;void&#10;a. Back (call), labeled Click on person search result, to Person Activity.&#10;b. Back (call), labeled Click on event search result, to Event Activity.&#10;">
            <a:extLst>
              <a:ext uri="{FF2B5EF4-FFF2-40B4-BE49-F238E27FC236}">
                <a16:creationId xmlns:a16="http://schemas.microsoft.com/office/drawing/2014/main" id="{A2092BB6-2548-43EC-9482-998F7AC44BDE}"/>
              </a:ext>
            </a:extLst>
          </p:cNvPr>
          <p:cNvGrpSpPr/>
          <p:nvPr/>
        </p:nvGrpSpPr>
        <p:grpSpPr>
          <a:xfrm>
            <a:off x="1388149" y="542787"/>
            <a:ext cx="6785853" cy="5752574"/>
            <a:chOff x="1388149" y="542787"/>
            <a:chExt cx="6785853" cy="5752574"/>
          </a:xfrm>
        </p:grpSpPr>
        <p:sp>
          <p:nvSpPr>
            <p:cNvPr id="5" name="Rectangle 4"/>
            <p:cNvSpPr/>
            <p:nvPr/>
          </p:nvSpPr>
          <p:spPr>
            <a:xfrm>
              <a:off x="4630638" y="1570621"/>
              <a:ext cx="1477108" cy="597825"/>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Activity</a:t>
              </a:r>
            </a:p>
            <a:p>
              <a:pPr algn="ctr"/>
              <a:r>
                <a:rPr lang="en-US" sz="1400" dirty="0"/>
                <a:t>(void) -&gt; void</a:t>
              </a:r>
            </a:p>
          </p:txBody>
        </p:sp>
        <p:sp>
          <p:nvSpPr>
            <p:cNvPr id="8" name="Rectangle 7"/>
            <p:cNvSpPr/>
            <p:nvPr/>
          </p:nvSpPr>
          <p:spPr>
            <a:xfrm>
              <a:off x="3230359" y="4482240"/>
              <a:ext cx="1623647" cy="547741"/>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Activity</a:t>
              </a:r>
            </a:p>
            <a:p>
              <a:pPr algn="ctr"/>
              <a:r>
                <a:rPr lang="en-US" sz="1400" dirty="0"/>
                <a:t>(person id) -&gt; void</a:t>
              </a:r>
            </a:p>
          </p:txBody>
        </p:sp>
        <p:sp>
          <p:nvSpPr>
            <p:cNvPr id="9" name="Rectangle 8"/>
            <p:cNvSpPr/>
            <p:nvPr/>
          </p:nvSpPr>
          <p:spPr>
            <a:xfrm>
              <a:off x="5852086" y="4484107"/>
              <a:ext cx="1623647" cy="545873"/>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Activity</a:t>
              </a:r>
            </a:p>
            <a:p>
              <a:pPr algn="ctr"/>
              <a:r>
                <a:rPr lang="en-US" sz="1400" dirty="0"/>
                <a:t>(event id) -&gt; void</a:t>
              </a:r>
            </a:p>
          </p:txBody>
        </p:sp>
        <p:sp>
          <p:nvSpPr>
            <p:cNvPr id="10" name="Rectangle 9"/>
            <p:cNvSpPr/>
            <p:nvPr/>
          </p:nvSpPr>
          <p:spPr>
            <a:xfrm>
              <a:off x="4548781" y="5750416"/>
              <a:ext cx="1623647" cy="544945"/>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Activity</a:t>
              </a:r>
            </a:p>
            <a:p>
              <a:pPr algn="ctr"/>
              <a:r>
                <a:rPr lang="en-US" sz="1400" dirty="0"/>
                <a:t>(void) -&gt; void</a:t>
              </a:r>
            </a:p>
          </p:txBody>
        </p:sp>
        <p:sp>
          <p:nvSpPr>
            <p:cNvPr id="11" name="Rectangle 10"/>
            <p:cNvSpPr/>
            <p:nvPr/>
          </p:nvSpPr>
          <p:spPr>
            <a:xfrm>
              <a:off x="4503121" y="542787"/>
              <a:ext cx="1699849" cy="550327"/>
            </a:xfrm>
            <a:prstGeom prst="rect">
              <a:avLst/>
            </a:prstGeom>
            <a:solidFill>
              <a:srgbClr val="0D8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Settings Activity</a:t>
              </a:r>
            </a:p>
            <a:p>
              <a:pPr algn="ctr"/>
              <a:r>
                <a:rPr lang="en-US" sz="1400" dirty="0"/>
                <a:t>(void) -&gt; </a:t>
              </a:r>
              <a:r>
                <a:rPr lang="en-US" sz="1400" dirty="0" err="1"/>
                <a:t>boolean</a:t>
              </a:r>
              <a:endParaRPr lang="en-US" sz="1400" dirty="0"/>
            </a:p>
          </p:txBody>
        </p:sp>
        <p:sp>
          <p:nvSpPr>
            <p:cNvPr id="14" name="TextBox 13"/>
            <p:cNvSpPr txBox="1"/>
            <p:nvPr/>
          </p:nvSpPr>
          <p:spPr>
            <a:xfrm>
              <a:off x="6172428" y="802562"/>
              <a:ext cx="2001574" cy="338554"/>
            </a:xfrm>
            <a:prstGeom prst="rect">
              <a:avLst/>
            </a:prstGeom>
            <a:noFill/>
          </p:spPr>
          <p:txBody>
            <a:bodyPr wrap="none" rtlCol="0">
              <a:spAutoFit/>
            </a:bodyPr>
            <a:lstStyle/>
            <a:p>
              <a:r>
                <a:rPr lang="en-US" sz="1600" dirty="0"/>
                <a:t>(did settings change?)</a:t>
              </a:r>
            </a:p>
          </p:txBody>
        </p:sp>
        <p:sp>
          <p:nvSpPr>
            <p:cNvPr id="15" name="Rectangle 14"/>
            <p:cNvSpPr/>
            <p:nvPr/>
          </p:nvSpPr>
          <p:spPr>
            <a:xfrm>
              <a:off x="3238886" y="3066457"/>
              <a:ext cx="1658449" cy="5595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Fragment</a:t>
              </a:r>
            </a:p>
            <a:p>
              <a:pPr algn="ctr"/>
              <a:r>
                <a:rPr lang="en-US" sz="1400" dirty="0"/>
                <a:t>(void) -&gt; void</a:t>
              </a:r>
            </a:p>
          </p:txBody>
        </p:sp>
        <p:sp>
          <p:nvSpPr>
            <p:cNvPr id="16" name="Rectangle 15"/>
            <p:cNvSpPr/>
            <p:nvPr/>
          </p:nvSpPr>
          <p:spPr>
            <a:xfrm>
              <a:off x="5810686" y="3066458"/>
              <a:ext cx="1658449" cy="5595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Fragment</a:t>
              </a:r>
            </a:p>
            <a:p>
              <a:pPr algn="ctr"/>
              <a:r>
                <a:rPr lang="en-US" sz="1400" dirty="0"/>
                <a:t>(event id?) -&gt; void</a:t>
              </a:r>
            </a:p>
          </p:txBody>
        </p:sp>
        <p:cxnSp>
          <p:nvCxnSpPr>
            <p:cNvPr id="18" name="Straight Arrow Connector 17"/>
            <p:cNvCxnSpPr>
              <a:stCxn id="5" idx="2"/>
              <a:endCxn id="15" idx="0"/>
            </p:cNvCxnSpPr>
            <p:nvPr/>
          </p:nvCxnSpPr>
          <p:spPr>
            <a:xfrm flipH="1">
              <a:off x="4068111" y="2168446"/>
              <a:ext cx="1301081" cy="898011"/>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6" idx="0"/>
            </p:cNvCxnSpPr>
            <p:nvPr/>
          </p:nvCxnSpPr>
          <p:spPr>
            <a:xfrm>
              <a:off x="5369192" y="2168446"/>
              <a:ext cx="1270719" cy="898012"/>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6" idx="2"/>
            </p:cNvCxnSpPr>
            <p:nvPr/>
          </p:nvCxnSpPr>
          <p:spPr>
            <a:xfrm flipH="1" flipV="1">
              <a:off x="6639911" y="3626050"/>
              <a:ext cx="23999" cy="858057"/>
            </a:xfrm>
            <a:prstGeom prst="straightConnector1">
              <a:avLst/>
            </a:prstGeom>
            <a:ln w="3810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0"/>
              <a:endCxn id="9" idx="2"/>
            </p:cNvCxnSpPr>
            <p:nvPr/>
          </p:nvCxnSpPr>
          <p:spPr>
            <a:xfrm flipV="1">
              <a:off x="5360605" y="5029980"/>
              <a:ext cx="1303305" cy="72043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0"/>
              <a:endCxn id="8" idx="2"/>
            </p:cNvCxnSpPr>
            <p:nvPr/>
          </p:nvCxnSpPr>
          <p:spPr>
            <a:xfrm flipH="1" flipV="1">
              <a:off x="4042183" y="5029981"/>
              <a:ext cx="1318422" cy="72043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2"/>
            </p:cNvCxnSpPr>
            <p:nvPr/>
          </p:nvCxnSpPr>
          <p:spPr>
            <a:xfrm flipH="1">
              <a:off x="5364898" y="2168446"/>
              <a:ext cx="4294" cy="358197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2"/>
              <a:endCxn id="8" idx="0"/>
            </p:cNvCxnSpPr>
            <p:nvPr/>
          </p:nvCxnSpPr>
          <p:spPr>
            <a:xfrm flipH="1">
              <a:off x="4042183" y="3626050"/>
              <a:ext cx="2597728" cy="85619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p:cNvCxnSpPr>
            <p:nvPr/>
          </p:nvCxnSpPr>
          <p:spPr>
            <a:xfrm flipV="1">
              <a:off x="5164684" y="1099547"/>
              <a:ext cx="0" cy="46464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8" idx="2"/>
              <a:endCxn id="8" idx="1"/>
            </p:cNvCxnSpPr>
            <p:nvPr/>
          </p:nvCxnSpPr>
          <p:spPr>
            <a:xfrm rot="5400000" flipH="1">
              <a:off x="3499336" y="4487134"/>
              <a:ext cx="273870" cy="811824"/>
            </a:xfrm>
            <a:prstGeom prst="bentConnector4">
              <a:avLst>
                <a:gd name="adj1" fmla="val -83470"/>
                <a:gd name="adj2" fmla="val 128159"/>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 idx="3"/>
              <a:endCxn id="9" idx="1"/>
            </p:cNvCxnSpPr>
            <p:nvPr/>
          </p:nvCxnSpPr>
          <p:spPr>
            <a:xfrm>
              <a:off x="4854006" y="4756111"/>
              <a:ext cx="998080" cy="93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610678" y="1096511"/>
              <a:ext cx="0" cy="47933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10678" y="1171011"/>
              <a:ext cx="614848" cy="276999"/>
            </a:xfrm>
            <a:prstGeom prst="rect">
              <a:avLst/>
            </a:prstGeom>
            <a:noFill/>
          </p:spPr>
          <p:txBody>
            <a:bodyPr wrap="none" rtlCol="0">
              <a:spAutoFit/>
            </a:bodyPr>
            <a:lstStyle/>
            <a:p>
              <a:r>
                <a:rPr lang="en-US" sz="1200" dirty="0"/>
                <a:t>Logout</a:t>
              </a:r>
            </a:p>
          </p:txBody>
        </p:sp>
        <p:sp>
          <p:nvSpPr>
            <p:cNvPr id="36" name="TextBox 35"/>
            <p:cNvSpPr txBox="1"/>
            <p:nvPr/>
          </p:nvSpPr>
          <p:spPr>
            <a:xfrm>
              <a:off x="4092574" y="1221999"/>
              <a:ext cx="1076128" cy="276999"/>
            </a:xfrm>
            <a:prstGeom prst="rect">
              <a:avLst/>
            </a:prstGeom>
            <a:noFill/>
          </p:spPr>
          <p:txBody>
            <a:bodyPr wrap="none" rtlCol="0">
              <a:spAutoFit/>
            </a:bodyPr>
            <a:lstStyle/>
            <a:p>
              <a:r>
                <a:rPr lang="en-US" sz="1200" dirty="0"/>
                <a:t>Settings menu</a:t>
              </a:r>
            </a:p>
          </p:txBody>
        </p:sp>
        <p:sp>
          <p:nvSpPr>
            <p:cNvPr id="37" name="TextBox 36"/>
            <p:cNvSpPr txBox="1"/>
            <p:nvPr/>
          </p:nvSpPr>
          <p:spPr>
            <a:xfrm>
              <a:off x="4843454" y="2432039"/>
              <a:ext cx="998350" cy="276999"/>
            </a:xfrm>
            <a:prstGeom prst="rect">
              <a:avLst/>
            </a:prstGeom>
            <a:noFill/>
          </p:spPr>
          <p:txBody>
            <a:bodyPr wrap="none" rtlCol="0">
              <a:spAutoFit/>
            </a:bodyPr>
            <a:lstStyle/>
            <a:p>
              <a:r>
                <a:rPr lang="en-US" sz="1200" dirty="0"/>
                <a:t>Search menu</a:t>
              </a:r>
            </a:p>
          </p:txBody>
        </p:sp>
        <p:sp>
          <p:nvSpPr>
            <p:cNvPr id="38" name="TextBox 37"/>
            <p:cNvSpPr txBox="1"/>
            <p:nvPr/>
          </p:nvSpPr>
          <p:spPr>
            <a:xfrm>
              <a:off x="3652366" y="5305171"/>
              <a:ext cx="1379386" cy="461665"/>
            </a:xfrm>
            <a:prstGeom prst="rect">
              <a:avLst/>
            </a:prstGeom>
            <a:noFill/>
          </p:spPr>
          <p:txBody>
            <a:bodyPr wrap="square" rtlCol="0">
              <a:spAutoFit/>
            </a:bodyPr>
            <a:lstStyle/>
            <a:p>
              <a:r>
                <a:rPr lang="en-US" sz="1200" dirty="0"/>
                <a:t>Click on person search result</a:t>
              </a:r>
            </a:p>
          </p:txBody>
        </p:sp>
        <p:sp>
          <p:nvSpPr>
            <p:cNvPr id="39" name="TextBox 38"/>
            <p:cNvSpPr txBox="1"/>
            <p:nvPr/>
          </p:nvSpPr>
          <p:spPr>
            <a:xfrm>
              <a:off x="6030974" y="5285549"/>
              <a:ext cx="1379386" cy="461665"/>
            </a:xfrm>
            <a:prstGeom prst="rect">
              <a:avLst/>
            </a:prstGeom>
            <a:noFill/>
          </p:spPr>
          <p:txBody>
            <a:bodyPr wrap="square" rtlCol="0">
              <a:spAutoFit/>
            </a:bodyPr>
            <a:lstStyle/>
            <a:p>
              <a:r>
                <a:rPr lang="en-US" sz="1200" dirty="0"/>
                <a:t>Click on event search result</a:t>
              </a:r>
            </a:p>
          </p:txBody>
        </p:sp>
        <p:sp>
          <p:nvSpPr>
            <p:cNvPr id="42" name="TextBox 41"/>
            <p:cNvSpPr txBox="1"/>
            <p:nvPr/>
          </p:nvSpPr>
          <p:spPr>
            <a:xfrm>
              <a:off x="4398312" y="3571575"/>
              <a:ext cx="1502399" cy="461665"/>
            </a:xfrm>
            <a:prstGeom prst="rect">
              <a:avLst/>
            </a:prstGeom>
            <a:noFill/>
          </p:spPr>
          <p:txBody>
            <a:bodyPr wrap="none" rtlCol="0">
              <a:spAutoFit/>
            </a:bodyPr>
            <a:lstStyle/>
            <a:p>
              <a:r>
                <a:rPr lang="en-US" sz="1200" dirty="0"/>
                <a:t>Click on event details</a:t>
              </a:r>
            </a:p>
            <a:p>
              <a:r>
                <a:rPr lang="en-US" sz="1200" dirty="0"/>
                <a:t>underneath map</a:t>
              </a:r>
            </a:p>
          </p:txBody>
        </p:sp>
        <p:sp>
          <p:nvSpPr>
            <p:cNvPr id="43" name="TextBox 42"/>
            <p:cNvSpPr txBox="1"/>
            <p:nvPr/>
          </p:nvSpPr>
          <p:spPr>
            <a:xfrm>
              <a:off x="4782656" y="4285080"/>
              <a:ext cx="1165121" cy="276999"/>
            </a:xfrm>
            <a:prstGeom prst="rect">
              <a:avLst/>
            </a:prstGeom>
            <a:noFill/>
          </p:spPr>
          <p:txBody>
            <a:bodyPr wrap="none" rtlCol="0">
              <a:spAutoFit/>
            </a:bodyPr>
            <a:lstStyle/>
            <a:p>
              <a:r>
                <a:rPr lang="en-US" sz="1200" dirty="0"/>
                <a:t>Click on life event</a:t>
              </a:r>
            </a:p>
          </p:txBody>
        </p:sp>
        <p:sp>
          <p:nvSpPr>
            <p:cNvPr id="45" name="TextBox 44"/>
            <p:cNvSpPr txBox="1"/>
            <p:nvPr/>
          </p:nvSpPr>
          <p:spPr>
            <a:xfrm>
              <a:off x="1388149" y="4873452"/>
              <a:ext cx="1654812" cy="276999"/>
            </a:xfrm>
            <a:prstGeom prst="rect">
              <a:avLst/>
            </a:prstGeom>
            <a:noFill/>
          </p:spPr>
          <p:txBody>
            <a:bodyPr wrap="none" rtlCol="0">
              <a:spAutoFit/>
            </a:bodyPr>
            <a:lstStyle/>
            <a:p>
              <a:r>
                <a:rPr lang="en-US" sz="1200" dirty="0"/>
                <a:t>Click on family member</a:t>
              </a:r>
            </a:p>
          </p:txBody>
        </p:sp>
      </p:grpSp>
      <p:sp>
        <p:nvSpPr>
          <p:cNvPr id="133" name="TextBox 132"/>
          <p:cNvSpPr txBox="1"/>
          <p:nvPr/>
        </p:nvSpPr>
        <p:spPr>
          <a:xfrm>
            <a:off x="7910629" y="2166280"/>
            <a:ext cx="3730445" cy="646331"/>
          </a:xfrm>
          <a:prstGeom prst="rect">
            <a:avLst/>
          </a:prstGeom>
          <a:noFill/>
        </p:spPr>
        <p:txBody>
          <a:bodyPr wrap="none" rtlCol="0">
            <a:spAutoFit/>
          </a:bodyPr>
          <a:lstStyle/>
          <a:p>
            <a:r>
              <a:rPr lang="en-US" dirty="0"/>
              <a:t>NOTE: The Back button can always be </a:t>
            </a:r>
          </a:p>
          <a:p>
            <a:r>
              <a:rPr lang="en-US" dirty="0"/>
              <a:t>used to return to the previous activity</a:t>
            </a:r>
          </a:p>
        </p:txBody>
      </p:sp>
      <p:sp>
        <p:nvSpPr>
          <p:cNvPr id="134" name="TextBox 133"/>
          <p:cNvSpPr txBox="1"/>
          <p:nvPr/>
        </p:nvSpPr>
        <p:spPr>
          <a:xfrm>
            <a:off x="7910629" y="3182858"/>
            <a:ext cx="4165371" cy="646331"/>
          </a:xfrm>
          <a:prstGeom prst="rect">
            <a:avLst/>
          </a:prstGeom>
          <a:noFill/>
        </p:spPr>
        <p:txBody>
          <a:bodyPr wrap="none" rtlCol="0">
            <a:spAutoFit/>
          </a:bodyPr>
          <a:lstStyle/>
          <a:p>
            <a:r>
              <a:rPr lang="en-US" dirty="0"/>
              <a:t>NOTE: The Up button can always be used</a:t>
            </a:r>
          </a:p>
          <a:p>
            <a:r>
              <a:rPr lang="en-US" dirty="0"/>
              <a:t>to return all the way back to Main Activity</a:t>
            </a:r>
          </a:p>
        </p:txBody>
      </p:sp>
      <p:sp>
        <p:nvSpPr>
          <p:cNvPr id="33" name="TextBox 32">
            <a:extLst>
              <a:ext uri="{FF2B5EF4-FFF2-40B4-BE49-F238E27FC236}">
                <a16:creationId xmlns:a16="http://schemas.microsoft.com/office/drawing/2014/main" id="{F82A3857-670F-4155-9BE0-F83402B433DF}"/>
              </a:ext>
            </a:extLst>
          </p:cNvPr>
          <p:cNvSpPr txBox="1"/>
          <p:nvPr/>
        </p:nvSpPr>
        <p:spPr>
          <a:xfrm>
            <a:off x="152400" y="6412468"/>
            <a:ext cx="4191000" cy="369332"/>
          </a:xfrm>
          <a:prstGeom prst="rect">
            <a:avLst/>
          </a:prstGeom>
          <a:noFill/>
        </p:spPr>
        <p:txBody>
          <a:bodyPr wrap="square" lIns="91440" tIns="45720" rIns="91440" bIns="45720" rtlCol="0" anchor="t">
            <a:spAutoFit/>
          </a:bodyPr>
          <a:lstStyle/>
          <a:p>
            <a:r>
              <a:rPr lang="en-US"/>
              <a:t>Diagram by Ken Rodham</a:t>
            </a:r>
          </a:p>
        </p:txBody>
      </p:sp>
    </p:spTree>
    <p:extLst>
      <p:ext uri="{BB962C8B-B14F-4D97-AF65-F5344CB8AC3E}">
        <p14:creationId xmlns:p14="http://schemas.microsoft.com/office/powerpoint/2010/main" val="2383320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Applications to Family Map Client</a:t>
            </a:r>
            <a:endParaRPr dirty="0"/>
          </a:p>
        </p:txBody>
      </p:sp>
      <p:sp>
        <p:nvSpPr>
          <p:cNvPr id="242" name="Google Shape;242;p33"/>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960"/>
            </a:pPr>
            <a:r>
              <a:rPr lang="en-US" sz="2960" b="1" dirty="0" err="1"/>
              <a:t>MainActivity</a:t>
            </a:r>
            <a:r>
              <a:rPr lang="en-US" sz="2960" b="1" dirty="0"/>
              <a:t> (</a:t>
            </a:r>
            <a:r>
              <a:rPr lang="en-US" sz="2960" b="1" dirty="0" err="1"/>
              <a:t>MapFragment</a:t>
            </a:r>
            <a:r>
              <a:rPr lang="en-US" sz="2960" b="1" dirty="0"/>
              <a:t>)</a:t>
            </a:r>
            <a:endParaRPr dirty="0"/>
          </a:p>
          <a:p>
            <a:pPr marL="742950" lvl="1" indent="-285750">
              <a:lnSpc>
                <a:spcPct val="80000"/>
              </a:lnSpc>
              <a:spcBef>
                <a:spcPts val="518"/>
              </a:spcBef>
              <a:buClr>
                <a:schemeClr val="dk1"/>
              </a:buClr>
              <a:buSzPts val="2590"/>
              <a:buChar char="–"/>
            </a:pPr>
            <a:r>
              <a:rPr lang="en-US" sz="2590" dirty="0" err="1"/>
              <a:t>PersonActivity</a:t>
            </a:r>
            <a:r>
              <a:rPr lang="en-US" sz="2590" dirty="0"/>
              <a:t> is started when event info is clicked (person or </a:t>
            </a:r>
            <a:r>
              <a:rPr lang="en-US" sz="2590" dirty="0" err="1"/>
              <a:t>personId</a:t>
            </a:r>
            <a:r>
              <a:rPr lang="en-US" sz="2590" dirty="0"/>
              <a:t> is passed as intent extra)</a:t>
            </a:r>
            <a:endParaRPr dirty="0"/>
          </a:p>
          <a:p>
            <a:pPr marL="742950" lvl="1" indent="-285750">
              <a:lnSpc>
                <a:spcPct val="80000"/>
              </a:lnSpc>
              <a:spcBef>
                <a:spcPts val="518"/>
              </a:spcBef>
              <a:buClr>
                <a:schemeClr val="dk1"/>
              </a:buClr>
              <a:buSzPts val="2590"/>
              <a:buChar char="–"/>
            </a:pPr>
            <a:r>
              <a:rPr lang="en-US" sz="2590" dirty="0"/>
              <a:t>Search and Settings activities are started when the menu items are clicked</a:t>
            </a:r>
            <a:endParaRPr dirty="0"/>
          </a:p>
          <a:p>
            <a:pPr lvl="2">
              <a:lnSpc>
                <a:spcPct val="80000"/>
              </a:lnSpc>
              <a:spcBef>
                <a:spcPts val="444"/>
              </a:spcBef>
              <a:buClr>
                <a:schemeClr val="dk1"/>
              </a:buClr>
              <a:buSzPts val="2220"/>
            </a:pPr>
            <a:r>
              <a:rPr lang="en-US" sz="2220" dirty="0"/>
              <a:t>Depending on how you implement it, Settings activity </a:t>
            </a:r>
            <a:r>
              <a:rPr lang="en-US" sz="2220" u="sng" dirty="0"/>
              <a:t>may</a:t>
            </a:r>
            <a:r>
              <a:rPr lang="en-US" sz="2220" dirty="0"/>
              <a:t> return results indicating any changes made by the user</a:t>
            </a:r>
            <a:endParaRPr dirty="0"/>
          </a:p>
          <a:p>
            <a:pPr marL="342900" indent="-342900">
              <a:lnSpc>
                <a:spcPct val="80000"/>
              </a:lnSpc>
              <a:spcBef>
                <a:spcPts val="592"/>
              </a:spcBef>
              <a:buClr>
                <a:schemeClr val="dk1"/>
              </a:buClr>
              <a:buSzPts val="2960"/>
            </a:pPr>
            <a:r>
              <a:rPr lang="en-US" sz="2960" b="1" dirty="0" err="1"/>
              <a:t>PersonActivity</a:t>
            </a:r>
            <a:endParaRPr sz="2960" b="1" dirty="0"/>
          </a:p>
          <a:p>
            <a:pPr marL="742950" lvl="1" indent="-285750">
              <a:lnSpc>
                <a:spcPct val="80000"/>
              </a:lnSpc>
              <a:spcBef>
                <a:spcPts val="518"/>
              </a:spcBef>
              <a:buClr>
                <a:schemeClr val="dk1"/>
              </a:buClr>
              <a:buSzPts val="2590"/>
              <a:buChar char="–"/>
            </a:pPr>
            <a:r>
              <a:rPr lang="en-US" sz="2590" dirty="0"/>
              <a:t>Clicking a person starts another </a:t>
            </a:r>
            <a:r>
              <a:rPr lang="en-US" sz="2590" dirty="0" err="1"/>
              <a:t>PersonActivity</a:t>
            </a:r>
            <a:r>
              <a:rPr lang="en-US" sz="2590" dirty="0"/>
              <a:t> with the Person or </a:t>
            </a:r>
            <a:r>
              <a:rPr lang="en-US" sz="2590" dirty="0" err="1"/>
              <a:t>personId</a:t>
            </a:r>
            <a:r>
              <a:rPr lang="en-US" sz="2590" dirty="0"/>
              <a:t> passed as an intent extra</a:t>
            </a:r>
            <a:endParaRPr dirty="0"/>
          </a:p>
          <a:p>
            <a:pPr marL="742950" lvl="1" indent="-285750">
              <a:lnSpc>
                <a:spcPct val="80000"/>
              </a:lnSpc>
              <a:spcBef>
                <a:spcPts val="518"/>
              </a:spcBef>
              <a:buClr>
                <a:schemeClr val="dk1"/>
              </a:buClr>
              <a:buSzPts val="2590"/>
              <a:buChar char="–"/>
            </a:pPr>
            <a:r>
              <a:rPr lang="en-US" sz="2590" dirty="0"/>
              <a:t>Clicking an event starts an </a:t>
            </a:r>
            <a:r>
              <a:rPr lang="en-US" sz="2590" dirty="0" err="1"/>
              <a:t>EventActivity</a:t>
            </a:r>
            <a:r>
              <a:rPr lang="en-US" sz="2590" dirty="0"/>
              <a:t> with the Event or </a:t>
            </a:r>
            <a:r>
              <a:rPr lang="en-US" sz="2590" dirty="0" err="1"/>
              <a:t>eventId</a:t>
            </a:r>
            <a:r>
              <a:rPr lang="en-US" sz="2590" dirty="0"/>
              <a:t> passed as an intent extra</a:t>
            </a:r>
            <a:endParaRPr dirty="0"/>
          </a:p>
          <a:p>
            <a:pPr marL="742950" lvl="1" indent="-121284">
              <a:lnSpc>
                <a:spcPct val="80000"/>
              </a:lnSpc>
              <a:spcBef>
                <a:spcPts val="518"/>
              </a:spcBef>
              <a:buClr>
                <a:schemeClr val="dk1"/>
              </a:buClr>
              <a:buSzPts val="2590"/>
              <a:buNone/>
            </a:pPr>
            <a:endParaRPr sz="259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title"/>
          </p:nvPr>
        </p:nvSpPr>
        <p:spPr>
          <a:xfrm>
            <a:off x="2438400" y="365125"/>
            <a:ext cx="9220200" cy="1325563"/>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sz="4000" dirty="0"/>
              <a:t>Applications to Family Map Client (cont.)</a:t>
            </a:r>
            <a:endParaRPr sz="4000" dirty="0"/>
          </a:p>
        </p:txBody>
      </p:sp>
      <p:sp>
        <p:nvSpPr>
          <p:cNvPr id="249" name="Google Shape;249;p34"/>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pPr>
            <a:endParaRPr lang="en-US" b="1" dirty="0"/>
          </a:p>
          <a:p>
            <a:pPr marL="342900" indent="-342900">
              <a:lnSpc>
                <a:spcPct val="80000"/>
              </a:lnSpc>
              <a:spcBef>
                <a:spcPts val="0"/>
              </a:spcBef>
              <a:buClr>
                <a:schemeClr val="dk1"/>
              </a:buClr>
              <a:buSzPts val="2960"/>
            </a:pPr>
            <a:r>
              <a:rPr lang="en-US" sz="2960" b="1" dirty="0" err="1"/>
              <a:t>EventActivity</a:t>
            </a:r>
            <a:r>
              <a:rPr lang="en-US" sz="2960" b="1" dirty="0"/>
              <a:t> (</a:t>
            </a:r>
            <a:r>
              <a:rPr lang="en-US" sz="2960" b="1" dirty="0" err="1"/>
              <a:t>MapFragment</a:t>
            </a:r>
            <a:r>
              <a:rPr lang="en-US" sz="2960" b="1" dirty="0"/>
              <a:t>)</a:t>
            </a:r>
            <a:endParaRPr lang="en-US" dirty="0"/>
          </a:p>
          <a:p>
            <a:pPr marL="742950" lvl="1" indent="-285750">
              <a:lnSpc>
                <a:spcPct val="80000"/>
              </a:lnSpc>
              <a:spcBef>
                <a:spcPts val="518"/>
              </a:spcBef>
              <a:buClr>
                <a:schemeClr val="dk1"/>
              </a:buClr>
              <a:buSzPts val="2590"/>
              <a:buChar char="–"/>
            </a:pPr>
            <a:r>
              <a:rPr lang="en-US" sz="2590" dirty="0" err="1"/>
              <a:t>PersonActivity</a:t>
            </a:r>
            <a:r>
              <a:rPr lang="en-US" sz="2590" dirty="0"/>
              <a:t> is started when event info is clicked (person or </a:t>
            </a:r>
            <a:r>
              <a:rPr lang="en-US" sz="2590" dirty="0" err="1"/>
              <a:t>personId</a:t>
            </a:r>
            <a:r>
              <a:rPr lang="en-US" sz="2590" dirty="0"/>
              <a:t> is passed as intent extra)</a:t>
            </a:r>
            <a:endParaRPr lang="en-US" dirty="0"/>
          </a:p>
          <a:p>
            <a:pPr marL="342900" indent="-342900">
              <a:spcBef>
                <a:spcPts val="0"/>
              </a:spcBef>
              <a:buClr>
                <a:schemeClr val="dk1"/>
              </a:buClr>
              <a:buSzPts val="3200"/>
            </a:pPr>
            <a:r>
              <a:rPr lang="en-US" b="1" dirty="0" err="1"/>
              <a:t>SearchActivity</a:t>
            </a:r>
            <a:endParaRPr b="1" dirty="0"/>
          </a:p>
          <a:p>
            <a:pPr marL="742950" lvl="1" indent="-285750">
              <a:spcBef>
                <a:spcPts val="560"/>
              </a:spcBef>
              <a:buClr>
                <a:schemeClr val="dk1"/>
              </a:buClr>
              <a:buSzPts val="2800"/>
              <a:buChar char="–"/>
            </a:pPr>
            <a:r>
              <a:rPr lang="en-US" dirty="0"/>
              <a:t>Clicking a person starts a </a:t>
            </a:r>
            <a:r>
              <a:rPr lang="en-US" dirty="0" err="1"/>
              <a:t>PersonActivity</a:t>
            </a:r>
            <a:r>
              <a:rPr lang="en-US" dirty="0"/>
              <a:t> with the Person or </a:t>
            </a:r>
            <a:r>
              <a:rPr lang="en-US" dirty="0" err="1"/>
              <a:t>personId</a:t>
            </a:r>
            <a:r>
              <a:rPr lang="en-US" dirty="0"/>
              <a:t> passed as an intent extra</a:t>
            </a:r>
            <a:endParaRPr dirty="0"/>
          </a:p>
          <a:p>
            <a:pPr marL="742950" lvl="1" indent="-285750">
              <a:spcBef>
                <a:spcPts val="560"/>
              </a:spcBef>
              <a:buClr>
                <a:schemeClr val="dk1"/>
              </a:buClr>
              <a:buSzPts val="2800"/>
              <a:buChar char="–"/>
            </a:pPr>
            <a:r>
              <a:rPr lang="en-US" dirty="0"/>
              <a:t>Clicking an event starts an </a:t>
            </a:r>
            <a:r>
              <a:rPr lang="en-US" dirty="0" err="1"/>
              <a:t>EventActivity</a:t>
            </a:r>
            <a:r>
              <a:rPr lang="en-US" dirty="0"/>
              <a:t> with the Event or </a:t>
            </a:r>
            <a:r>
              <a:rPr lang="en-US" dirty="0" err="1"/>
              <a:t>eventId</a:t>
            </a:r>
            <a:r>
              <a:rPr lang="en-US" dirty="0"/>
              <a:t> passed as an intent extra</a:t>
            </a:r>
            <a:endParaRPr dirty="0"/>
          </a:p>
          <a:p>
            <a:pPr marL="342900" indent="-342900">
              <a:spcBef>
                <a:spcPts val="640"/>
              </a:spcBef>
              <a:buClr>
                <a:schemeClr val="dk1"/>
              </a:buClr>
              <a:buSzPts val="3200"/>
            </a:pPr>
            <a:r>
              <a:rPr lang="en-US" b="1" dirty="0" err="1"/>
              <a:t>SettingsActivity</a:t>
            </a:r>
            <a:endParaRPr b="1" dirty="0"/>
          </a:p>
          <a:p>
            <a:pPr marL="742950" lvl="1" indent="-285750">
              <a:spcBef>
                <a:spcPts val="560"/>
              </a:spcBef>
              <a:buClr>
                <a:schemeClr val="dk1"/>
              </a:buClr>
              <a:buSzPts val="2800"/>
              <a:buChar char="–"/>
            </a:pPr>
            <a:r>
              <a:rPr lang="en-US" dirty="0"/>
              <a:t>Logout goes back to </a:t>
            </a:r>
            <a:r>
              <a:rPr lang="en-US" dirty="0" err="1"/>
              <a:t>MainActivity</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9EA6-625E-489D-976E-86F6724BC8BD}"/>
              </a:ext>
            </a:extLst>
          </p:cNvPr>
          <p:cNvSpPr>
            <a:spLocks noGrp="1"/>
          </p:cNvSpPr>
          <p:nvPr>
            <p:ph type="title" idx="4294967295"/>
          </p:nvPr>
        </p:nvSpPr>
        <p:spPr>
          <a:xfrm>
            <a:off x="228600" y="-1524000"/>
            <a:ext cx="10515600" cy="1325563"/>
          </a:xfrm>
        </p:spPr>
        <p:txBody>
          <a:bodyPr/>
          <a:lstStyle/>
          <a:p>
            <a:r>
              <a:rPr lang="en-US" dirty="0"/>
              <a:t>BLANK  SLIDE</a:t>
            </a:r>
          </a:p>
        </p:txBody>
      </p:sp>
    </p:spTree>
    <p:extLst>
      <p:ext uri="{BB962C8B-B14F-4D97-AF65-F5344CB8AC3E}">
        <p14:creationId xmlns:p14="http://schemas.microsoft.com/office/powerpoint/2010/main" val="374743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Qualified Layouts</a:t>
            </a:r>
            <a:endParaRPr dirty="0"/>
          </a:p>
        </p:txBody>
      </p:sp>
      <p:sp>
        <p:nvSpPr>
          <p:cNvPr id="102" name="Google Shape;102;p15"/>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3200"/>
            </a:pPr>
            <a:r>
              <a:rPr lang="en-US" dirty="0"/>
              <a:t>Can have separate layouts for different orientations (portrait vs landscape) different screen heights and widths, etc.</a:t>
            </a:r>
            <a:endParaRPr dirty="0"/>
          </a:p>
          <a:p>
            <a:pPr marL="342900" indent="-342900">
              <a:spcBef>
                <a:spcPts val="640"/>
              </a:spcBef>
              <a:buClr>
                <a:schemeClr val="dk1"/>
              </a:buClr>
              <a:buSzPts val="3200"/>
            </a:pPr>
            <a:r>
              <a:rPr lang="en-US" dirty="0"/>
              <a:t>Example:</a:t>
            </a:r>
            <a:endParaRPr dirty="0"/>
          </a:p>
          <a:p>
            <a:pPr marL="742950" lvl="1" indent="-285750">
              <a:spcBef>
                <a:spcPts val="560"/>
              </a:spcBef>
              <a:buClr>
                <a:schemeClr val="dk1"/>
              </a:buClr>
              <a:buSzPts val="2800"/>
              <a:buChar char="–"/>
            </a:pPr>
            <a:r>
              <a:rPr lang="en-US" u="sng" dirty="0" err="1">
                <a:solidFill>
                  <a:schemeClr val="hlink"/>
                </a:solidFill>
                <a:hlinkClick r:id="rId3"/>
              </a:rPr>
              <a:t>GeoQuiz</a:t>
            </a:r>
            <a:r>
              <a:rPr lang="en-US" dirty="0"/>
              <a:t>/</a:t>
            </a:r>
            <a:r>
              <a:rPr lang="en-US" dirty="0" err="1"/>
              <a:t>QuizActivity</a:t>
            </a:r>
            <a:endParaRPr dirty="0"/>
          </a:p>
        </p:txBody>
      </p:sp>
      <p:sp>
        <p:nvSpPr>
          <p:cNvPr id="103" name="Google Shape;103;p15"/>
          <p:cNvSpPr txBox="1">
            <a:spLocks noGrp="1"/>
          </p:cNvSpPr>
          <p:nvPr>
            <p:ph type="sldNum" idx="4294967295"/>
          </p:nvPr>
        </p:nvSpPr>
        <p:spPr>
          <a:xfrm>
            <a:off x="100584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Tahoma"/>
                <a:ea typeface="Tahoma"/>
                <a:cs typeface="Tahoma"/>
                <a:sym typeface="Tahoma"/>
              </a:defRPr>
            </a:lvl9pPr>
          </a:lstStyle>
          <a:p>
            <a:pPr algn="r"/>
            <a:fld id="{00000000-1234-1234-1234-123412341234}" type="slidenum">
              <a:rPr lang="en-US" smtClean="0"/>
              <a:pPr algn="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5C49-653F-47A5-BF05-C65ABA8F0FE9}"/>
              </a:ext>
            </a:extLst>
          </p:cNvPr>
          <p:cNvSpPr>
            <a:spLocks noGrp="1"/>
          </p:cNvSpPr>
          <p:nvPr>
            <p:ph type="title" idx="4294967295"/>
          </p:nvPr>
        </p:nvSpPr>
        <p:spPr>
          <a:xfrm>
            <a:off x="30480" y="-1356043"/>
            <a:ext cx="10515600" cy="1325563"/>
          </a:xfrm>
        </p:spPr>
        <p:txBody>
          <a:bodyPr/>
          <a:lstStyle/>
          <a:p>
            <a:r>
              <a:rPr lang="en-US" dirty="0"/>
              <a:t>BLANK SLIDE</a:t>
            </a:r>
          </a:p>
        </p:txBody>
      </p:sp>
    </p:spTree>
    <p:extLst>
      <p:ext uri="{BB962C8B-B14F-4D97-AF65-F5344CB8AC3E}">
        <p14:creationId xmlns:p14="http://schemas.microsoft.com/office/powerpoint/2010/main" val="191703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prstGeom prst="rect">
            <a:avLst/>
          </a:prstGeom>
        </p:spPr>
        <p:txBody>
          <a:bodyPr spcFirstLastPara="1" vert="horz" wrap="square" lIns="91425" tIns="45700" rIns="91425" bIns="45700" rtlCol="0" anchor="t" anchorCtr="0">
            <a:noAutofit/>
          </a:bodyPr>
          <a:lstStyle/>
          <a:p>
            <a:pPr>
              <a:spcBef>
                <a:spcPts val="0"/>
              </a:spcBef>
            </a:pPr>
            <a:r>
              <a:rPr lang="en-US"/>
              <a:t>The Activity Lifecycle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The Activity Lifecycle</a:t>
            </a:r>
            <a:endParaRPr dirty="0"/>
          </a:p>
        </p:txBody>
      </p:sp>
      <p:sp>
        <p:nvSpPr>
          <p:cNvPr id="117" name="Google Shape;117;p17"/>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960"/>
            </a:pPr>
            <a:r>
              <a:rPr lang="en-US" sz="2960"/>
              <a:t>Activities have a lifecycle, controlled by the Android system</a:t>
            </a:r>
            <a:endParaRPr/>
          </a:p>
          <a:p>
            <a:pPr marL="342900" indent="-342900">
              <a:spcBef>
                <a:spcPts val="592"/>
              </a:spcBef>
              <a:buClr>
                <a:schemeClr val="dk1"/>
              </a:buClr>
              <a:buSzPts val="2960"/>
            </a:pPr>
            <a:r>
              <a:rPr lang="en-US" sz="2960"/>
              <a:t>Things that cause lifecycle/activity state changes:</a:t>
            </a:r>
            <a:endParaRPr/>
          </a:p>
          <a:p>
            <a:pPr marL="742950" lvl="1" indent="-285750">
              <a:spcBef>
                <a:spcPts val="518"/>
              </a:spcBef>
              <a:buClr>
                <a:schemeClr val="dk1"/>
              </a:buClr>
              <a:buSzPts val="2590"/>
              <a:buChar char="–"/>
            </a:pPr>
            <a:r>
              <a:rPr lang="en-US" sz="2590"/>
              <a:t>Creation of a new activity</a:t>
            </a:r>
            <a:endParaRPr/>
          </a:p>
          <a:p>
            <a:pPr marL="742950" lvl="1" indent="-285750">
              <a:spcBef>
                <a:spcPts val="518"/>
              </a:spcBef>
              <a:buClr>
                <a:schemeClr val="dk1"/>
              </a:buClr>
              <a:buSzPts val="2590"/>
              <a:buChar char="–"/>
            </a:pPr>
            <a:r>
              <a:rPr lang="en-US" sz="2590"/>
              <a:t>Activation (manually or programmatically) of an activity that wasn’t active before</a:t>
            </a:r>
            <a:endParaRPr/>
          </a:p>
          <a:p>
            <a:pPr marL="742950" lvl="1" indent="-285750">
              <a:spcBef>
                <a:spcPts val="518"/>
              </a:spcBef>
              <a:buClr>
                <a:schemeClr val="dk1"/>
              </a:buClr>
              <a:buSzPts val="2590"/>
              <a:buChar char="–"/>
            </a:pPr>
            <a:r>
              <a:rPr lang="en-US" sz="2590"/>
              <a:t>Rotation of the device</a:t>
            </a:r>
            <a:endParaRPr/>
          </a:p>
          <a:p>
            <a:pPr marL="742950" lvl="1" indent="-285750">
              <a:spcBef>
                <a:spcPts val="518"/>
              </a:spcBef>
              <a:buClr>
                <a:schemeClr val="dk1"/>
              </a:buClr>
              <a:buSzPts val="2590"/>
              <a:buChar char="–"/>
            </a:pPr>
            <a:r>
              <a:rPr lang="en-US" sz="2590"/>
              <a:t>Interruptions from other apps (i.e. phone calls)</a:t>
            </a:r>
            <a:endParaRPr/>
          </a:p>
          <a:p>
            <a:pPr marL="742950" lvl="1" indent="-285750">
              <a:spcBef>
                <a:spcPts val="518"/>
              </a:spcBef>
              <a:buClr>
                <a:schemeClr val="dk1"/>
              </a:buClr>
              <a:buSzPts val="2590"/>
              <a:buChar char="–"/>
            </a:pPr>
            <a:r>
              <a:rPr lang="en-US" sz="2590"/>
              <a:t>Low memory</a:t>
            </a:r>
            <a:endParaRPr/>
          </a:p>
          <a:p>
            <a:pPr marL="742950" lvl="1" indent="-285750">
              <a:spcBef>
                <a:spcPts val="518"/>
              </a:spcBef>
              <a:buClr>
                <a:schemeClr val="dk1"/>
              </a:buClr>
              <a:buSzPts val="2590"/>
              <a:buChar char="–"/>
            </a:pPr>
            <a:r>
              <a:rPr lang="en-US" sz="2590"/>
              <a:t>Other</a:t>
            </a:r>
            <a:endParaRPr sz="2590">
              <a:latin typeface="Courier New"/>
              <a:ea typeface="Courier New"/>
              <a:cs typeface="Courier New"/>
              <a:sym typeface="Courier New"/>
            </a:endParaRPr>
          </a:p>
          <a:p>
            <a:pPr marL="742950" lvl="1" indent="-121284">
              <a:spcBef>
                <a:spcPts val="518"/>
              </a:spcBef>
              <a:buClr>
                <a:schemeClr val="dk1"/>
              </a:buClr>
              <a:buSzPts val="2590"/>
              <a:buNone/>
            </a:pPr>
            <a:endParaRPr sz="2590">
              <a:latin typeface="Courier New"/>
              <a:ea typeface="Courier New"/>
              <a:cs typeface="Courier New"/>
              <a:sym typeface="Courier New"/>
            </a:endParaRPr>
          </a:p>
          <a:p>
            <a:pPr marL="342900" indent="-154940">
              <a:spcBef>
                <a:spcPts val="592"/>
              </a:spcBef>
              <a:buClr>
                <a:schemeClr val="dk1"/>
              </a:buClr>
              <a:buSzPts val="2960"/>
              <a:buNone/>
            </a:pPr>
            <a:endParaRPr sz="296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The Six Main Activity Callbacks</a:t>
            </a:r>
            <a:endParaRPr dirty="0"/>
          </a:p>
        </p:txBody>
      </p:sp>
      <p:sp>
        <p:nvSpPr>
          <p:cNvPr id="124" name="Google Shape;124;p18"/>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380"/>
            </a:pPr>
            <a:r>
              <a:rPr lang="en-US" sz="2380" b="1" dirty="0"/>
              <a:t>protected void </a:t>
            </a:r>
            <a:r>
              <a:rPr lang="en-US" sz="2380" b="1" dirty="0" err="1"/>
              <a:t>onCreate</a:t>
            </a:r>
            <a:r>
              <a:rPr lang="en-US" sz="2380" b="1" dirty="0"/>
              <a:t>(Bundle </a:t>
            </a:r>
            <a:r>
              <a:rPr lang="en-US" sz="2380" b="1" dirty="0" err="1"/>
              <a:t>savedInstanceState</a:t>
            </a:r>
            <a:r>
              <a:rPr lang="en-US" sz="2380" b="1" dirty="0"/>
              <a:t>)</a:t>
            </a:r>
            <a:endParaRPr dirty="0"/>
          </a:p>
          <a:p>
            <a:pPr marL="742950" lvl="1" indent="-285750">
              <a:lnSpc>
                <a:spcPct val="80000"/>
              </a:lnSpc>
              <a:spcBef>
                <a:spcPts val="408"/>
              </a:spcBef>
              <a:buClr>
                <a:schemeClr val="dk1"/>
              </a:buClr>
              <a:buSzPts val="2040"/>
              <a:buChar char="–"/>
            </a:pPr>
            <a:r>
              <a:rPr lang="en-US" sz="2040" dirty="0"/>
              <a:t>When the system first creates the activity (set the UI/content view here)</a:t>
            </a:r>
            <a:endParaRPr dirty="0"/>
          </a:p>
          <a:p>
            <a:pPr marL="342900" indent="-342900">
              <a:lnSpc>
                <a:spcPct val="80000"/>
              </a:lnSpc>
              <a:spcBef>
                <a:spcPts val="476"/>
              </a:spcBef>
              <a:buClr>
                <a:schemeClr val="dk1"/>
              </a:buClr>
              <a:buSzPts val="2380"/>
            </a:pPr>
            <a:r>
              <a:rPr lang="en-US" sz="2380" b="1" dirty="0"/>
              <a:t>protected void </a:t>
            </a:r>
            <a:r>
              <a:rPr lang="en-US" sz="2380" b="1" dirty="0" err="1"/>
              <a:t>onStart</a:t>
            </a:r>
            <a:r>
              <a:rPr lang="en-US" sz="2380" b="1" dirty="0"/>
              <a:t>()</a:t>
            </a:r>
            <a:endParaRPr dirty="0"/>
          </a:p>
          <a:p>
            <a:pPr marL="742950" lvl="1" indent="-285750">
              <a:lnSpc>
                <a:spcPct val="80000"/>
              </a:lnSpc>
              <a:spcBef>
                <a:spcPts val="408"/>
              </a:spcBef>
              <a:buClr>
                <a:schemeClr val="dk1"/>
              </a:buClr>
              <a:buSzPts val="2040"/>
              <a:buChar char="–"/>
            </a:pPr>
            <a:r>
              <a:rPr lang="en-US" sz="2040" dirty="0"/>
              <a:t>The activity is visible to the user (usually no need to implement)</a:t>
            </a:r>
            <a:endParaRPr dirty="0"/>
          </a:p>
          <a:p>
            <a:pPr marL="342900" indent="-342900">
              <a:lnSpc>
                <a:spcPct val="80000"/>
              </a:lnSpc>
              <a:spcBef>
                <a:spcPts val="476"/>
              </a:spcBef>
              <a:buClr>
                <a:schemeClr val="dk1"/>
              </a:buClr>
              <a:buSzPts val="2380"/>
            </a:pPr>
            <a:r>
              <a:rPr lang="en-US" sz="2380" b="1" dirty="0"/>
              <a:t>protected void </a:t>
            </a:r>
            <a:r>
              <a:rPr lang="en-US" sz="2380" b="1" dirty="0" err="1"/>
              <a:t>onResume</a:t>
            </a:r>
            <a:r>
              <a:rPr lang="en-US" sz="2380" b="1" dirty="0"/>
              <a:t>()</a:t>
            </a:r>
            <a:endParaRPr dirty="0"/>
          </a:p>
          <a:p>
            <a:pPr marL="742950" lvl="1" indent="-285750">
              <a:lnSpc>
                <a:spcPct val="80000"/>
              </a:lnSpc>
              <a:spcBef>
                <a:spcPts val="408"/>
              </a:spcBef>
              <a:buClr>
                <a:schemeClr val="dk1"/>
              </a:buClr>
              <a:buSzPts val="2040"/>
              <a:buChar char="–"/>
            </a:pPr>
            <a:r>
              <a:rPr lang="en-US" sz="2040" dirty="0"/>
              <a:t>Activity is in the foreground and ready for the user to interact with it</a:t>
            </a:r>
            <a:endParaRPr dirty="0"/>
          </a:p>
          <a:p>
            <a:pPr marL="342900" indent="-342900">
              <a:lnSpc>
                <a:spcPct val="80000"/>
              </a:lnSpc>
              <a:spcBef>
                <a:spcPts val="476"/>
              </a:spcBef>
              <a:buClr>
                <a:schemeClr val="dk1"/>
              </a:buClr>
              <a:buSzPts val="2380"/>
            </a:pPr>
            <a:r>
              <a:rPr lang="en-US" sz="2380" b="1" dirty="0"/>
              <a:t>protected void </a:t>
            </a:r>
            <a:r>
              <a:rPr lang="en-US" sz="2380" b="1" dirty="0" err="1"/>
              <a:t>onPause</a:t>
            </a:r>
            <a:r>
              <a:rPr lang="en-US" sz="2380" b="1" dirty="0"/>
              <a:t>()</a:t>
            </a:r>
            <a:endParaRPr dirty="0"/>
          </a:p>
          <a:p>
            <a:pPr marL="742950" lvl="1" indent="-285750">
              <a:lnSpc>
                <a:spcPct val="80000"/>
              </a:lnSpc>
              <a:spcBef>
                <a:spcPts val="408"/>
              </a:spcBef>
              <a:buClr>
                <a:schemeClr val="dk1"/>
              </a:buClr>
              <a:buSzPts val="2040"/>
              <a:buChar char="–"/>
            </a:pPr>
            <a:r>
              <a:rPr lang="en-US" sz="2040" dirty="0"/>
              <a:t>First indication that the user is leaving the activity. It is no longer in the foreground.</a:t>
            </a:r>
            <a:endParaRPr dirty="0"/>
          </a:p>
          <a:p>
            <a:pPr marL="342900" indent="-342900">
              <a:lnSpc>
                <a:spcPct val="80000"/>
              </a:lnSpc>
              <a:spcBef>
                <a:spcPts val="476"/>
              </a:spcBef>
              <a:buClr>
                <a:schemeClr val="dk1"/>
              </a:buClr>
              <a:buSzPts val="2380"/>
            </a:pPr>
            <a:r>
              <a:rPr lang="en-US" sz="2380" b="1" dirty="0"/>
              <a:t>protected void </a:t>
            </a:r>
            <a:r>
              <a:rPr lang="en-US" sz="2380" b="1" dirty="0" err="1"/>
              <a:t>onStop</a:t>
            </a:r>
            <a:r>
              <a:rPr lang="en-US" sz="2380" b="1" dirty="0"/>
              <a:t>()</a:t>
            </a:r>
            <a:endParaRPr dirty="0"/>
          </a:p>
          <a:p>
            <a:pPr marL="742950" lvl="1" indent="-285750">
              <a:lnSpc>
                <a:spcPct val="80000"/>
              </a:lnSpc>
              <a:spcBef>
                <a:spcPts val="408"/>
              </a:spcBef>
              <a:buClr>
                <a:schemeClr val="dk1"/>
              </a:buClr>
              <a:buSzPts val="2040"/>
              <a:buChar char="–"/>
            </a:pPr>
            <a:r>
              <a:rPr lang="en-US" sz="2040" dirty="0"/>
              <a:t>Activity is no longer visible to the user</a:t>
            </a:r>
            <a:endParaRPr dirty="0"/>
          </a:p>
          <a:p>
            <a:pPr marL="342900" indent="-342900">
              <a:lnSpc>
                <a:spcPct val="80000"/>
              </a:lnSpc>
              <a:spcBef>
                <a:spcPts val="476"/>
              </a:spcBef>
              <a:buClr>
                <a:schemeClr val="dk1"/>
              </a:buClr>
              <a:buSzPts val="2380"/>
            </a:pPr>
            <a:r>
              <a:rPr lang="en-US" sz="2380" b="1" dirty="0"/>
              <a:t>protected void </a:t>
            </a:r>
            <a:r>
              <a:rPr lang="en-US" sz="2380" b="1" dirty="0" err="1"/>
              <a:t>onDestroy</a:t>
            </a:r>
            <a:r>
              <a:rPr lang="en-US" sz="2380" b="1" dirty="0"/>
              <a:t>()</a:t>
            </a:r>
            <a:endParaRPr dirty="0"/>
          </a:p>
          <a:p>
            <a:pPr marL="742950" lvl="1" indent="-285750">
              <a:lnSpc>
                <a:spcPct val="80000"/>
              </a:lnSpc>
              <a:spcBef>
                <a:spcPts val="408"/>
              </a:spcBef>
              <a:buClr>
                <a:schemeClr val="dk1"/>
              </a:buClr>
              <a:buSzPts val="2040"/>
              <a:buChar char="–"/>
            </a:pPr>
            <a:r>
              <a:rPr lang="en-US" sz="2040" dirty="0"/>
              <a:t>Activity is about to be destroyed (either because it is finished or there was a configuration change—most commonly a rotation of the device)</a:t>
            </a:r>
            <a:endParaRPr dirty="0"/>
          </a:p>
          <a:p>
            <a:pPr marL="742950" lvl="1" indent="-156209">
              <a:lnSpc>
                <a:spcPct val="80000"/>
              </a:lnSpc>
              <a:spcBef>
                <a:spcPts val="408"/>
              </a:spcBef>
              <a:buClr>
                <a:schemeClr val="dk1"/>
              </a:buClr>
              <a:buSzPts val="2040"/>
              <a:buNone/>
            </a:pPr>
            <a:endParaRPr sz="2040" dirty="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dk1"/>
              </a:buClr>
              <a:buSzPts val="4400"/>
            </a:pPr>
            <a:r>
              <a:rPr lang="en-US" dirty="0"/>
              <a:t>Additional Callbacks</a:t>
            </a:r>
            <a:endParaRPr dirty="0"/>
          </a:p>
        </p:txBody>
      </p:sp>
      <p:sp>
        <p:nvSpPr>
          <p:cNvPr id="131" name="Google Shape;131;p19"/>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00" indent="-342900">
              <a:lnSpc>
                <a:spcPct val="80000"/>
              </a:lnSpc>
              <a:spcBef>
                <a:spcPts val="0"/>
              </a:spcBef>
              <a:buClr>
                <a:schemeClr val="dk1"/>
              </a:buClr>
              <a:buSzPts val="2960"/>
            </a:pPr>
            <a:r>
              <a:rPr lang="en-US" sz="2960" b="1"/>
              <a:t>protected void onRestart()</a:t>
            </a:r>
            <a:endParaRPr/>
          </a:p>
          <a:p>
            <a:pPr marL="742950" lvl="1" indent="-285750">
              <a:lnSpc>
                <a:spcPct val="80000"/>
              </a:lnSpc>
              <a:spcBef>
                <a:spcPts val="518"/>
              </a:spcBef>
              <a:buClr>
                <a:schemeClr val="dk1"/>
              </a:buClr>
              <a:buSzPts val="2590"/>
              <a:buChar char="–"/>
            </a:pPr>
            <a:r>
              <a:rPr lang="en-US" sz="2590"/>
              <a:t>Called if the activity was stopped but not destroyed, and is now being restarted</a:t>
            </a:r>
            <a:endParaRPr/>
          </a:p>
          <a:p>
            <a:pPr marL="742950" lvl="1" indent="-285750">
              <a:lnSpc>
                <a:spcPct val="80000"/>
              </a:lnSpc>
              <a:spcBef>
                <a:spcPts val="518"/>
              </a:spcBef>
              <a:buClr>
                <a:schemeClr val="dk1"/>
              </a:buClr>
              <a:buSzPts val="2590"/>
              <a:buChar char="–"/>
            </a:pPr>
            <a:r>
              <a:rPr lang="en-US" sz="2590"/>
              <a:t>The activity was not active but is about to become active</a:t>
            </a:r>
            <a:endParaRPr/>
          </a:p>
          <a:p>
            <a:pPr marL="742950" lvl="1" indent="-285750">
              <a:lnSpc>
                <a:spcPct val="80000"/>
              </a:lnSpc>
              <a:spcBef>
                <a:spcPts val="518"/>
              </a:spcBef>
              <a:buClr>
                <a:schemeClr val="dk1"/>
              </a:buClr>
              <a:buSzPts val="2590"/>
              <a:buChar char="–"/>
            </a:pPr>
            <a:r>
              <a:rPr lang="en-US" sz="2590"/>
              <a:t>onStart() will be called next</a:t>
            </a:r>
            <a:endParaRPr/>
          </a:p>
          <a:p>
            <a:pPr marL="342900" indent="-342900">
              <a:lnSpc>
                <a:spcPct val="80000"/>
              </a:lnSpc>
              <a:spcBef>
                <a:spcPts val="592"/>
              </a:spcBef>
              <a:buClr>
                <a:schemeClr val="dk1"/>
              </a:buClr>
              <a:buSzPts val="2960"/>
            </a:pPr>
            <a:r>
              <a:rPr lang="en-US" sz="2960" b="1"/>
              <a:t>protected void onSaveInstanceState(Bundle savedInstanceState)</a:t>
            </a:r>
            <a:endParaRPr/>
          </a:p>
          <a:p>
            <a:pPr marL="742950" lvl="1" indent="-285750">
              <a:lnSpc>
                <a:spcPct val="80000"/>
              </a:lnSpc>
              <a:spcBef>
                <a:spcPts val="518"/>
              </a:spcBef>
              <a:buClr>
                <a:schemeClr val="dk1"/>
              </a:buClr>
              <a:buSzPts val="2590"/>
              <a:buChar char="–"/>
            </a:pPr>
            <a:r>
              <a:rPr lang="en-US" sz="2590"/>
              <a:t>Called between onPause() and onStop()</a:t>
            </a:r>
            <a:endParaRPr/>
          </a:p>
          <a:p>
            <a:pPr marL="742950" lvl="1" indent="-285750">
              <a:lnSpc>
                <a:spcPct val="80000"/>
              </a:lnSpc>
              <a:spcBef>
                <a:spcPts val="518"/>
              </a:spcBef>
              <a:buClr>
                <a:schemeClr val="dk1"/>
              </a:buClr>
              <a:buSzPts val="2590"/>
              <a:buChar char="–"/>
            </a:pPr>
            <a:r>
              <a:rPr lang="en-US" sz="2590"/>
              <a:t>Provides an opportunity to save state so it can be restored after a configuration change (i.e. rotation)</a:t>
            </a:r>
            <a:endParaRPr/>
          </a:p>
          <a:p>
            <a:pPr marL="742950" lvl="1" indent="-121284">
              <a:lnSpc>
                <a:spcPct val="80000"/>
              </a:lnSpc>
              <a:spcBef>
                <a:spcPts val="518"/>
              </a:spcBef>
              <a:buClr>
                <a:schemeClr val="dk1"/>
              </a:buClr>
              <a:buSzPts val="2590"/>
              <a:buNone/>
            </a:pPr>
            <a:endParaRPr sz="2590"/>
          </a:p>
          <a:p>
            <a:pPr marL="742950" lvl="1" indent="-121284">
              <a:lnSpc>
                <a:spcPct val="80000"/>
              </a:lnSpc>
              <a:spcBef>
                <a:spcPts val="518"/>
              </a:spcBef>
              <a:buClr>
                <a:schemeClr val="dk1"/>
              </a:buClr>
              <a:buSzPts val="2590"/>
              <a:buNone/>
            </a:pPr>
            <a:endParaRPr sz="2590"/>
          </a:p>
          <a:p>
            <a:pPr marL="342900" indent="-154940">
              <a:lnSpc>
                <a:spcPct val="80000"/>
              </a:lnSpc>
              <a:spcBef>
                <a:spcPts val="592"/>
              </a:spcBef>
              <a:buClr>
                <a:schemeClr val="dk1"/>
              </a:buClr>
              <a:buSzPts val="2960"/>
              <a:buNone/>
            </a:pP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Title 2">
            <a:extLst>
              <a:ext uri="{FF2B5EF4-FFF2-40B4-BE49-F238E27FC236}">
                <a16:creationId xmlns:a16="http://schemas.microsoft.com/office/drawing/2014/main" id="{4ACED29C-1165-423F-9C69-8C177C0A1CD0}"/>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Activity Launched Diagram</a:t>
            </a:r>
          </a:p>
        </p:txBody>
      </p:sp>
      <p:pic>
        <p:nvPicPr>
          <p:cNvPr id="138" name="Google Shape;138;p20" descr="The figure is a flow chart with eleven labeled boxes linked by arrows, some of which are labeled also. The chart is multi-directional. At each step, arrows point forward to one or more boxes and back to the previous box or boxes. Here the flow chart is described as lists in which the possible next steps are listed beneath each box label. Nine of the boxes are in one long column; one box on either side is outside the column. &#10;1. Activity launched&#10;a. Forward to onCreate()&#10;2. onCreate()&#10;a. forward to onStart()&#10;3. onStart()&#10;a. Forward to onResume()&#10;4. onResume()&#10;a. Forward to Activity Running.&#10;5. Activity Running.&#10;a. Forward (with label: another activity comes into the foreground) to onPause()&#10;6. onPause()&#10;a. Forward (with label: The activity is no longer visable) to onStop()&#10;b. Back (with label: User returns to the activity) to onResume().&#10;c. Back (with label: Apps with higher priority need memory) to App process killed. &#10;7. &quot;App Process Killed&quot;  is  a box to the left of the long column of boxes.&#10;a. Back (with label: User navigates to the activity) to onCreate()&#10;8. onStop()&#10;a. Forward (with label: The activity is finishing or being destroyed by the system) to onDestroy().&#10;b. Back (with label: Apps with higher priority need memory) to App process killed. &#10;c. Back (with label: User navigates to the activity) to onRestart().&#10;9. &quot;onRestart()&quot; is a box to the right of the long column of boxes&#10;a. Back to onStart()&#10;10. onDestroy()&#10;a. Forward to Activity Shut Down.&#10;11. Activity Shut Down. &#10;"/>
          <p:cNvPicPr preferRelativeResize="0">
            <a:picLocks noGrp="1"/>
          </p:cNvPicPr>
          <p:nvPr>
            <p:ph type="body" idx="4294967295"/>
          </p:nvPr>
        </p:nvPicPr>
        <p:blipFill rotWithShape="1">
          <a:blip r:embed="rId3">
            <a:alphaModFix/>
          </a:blip>
          <a:srcRect/>
          <a:stretch/>
        </p:blipFill>
        <p:spPr>
          <a:xfrm>
            <a:off x="3657600" y="220224"/>
            <a:ext cx="4876800" cy="6305550"/>
          </a:xfrm>
          <a:prstGeom prst="rect">
            <a:avLst/>
          </a:prstGeom>
          <a:noFill/>
          <a:ln>
            <a:noFill/>
          </a:ln>
        </p:spPr>
      </p:pic>
      <p:grpSp>
        <p:nvGrpSpPr>
          <p:cNvPr id="2" name="Group 1" descr="onSaveInstanceState(Bundle) with arrow pointing to previous diagram. Points to the arrow (labeled: The activity is no longer visable) between onPause() and onStop(). ">
            <a:extLst>
              <a:ext uri="{FF2B5EF4-FFF2-40B4-BE49-F238E27FC236}">
                <a16:creationId xmlns:a16="http://schemas.microsoft.com/office/drawing/2014/main" id="{5A67DCC4-C2B7-4A74-BE15-FAA1DF05525A}"/>
              </a:ext>
              <a:ext uri="{C183D7F6-B498-43B3-948B-1728B52AA6E4}">
                <adec:decorative xmlns:adec="http://schemas.microsoft.com/office/drawing/2017/decorative" val="0"/>
              </a:ext>
            </a:extLst>
          </p:cNvPr>
          <p:cNvGrpSpPr/>
          <p:nvPr/>
        </p:nvGrpSpPr>
        <p:grpSpPr>
          <a:xfrm>
            <a:off x="1834423" y="4114800"/>
            <a:ext cx="3347177" cy="1145978"/>
            <a:chOff x="1758304" y="4114800"/>
            <a:chExt cx="3347177" cy="1145978"/>
          </a:xfrm>
        </p:grpSpPr>
        <p:sp>
          <p:nvSpPr>
            <p:cNvPr id="141" name="Google Shape;141;p20"/>
            <p:cNvSpPr txBox="1"/>
            <p:nvPr/>
          </p:nvSpPr>
          <p:spPr>
            <a:xfrm>
              <a:off x="1758304" y="4953001"/>
              <a:ext cx="2686954" cy="307777"/>
            </a:xfrm>
            <a:prstGeom prst="rect">
              <a:avLst/>
            </a:prstGeom>
            <a:noFill/>
            <a:ln>
              <a:noFill/>
            </a:ln>
          </p:spPr>
          <p:txBody>
            <a:bodyPr spcFirstLastPara="1" wrap="square" lIns="91425" tIns="45700" rIns="91425" bIns="45700" anchor="t" anchorCtr="0">
              <a:noAutofit/>
            </a:bodyPr>
            <a:lstStyle/>
            <a:p>
              <a:r>
                <a:rPr lang="en-US" sz="1400" dirty="0" err="1">
                  <a:solidFill>
                    <a:schemeClr val="dk1"/>
                  </a:solidFill>
                  <a:latin typeface="Comic Sans MS"/>
                  <a:ea typeface="Comic Sans MS"/>
                  <a:cs typeface="Comic Sans MS"/>
                  <a:sym typeface="Comic Sans MS"/>
                </a:rPr>
                <a:t>onSaveInstanceState</a:t>
              </a:r>
              <a:r>
                <a:rPr lang="en-US" sz="1400" dirty="0">
                  <a:solidFill>
                    <a:schemeClr val="dk1"/>
                  </a:solidFill>
                  <a:latin typeface="Comic Sans MS"/>
                  <a:ea typeface="Comic Sans MS"/>
                  <a:cs typeface="Comic Sans MS"/>
                  <a:sym typeface="Comic Sans MS"/>
                </a:rPr>
                <a:t>(Bundle)</a:t>
              </a:r>
              <a:endParaRPr dirty="0"/>
            </a:p>
          </p:txBody>
        </p:sp>
        <p:cxnSp>
          <p:nvCxnSpPr>
            <p:cNvPr id="142" name="Google Shape;142;p20"/>
            <p:cNvCxnSpPr>
              <a:stCxn id="141" idx="0"/>
            </p:cNvCxnSpPr>
            <p:nvPr/>
          </p:nvCxnSpPr>
          <p:spPr>
            <a:xfrm rot="-5400000">
              <a:off x="3684531" y="3532050"/>
              <a:ext cx="838200" cy="2003700"/>
            </a:xfrm>
            <a:prstGeom prst="curvedConnector2">
              <a:avLst/>
            </a:prstGeom>
            <a:noFill/>
            <a:ln w="9525" cap="flat" cmpd="sng">
              <a:solidFill>
                <a:srgbClr val="4A7DBA"/>
              </a:solidFill>
              <a:prstDash val="solid"/>
              <a:round/>
              <a:headEnd type="none" w="sm" len="sm"/>
              <a:tailEnd type="stealth" w="med" len="med"/>
            </a:ln>
          </p:spPr>
        </p:cxnSp>
      </p:grpSp>
      <p:sp>
        <p:nvSpPr>
          <p:cNvPr id="140" name="Google Shape;140;p20"/>
          <p:cNvSpPr txBox="1"/>
          <p:nvPr/>
        </p:nvSpPr>
        <p:spPr>
          <a:xfrm>
            <a:off x="7772400" y="5769114"/>
            <a:ext cx="4191000" cy="707886"/>
          </a:xfrm>
          <a:prstGeom prst="rect">
            <a:avLst/>
          </a:prstGeom>
          <a:noFill/>
          <a:ln>
            <a:noFill/>
          </a:ln>
        </p:spPr>
        <p:txBody>
          <a:bodyPr spcFirstLastPara="1" wrap="square" lIns="91425" tIns="45700" rIns="91425" bIns="45700" anchor="t" anchorCtr="0">
            <a:noAutofit/>
          </a:bodyPr>
          <a:lstStyle/>
          <a:p>
            <a:r>
              <a:rPr lang="en-US" sz="2000" dirty="0">
                <a:solidFill>
                  <a:schemeClr val="dk1"/>
                </a:solidFill>
                <a:latin typeface="Tahoma"/>
                <a:ea typeface="Tahoma"/>
                <a:cs typeface="Tahoma"/>
                <a:sym typeface="Tahoma"/>
              </a:rPr>
              <a:t>Additional Info: </a:t>
            </a:r>
          </a:p>
          <a:p>
            <a:r>
              <a:rPr lang="en-US" sz="2000" dirty="0">
                <a:solidFill>
                  <a:schemeClr val="dk1"/>
                </a:solidFill>
                <a:latin typeface="Tahoma"/>
                <a:ea typeface="Tahoma"/>
                <a:cs typeface="Tahoma"/>
                <a:sym typeface="Tahoma"/>
                <a:hlinkClick r:id="rId4"/>
              </a:rPr>
              <a:t>Understanding the Activity Lifecycle</a:t>
            </a:r>
            <a:r>
              <a:rPr lang="en-US" sz="2000" dirty="0">
                <a:solidFill>
                  <a:schemeClr val="dk1"/>
                </a:solidFill>
                <a:latin typeface="Tahoma"/>
                <a:ea typeface="Tahoma"/>
                <a:cs typeface="Tahoma"/>
                <a:sym typeface="Tahoma"/>
              </a:rPr>
              <a:t> </a:t>
            </a:r>
            <a:endParaRPr dirty="0"/>
          </a:p>
        </p:txBody>
      </p:sp>
    </p:spTree>
  </p:cSld>
  <p:clrMapOvr>
    <a:masterClrMapping/>
  </p:clrMapOvr>
</p:sld>
</file>

<file path=ppt/theme/theme1.xml><?xml version="1.0" encoding="utf-8"?>
<a:theme xmlns:a="http://schemas.openxmlformats.org/drawingml/2006/main" name="Office Theme">
  <a:themeElements>
    <a:clrScheme name="CS240 Colors">
      <a:dk1>
        <a:sysClr val="windowText" lastClr="000000"/>
      </a:dk1>
      <a:lt1>
        <a:sysClr val="window" lastClr="FFFFFF"/>
      </a:lt1>
      <a:dk2>
        <a:srgbClr val="44546A"/>
      </a:dk2>
      <a:lt2>
        <a:srgbClr val="E7E6E6"/>
      </a:lt2>
      <a:accent1>
        <a:srgbClr val="10A17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240 Template.potx" id="{881CBBF9-2EB2-4482-81F6-FA8D18E8BE54}" vid="{D6350EA0-0028-4609-875B-088E068CFF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CS240 Template</Template>
  <TotalTime>2517</TotalTime>
  <Words>1344</Words>
  <Application>Microsoft Office PowerPoint</Application>
  <PresentationFormat>Widescreen</PresentationFormat>
  <Paragraphs>195</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Android Activities and Fragments</vt:lpstr>
      <vt:lpstr>Activities Overview</vt:lpstr>
      <vt:lpstr>Qualified Layouts</vt:lpstr>
      <vt:lpstr>BLANK SLIDE</vt:lpstr>
      <vt:lpstr>The Activity Lifecycle</vt:lpstr>
      <vt:lpstr>The Activity Lifecycle</vt:lpstr>
      <vt:lpstr>The Six Main Activity Callbacks</vt:lpstr>
      <vt:lpstr>Additional Callbacks</vt:lpstr>
      <vt:lpstr>Activity Launched Diagram</vt:lpstr>
      <vt:lpstr>Activity Lifecycle Demo (ActivityLifecycleExample)</vt:lpstr>
      <vt:lpstr>Citations</vt:lpstr>
      <vt:lpstr>Saving Instance State</vt:lpstr>
      <vt:lpstr>Prevent State Loss</vt:lpstr>
      <vt:lpstr>Use onSaveInstanceState(...) Callback</vt:lpstr>
      <vt:lpstr>Use a ViewModel</vt:lpstr>
      <vt:lpstr>Use SharedPreferences</vt:lpstr>
      <vt:lpstr> BLANK SLIDE</vt:lpstr>
      <vt:lpstr>Starting an Activity (from another activity)</vt:lpstr>
      <vt:lpstr>Starting An Activity</vt:lpstr>
      <vt:lpstr>Starting an Activity and Passing Data (DataPassingExample)</vt:lpstr>
      <vt:lpstr>Retrieving Passed Data in the Started Activity (DataPassingExample)</vt:lpstr>
      <vt:lpstr>Returning Results from an Activity (DataPassingExample2)</vt:lpstr>
      <vt:lpstr>BLANK SLIDE </vt:lpstr>
      <vt:lpstr>Applications to Family Map Client</vt:lpstr>
      <vt:lpstr>Settings Activity Diagram</vt:lpstr>
      <vt:lpstr>Applications to Family Map Client</vt:lpstr>
      <vt:lpstr>Applications to Family Map Client (cont.)</vt:lpstr>
      <vt:lpstr>BLANK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Activities</dc:title>
  <dc:creator>Melissa Franklin</dc:creator>
  <cp:lastModifiedBy>Melissa Franklin</cp:lastModifiedBy>
  <cp:revision>23</cp:revision>
  <dcterms:created xsi:type="dcterms:W3CDTF">2021-08-02T15:37:05Z</dcterms:created>
  <dcterms:modified xsi:type="dcterms:W3CDTF">2022-10-12T16:39:11Z</dcterms:modified>
</cp:coreProperties>
</file>