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83" r:id="rId4"/>
    <p:sldId id="258" r:id="rId5"/>
    <p:sldId id="275" r:id="rId6"/>
    <p:sldId id="276" r:id="rId7"/>
    <p:sldId id="277" r:id="rId8"/>
    <p:sldId id="265" r:id="rId9"/>
    <p:sldId id="280" r:id="rId10"/>
    <p:sldId id="272" r:id="rId11"/>
    <p:sldId id="282" r:id="rId12"/>
    <p:sldId id="281"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Franklin" initials="MF" lastIdx="1" clrIdx="0">
    <p:extLst>
      <p:ext uri="{19B8F6BF-5375-455C-9EA6-DF929625EA0E}">
        <p15:presenceInfo xmlns:p15="http://schemas.microsoft.com/office/powerpoint/2012/main" userId="87304c7608b777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7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3792" autoAdjust="0"/>
  </p:normalViewPr>
  <p:slideViewPr>
    <p:cSldViewPr>
      <p:cViewPr varScale="1">
        <p:scale>
          <a:sx n="152" d="100"/>
          <a:sy n="152" d="100"/>
        </p:scale>
        <p:origin x="432" y="15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2914-8422-4FB9-AA22-01B65241658B}"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4D0AC-B2BA-4892-8A84-00FE218637E8}" type="slidenum">
              <a:rPr lang="en-US" smtClean="0"/>
              <a:t>‹#›</a:t>
            </a:fld>
            <a:endParaRPr lang="en-US"/>
          </a:p>
        </p:txBody>
      </p:sp>
    </p:spTree>
    <p:extLst>
      <p:ext uri="{BB962C8B-B14F-4D97-AF65-F5344CB8AC3E}">
        <p14:creationId xmlns:p14="http://schemas.microsoft.com/office/powerpoint/2010/main" val="2611395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4D0AC-B2BA-4892-8A84-00FE218637E8}" type="slidenum">
              <a:rPr lang="en-US" smtClean="0"/>
              <a:t>3</a:t>
            </a:fld>
            <a:endParaRPr lang="en-US"/>
          </a:p>
        </p:txBody>
      </p:sp>
    </p:spTree>
    <p:extLst>
      <p:ext uri="{BB962C8B-B14F-4D97-AF65-F5344CB8AC3E}">
        <p14:creationId xmlns:p14="http://schemas.microsoft.com/office/powerpoint/2010/main" val="370220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5</a:t>
            </a:fld>
            <a:endParaRPr lang="en-US"/>
          </a:p>
        </p:txBody>
      </p:sp>
    </p:spTree>
    <p:extLst>
      <p:ext uri="{BB962C8B-B14F-4D97-AF65-F5344CB8AC3E}">
        <p14:creationId xmlns:p14="http://schemas.microsoft.com/office/powerpoint/2010/main" val="396349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7</a:t>
            </a:fld>
            <a:endParaRPr lang="en-US"/>
          </a:p>
        </p:txBody>
      </p:sp>
    </p:spTree>
    <p:extLst>
      <p:ext uri="{BB962C8B-B14F-4D97-AF65-F5344CB8AC3E}">
        <p14:creationId xmlns:p14="http://schemas.microsoft.com/office/powerpoint/2010/main" val="231403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8</a:t>
            </a:fld>
            <a:endParaRPr lang="en-US"/>
          </a:p>
        </p:txBody>
      </p:sp>
    </p:spTree>
    <p:extLst>
      <p:ext uri="{BB962C8B-B14F-4D97-AF65-F5344CB8AC3E}">
        <p14:creationId xmlns:p14="http://schemas.microsoft.com/office/powerpoint/2010/main" val="96274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9</a:t>
            </a:fld>
            <a:endParaRPr lang="en-US"/>
          </a:p>
        </p:txBody>
      </p:sp>
    </p:spTree>
    <p:extLst>
      <p:ext uri="{BB962C8B-B14F-4D97-AF65-F5344CB8AC3E}">
        <p14:creationId xmlns:p14="http://schemas.microsoft.com/office/powerpoint/2010/main" val="414440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11</a:t>
            </a:fld>
            <a:endParaRPr lang="en-US"/>
          </a:p>
        </p:txBody>
      </p:sp>
    </p:spTree>
    <p:extLst>
      <p:ext uri="{BB962C8B-B14F-4D97-AF65-F5344CB8AC3E}">
        <p14:creationId xmlns:p14="http://schemas.microsoft.com/office/powerpoint/2010/main" val="394097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12</a:t>
            </a:fld>
            <a:endParaRPr lang="en-US"/>
          </a:p>
        </p:txBody>
      </p:sp>
    </p:spTree>
    <p:extLst>
      <p:ext uri="{BB962C8B-B14F-4D97-AF65-F5344CB8AC3E}">
        <p14:creationId xmlns:p14="http://schemas.microsoft.com/office/powerpoint/2010/main" val="627523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3AF4FA55-9216-42C5-8A1E-DD9B5828FC0C}"/>
              </a:ext>
              <a:ext uri="{C183D7F6-B498-43B3-948B-1728B52AA6E4}">
                <adec:decorative xmlns:adec="http://schemas.microsoft.com/office/drawing/2017/decorative" xmlns="" val="1"/>
              </a:ext>
            </a:extLst>
          </p:cNvPr>
          <p:cNvSpPr/>
          <p:nvPr userDrawn="1"/>
        </p:nvSpPr>
        <p:spPr>
          <a:xfrm>
            <a:off x="2419350" y="1771650"/>
            <a:ext cx="3409950" cy="3219450"/>
          </a:xfrm>
          <a:prstGeom prst="ellipse">
            <a:avLst/>
          </a:prstGeom>
          <a:solidFill>
            <a:srgbClr val="10A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081BC22E-A80C-4BA8-AEFD-00C5F940D1A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71500" y="1210254"/>
            <a:ext cx="4342241" cy="4342241"/>
          </a:xfrm>
          <a:prstGeom prst="rect">
            <a:avLst/>
          </a:prstGeom>
        </p:spPr>
      </p:pic>
      <p:sp>
        <p:nvSpPr>
          <p:cNvPr id="2" name="Title 1">
            <a:extLst>
              <a:ext uri="{FF2B5EF4-FFF2-40B4-BE49-F238E27FC236}">
                <a16:creationId xmlns:a16="http://schemas.microsoft.com/office/drawing/2014/main" id="{95074087-72EF-45D8-846A-3A3C4217AB94}"/>
              </a:ext>
            </a:extLst>
          </p:cNvPr>
          <p:cNvSpPr>
            <a:spLocks noGrp="1"/>
          </p:cNvSpPr>
          <p:nvPr>
            <p:ph type="ctrTitle"/>
          </p:nvPr>
        </p:nvSpPr>
        <p:spPr>
          <a:xfrm>
            <a:off x="4724400" y="1122363"/>
            <a:ext cx="5943600" cy="2387600"/>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DAAF8BC-5F5E-4C7D-B0C2-9CFA1AC0DE4A}"/>
              </a:ext>
            </a:extLst>
          </p:cNvPr>
          <p:cNvSpPr>
            <a:spLocks noGrp="1"/>
          </p:cNvSpPr>
          <p:nvPr>
            <p:ph type="subTitle" idx="1" hasCustomPrompt="1"/>
          </p:nvPr>
        </p:nvSpPr>
        <p:spPr>
          <a:xfrm>
            <a:off x="4724400" y="3602038"/>
            <a:ext cx="5943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spcBef>
                <a:spcPts val="0"/>
              </a:spcBef>
              <a:buClr>
                <a:srgbClr val="888888"/>
              </a:buClr>
              <a:buSzPts val="2800"/>
            </a:pPr>
            <a:r>
              <a:rPr lang="en-US" dirty="0"/>
              <a:t>CS 240 – Advanced Programming Concepts</a:t>
            </a:r>
            <a:endParaRPr lang="en-US" sz="2000" dirty="0"/>
          </a:p>
        </p:txBody>
      </p:sp>
    </p:spTree>
    <p:extLst>
      <p:ext uri="{BB962C8B-B14F-4D97-AF65-F5344CB8AC3E}">
        <p14:creationId xmlns:p14="http://schemas.microsoft.com/office/powerpoint/2010/main" val="4204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4B86-6B6A-4EE7-8659-145C921AC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2AE73D-4A23-4E01-9F42-C09E63503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7BF5775-CA6B-43ED-A98A-C0860AD03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1538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E341-B05A-416C-A717-7F8D5B60098B}"/>
              </a:ext>
            </a:extLst>
          </p:cNvPr>
          <p:cNvSpPr>
            <a:spLocks noGrp="1"/>
          </p:cNvSpPr>
          <p:nvPr>
            <p:ph type="title"/>
          </p:nvPr>
        </p:nvSpPr>
        <p:spPr>
          <a:xfrm>
            <a:off x="2438400" y="365125"/>
            <a:ext cx="8915400" cy="1325563"/>
          </a:xfrm>
        </p:spPr>
        <p:txBody>
          <a:bodyPr/>
          <a:lstStyle>
            <a:lvl1pPr>
              <a:defRPr>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B0286F-2F69-47CD-9FDE-6C79B0D92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4069A7C9-0CE0-4F3F-B473-BCF567F4230E}"/>
              </a:ext>
              <a:ext uri="{C183D7F6-B498-43B3-948B-1728B52AA6E4}">
                <adec:decorative xmlns:adec="http://schemas.microsoft.com/office/drawing/2017/decorative" xmlns=""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441C70D-D7A7-4BFF-A53E-CC776458574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311529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7817-11AA-494F-9017-BBA114DD0EB9}"/>
              </a:ext>
            </a:extLst>
          </p:cNvPr>
          <p:cNvSpPr>
            <a:spLocks noGrp="1"/>
          </p:cNvSpPr>
          <p:nvPr>
            <p:ph type="title"/>
          </p:nvPr>
        </p:nvSpPr>
        <p:spPr>
          <a:xfrm>
            <a:off x="4876800" y="2514601"/>
            <a:ext cx="5791200" cy="1790700"/>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7B2ACEE-B79D-4DE2-8323-6C4794D497A9}"/>
              </a:ext>
            </a:extLst>
          </p:cNvPr>
          <p:cNvSpPr>
            <a:spLocks noGrp="1"/>
          </p:cNvSpPr>
          <p:nvPr>
            <p:ph type="body" idx="1"/>
          </p:nvPr>
        </p:nvSpPr>
        <p:spPr>
          <a:xfrm>
            <a:off x="4876800" y="4589463"/>
            <a:ext cx="647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0F304132-E682-4610-AF29-C6AF2000E572}"/>
              </a:ext>
              <a:ext uri="{C183D7F6-B498-43B3-948B-1728B52AA6E4}">
                <adec:decorative xmlns:adec="http://schemas.microsoft.com/office/drawing/2017/decorative" xmlns="" val="1"/>
              </a:ext>
            </a:extLst>
          </p:cNvPr>
          <p:cNvSpPr/>
          <p:nvPr userDrawn="1"/>
        </p:nvSpPr>
        <p:spPr>
          <a:xfrm>
            <a:off x="3038475" y="2514600"/>
            <a:ext cx="1685925" cy="1790700"/>
          </a:xfrm>
          <a:prstGeom prst="rect">
            <a:avLst/>
          </a:prstGeom>
          <a:solidFill>
            <a:srgbClr val="10A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A square made of tiny squares">
            <a:extLst>
              <a:ext uri="{FF2B5EF4-FFF2-40B4-BE49-F238E27FC236}">
                <a16:creationId xmlns:a16="http://schemas.microsoft.com/office/drawing/2014/main" id="{AA027B54-A08D-4C1B-952C-28630BCF980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266950" y="2514600"/>
            <a:ext cx="2324100" cy="2324100"/>
          </a:xfrm>
          <a:prstGeom prst="rect">
            <a:avLst/>
          </a:prstGeom>
        </p:spPr>
      </p:pic>
    </p:spTree>
    <p:extLst>
      <p:ext uri="{BB962C8B-B14F-4D97-AF65-F5344CB8AC3E}">
        <p14:creationId xmlns:p14="http://schemas.microsoft.com/office/powerpoint/2010/main" val="104179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88C9-EA08-4018-A16F-CC8909EDC3BF}"/>
              </a:ext>
            </a:extLst>
          </p:cNvPr>
          <p:cNvSpPr>
            <a:spLocks noGrp="1"/>
          </p:cNvSpPr>
          <p:nvPr>
            <p:ph type="title"/>
          </p:nvPr>
        </p:nvSpPr>
        <p:spPr>
          <a:xfrm>
            <a:off x="2438400" y="365125"/>
            <a:ext cx="89154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9979E42-12DD-45B8-9686-86CA707A1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1300A-863C-4997-A7C6-36559D4E1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32372A-0FE5-4C1F-A8E7-4934AB7DD681}"/>
              </a:ext>
            </a:extLst>
          </p:cNvPr>
          <p:cNvSpPr>
            <a:spLocks noGrp="1"/>
          </p:cNvSpPr>
          <p:nvPr>
            <p:ph type="dt" sz="half" idx="10"/>
          </p:nvPr>
        </p:nvSpPr>
        <p:spPr>
          <a:xfrm>
            <a:off x="838200" y="6356350"/>
            <a:ext cx="2743200" cy="365125"/>
          </a:xfrm>
          <a:prstGeom prst="rect">
            <a:avLst/>
          </a:prstGeom>
        </p:spPr>
        <p:txBody>
          <a:bodyPr/>
          <a:lstStyle/>
          <a:p>
            <a:fld id="{42843B30-1E86-4013-8ECE-884C57492584}" type="datetimeFigureOut">
              <a:rPr lang="en-US" smtClean="0"/>
              <a:t>11/18/2022</a:t>
            </a:fld>
            <a:endParaRPr lang="en-US"/>
          </a:p>
        </p:txBody>
      </p:sp>
      <p:sp>
        <p:nvSpPr>
          <p:cNvPr id="6" name="Footer Placeholder 5">
            <a:extLst>
              <a:ext uri="{FF2B5EF4-FFF2-40B4-BE49-F238E27FC236}">
                <a16:creationId xmlns:a16="http://schemas.microsoft.com/office/drawing/2014/main" id="{39A3EA96-A337-4B49-B59C-F7B74A606D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DE7B4DD-853F-49D3-B1D8-9CF24F09AE06}"/>
              </a:ext>
            </a:extLst>
          </p:cNvPr>
          <p:cNvSpPr>
            <a:spLocks noGrp="1"/>
          </p:cNvSpPr>
          <p:nvPr>
            <p:ph type="sldNum" sz="quarter" idx="12"/>
          </p:nvPr>
        </p:nvSpPr>
        <p:spPr>
          <a:xfrm>
            <a:off x="8610600" y="6356350"/>
            <a:ext cx="2743200" cy="365125"/>
          </a:xfrm>
          <a:prstGeom prst="rect">
            <a:avLst/>
          </a:prstGeom>
        </p:spPr>
        <p:txBody>
          <a:bodyPr/>
          <a:lstStyle/>
          <a:p>
            <a:fld id="{655194C6-6023-4436-B80D-76094CE2A7A5}" type="slidenum">
              <a:rPr lang="en-US" smtClean="0"/>
              <a:t>‹#›</a:t>
            </a:fld>
            <a:endParaRPr lang="en-US"/>
          </a:p>
        </p:txBody>
      </p:sp>
      <p:sp>
        <p:nvSpPr>
          <p:cNvPr id="8" name="Oval 7">
            <a:extLst>
              <a:ext uri="{FF2B5EF4-FFF2-40B4-BE49-F238E27FC236}">
                <a16:creationId xmlns:a16="http://schemas.microsoft.com/office/drawing/2014/main" id="{F2D7123A-263B-49F8-9464-D4B1966EFBF6}"/>
              </a:ext>
              <a:ext uri="{C183D7F6-B498-43B3-948B-1728B52AA6E4}">
                <adec:decorative xmlns:adec="http://schemas.microsoft.com/office/drawing/2017/decorative" xmlns=""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F5350794-7939-4475-8E7D-BE6AF9E1B6D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108324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1672-9E85-4B1D-89DD-A7CAF32CDF1A}"/>
              </a:ext>
            </a:extLst>
          </p:cNvPr>
          <p:cNvSpPr>
            <a:spLocks noGrp="1"/>
          </p:cNvSpPr>
          <p:nvPr>
            <p:ph type="title"/>
          </p:nvPr>
        </p:nvSpPr>
        <p:spPr>
          <a:xfrm>
            <a:off x="2438400" y="365125"/>
            <a:ext cx="89169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2D3F88-0D6D-489E-AD86-EDD8F994D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7C14F-2376-4122-979C-77914B1C88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3531E-DEE0-49A1-9574-1C88D5DCD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16F81-0D13-4130-A10D-B5FC098BE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5A0913-B883-4CFC-8D11-52409FED5979}"/>
              </a:ext>
            </a:extLst>
          </p:cNvPr>
          <p:cNvSpPr>
            <a:spLocks noGrp="1"/>
          </p:cNvSpPr>
          <p:nvPr>
            <p:ph type="dt" sz="half" idx="10"/>
          </p:nvPr>
        </p:nvSpPr>
        <p:spPr>
          <a:xfrm>
            <a:off x="838200" y="6356350"/>
            <a:ext cx="2743200" cy="365125"/>
          </a:xfrm>
          <a:prstGeom prst="rect">
            <a:avLst/>
          </a:prstGeom>
        </p:spPr>
        <p:txBody>
          <a:bodyPr/>
          <a:lstStyle/>
          <a:p>
            <a:fld id="{42843B30-1E86-4013-8ECE-884C57492584}" type="datetimeFigureOut">
              <a:rPr lang="en-US" smtClean="0"/>
              <a:t>11/18/2022</a:t>
            </a:fld>
            <a:endParaRPr lang="en-US"/>
          </a:p>
        </p:txBody>
      </p:sp>
      <p:sp>
        <p:nvSpPr>
          <p:cNvPr id="8" name="Footer Placeholder 7">
            <a:extLst>
              <a:ext uri="{FF2B5EF4-FFF2-40B4-BE49-F238E27FC236}">
                <a16:creationId xmlns:a16="http://schemas.microsoft.com/office/drawing/2014/main" id="{F914FD7C-5D22-4DA5-9705-8D18A7F414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92A0867-1717-42A7-B78A-9C7814BC20E3}"/>
              </a:ext>
            </a:extLst>
          </p:cNvPr>
          <p:cNvSpPr>
            <a:spLocks noGrp="1"/>
          </p:cNvSpPr>
          <p:nvPr>
            <p:ph type="sldNum" sz="quarter" idx="12"/>
          </p:nvPr>
        </p:nvSpPr>
        <p:spPr>
          <a:xfrm>
            <a:off x="8610600" y="6356350"/>
            <a:ext cx="2743200" cy="365125"/>
          </a:xfrm>
          <a:prstGeom prst="rect">
            <a:avLst/>
          </a:prstGeom>
        </p:spPr>
        <p:txBody>
          <a:bodyPr/>
          <a:lstStyle/>
          <a:p>
            <a:fld id="{655194C6-6023-4436-B80D-76094CE2A7A5}" type="slidenum">
              <a:rPr lang="en-US" smtClean="0"/>
              <a:t>‹#›</a:t>
            </a:fld>
            <a:endParaRPr lang="en-US"/>
          </a:p>
        </p:txBody>
      </p:sp>
      <p:sp>
        <p:nvSpPr>
          <p:cNvPr id="10" name="Oval 9">
            <a:extLst>
              <a:ext uri="{FF2B5EF4-FFF2-40B4-BE49-F238E27FC236}">
                <a16:creationId xmlns:a16="http://schemas.microsoft.com/office/drawing/2014/main" id="{504E6185-3728-48C3-B8CA-CF457E7EA8B1}"/>
              </a:ext>
              <a:ext uri="{C183D7F6-B498-43B3-948B-1728B52AA6E4}">
                <adec:decorative xmlns:adec="http://schemas.microsoft.com/office/drawing/2017/decorative" xmlns=""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3BF25503-1FFE-430C-B0F5-33F09781965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272594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9C96-C9EA-46D3-8158-2A33C52A63EB}"/>
              </a:ext>
            </a:extLst>
          </p:cNvPr>
          <p:cNvSpPr>
            <a:spLocks noGrp="1"/>
          </p:cNvSpPr>
          <p:nvPr>
            <p:ph type="title"/>
          </p:nvPr>
        </p:nvSpPr>
        <p:spPr>
          <a:xfrm>
            <a:off x="2438400" y="365125"/>
            <a:ext cx="8915400" cy="1325563"/>
          </a:xfrm>
        </p:spPr>
        <p:txBody>
          <a:bodyPr/>
          <a:lstStyle/>
          <a:p>
            <a:r>
              <a:rPr lang="en-US"/>
              <a:t>Click to edit Master title style</a:t>
            </a:r>
          </a:p>
        </p:txBody>
      </p:sp>
      <p:sp>
        <p:nvSpPr>
          <p:cNvPr id="6" name="Oval 5">
            <a:extLst>
              <a:ext uri="{FF2B5EF4-FFF2-40B4-BE49-F238E27FC236}">
                <a16:creationId xmlns:a16="http://schemas.microsoft.com/office/drawing/2014/main" id="{08CAFDBA-466E-4388-96C0-22F32156AC1F}"/>
              </a:ext>
              <a:ext uri="{C183D7F6-B498-43B3-948B-1728B52AA6E4}">
                <adec:decorative xmlns:adec="http://schemas.microsoft.com/office/drawing/2017/decorative" xmlns=""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41FD8C66-5E46-495F-9BAF-64EEC35D910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34754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57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7732-7EC1-4E5B-A2DE-CE9D78435ECC}"/>
              </a:ext>
            </a:extLst>
          </p:cNvPr>
          <p:cNvSpPr>
            <a:spLocks noGrp="1"/>
          </p:cNvSpPr>
          <p:nvPr>
            <p:ph type="title" idx="4294967295"/>
          </p:nvPr>
        </p:nvSpPr>
        <p:spPr>
          <a:xfrm>
            <a:off x="600075" y="419100"/>
            <a:ext cx="11010900" cy="809625"/>
          </a:xfrm>
          <a:prstGeom prst="rect">
            <a:avLst/>
          </a:prstGeom>
          <a:solidFill>
            <a:srgbClr val="10A17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sym typeface="Arial"/>
              </a:rPr>
              <a:t>Click to edit Master title style</a:t>
            </a:r>
            <a:endParaRPr kumimoji="0" lang="en-US" sz="3600" b="0" i="0" u="none" strike="noStrike" kern="0" cap="none" spc="0" normalizeH="0" baseline="0" noProof="0" dirty="0">
              <a:ln>
                <a:noFill/>
              </a:ln>
              <a:solidFill>
                <a:schemeClr val="lt1"/>
              </a:solidFill>
              <a:effectLst/>
              <a:uLnTx/>
              <a:uFillTx/>
              <a:latin typeface="Calibri" panose="020F0502020204030204" pitchFamily="34" charset="0"/>
              <a:ea typeface="+mn-ea"/>
              <a:cs typeface="Calibri" panose="020F0502020204030204" pitchFamily="34" charset="0"/>
              <a:sym typeface="Arial"/>
            </a:endParaRPr>
          </a:p>
        </p:txBody>
      </p:sp>
      <p:sp>
        <p:nvSpPr>
          <p:cNvPr id="4" name="TextBox 3">
            <a:extLst>
              <a:ext uri="{FF2B5EF4-FFF2-40B4-BE49-F238E27FC236}">
                <a16:creationId xmlns:a16="http://schemas.microsoft.com/office/drawing/2014/main" id="{87D3D1FE-9F45-4B27-9E72-65C228D449B3}"/>
              </a:ext>
            </a:extLst>
          </p:cNvPr>
          <p:cNvSpPr txBox="1"/>
          <p:nvPr userDrawn="1"/>
        </p:nvSpPr>
        <p:spPr>
          <a:xfrm>
            <a:off x="600075" y="1524000"/>
            <a:ext cx="11010900" cy="472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54868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DC06-3DA0-4A1E-AB1A-48339E4F5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3879D0-C477-4379-96CC-27517D667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C02F9-3225-42B9-B512-45AC0AB55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9255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362DA-21A6-472B-8BAA-4FB9584D6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1DF2A76-FD76-466C-8FBB-AAA8EF449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623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6" r:id="rId9"/>
    <p:sldLayoutId id="214748365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s.google.com/maps/documentation/android-sdk/sta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aculty.cs.byu.edu/~jwilkerson/cs240/lecture-notes/31-32-advanced-views/code-examples/MapFragmentExample.zi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971799"/>
            <a:ext cx="5943600" cy="919163"/>
          </a:xfrm>
        </p:spPr>
        <p:txBody>
          <a:bodyPr/>
          <a:lstStyle/>
          <a:p>
            <a:r>
              <a:rPr lang="en-US" dirty="0"/>
              <a:t>Google Maps</a:t>
            </a:r>
          </a:p>
        </p:txBody>
      </p:sp>
      <p:sp>
        <p:nvSpPr>
          <p:cNvPr id="3" name="Subtitle 2"/>
          <p:cNvSpPr>
            <a:spLocks noGrp="1"/>
          </p:cNvSpPr>
          <p:nvPr>
            <p:ph type="subTitle" idx="1"/>
          </p:nvPr>
        </p:nvSpPr>
        <p:spPr>
          <a:xfrm>
            <a:off x="4724400" y="3983038"/>
            <a:ext cx="5943600" cy="1655762"/>
          </a:xfrm>
        </p:spPr>
        <p:txBody>
          <a:bodyPr/>
          <a:lstStyle/>
          <a:p>
            <a:r>
              <a:rPr lang="en-US" dirty="0"/>
              <a:t>CS 240 – Advanced Programming Concepts</a:t>
            </a:r>
          </a:p>
        </p:txBody>
      </p:sp>
    </p:spTree>
    <p:extLst>
      <p:ext uri="{BB962C8B-B14F-4D97-AF65-F5344CB8AC3E}">
        <p14:creationId xmlns:p14="http://schemas.microsoft.com/office/powerpoint/2010/main" val="421302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65125"/>
            <a:ext cx="9220200" cy="1325563"/>
          </a:xfrm>
        </p:spPr>
        <p:txBody>
          <a:bodyPr>
            <a:normAutofit/>
          </a:bodyPr>
          <a:lstStyle/>
          <a:p>
            <a:r>
              <a:rPr lang="en-US" sz="4000" dirty="0"/>
              <a:t>Correlating map Markers with Event objects</a:t>
            </a:r>
          </a:p>
        </p:txBody>
      </p:sp>
      <p:sp>
        <p:nvSpPr>
          <p:cNvPr id="3" name="Content Placeholder 2"/>
          <p:cNvSpPr>
            <a:spLocks noGrp="1"/>
          </p:cNvSpPr>
          <p:nvPr>
            <p:ph idx="1"/>
          </p:nvPr>
        </p:nvSpPr>
        <p:spPr/>
        <p:txBody>
          <a:bodyPr>
            <a:normAutofit lnSpcReduction="10000"/>
          </a:bodyPr>
          <a:lstStyle/>
          <a:p>
            <a:r>
              <a:rPr lang="en-US" dirty="0"/>
              <a:t>When you add a Marker to a </a:t>
            </a:r>
            <a:r>
              <a:rPr lang="en-US" dirty="0" err="1"/>
              <a:t>GoogleMap</a:t>
            </a:r>
            <a:r>
              <a:rPr lang="en-US" dirty="0"/>
              <a:t>, the </a:t>
            </a:r>
            <a:r>
              <a:rPr lang="en-US" dirty="0" err="1"/>
              <a:t>addMarker</a:t>
            </a:r>
            <a:r>
              <a:rPr lang="en-US" dirty="0"/>
              <a:t> method returns a Marker object (Marker is a Google class)</a:t>
            </a:r>
          </a:p>
          <a:p>
            <a:r>
              <a:rPr lang="en-US" dirty="0"/>
              <a:t>Later, when the user clicks on a Marker, the </a:t>
            </a:r>
            <a:r>
              <a:rPr lang="en-US" dirty="0" err="1"/>
              <a:t>OnMarkerClickListener</a:t>
            </a:r>
            <a:r>
              <a:rPr lang="en-US" dirty="0"/>
              <a:t> will be passed the Marker object that the user clicked</a:t>
            </a:r>
          </a:p>
          <a:p>
            <a:r>
              <a:rPr lang="en-US" dirty="0"/>
              <a:t>You need to be able to translate Marker objects to their underlying Event objects</a:t>
            </a:r>
          </a:p>
          <a:p>
            <a:r>
              <a:rPr lang="en-US" dirty="0"/>
              <a:t>The easiest way to do this is to, when you call </a:t>
            </a:r>
            <a:r>
              <a:rPr lang="en-US" dirty="0" err="1"/>
              <a:t>addMarker</a:t>
            </a:r>
            <a:r>
              <a:rPr lang="en-US" dirty="0"/>
              <a:t>, call the </a:t>
            </a:r>
            <a:r>
              <a:rPr lang="en-US" dirty="0" err="1"/>
              <a:t>setTag</a:t>
            </a:r>
            <a:r>
              <a:rPr lang="en-US" dirty="0"/>
              <a:t> method on the marker, passing in the marker’s event object</a:t>
            </a:r>
          </a:p>
          <a:p>
            <a:r>
              <a:rPr lang="en-US" dirty="0"/>
              <a:t>Then, in the </a:t>
            </a:r>
            <a:r>
              <a:rPr lang="en-US" dirty="0" err="1"/>
              <a:t>OnMarkerClickListener</a:t>
            </a:r>
            <a:r>
              <a:rPr lang="en-US" dirty="0"/>
              <a:t>, call the marker’s </a:t>
            </a:r>
            <a:r>
              <a:rPr lang="en-US" dirty="0" err="1"/>
              <a:t>getTag</a:t>
            </a:r>
            <a:r>
              <a:rPr lang="en-US" dirty="0"/>
              <a:t> method to retrieve its Event object</a:t>
            </a:r>
          </a:p>
        </p:txBody>
      </p:sp>
    </p:spTree>
    <p:extLst>
      <p:ext uri="{BB962C8B-B14F-4D97-AF65-F5344CB8AC3E}">
        <p14:creationId xmlns:p14="http://schemas.microsoft.com/office/powerpoint/2010/main" val="215204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5121-7102-664D-9D37-EDC5DEEFD8B8}"/>
              </a:ext>
            </a:extLst>
          </p:cNvPr>
          <p:cNvSpPr>
            <a:spLocks noGrp="1"/>
          </p:cNvSpPr>
          <p:nvPr>
            <p:ph type="title"/>
          </p:nvPr>
        </p:nvSpPr>
        <p:spPr/>
        <p:txBody>
          <a:bodyPr>
            <a:normAutofit/>
          </a:bodyPr>
          <a:lstStyle/>
          <a:p>
            <a:r>
              <a:rPr lang="en-US" sz="3600" dirty="0"/>
              <a:t>Correlating map Markers to Event objects cont.</a:t>
            </a:r>
          </a:p>
        </p:txBody>
      </p:sp>
      <p:sp>
        <p:nvSpPr>
          <p:cNvPr id="3" name="Content Placeholder 2">
            <a:extLst>
              <a:ext uri="{FF2B5EF4-FFF2-40B4-BE49-F238E27FC236}">
                <a16:creationId xmlns:a16="http://schemas.microsoft.com/office/drawing/2014/main" id="{3BC95A68-41F7-AD46-8966-4A0C6CBD5A85}"/>
              </a:ext>
            </a:extLst>
          </p:cNvPr>
          <p:cNvSpPr>
            <a:spLocks noGrp="1"/>
          </p:cNvSpPr>
          <p:nvPr>
            <p:ph idx="1"/>
          </p:nvPr>
        </p:nvSpPr>
        <p:spPr>
          <a:xfrm>
            <a:off x="2590800" y="1600200"/>
            <a:ext cx="7239000" cy="4803775"/>
          </a:xfrm>
        </p:spPr>
        <p:txBody>
          <a:bodyPr>
            <a:normAutofit/>
          </a:bodyPr>
          <a:lstStyle/>
          <a:p>
            <a:pPr marL="0" indent="0">
              <a:buNone/>
            </a:pPr>
            <a:r>
              <a:rPr lang="en-US" sz="1600" dirty="0"/>
              <a:t>// The </a:t>
            </a:r>
            <a:r>
              <a:rPr lang="en-US" sz="1600" dirty="0" err="1"/>
              <a:t>BitmapDescriptorFactory</a:t>
            </a:r>
            <a:r>
              <a:rPr lang="en-US" sz="1600" dirty="0"/>
              <a:t> class contains constants for the colors supported by </a:t>
            </a:r>
          </a:p>
          <a:p>
            <a:pPr marL="0" indent="0">
              <a:spcBef>
                <a:spcPts val="0"/>
              </a:spcBef>
              <a:buNone/>
            </a:pPr>
            <a:r>
              <a:rPr lang="en-US" sz="1600" dirty="0"/>
              <a:t>// the Google Map fragment (</a:t>
            </a:r>
            <a:r>
              <a:rPr lang="en-US" sz="1600" dirty="0" err="1"/>
              <a:t>SupportMapFragment</a:t>
            </a:r>
            <a:r>
              <a:rPr lang="en-US" sz="1600" dirty="0"/>
              <a:t>)</a:t>
            </a:r>
          </a:p>
          <a:p>
            <a:pPr marL="0" indent="0">
              <a:buNone/>
            </a:pPr>
            <a:r>
              <a:rPr lang="en-US" sz="1600" dirty="0"/>
              <a:t>float </a:t>
            </a:r>
            <a:r>
              <a:rPr lang="en-US" sz="1600" dirty="0" err="1"/>
              <a:t>googleColor</a:t>
            </a:r>
            <a:r>
              <a:rPr lang="en-US" sz="1600" dirty="0"/>
              <a:t> = </a:t>
            </a:r>
            <a:r>
              <a:rPr lang="en-US" sz="1600" dirty="0" err="1"/>
              <a:t>BitmapDescriptorFactory</a:t>
            </a:r>
            <a:r>
              <a:rPr lang="en-US" sz="1600" dirty="0"/>
              <a:t>. </a:t>
            </a:r>
            <a:r>
              <a:rPr lang="en-US" sz="1600" dirty="0" err="1"/>
              <a:t>BitmapDescriptorFactory.HUE_RED</a:t>
            </a:r>
            <a:r>
              <a:rPr lang="en-US" sz="1600" dirty="0"/>
              <a:t>;</a:t>
            </a:r>
          </a:p>
          <a:p>
            <a:pPr marL="0" indent="0">
              <a:buNone/>
            </a:pPr>
            <a:endParaRPr lang="en-US" sz="1600" dirty="0"/>
          </a:p>
          <a:p>
            <a:pPr marL="0" indent="0">
              <a:buNone/>
            </a:pPr>
            <a:r>
              <a:rPr lang="en-US" sz="1600" dirty="0"/>
              <a:t>// Add marker to the map by specifying its location and color</a:t>
            </a:r>
          </a:p>
          <a:p>
            <a:pPr marL="0" indent="0">
              <a:buNone/>
            </a:pPr>
            <a:r>
              <a:rPr lang="en-US" sz="1600" dirty="0"/>
              <a:t>Marker marker = </a:t>
            </a:r>
            <a:r>
              <a:rPr lang="en-US" sz="1600" dirty="0" err="1"/>
              <a:t>map.addMarker</a:t>
            </a:r>
            <a:r>
              <a:rPr lang="en-US" sz="1600" dirty="0"/>
              <a:t>(new </a:t>
            </a:r>
            <a:r>
              <a:rPr lang="en-US" sz="1600" dirty="0" err="1"/>
              <a:t>MarkerOptions</a:t>
            </a:r>
            <a:r>
              <a:rPr lang="en-US" sz="1600" dirty="0"/>
              <a:t>().</a:t>
            </a:r>
          </a:p>
          <a:p>
            <a:pPr marL="0" indent="0">
              <a:buNone/>
            </a:pPr>
            <a:r>
              <a:rPr lang="en-US" sz="1600" dirty="0"/>
              <a:t>                        position(new </a:t>
            </a:r>
            <a:r>
              <a:rPr lang="en-US" sz="1600" dirty="0" err="1"/>
              <a:t>LatLng</a:t>
            </a:r>
            <a:r>
              <a:rPr lang="en-US" sz="1600" dirty="0"/>
              <a:t>(</a:t>
            </a:r>
            <a:r>
              <a:rPr lang="en-US" sz="1600" dirty="0" err="1"/>
              <a:t>event.getLatitude</a:t>
            </a:r>
            <a:r>
              <a:rPr lang="en-US" sz="1600" dirty="0"/>
              <a:t>(), </a:t>
            </a:r>
            <a:r>
              <a:rPr lang="en-US" sz="1600" dirty="0" err="1"/>
              <a:t>event.getLongitude</a:t>
            </a:r>
            <a:r>
              <a:rPr lang="en-US" sz="1600" dirty="0"/>
              <a:t>())).</a:t>
            </a:r>
          </a:p>
          <a:p>
            <a:pPr marL="0" indent="0">
              <a:buNone/>
            </a:pPr>
            <a:r>
              <a:rPr lang="en-US" sz="1600" dirty="0"/>
              <a:t>                        icon(</a:t>
            </a:r>
            <a:r>
              <a:rPr lang="en-US" sz="1600" dirty="0" err="1"/>
              <a:t>BitmapDescriptorFactory.defaultMarker</a:t>
            </a:r>
            <a:r>
              <a:rPr lang="en-US" sz="1600" dirty="0"/>
              <a:t>(</a:t>
            </a:r>
            <a:r>
              <a:rPr lang="en-US" sz="1600" dirty="0" err="1"/>
              <a:t>googleColor</a:t>
            </a:r>
            <a:r>
              <a:rPr lang="en-US" sz="1600" dirty="0"/>
              <a:t>)));</a:t>
            </a:r>
          </a:p>
          <a:p>
            <a:pPr marL="0" indent="0">
              <a:buNone/>
            </a:pPr>
            <a:endParaRPr lang="en-US" sz="1600" dirty="0"/>
          </a:p>
          <a:p>
            <a:pPr marL="0" indent="0">
              <a:buNone/>
            </a:pPr>
            <a:r>
              <a:rPr lang="en-US" sz="1800" b="1" dirty="0"/>
              <a:t>// Set the new marker’s tag to be the model event object for the marker</a:t>
            </a:r>
          </a:p>
          <a:p>
            <a:pPr marL="0" indent="0">
              <a:buNone/>
            </a:pPr>
            <a:r>
              <a:rPr lang="en-US" sz="1800" b="1" dirty="0" err="1"/>
              <a:t>marker.setTag</a:t>
            </a:r>
            <a:r>
              <a:rPr lang="en-US" sz="1800" b="1" dirty="0"/>
              <a:t>(event);</a:t>
            </a:r>
          </a:p>
        </p:txBody>
      </p:sp>
    </p:spTree>
    <p:extLst>
      <p:ext uri="{BB962C8B-B14F-4D97-AF65-F5344CB8AC3E}">
        <p14:creationId xmlns:p14="http://schemas.microsoft.com/office/powerpoint/2010/main" val="228682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5121-7102-664D-9D37-EDC5DEEFD8B8}"/>
              </a:ext>
            </a:extLst>
          </p:cNvPr>
          <p:cNvSpPr>
            <a:spLocks noGrp="1"/>
          </p:cNvSpPr>
          <p:nvPr>
            <p:ph type="title"/>
          </p:nvPr>
        </p:nvSpPr>
        <p:spPr/>
        <p:txBody>
          <a:bodyPr/>
          <a:lstStyle/>
          <a:p>
            <a:r>
              <a:rPr lang="en-US" dirty="0"/>
              <a:t>Adding Lines to the Google Map</a:t>
            </a:r>
          </a:p>
        </p:txBody>
      </p:sp>
      <p:sp>
        <p:nvSpPr>
          <p:cNvPr id="3" name="Content Placeholder 2">
            <a:extLst>
              <a:ext uri="{FF2B5EF4-FFF2-40B4-BE49-F238E27FC236}">
                <a16:creationId xmlns:a16="http://schemas.microsoft.com/office/drawing/2014/main" id="{3BC95A68-41F7-AD46-8966-4A0C6CBD5A85}"/>
              </a:ext>
            </a:extLst>
          </p:cNvPr>
          <p:cNvSpPr>
            <a:spLocks noGrp="1"/>
          </p:cNvSpPr>
          <p:nvPr>
            <p:ph idx="1"/>
          </p:nvPr>
        </p:nvSpPr>
        <p:spPr>
          <a:xfrm>
            <a:off x="2590800" y="1600200"/>
            <a:ext cx="6934200" cy="4803775"/>
          </a:xfrm>
        </p:spPr>
        <p:txBody>
          <a:bodyPr>
            <a:normAutofit fontScale="85000" lnSpcReduction="20000"/>
          </a:bodyPr>
          <a:lstStyle/>
          <a:p>
            <a:pPr marL="0" indent="0">
              <a:buNone/>
            </a:pPr>
            <a:r>
              <a:rPr lang="en-US" sz="1600" dirty="0"/>
              <a:t>void </a:t>
            </a:r>
            <a:r>
              <a:rPr lang="en-US" sz="1600" dirty="0" err="1"/>
              <a:t>drawAndRemoveLine</a:t>
            </a:r>
            <a:r>
              <a:rPr lang="en-US" sz="1600" dirty="0"/>
              <a:t>(Event </a:t>
            </a:r>
            <a:r>
              <a:rPr lang="en-US" sz="1600" dirty="0" err="1"/>
              <a:t>startEvent</a:t>
            </a:r>
            <a:r>
              <a:rPr lang="en-US" sz="1600" dirty="0"/>
              <a:t>, Event </a:t>
            </a:r>
            <a:r>
              <a:rPr lang="en-US" sz="1600" dirty="0" err="1"/>
              <a:t>endEvent</a:t>
            </a:r>
            <a:r>
              <a:rPr lang="en-US" sz="1600" dirty="0"/>
              <a:t>, float </a:t>
            </a:r>
            <a:r>
              <a:rPr lang="en-US" sz="1600" dirty="0" err="1"/>
              <a:t>googleColor</a:t>
            </a:r>
            <a:r>
              <a:rPr lang="en-US" sz="1600" dirty="0"/>
              <a:t>, float width) {</a:t>
            </a:r>
          </a:p>
          <a:p>
            <a:pPr marL="0" indent="0">
              <a:buNone/>
            </a:pPr>
            <a:endParaRPr lang="en-US" sz="1600" dirty="0"/>
          </a:p>
          <a:p>
            <a:pPr marL="0" indent="0">
              <a:buNone/>
            </a:pPr>
            <a:r>
              <a:rPr lang="en-US" sz="1600" dirty="0"/>
              <a:t>        // Create start and end points for the line</a:t>
            </a:r>
          </a:p>
          <a:p>
            <a:pPr marL="0" indent="0">
              <a:buNone/>
            </a:pPr>
            <a:r>
              <a:rPr lang="en-US" sz="1600" dirty="0"/>
              <a:t>        </a:t>
            </a:r>
            <a:r>
              <a:rPr lang="en-US" sz="1600" dirty="0" err="1"/>
              <a:t>LatLng</a:t>
            </a:r>
            <a:r>
              <a:rPr lang="en-US" sz="1600" dirty="0"/>
              <a:t> </a:t>
            </a:r>
            <a:r>
              <a:rPr lang="en-US" sz="1600" dirty="0" err="1"/>
              <a:t>startPoint</a:t>
            </a:r>
            <a:r>
              <a:rPr lang="en-US" sz="1600" dirty="0"/>
              <a:t> = new </a:t>
            </a:r>
            <a:r>
              <a:rPr lang="en-US" sz="1600" dirty="0" err="1"/>
              <a:t>LatLng</a:t>
            </a:r>
            <a:r>
              <a:rPr lang="en-US" sz="1600" dirty="0"/>
              <a:t>(</a:t>
            </a:r>
            <a:r>
              <a:rPr lang="en-US" sz="1600" dirty="0" err="1"/>
              <a:t>startEvent.getLatitude</a:t>
            </a:r>
            <a:r>
              <a:rPr lang="en-US" sz="1600" dirty="0"/>
              <a:t>(), </a:t>
            </a:r>
            <a:r>
              <a:rPr lang="en-US" sz="1600" dirty="0" err="1"/>
              <a:t>startEvent.getLongitude</a:t>
            </a:r>
            <a:r>
              <a:rPr lang="en-US" sz="1600" dirty="0"/>
              <a:t>());</a:t>
            </a:r>
          </a:p>
          <a:p>
            <a:pPr marL="0" indent="0">
              <a:buNone/>
            </a:pPr>
            <a:r>
              <a:rPr lang="en-US" sz="1600" dirty="0"/>
              <a:t>        </a:t>
            </a:r>
            <a:r>
              <a:rPr lang="en-US" sz="1600" dirty="0" err="1"/>
              <a:t>LatLng</a:t>
            </a:r>
            <a:r>
              <a:rPr lang="en-US" sz="1600" dirty="0"/>
              <a:t> </a:t>
            </a:r>
            <a:r>
              <a:rPr lang="en-US" sz="1600" dirty="0" err="1"/>
              <a:t>endPoint</a:t>
            </a:r>
            <a:r>
              <a:rPr lang="en-US" sz="1600" dirty="0"/>
              <a:t> = new </a:t>
            </a:r>
            <a:r>
              <a:rPr lang="en-US" sz="1600" dirty="0" err="1"/>
              <a:t>LatLng</a:t>
            </a:r>
            <a:r>
              <a:rPr lang="en-US" sz="1600" dirty="0"/>
              <a:t>(</a:t>
            </a:r>
            <a:r>
              <a:rPr lang="en-US" sz="1600" dirty="0" err="1"/>
              <a:t>endEvent.getLatitude</a:t>
            </a:r>
            <a:r>
              <a:rPr lang="en-US" sz="1600" dirty="0"/>
              <a:t>(), </a:t>
            </a:r>
            <a:r>
              <a:rPr lang="en-US" sz="1600" dirty="0" err="1"/>
              <a:t>endEvent.getLongitude</a:t>
            </a:r>
            <a:r>
              <a:rPr lang="en-US" sz="1600" dirty="0"/>
              <a:t>());</a:t>
            </a:r>
          </a:p>
          <a:p>
            <a:pPr marL="0" indent="0">
              <a:buNone/>
            </a:pPr>
            <a:endParaRPr lang="en-US" sz="1600" dirty="0"/>
          </a:p>
          <a:p>
            <a:pPr marL="0" indent="0">
              <a:buNone/>
            </a:pPr>
            <a:r>
              <a:rPr lang="en-US" sz="1600" dirty="0"/>
              <a:t>        // Add line to map by specifying its endpoints, color, and width</a:t>
            </a:r>
          </a:p>
          <a:p>
            <a:pPr marL="0" indent="0">
              <a:buNone/>
            </a:pPr>
            <a:r>
              <a:rPr lang="en-US" sz="1600" dirty="0"/>
              <a:t>        </a:t>
            </a:r>
            <a:r>
              <a:rPr lang="en-US" sz="1600" dirty="0" err="1"/>
              <a:t>PolylineOptions</a:t>
            </a:r>
            <a:r>
              <a:rPr lang="en-US" sz="1600" dirty="0"/>
              <a:t> options = new </a:t>
            </a:r>
            <a:r>
              <a:rPr lang="en-US" sz="1600" dirty="0" err="1"/>
              <a:t>PolylineOptions</a:t>
            </a:r>
            <a:r>
              <a:rPr lang="en-US" sz="1600" dirty="0"/>
              <a:t>()</a:t>
            </a:r>
          </a:p>
          <a:p>
            <a:pPr marL="0" indent="0">
              <a:buNone/>
            </a:pPr>
            <a:r>
              <a:rPr lang="en-US" sz="1600" dirty="0"/>
              <a:t>                .add(</a:t>
            </a:r>
            <a:r>
              <a:rPr lang="en-US" sz="1600" dirty="0" err="1"/>
              <a:t>startPoint</a:t>
            </a:r>
            <a:r>
              <a:rPr lang="en-US" sz="1600" dirty="0"/>
              <a:t>)</a:t>
            </a:r>
          </a:p>
          <a:p>
            <a:pPr marL="0" indent="0">
              <a:buNone/>
            </a:pPr>
            <a:r>
              <a:rPr lang="en-US" sz="1600" dirty="0"/>
              <a:t>                .add(</a:t>
            </a:r>
            <a:r>
              <a:rPr lang="en-US" sz="1600" dirty="0" err="1"/>
              <a:t>endPoint</a:t>
            </a:r>
            <a:r>
              <a:rPr lang="en-US" sz="1600" dirty="0"/>
              <a:t>)</a:t>
            </a:r>
          </a:p>
          <a:p>
            <a:pPr marL="0" indent="0">
              <a:buNone/>
            </a:pPr>
            <a:r>
              <a:rPr lang="en-US" sz="1600" dirty="0"/>
              <a:t>                .color(</a:t>
            </a:r>
            <a:r>
              <a:rPr lang="en-US" sz="1600" dirty="0" err="1"/>
              <a:t>googleColor</a:t>
            </a:r>
            <a:r>
              <a:rPr lang="en-US" sz="1600" dirty="0"/>
              <a:t>)</a:t>
            </a:r>
          </a:p>
          <a:p>
            <a:pPr marL="0" indent="0">
              <a:buNone/>
            </a:pPr>
            <a:r>
              <a:rPr lang="en-US" sz="1600" dirty="0"/>
              <a:t>                .width(width);</a:t>
            </a:r>
          </a:p>
          <a:p>
            <a:pPr marL="0" indent="0">
              <a:buNone/>
            </a:pPr>
            <a:r>
              <a:rPr lang="en-US" sz="1600" dirty="0"/>
              <a:t>        Polyline line = </a:t>
            </a:r>
            <a:r>
              <a:rPr lang="en-US" sz="1600" dirty="0" err="1"/>
              <a:t>map.addPolyline</a:t>
            </a:r>
            <a:r>
              <a:rPr lang="en-US" sz="1600" dirty="0"/>
              <a:t>(options);</a:t>
            </a:r>
          </a:p>
          <a:p>
            <a:pPr marL="0" indent="0">
              <a:buNone/>
            </a:pPr>
            <a:endParaRPr lang="en-US" sz="1600" dirty="0"/>
          </a:p>
          <a:p>
            <a:pPr marL="0" indent="0">
              <a:buNone/>
            </a:pPr>
            <a:r>
              <a:rPr lang="en-US" sz="1600" dirty="0"/>
              <a:t>        // You can also remove lines from the map</a:t>
            </a:r>
          </a:p>
          <a:p>
            <a:pPr marL="0" indent="0">
              <a:buNone/>
            </a:pPr>
            <a:r>
              <a:rPr lang="en-US" sz="1600" dirty="0"/>
              <a:t>        </a:t>
            </a:r>
            <a:r>
              <a:rPr lang="en-US" sz="1600" dirty="0" err="1"/>
              <a:t>line.remove</a:t>
            </a:r>
            <a:r>
              <a:rPr lang="en-US" sz="1600" dirty="0"/>
              <a:t>();</a:t>
            </a:r>
          </a:p>
          <a:p>
            <a:pPr marL="0" indent="0">
              <a:buNone/>
            </a:pPr>
            <a:r>
              <a:rPr lang="en-US" sz="1600" dirty="0"/>
              <a:t>}</a:t>
            </a:r>
          </a:p>
        </p:txBody>
      </p:sp>
    </p:spTree>
    <p:extLst>
      <p:ext uri="{BB962C8B-B14F-4D97-AF65-F5344CB8AC3E}">
        <p14:creationId xmlns:p14="http://schemas.microsoft.com/office/powerpoint/2010/main" val="161415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5E61-8948-464D-A64C-0837C05C00B8}"/>
              </a:ext>
            </a:extLst>
          </p:cNvPr>
          <p:cNvSpPr>
            <a:spLocks noGrp="1"/>
          </p:cNvSpPr>
          <p:nvPr>
            <p:ph type="title" idx="4294967295"/>
          </p:nvPr>
        </p:nvSpPr>
        <p:spPr>
          <a:solidFill>
            <a:schemeClr val="accent1"/>
          </a:solidFill>
        </p:spPr>
        <p:txBody>
          <a:bodyPr/>
          <a:lstStyle/>
          <a:p>
            <a:pPr algn="ctr"/>
            <a:r>
              <a:rPr lang="en-US" dirty="0">
                <a:solidFill>
                  <a:schemeClr val="bg1"/>
                </a:solidFill>
              </a:rPr>
              <a:t>Citations</a:t>
            </a:r>
          </a:p>
        </p:txBody>
      </p:sp>
      <p:sp>
        <p:nvSpPr>
          <p:cNvPr id="3" name="TextBox 2">
            <a:extLst>
              <a:ext uri="{FF2B5EF4-FFF2-40B4-BE49-F238E27FC236}">
                <a16:creationId xmlns:a16="http://schemas.microsoft.com/office/drawing/2014/main" id="{B49E7281-52EC-4CD1-91DC-697502262B48}"/>
              </a:ext>
            </a:extLst>
          </p:cNvPr>
          <p:cNvSpPr txBox="1"/>
          <p:nvPr/>
        </p:nvSpPr>
        <p:spPr>
          <a:xfrm>
            <a:off x="590550" y="1752600"/>
            <a:ext cx="11010900" cy="369332"/>
          </a:xfrm>
          <a:prstGeom prst="rect">
            <a:avLst/>
          </a:prstGeom>
          <a:noFill/>
        </p:spPr>
        <p:txBody>
          <a:bodyPr wrap="square" rtlCol="0">
            <a:spAutoFit/>
          </a:bodyPr>
          <a:lstStyle/>
          <a:p>
            <a:r>
              <a:rPr lang="en-US" dirty="0"/>
              <a:t>All diagrams created by Ken Rodham.</a:t>
            </a:r>
          </a:p>
        </p:txBody>
      </p:sp>
    </p:spTree>
    <p:extLst>
      <p:ext uri="{BB962C8B-B14F-4D97-AF65-F5344CB8AC3E}">
        <p14:creationId xmlns:p14="http://schemas.microsoft.com/office/powerpoint/2010/main" val="402093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Maps</a:t>
            </a:r>
          </a:p>
        </p:txBody>
      </p:sp>
      <p:sp>
        <p:nvSpPr>
          <p:cNvPr id="3" name="Content Placeholder 2"/>
          <p:cNvSpPr>
            <a:spLocks noGrp="1"/>
          </p:cNvSpPr>
          <p:nvPr>
            <p:ph idx="1"/>
          </p:nvPr>
        </p:nvSpPr>
        <p:spPr/>
        <p:txBody>
          <a:bodyPr/>
          <a:lstStyle/>
          <a:p>
            <a:r>
              <a:rPr lang="en-US" dirty="0"/>
              <a:t>After completing the Family Map Login assignment, the next step on the project could be to implement your </a:t>
            </a:r>
            <a:r>
              <a:rPr lang="en-US" dirty="0" err="1"/>
              <a:t>MapFragment</a:t>
            </a:r>
            <a:r>
              <a:rPr lang="en-US" dirty="0"/>
              <a:t> class (which can then be embedded in your </a:t>
            </a:r>
            <a:r>
              <a:rPr lang="en-US" dirty="0" err="1"/>
              <a:t>MainActivity</a:t>
            </a:r>
            <a:r>
              <a:rPr lang="en-US" dirty="0"/>
              <a:t> and Event Activity)</a:t>
            </a:r>
          </a:p>
        </p:txBody>
      </p:sp>
    </p:spTree>
    <p:extLst>
      <p:ext uri="{BB962C8B-B14F-4D97-AF65-F5344CB8AC3E}">
        <p14:creationId xmlns:p14="http://schemas.microsoft.com/office/powerpoint/2010/main" val="369315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Key to diagram on the same page.&#10;(input) -&gt;output. &#10;Dashed lines/arrows represent embeds, while solid lines/arrows represent calls.">
            <a:extLst>
              <a:ext uri="{FF2B5EF4-FFF2-40B4-BE49-F238E27FC236}">
                <a16:creationId xmlns:a16="http://schemas.microsoft.com/office/drawing/2014/main" id="{028EA6EB-55E9-4D33-8051-DA4248F73818}"/>
              </a:ext>
            </a:extLst>
          </p:cNvPr>
          <p:cNvGrpSpPr/>
          <p:nvPr/>
        </p:nvGrpSpPr>
        <p:grpSpPr>
          <a:xfrm>
            <a:off x="759187" y="1363790"/>
            <a:ext cx="1922641" cy="1036082"/>
            <a:chOff x="759187" y="1363790"/>
            <a:chExt cx="1922641" cy="1036082"/>
          </a:xfrm>
        </p:grpSpPr>
        <p:cxnSp>
          <p:nvCxnSpPr>
            <p:cNvPr id="82" name="Straight Arrow Connector 81"/>
            <p:cNvCxnSpPr/>
            <p:nvPr/>
          </p:nvCxnSpPr>
          <p:spPr>
            <a:xfrm>
              <a:off x="905779" y="1899040"/>
              <a:ext cx="895841" cy="1"/>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801620" y="1745152"/>
              <a:ext cx="766557" cy="307777"/>
            </a:xfrm>
            <a:prstGeom prst="rect">
              <a:avLst/>
            </a:prstGeom>
            <a:noFill/>
          </p:spPr>
          <p:txBody>
            <a:bodyPr wrap="none" rtlCol="0">
              <a:spAutoFit/>
            </a:bodyPr>
            <a:lstStyle/>
            <a:p>
              <a:r>
                <a:rPr lang="en-US" sz="1400" dirty="0"/>
                <a:t>embeds</a:t>
              </a:r>
            </a:p>
          </p:txBody>
        </p:sp>
        <p:cxnSp>
          <p:nvCxnSpPr>
            <p:cNvPr id="88" name="Straight Arrow Connector 87"/>
            <p:cNvCxnSpPr>
              <a:cxnSpLocks/>
            </p:cNvCxnSpPr>
            <p:nvPr/>
          </p:nvCxnSpPr>
          <p:spPr>
            <a:xfrm>
              <a:off x="953447" y="2182894"/>
              <a:ext cx="848173" cy="593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815980" y="2015514"/>
              <a:ext cx="498983" cy="307777"/>
            </a:xfrm>
            <a:prstGeom prst="rect">
              <a:avLst/>
            </a:prstGeom>
            <a:noFill/>
          </p:spPr>
          <p:txBody>
            <a:bodyPr wrap="none" rtlCol="0">
              <a:spAutoFit/>
            </a:bodyPr>
            <a:lstStyle/>
            <a:p>
              <a:r>
                <a:rPr lang="en-US" sz="1400" dirty="0"/>
                <a:t>calls</a:t>
              </a:r>
            </a:p>
          </p:txBody>
        </p:sp>
        <p:sp>
          <p:nvSpPr>
            <p:cNvPr id="93" name="Rectangle 92"/>
            <p:cNvSpPr/>
            <p:nvPr/>
          </p:nvSpPr>
          <p:spPr>
            <a:xfrm>
              <a:off x="759187" y="1363790"/>
              <a:ext cx="1922641" cy="1036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95477" y="1416732"/>
              <a:ext cx="1404552" cy="307777"/>
            </a:xfrm>
            <a:prstGeom prst="rect">
              <a:avLst/>
            </a:prstGeom>
            <a:noFill/>
          </p:spPr>
          <p:txBody>
            <a:bodyPr wrap="none" rtlCol="0">
              <a:spAutoFit/>
            </a:bodyPr>
            <a:lstStyle/>
            <a:p>
              <a:r>
                <a:rPr lang="en-US" sz="1400" dirty="0"/>
                <a:t>(input) -&gt; output</a:t>
              </a:r>
            </a:p>
          </p:txBody>
        </p:sp>
      </p:grpSp>
      <p:sp>
        <p:nvSpPr>
          <p:cNvPr id="3" name="Title 2">
            <a:extLst>
              <a:ext uri="{FF2B5EF4-FFF2-40B4-BE49-F238E27FC236}">
                <a16:creationId xmlns:a16="http://schemas.microsoft.com/office/drawing/2014/main" id="{D49F1458-F5B9-48B5-BFE5-B4D35277694C}"/>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Settings Activity Diagram</a:t>
            </a:r>
          </a:p>
        </p:txBody>
      </p:sp>
      <p:grpSp>
        <p:nvGrpSpPr>
          <p:cNvPr id="7" name="Group 6" descr="The figure is a flow chart with eight labeled boxes linked by two types of  arrows: embeds and calls. The chart is multi-directional. At each step, arrows point forward to one or more boxes and back to the previous box or boxes. Here the flow chart is described as lists in which the possible next steps are listed beneath each box label.&#10;1. Settings Activity (void) -&gt;boolean. Note next to box: did settings change?&#10;a. Forward (call), labeled Logout to Main Activity.&#10;2. Main Activity. (void) -&gt;void&#10;a. Forward (embeds) to Login Fragment and forward (embed) to Map Fragment&#10;b. Forward (call), labeled Search menu to Search Activity (void)-&gt;void&#10;c. Back (call), labeled Setting Menu to Settings Activity&#10;3. Login Fragment (void)-&gt;void.&#10;4. Map Fragment (event id?)-&gt;void&#10;a. Forward (call), labeled Click on event details underneath map, to Person Activity.&#10;5. Person Activity. (person id)-&gt;void&#10;a. Forward (call), labeled Click on family member, back around to Person Activity.&#10;b. Forward (call), labeled Click on life event, to Event Activity (event id)-&gt;void.&#10;6. Event Activity. (event id)-&gt;void&#10;a. Back to Map Fragment (embed)&#10;7. Search Activity. (void)-&gt;void&#10;a. Back (call), labeled Click on person search result, to Person Activity.&#10;b. Back (call), labeled Click on event search result, to Event Activity.&#10;8. Google. SupportMapFragment (circled in red).&#10;a. Back (embed) to Map Fragment.">
            <a:extLst>
              <a:ext uri="{FF2B5EF4-FFF2-40B4-BE49-F238E27FC236}">
                <a16:creationId xmlns:a16="http://schemas.microsoft.com/office/drawing/2014/main" id="{C4E103F2-887D-4E65-AAE0-40BE9E921C1B}"/>
              </a:ext>
            </a:extLst>
          </p:cNvPr>
          <p:cNvGrpSpPr/>
          <p:nvPr/>
        </p:nvGrpSpPr>
        <p:grpSpPr>
          <a:xfrm>
            <a:off x="2231135" y="542787"/>
            <a:ext cx="8132065" cy="5752574"/>
            <a:chOff x="2231135" y="542787"/>
            <a:chExt cx="8132065" cy="5752574"/>
          </a:xfrm>
        </p:grpSpPr>
        <p:sp>
          <p:nvSpPr>
            <p:cNvPr id="49" name="Rectangle 48"/>
            <p:cNvSpPr/>
            <p:nvPr/>
          </p:nvSpPr>
          <p:spPr>
            <a:xfrm>
              <a:off x="7848600" y="4463943"/>
              <a:ext cx="2281855" cy="5480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a:t>
              </a:r>
            </a:p>
            <a:p>
              <a:pPr algn="ctr"/>
              <a:r>
                <a:rPr lang="en-US" dirty="0" err="1"/>
                <a:t>SupportMapFragment</a:t>
              </a:r>
              <a:endParaRPr lang="en-US" dirty="0"/>
            </a:p>
          </p:txBody>
        </p:sp>
        <p:grpSp>
          <p:nvGrpSpPr>
            <p:cNvPr id="6" name="Group 5">
              <a:extLst>
                <a:ext uri="{FF2B5EF4-FFF2-40B4-BE49-F238E27FC236}">
                  <a16:creationId xmlns:a16="http://schemas.microsoft.com/office/drawing/2014/main" id="{F8EB2ACC-C054-4DD1-A4CA-C2D0C9D31362}"/>
                </a:ext>
              </a:extLst>
            </p:cNvPr>
            <p:cNvGrpSpPr/>
            <p:nvPr/>
          </p:nvGrpSpPr>
          <p:grpSpPr>
            <a:xfrm>
              <a:off x="2231135" y="542787"/>
              <a:ext cx="8132065" cy="5752574"/>
              <a:chOff x="2231135" y="542787"/>
              <a:chExt cx="8132065" cy="5752574"/>
            </a:xfrm>
          </p:grpSpPr>
          <p:grpSp>
            <p:nvGrpSpPr>
              <p:cNvPr id="17" name="Group 16" descr="The figure is a flow chart with eight labeled boxes linked by two types of  arrows: embeds and calls. The chart is multi-directional. At each step, arrows point forward to one or more boxes and back to the previous box or boxes. Here the flow chart is described as lists in which the possible next steps are listed beneath each box label.&#10;1. Settings Activity (void) -&gt;boolean. Note next to box: did settings change?&#10;a. Forward (call), labeled Logout to Main Activity.&#10;2. Main Activity. (void) -&gt;void&#10;a. Forward (embeds) to Login Fragment and forward (embed) to Map Fragment&#10;b. Forward (call), labeled Search menu to Search Activity (void)-&gt;void&#10;c. Back (call), labeled Setting Menu to Settings Activity&#10;3. Login Fragment (void)-&gt;void.&#10;4. Map Fragment (event id?)-&gt;void&#10;a. Forward (call), labeled Click on event details underneath map, to Person Activity.&#10;5. Person Activity. (person id)-&gt;void&#10;a. Forward (call), labeled Click on family member, back around to Person Activity.&#10;b. Forward (call), labeled Click on life event, to Event Activity (event id)-&gt;void.&#10;6. Event Activity. (event id)-&gt;void&#10;a. Back to Map Fragment (embed)&#10;7. Search Activity. (void)-&gt;void&#10;a. Back (call), labeled Click on person search result, to Person Activity.&#10;b. Back (call), labeled Click on event search result, to Event Activity.&#10;8. Google. SupportMapFragment (circled in red).&#10;a. Back (embed) to Map Fragment."/>
              <p:cNvGrpSpPr/>
              <p:nvPr/>
            </p:nvGrpSpPr>
            <p:grpSpPr>
              <a:xfrm>
                <a:off x="2231135" y="542787"/>
                <a:ext cx="5942867" cy="5752574"/>
                <a:chOff x="2231135" y="542787"/>
                <a:chExt cx="5942867" cy="5752574"/>
              </a:xfrm>
            </p:grpSpPr>
            <p:sp>
              <p:nvSpPr>
                <p:cNvPr id="5" name="Rectangle 4"/>
                <p:cNvSpPr/>
                <p:nvPr/>
              </p:nvSpPr>
              <p:spPr>
                <a:xfrm>
                  <a:off x="4630638" y="1570621"/>
                  <a:ext cx="1477108" cy="597825"/>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Activity</a:t>
                  </a:r>
                </a:p>
                <a:p>
                  <a:pPr algn="ctr"/>
                  <a:r>
                    <a:rPr lang="en-US" sz="1400" dirty="0"/>
                    <a:t>(void) -&gt; void</a:t>
                  </a:r>
                </a:p>
              </p:txBody>
            </p:sp>
            <p:sp>
              <p:nvSpPr>
                <p:cNvPr id="8" name="Rectangle 7"/>
                <p:cNvSpPr/>
                <p:nvPr/>
              </p:nvSpPr>
              <p:spPr>
                <a:xfrm>
                  <a:off x="3230359" y="4482240"/>
                  <a:ext cx="1623647" cy="547741"/>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Activity</a:t>
                  </a:r>
                </a:p>
                <a:p>
                  <a:pPr algn="ctr"/>
                  <a:r>
                    <a:rPr lang="en-US" sz="1400" dirty="0"/>
                    <a:t>(person id) -&gt; void</a:t>
                  </a:r>
                </a:p>
              </p:txBody>
            </p:sp>
            <p:sp>
              <p:nvSpPr>
                <p:cNvPr id="9" name="Rectangle 8"/>
                <p:cNvSpPr/>
                <p:nvPr/>
              </p:nvSpPr>
              <p:spPr>
                <a:xfrm>
                  <a:off x="5852086" y="4484107"/>
                  <a:ext cx="1623647" cy="545873"/>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Activity</a:t>
                  </a:r>
                </a:p>
                <a:p>
                  <a:pPr algn="ctr"/>
                  <a:r>
                    <a:rPr lang="en-US" sz="1400" dirty="0"/>
                    <a:t>(event id) -&gt; void</a:t>
                  </a:r>
                </a:p>
              </p:txBody>
            </p:sp>
            <p:sp>
              <p:nvSpPr>
                <p:cNvPr id="10" name="Rectangle 9"/>
                <p:cNvSpPr/>
                <p:nvPr/>
              </p:nvSpPr>
              <p:spPr>
                <a:xfrm>
                  <a:off x="4548781" y="5750416"/>
                  <a:ext cx="1623647" cy="544945"/>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Activity</a:t>
                  </a:r>
                </a:p>
                <a:p>
                  <a:pPr algn="ctr"/>
                  <a:r>
                    <a:rPr lang="en-US" sz="1400" dirty="0"/>
                    <a:t>(void) -&gt; void</a:t>
                  </a:r>
                </a:p>
              </p:txBody>
            </p:sp>
            <p:sp>
              <p:nvSpPr>
                <p:cNvPr id="11" name="Rectangle 10"/>
                <p:cNvSpPr/>
                <p:nvPr/>
              </p:nvSpPr>
              <p:spPr>
                <a:xfrm>
                  <a:off x="4503121" y="542787"/>
                  <a:ext cx="1699849" cy="550327"/>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Settings Activity</a:t>
                  </a:r>
                </a:p>
                <a:p>
                  <a:pPr algn="ctr"/>
                  <a:r>
                    <a:rPr lang="en-US" sz="1400" dirty="0"/>
                    <a:t>(void) -&gt; </a:t>
                  </a:r>
                  <a:r>
                    <a:rPr lang="en-US" sz="1400" dirty="0" err="1"/>
                    <a:t>boolean</a:t>
                  </a:r>
                  <a:endParaRPr lang="en-US" sz="1400" dirty="0"/>
                </a:p>
              </p:txBody>
            </p:sp>
            <p:sp>
              <p:nvSpPr>
                <p:cNvPr id="14" name="TextBox 13"/>
                <p:cNvSpPr txBox="1"/>
                <p:nvPr/>
              </p:nvSpPr>
              <p:spPr>
                <a:xfrm>
                  <a:off x="6172428" y="802562"/>
                  <a:ext cx="2001574" cy="338554"/>
                </a:xfrm>
                <a:prstGeom prst="rect">
                  <a:avLst/>
                </a:prstGeom>
                <a:noFill/>
              </p:spPr>
              <p:txBody>
                <a:bodyPr wrap="none" rtlCol="0">
                  <a:spAutoFit/>
                </a:bodyPr>
                <a:lstStyle/>
                <a:p>
                  <a:r>
                    <a:rPr lang="en-US" sz="1600" dirty="0"/>
                    <a:t>(did settings change?)</a:t>
                  </a:r>
                </a:p>
              </p:txBody>
            </p:sp>
            <p:sp>
              <p:nvSpPr>
                <p:cNvPr id="15" name="Rectangle 14"/>
                <p:cNvSpPr/>
                <p:nvPr/>
              </p:nvSpPr>
              <p:spPr>
                <a:xfrm>
                  <a:off x="3238886" y="3066457"/>
                  <a:ext cx="1658449" cy="5595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Fragment</a:t>
                  </a:r>
                </a:p>
                <a:p>
                  <a:pPr algn="ctr"/>
                  <a:r>
                    <a:rPr lang="en-US" sz="1400" dirty="0"/>
                    <a:t>(void) -&gt; void</a:t>
                  </a:r>
                </a:p>
              </p:txBody>
            </p:sp>
            <p:sp>
              <p:nvSpPr>
                <p:cNvPr id="16" name="Rectangle 15"/>
                <p:cNvSpPr/>
                <p:nvPr/>
              </p:nvSpPr>
              <p:spPr>
                <a:xfrm>
                  <a:off x="5810686" y="3066458"/>
                  <a:ext cx="1658449" cy="5595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Fragment</a:t>
                  </a:r>
                </a:p>
                <a:p>
                  <a:pPr algn="ctr"/>
                  <a:r>
                    <a:rPr lang="en-US" sz="1400" dirty="0"/>
                    <a:t>(event id?) -&gt; void</a:t>
                  </a:r>
                </a:p>
              </p:txBody>
            </p:sp>
            <p:cxnSp>
              <p:nvCxnSpPr>
                <p:cNvPr id="18" name="Straight Arrow Connector 17"/>
                <p:cNvCxnSpPr>
                  <a:stCxn id="5" idx="2"/>
                  <a:endCxn id="15" idx="0"/>
                </p:cNvCxnSpPr>
                <p:nvPr/>
              </p:nvCxnSpPr>
              <p:spPr>
                <a:xfrm flipH="1">
                  <a:off x="4068111" y="2168446"/>
                  <a:ext cx="1301081" cy="898011"/>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16" idx="0"/>
                </p:cNvCxnSpPr>
                <p:nvPr/>
              </p:nvCxnSpPr>
              <p:spPr>
                <a:xfrm>
                  <a:off x="5369192" y="2168446"/>
                  <a:ext cx="1270719" cy="898012"/>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6" idx="2"/>
                </p:cNvCxnSpPr>
                <p:nvPr/>
              </p:nvCxnSpPr>
              <p:spPr>
                <a:xfrm flipH="1" flipV="1">
                  <a:off x="6639911" y="3626050"/>
                  <a:ext cx="23999" cy="858057"/>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0"/>
                  <a:endCxn id="9" idx="2"/>
                </p:cNvCxnSpPr>
                <p:nvPr/>
              </p:nvCxnSpPr>
              <p:spPr>
                <a:xfrm flipV="1">
                  <a:off x="5360605" y="5029980"/>
                  <a:ext cx="1303305" cy="72043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0"/>
                  <a:endCxn id="8" idx="2"/>
                </p:cNvCxnSpPr>
                <p:nvPr/>
              </p:nvCxnSpPr>
              <p:spPr>
                <a:xfrm flipH="1" flipV="1">
                  <a:off x="4042183" y="5029981"/>
                  <a:ext cx="1318422" cy="72043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2"/>
                </p:cNvCxnSpPr>
                <p:nvPr/>
              </p:nvCxnSpPr>
              <p:spPr>
                <a:xfrm flipH="1">
                  <a:off x="5364898" y="2168446"/>
                  <a:ext cx="4294" cy="358197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6" idx="2"/>
                  <a:endCxn id="8" idx="0"/>
                </p:cNvCxnSpPr>
                <p:nvPr/>
              </p:nvCxnSpPr>
              <p:spPr>
                <a:xfrm flipH="1">
                  <a:off x="4042183" y="3626050"/>
                  <a:ext cx="2597728" cy="85619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p:cNvCxnSpPr>
                <p:nvPr/>
              </p:nvCxnSpPr>
              <p:spPr>
                <a:xfrm flipV="1">
                  <a:off x="5164684" y="1099547"/>
                  <a:ext cx="0" cy="46464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 idx="2"/>
                  <a:endCxn id="8" idx="1"/>
                </p:cNvCxnSpPr>
                <p:nvPr/>
              </p:nvCxnSpPr>
              <p:spPr>
                <a:xfrm rot="5400000" flipH="1">
                  <a:off x="3499336" y="4487134"/>
                  <a:ext cx="273870" cy="811824"/>
                </a:xfrm>
                <a:prstGeom prst="bentConnector4">
                  <a:avLst>
                    <a:gd name="adj1" fmla="val -83470"/>
                    <a:gd name="adj2" fmla="val 128159"/>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8" idx="3"/>
                  <a:endCxn id="9" idx="1"/>
                </p:cNvCxnSpPr>
                <p:nvPr/>
              </p:nvCxnSpPr>
              <p:spPr>
                <a:xfrm>
                  <a:off x="4854006" y="4756111"/>
                  <a:ext cx="998080" cy="9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610678" y="1096511"/>
                  <a:ext cx="0" cy="47933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10678" y="1171011"/>
                  <a:ext cx="614848" cy="276999"/>
                </a:xfrm>
                <a:prstGeom prst="rect">
                  <a:avLst/>
                </a:prstGeom>
                <a:noFill/>
              </p:spPr>
              <p:txBody>
                <a:bodyPr wrap="none" rtlCol="0">
                  <a:spAutoFit/>
                </a:bodyPr>
                <a:lstStyle/>
                <a:p>
                  <a:r>
                    <a:rPr lang="en-US" sz="1200" dirty="0"/>
                    <a:t>Logout</a:t>
                  </a:r>
                </a:p>
              </p:txBody>
            </p:sp>
            <p:sp>
              <p:nvSpPr>
                <p:cNvPr id="36" name="TextBox 35"/>
                <p:cNvSpPr txBox="1"/>
                <p:nvPr/>
              </p:nvSpPr>
              <p:spPr>
                <a:xfrm>
                  <a:off x="4092574" y="1221999"/>
                  <a:ext cx="1076128" cy="276999"/>
                </a:xfrm>
                <a:prstGeom prst="rect">
                  <a:avLst/>
                </a:prstGeom>
                <a:noFill/>
              </p:spPr>
              <p:txBody>
                <a:bodyPr wrap="none" rtlCol="0">
                  <a:spAutoFit/>
                </a:bodyPr>
                <a:lstStyle/>
                <a:p>
                  <a:r>
                    <a:rPr lang="en-US" sz="1200" dirty="0"/>
                    <a:t>Settings menu</a:t>
                  </a:r>
                </a:p>
              </p:txBody>
            </p:sp>
            <p:sp>
              <p:nvSpPr>
                <p:cNvPr id="37" name="TextBox 36"/>
                <p:cNvSpPr txBox="1"/>
                <p:nvPr/>
              </p:nvSpPr>
              <p:spPr>
                <a:xfrm>
                  <a:off x="5047054" y="2475196"/>
                  <a:ext cx="663652" cy="461665"/>
                </a:xfrm>
                <a:prstGeom prst="rect">
                  <a:avLst/>
                </a:prstGeom>
                <a:solidFill>
                  <a:schemeClr val="bg1"/>
                </a:solidFill>
              </p:spPr>
              <p:txBody>
                <a:bodyPr wrap="square" rtlCol="0">
                  <a:spAutoFit/>
                </a:bodyPr>
                <a:lstStyle/>
                <a:p>
                  <a:r>
                    <a:rPr lang="en-US" sz="1200" dirty="0"/>
                    <a:t>Search </a:t>
                  </a:r>
                </a:p>
                <a:p>
                  <a:r>
                    <a:rPr lang="en-US" sz="1200" dirty="0"/>
                    <a:t>menu</a:t>
                  </a:r>
                </a:p>
              </p:txBody>
            </p:sp>
            <p:sp>
              <p:nvSpPr>
                <p:cNvPr id="38" name="TextBox 37"/>
                <p:cNvSpPr txBox="1"/>
                <p:nvPr/>
              </p:nvSpPr>
              <p:spPr>
                <a:xfrm rot="1967043">
                  <a:off x="3674738" y="5222428"/>
                  <a:ext cx="980162" cy="646331"/>
                </a:xfrm>
                <a:prstGeom prst="rect">
                  <a:avLst/>
                </a:prstGeom>
                <a:solidFill>
                  <a:schemeClr val="bg1"/>
                </a:solidFill>
              </p:spPr>
              <p:txBody>
                <a:bodyPr wrap="square" rtlCol="0">
                  <a:spAutoFit/>
                </a:bodyPr>
                <a:lstStyle/>
                <a:p>
                  <a:r>
                    <a:rPr lang="en-US" sz="1200" dirty="0"/>
                    <a:t>Click on person search result</a:t>
                  </a:r>
                </a:p>
              </p:txBody>
            </p:sp>
            <p:sp>
              <p:nvSpPr>
                <p:cNvPr id="39" name="TextBox 38"/>
                <p:cNvSpPr txBox="1"/>
                <p:nvPr/>
              </p:nvSpPr>
              <p:spPr>
                <a:xfrm rot="19850890">
                  <a:off x="6030974" y="5183529"/>
                  <a:ext cx="1379386" cy="461665"/>
                </a:xfrm>
                <a:prstGeom prst="rect">
                  <a:avLst/>
                </a:prstGeom>
                <a:noFill/>
              </p:spPr>
              <p:txBody>
                <a:bodyPr wrap="square" rtlCol="0">
                  <a:spAutoFit/>
                </a:bodyPr>
                <a:lstStyle/>
                <a:p>
                  <a:r>
                    <a:rPr lang="en-US" sz="1200" dirty="0"/>
                    <a:t>Click on event search result</a:t>
                  </a:r>
                </a:p>
              </p:txBody>
            </p:sp>
            <p:sp>
              <p:nvSpPr>
                <p:cNvPr id="42" name="TextBox 41"/>
                <p:cNvSpPr txBox="1"/>
                <p:nvPr/>
              </p:nvSpPr>
              <p:spPr>
                <a:xfrm rot="20561104">
                  <a:off x="4398312" y="3571575"/>
                  <a:ext cx="1502399" cy="461665"/>
                </a:xfrm>
                <a:prstGeom prst="rect">
                  <a:avLst/>
                </a:prstGeom>
                <a:solidFill>
                  <a:schemeClr val="bg1"/>
                </a:solidFill>
              </p:spPr>
              <p:txBody>
                <a:bodyPr wrap="none" rtlCol="0">
                  <a:spAutoFit/>
                </a:bodyPr>
                <a:lstStyle/>
                <a:p>
                  <a:r>
                    <a:rPr lang="en-US" sz="1200" dirty="0"/>
                    <a:t>Click on event details</a:t>
                  </a:r>
                </a:p>
                <a:p>
                  <a:r>
                    <a:rPr lang="en-US" sz="1200" dirty="0"/>
                    <a:t>underneath map</a:t>
                  </a:r>
                </a:p>
              </p:txBody>
            </p:sp>
            <p:sp>
              <p:nvSpPr>
                <p:cNvPr id="43" name="TextBox 42"/>
                <p:cNvSpPr txBox="1"/>
                <p:nvPr/>
              </p:nvSpPr>
              <p:spPr>
                <a:xfrm>
                  <a:off x="4967157" y="4267200"/>
                  <a:ext cx="874647" cy="461665"/>
                </a:xfrm>
                <a:prstGeom prst="rect">
                  <a:avLst/>
                </a:prstGeom>
                <a:solidFill>
                  <a:schemeClr val="bg1"/>
                </a:solidFill>
              </p:spPr>
              <p:txBody>
                <a:bodyPr wrap="square" rtlCol="0">
                  <a:spAutoFit/>
                </a:bodyPr>
                <a:lstStyle/>
                <a:p>
                  <a:r>
                    <a:rPr lang="en-US" sz="1200" dirty="0"/>
                    <a:t>Click on life event</a:t>
                  </a:r>
                </a:p>
              </p:txBody>
            </p:sp>
            <p:sp>
              <p:nvSpPr>
                <p:cNvPr id="45" name="TextBox 44"/>
                <p:cNvSpPr txBox="1"/>
                <p:nvPr/>
              </p:nvSpPr>
              <p:spPr>
                <a:xfrm>
                  <a:off x="2231135" y="4873452"/>
                  <a:ext cx="811825" cy="646331"/>
                </a:xfrm>
                <a:prstGeom prst="rect">
                  <a:avLst/>
                </a:prstGeom>
                <a:noFill/>
              </p:spPr>
              <p:txBody>
                <a:bodyPr wrap="square" rtlCol="0">
                  <a:spAutoFit/>
                </a:bodyPr>
                <a:lstStyle/>
                <a:p>
                  <a:r>
                    <a:rPr lang="en-US" sz="1200" dirty="0"/>
                    <a:t>Click on family member</a:t>
                  </a:r>
                </a:p>
              </p:txBody>
            </p:sp>
          </p:grpSp>
          <p:cxnSp>
            <p:nvCxnSpPr>
              <p:cNvPr id="46" name="Straight Arrow Connector 45"/>
              <p:cNvCxnSpPr>
                <a:stCxn id="49" idx="0"/>
                <a:endCxn id="16" idx="2"/>
              </p:cNvCxnSpPr>
              <p:nvPr/>
            </p:nvCxnSpPr>
            <p:spPr>
              <a:xfrm flipH="1" flipV="1">
                <a:off x="6639911" y="3626050"/>
                <a:ext cx="2349617" cy="837893"/>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499035" y="4182833"/>
                <a:ext cx="2864165" cy="1094549"/>
              </a:xfrm>
              <a:prstGeom prst="ellipse">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3" name="TextBox 132"/>
          <p:cNvSpPr txBox="1"/>
          <p:nvPr/>
        </p:nvSpPr>
        <p:spPr>
          <a:xfrm>
            <a:off x="7910629" y="2166280"/>
            <a:ext cx="3730445" cy="646331"/>
          </a:xfrm>
          <a:prstGeom prst="rect">
            <a:avLst/>
          </a:prstGeom>
          <a:noFill/>
        </p:spPr>
        <p:txBody>
          <a:bodyPr wrap="none" rtlCol="0">
            <a:spAutoFit/>
          </a:bodyPr>
          <a:lstStyle/>
          <a:p>
            <a:r>
              <a:rPr lang="en-US" dirty="0"/>
              <a:t>NOTE: The Back button can always be </a:t>
            </a:r>
          </a:p>
          <a:p>
            <a:r>
              <a:rPr lang="en-US" dirty="0"/>
              <a:t>used to return to the previous activity</a:t>
            </a:r>
          </a:p>
        </p:txBody>
      </p:sp>
      <p:sp>
        <p:nvSpPr>
          <p:cNvPr id="134" name="TextBox 133"/>
          <p:cNvSpPr txBox="1"/>
          <p:nvPr/>
        </p:nvSpPr>
        <p:spPr>
          <a:xfrm>
            <a:off x="7910629" y="3182858"/>
            <a:ext cx="4165371" cy="646331"/>
          </a:xfrm>
          <a:prstGeom prst="rect">
            <a:avLst/>
          </a:prstGeom>
          <a:noFill/>
        </p:spPr>
        <p:txBody>
          <a:bodyPr wrap="none" rtlCol="0">
            <a:spAutoFit/>
          </a:bodyPr>
          <a:lstStyle/>
          <a:p>
            <a:r>
              <a:rPr lang="en-US" dirty="0"/>
              <a:t>NOTE: The Up button can always be used</a:t>
            </a:r>
          </a:p>
          <a:p>
            <a:r>
              <a:rPr lang="en-US" dirty="0"/>
              <a:t>to return all the way back to Main Activity</a:t>
            </a:r>
          </a:p>
        </p:txBody>
      </p:sp>
      <p:sp>
        <p:nvSpPr>
          <p:cNvPr id="33" name="TextBox 32">
            <a:extLst>
              <a:ext uri="{FF2B5EF4-FFF2-40B4-BE49-F238E27FC236}">
                <a16:creationId xmlns:a16="http://schemas.microsoft.com/office/drawing/2014/main" id="{F82A3857-670F-4155-9BE0-F83402B433DF}"/>
              </a:ext>
            </a:extLst>
          </p:cNvPr>
          <p:cNvSpPr txBox="1"/>
          <p:nvPr/>
        </p:nvSpPr>
        <p:spPr>
          <a:xfrm>
            <a:off x="152400" y="6412468"/>
            <a:ext cx="4191000" cy="369332"/>
          </a:xfrm>
          <a:prstGeom prst="rect">
            <a:avLst/>
          </a:prstGeom>
          <a:noFill/>
        </p:spPr>
        <p:txBody>
          <a:bodyPr wrap="square" lIns="91440" tIns="45720" rIns="91440" bIns="45720" rtlCol="0" anchor="t">
            <a:spAutoFit/>
          </a:bodyPr>
          <a:lstStyle/>
          <a:p>
            <a:r>
              <a:rPr lang="en-US" dirty="0"/>
              <a:t>Diagram by Ken Rodham</a:t>
            </a:r>
          </a:p>
        </p:txBody>
      </p:sp>
    </p:spTree>
    <p:extLst>
      <p:ext uri="{BB962C8B-B14F-4D97-AF65-F5344CB8AC3E}">
        <p14:creationId xmlns:p14="http://schemas.microsoft.com/office/powerpoint/2010/main" val="161215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Maps cont.</a:t>
            </a:r>
          </a:p>
        </p:txBody>
      </p:sp>
      <p:sp>
        <p:nvSpPr>
          <p:cNvPr id="3" name="Content Placeholder 2"/>
          <p:cNvSpPr>
            <a:spLocks noGrp="1"/>
          </p:cNvSpPr>
          <p:nvPr>
            <p:ph idx="1"/>
          </p:nvPr>
        </p:nvSpPr>
        <p:spPr/>
        <p:txBody>
          <a:bodyPr>
            <a:normAutofit/>
          </a:bodyPr>
          <a:lstStyle/>
          <a:p>
            <a:r>
              <a:rPr lang="en-US" dirty="0"/>
              <a:t>Google tutorial on Google Maps</a:t>
            </a:r>
          </a:p>
          <a:p>
            <a:pPr lvl="1"/>
            <a:r>
              <a:rPr lang="en-US" b="0" i="0" dirty="0">
                <a:solidFill>
                  <a:srgbClr val="202124"/>
                </a:solidFill>
                <a:effectLst/>
                <a:latin typeface="Google Sans"/>
                <a:hlinkClick r:id="rId2"/>
              </a:rPr>
              <a:t>Maps SDK for Android </a:t>
            </a:r>
            <a:r>
              <a:rPr lang="en-US" b="0" i="0" dirty="0" err="1">
                <a:solidFill>
                  <a:srgbClr val="202124"/>
                </a:solidFill>
                <a:effectLst/>
                <a:latin typeface="Google Sans"/>
                <a:hlinkClick r:id="rId2"/>
              </a:rPr>
              <a:t>Quickstart</a:t>
            </a:r>
            <a:endParaRPr lang="en-US" dirty="0"/>
          </a:p>
          <a:p>
            <a:pPr lvl="1"/>
            <a:r>
              <a:rPr lang="en-US" dirty="0"/>
              <a:t>Shows how to embed a Google Map fragment in an Activity (i.e., fragment inside an activity).  Similar to the FMC project, but not exactly what you need.</a:t>
            </a:r>
          </a:p>
          <a:p>
            <a:r>
              <a:rPr lang="en-US" dirty="0" err="1"/>
              <a:t>MapFragmentExample</a:t>
            </a:r>
            <a:r>
              <a:rPr lang="en-US" dirty="0"/>
              <a:t> project in the lecture notes</a:t>
            </a:r>
          </a:p>
          <a:p>
            <a:pPr lvl="1"/>
            <a:r>
              <a:rPr lang="en-US" dirty="0"/>
              <a:t>Shows how to embed a Google Map fragment in a Fragment (i.e., a fragment inside another fragment).  This is exactly what you need for the FMC project.</a:t>
            </a:r>
          </a:p>
        </p:txBody>
      </p:sp>
    </p:spTree>
    <p:extLst>
      <p:ext uri="{BB962C8B-B14F-4D97-AF65-F5344CB8AC3E}">
        <p14:creationId xmlns:p14="http://schemas.microsoft.com/office/powerpoint/2010/main" val="337687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EC0B-746C-E948-B4FC-60DEF4FB0553}"/>
              </a:ext>
            </a:extLst>
          </p:cNvPr>
          <p:cNvSpPr>
            <a:spLocks noGrp="1"/>
          </p:cNvSpPr>
          <p:nvPr>
            <p:ph type="title"/>
          </p:nvPr>
        </p:nvSpPr>
        <p:spPr/>
        <p:txBody>
          <a:bodyPr/>
          <a:lstStyle/>
          <a:p>
            <a:r>
              <a:rPr lang="en-US" dirty="0"/>
              <a:t>Creating a Support Map Fragment</a:t>
            </a:r>
          </a:p>
        </p:txBody>
      </p:sp>
      <p:sp>
        <p:nvSpPr>
          <p:cNvPr id="3" name="Content Placeholder 2">
            <a:extLst>
              <a:ext uri="{FF2B5EF4-FFF2-40B4-BE49-F238E27FC236}">
                <a16:creationId xmlns:a16="http://schemas.microsoft.com/office/drawing/2014/main" id="{88B7C1AF-625C-FE44-ABE6-4787EA810D6A}"/>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t>Add a Google Maps Activity to your application (File -&gt; New -&gt; Google -&gt; Google Maps Activity)</a:t>
            </a:r>
          </a:p>
          <a:p>
            <a:pPr marL="514350" indent="-514350">
              <a:buFont typeface="+mj-lt"/>
              <a:buAutoNum type="arabicPeriod"/>
            </a:pPr>
            <a:r>
              <a:rPr lang="en-US" dirty="0"/>
              <a:t>Get your </a:t>
            </a:r>
            <a:r>
              <a:rPr lang="en-US" dirty="0" err="1"/>
              <a:t>google_maps_key</a:t>
            </a:r>
            <a:r>
              <a:rPr lang="en-US" dirty="0"/>
              <a:t> and copy it into </a:t>
            </a:r>
            <a:r>
              <a:rPr lang="en-US" dirty="0" smtClean="0"/>
              <a:t>AndroidManifest.xml </a:t>
            </a:r>
            <a:endParaRPr lang="en-US" dirty="0"/>
          </a:p>
          <a:p>
            <a:pPr marL="914400" lvl="1" indent="-514350"/>
            <a:r>
              <a:rPr lang="en-US" dirty="0"/>
              <a:t>See instructions in </a:t>
            </a:r>
            <a:r>
              <a:rPr lang="en-US" dirty="0" smtClean="0"/>
              <a:t>AndroidManifest.xml</a:t>
            </a:r>
            <a:endParaRPr lang="en-US" dirty="0"/>
          </a:p>
          <a:p>
            <a:pPr marL="514350" indent="-514350">
              <a:buFont typeface="+mj-lt"/>
              <a:buAutoNum type="arabicPeriod"/>
            </a:pPr>
            <a:r>
              <a:rPr lang="en-US" dirty="0"/>
              <a:t>Delete the maps activity and corresponding layout (you only needed it to set your application up to support maps)</a:t>
            </a:r>
          </a:p>
          <a:p>
            <a:pPr marL="514350" indent="-514350">
              <a:buFont typeface="+mj-lt"/>
              <a:buAutoNum type="arabicPeriod"/>
            </a:pPr>
            <a:r>
              <a:rPr lang="en-US" dirty="0"/>
              <a:t>Create an empty fragment (and delete the code Android Studio places in it)</a:t>
            </a:r>
          </a:p>
          <a:p>
            <a:pPr marL="514350" indent="-514350">
              <a:buFont typeface="+mj-lt"/>
              <a:buAutoNum type="arabicPeriod"/>
            </a:pPr>
            <a:r>
              <a:rPr lang="en-US" dirty="0"/>
              <a:t>Create the layout for your map fragment, and include a </a:t>
            </a:r>
            <a:r>
              <a:rPr lang="en-US" dirty="0" err="1"/>
              <a:t>SupportMapFragment</a:t>
            </a:r>
            <a:endParaRPr lang="en-US" dirty="0"/>
          </a:p>
          <a:p>
            <a:pPr marL="514350" indent="-514350">
              <a:buFont typeface="+mj-lt"/>
              <a:buAutoNum type="arabicPeriod"/>
            </a:pPr>
            <a:r>
              <a:rPr lang="en-US" dirty="0"/>
              <a:t>Write code in your fragment's .java file to display your map</a:t>
            </a:r>
          </a:p>
          <a:p>
            <a:pPr marL="514350" indent="-514350">
              <a:buFont typeface="+mj-lt"/>
              <a:buAutoNum type="arabicPeriod"/>
            </a:pPr>
            <a:endParaRPr lang="en-US" dirty="0"/>
          </a:p>
          <a:p>
            <a:r>
              <a:rPr lang="en-US" dirty="0"/>
              <a:t>Example: </a:t>
            </a:r>
            <a:r>
              <a:rPr lang="en-US" dirty="0">
                <a:hlinkClick r:id="rId3"/>
              </a:rPr>
              <a:t>MapFragmentExample.zip</a:t>
            </a:r>
            <a:endParaRPr lang="en-US" dirty="0"/>
          </a:p>
          <a:p>
            <a:pPr marL="0" indent="0">
              <a:buNone/>
            </a:pPr>
            <a:endParaRPr lang="en-US" dirty="0"/>
          </a:p>
        </p:txBody>
      </p:sp>
    </p:spTree>
    <p:extLst>
      <p:ext uri="{BB962C8B-B14F-4D97-AF65-F5344CB8AC3E}">
        <p14:creationId xmlns:p14="http://schemas.microsoft.com/office/powerpoint/2010/main" val="310357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FFDE-7E93-0848-8C0A-30E7206FB619}"/>
              </a:ext>
            </a:extLst>
          </p:cNvPr>
          <p:cNvSpPr>
            <a:spLocks noGrp="1"/>
          </p:cNvSpPr>
          <p:nvPr>
            <p:ph type="title"/>
          </p:nvPr>
        </p:nvSpPr>
        <p:spPr>
          <a:xfrm>
            <a:off x="2438400" y="365125"/>
            <a:ext cx="9144000" cy="1325563"/>
          </a:xfrm>
        </p:spPr>
        <p:txBody>
          <a:bodyPr>
            <a:normAutofit/>
          </a:bodyPr>
          <a:lstStyle/>
          <a:p>
            <a:r>
              <a:rPr lang="en-US" sz="4000" dirty="0"/>
              <a:t>Creating a Layout for a Map Fragment</a:t>
            </a:r>
            <a:endParaRPr lang="en-US" dirty="0"/>
          </a:p>
        </p:txBody>
      </p:sp>
      <p:sp>
        <p:nvSpPr>
          <p:cNvPr id="3" name="Content Placeholder 2">
            <a:extLst>
              <a:ext uri="{FF2B5EF4-FFF2-40B4-BE49-F238E27FC236}">
                <a16:creationId xmlns:a16="http://schemas.microsoft.com/office/drawing/2014/main" id="{0A83A9F5-D7A7-F34E-8E5B-B69BF5FF1CA5}"/>
              </a:ext>
            </a:extLst>
          </p:cNvPr>
          <p:cNvSpPr>
            <a:spLocks noGrp="1"/>
          </p:cNvSpPr>
          <p:nvPr>
            <p:ph idx="1"/>
          </p:nvPr>
        </p:nvSpPr>
        <p:spPr>
          <a:xfrm>
            <a:off x="838200" y="1690688"/>
            <a:ext cx="10515600" cy="4938712"/>
          </a:xfrm>
        </p:spPr>
        <p:txBody>
          <a:bodyPr>
            <a:normAutofit fontScale="92500" lnSpcReduction="10000"/>
          </a:bodyPr>
          <a:lstStyle/>
          <a:p>
            <a:pPr marL="0" indent="0">
              <a:buNone/>
            </a:pPr>
            <a:r>
              <a:rPr lang="en-US" sz="1600" i="1" dirty="0"/>
              <a:t>&lt;?</a:t>
            </a:r>
            <a:r>
              <a:rPr lang="en-US" sz="1600" dirty="0"/>
              <a:t>xml version="1.0" encoding="utf-8"</a:t>
            </a:r>
            <a:r>
              <a:rPr lang="en-US" sz="1600" i="1" dirty="0"/>
              <a:t>?&gt;</a:t>
            </a:r>
            <a:br>
              <a:rPr lang="en-US" sz="1600" i="1" dirty="0"/>
            </a:br>
            <a:r>
              <a:rPr lang="en-US" sz="1600" dirty="0"/>
              <a:t>&lt;</a:t>
            </a:r>
            <a:r>
              <a:rPr lang="en-US" sz="1600" dirty="0" err="1"/>
              <a:t>RelativeLayout</a:t>
            </a:r>
            <a:r>
              <a:rPr lang="en-US" sz="1600" dirty="0"/>
              <a:t/>
            </a:r>
            <a:br>
              <a:rPr lang="en-US" sz="1600" dirty="0"/>
            </a:br>
            <a:r>
              <a:rPr lang="en-US" sz="1600" dirty="0"/>
              <a:t>    </a:t>
            </a:r>
            <a:r>
              <a:rPr lang="en-US" sz="1600" dirty="0" err="1"/>
              <a:t>xmlns:android</a:t>
            </a:r>
            <a:r>
              <a:rPr lang="en-US" sz="1600" dirty="0"/>
              <a:t>="http://</a:t>
            </a:r>
            <a:r>
              <a:rPr lang="en-US" sz="1600" dirty="0" err="1"/>
              <a:t>schemas.android.com</a:t>
            </a:r>
            <a:r>
              <a:rPr lang="en-US" sz="1600" dirty="0"/>
              <a:t>/</a:t>
            </a:r>
            <a:r>
              <a:rPr lang="en-US" sz="1600" dirty="0" err="1"/>
              <a:t>apk</a:t>
            </a:r>
            <a:r>
              <a:rPr lang="en-US" sz="1600" dirty="0"/>
              <a:t>/res/android"</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match_parent</a:t>
            </a:r>
            <a:r>
              <a:rPr lang="en-US" sz="1600" dirty="0"/>
              <a:t>"</a:t>
            </a:r>
            <a:br>
              <a:rPr lang="en-US" sz="1600" dirty="0"/>
            </a:br>
            <a:r>
              <a:rPr lang="en-US" sz="1600" dirty="0"/>
              <a:t>    </a:t>
            </a:r>
            <a:r>
              <a:rPr lang="en-US" sz="1600" dirty="0" err="1"/>
              <a:t>android:orientation</a:t>
            </a:r>
            <a:r>
              <a:rPr lang="en-US" sz="1600" dirty="0"/>
              <a:t>="vertical"&gt;</a:t>
            </a:r>
            <a:br>
              <a:rPr lang="en-US" sz="1600" dirty="0"/>
            </a:br>
            <a:r>
              <a:rPr lang="en-US" sz="1600" dirty="0"/>
              <a:t/>
            </a:r>
            <a:br>
              <a:rPr lang="en-US" sz="1600" dirty="0"/>
            </a:br>
            <a:r>
              <a:rPr lang="en-US" sz="1600" dirty="0"/>
              <a:t>    </a:t>
            </a:r>
            <a:r>
              <a:rPr lang="en-US" sz="1600" b="1" dirty="0"/>
              <a:t>&lt;fragment</a:t>
            </a:r>
            <a:br>
              <a:rPr lang="en-US" sz="1600" b="1" dirty="0"/>
            </a:br>
            <a:r>
              <a:rPr lang="en-US" sz="1600" b="1" dirty="0"/>
              <a:t>        </a:t>
            </a:r>
            <a:r>
              <a:rPr lang="en-US" sz="1600" b="1" dirty="0" err="1"/>
              <a:t>android:id</a:t>
            </a:r>
            <a:r>
              <a:rPr lang="en-US" sz="1600" b="1" dirty="0"/>
              <a:t>="@+id/map"</a:t>
            </a:r>
            <a:br>
              <a:rPr lang="en-US" sz="1600" b="1" dirty="0"/>
            </a:br>
            <a:r>
              <a:rPr lang="en-US" sz="1600" b="1" dirty="0"/>
              <a:t>        class="</a:t>
            </a:r>
            <a:r>
              <a:rPr lang="en-US" sz="1600" b="1" dirty="0" err="1"/>
              <a:t>com.google.android.gms.maps.SupportMapFragment</a:t>
            </a:r>
            <a:r>
              <a:rPr lang="en-US" sz="1600" b="1" dirty="0"/>
              <a:t>"</a:t>
            </a:r>
            <a:br>
              <a:rPr lang="en-US" sz="1600" b="1" dirty="0"/>
            </a:br>
            <a:r>
              <a:rPr lang="en-US" sz="1600" b="1" dirty="0"/>
              <a:t>        </a:t>
            </a:r>
            <a:r>
              <a:rPr lang="en-US" sz="1600" b="1" dirty="0" err="1"/>
              <a:t>android:layout_width</a:t>
            </a:r>
            <a:r>
              <a:rPr lang="en-US" sz="1600" b="1" dirty="0"/>
              <a:t>="</a:t>
            </a:r>
            <a:r>
              <a:rPr lang="en-US" sz="1600" b="1" dirty="0" err="1"/>
              <a:t>match_parent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android:layout_above</a:t>
            </a:r>
            <a:r>
              <a:rPr lang="en-US" sz="1600" b="1" dirty="0"/>
              <a:t>="@id/</a:t>
            </a:r>
            <a:r>
              <a:rPr lang="en-US" sz="1600" b="1" dirty="0" err="1"/>
              <a:t>mapTextView</a:t>
            </a:r>
            <a:r>
              <a:rPr lang="en-US" sz="1600" b="1" dirty="0"/>
              <a:t>"/&gt;</a:t>
            </a:r>
            <a:r>
              <a:rPr lang="en-US" sz="1600" dirty="0"/>
              <a:t/>
            </a:r>
            <a:br>
              <a:rPr lang="en-US" sz="1600" dirty="0"/>
            </a:br>
            <a:r>
              <a:rPr lang="en-US" sz="1600" dirty="0"/>
              <a:t/>
            </a:r>
            <a:br>
              <a:rPr lang="en-US" sz="1600" dirty="0"/>
            </a:br>
            <a:r>
              <a:rPr lang="en-US" sz="1600" dirty="0"/>
              <a:t>    &lt;</a:t>
            </a:r>
            <a:r>
              <a:rPr lang="en-US" sz="1600" dirty="0" err="1"/>
              <a:t>TextView</a:t>
            </a:r>
            <a:r>
              <a:rPr lang="en-US" sz="1600" dirty="0"/>
              <a:t/>
            </a:r>
            <a:br>
              <a:rPr lang="en-US" sz="1600" dirty="0"/>
            </a:br>
            <a:r>
              <a:rPr lang="en-US" sz="1600" dirty="0"/>
              <a:t>        </a:t>
            </a:r>
            <a:r>
              <a:rPr lang="en-US" sz="1600" dirty="0" err="1"/>
              <a:t>android:id</a:t>
            </a:r>
            <a:r>
              <a:rPr lang="en-US" sz="1600" dirty="0"/>
              <a:t>="@+id/</a:t>
            </a:r>
            <a:r>
              <a:rPr lang="en-US" sz="1600" dirty="0" err="1"/>
              <a:t>mapTextView</a:t>
            </a:r>
            <a:r>
              <a:rPr lang="en-US" sz="1600" dirty="0"/>
              <a: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a:t>
            </a:r>
            <a:r>
              <a:rPr lang="en-US" sz="1600" dirty="0"/>
              <a:t>="8dp"</a:t>
            </a:r>
            <a:br>
              <a:rPr lang="en-US" sz="1600" dirty="0"/>
            </a:br>
            <a:r>
              <a:rPr lang="en-US" sz="1600" dirty="0"/>
              <a:t>        </a:t>
            </a:r>
            <a:r>
              <a:rPr lang="en-US" sz="1600" dirty="0" err="1"/>
              <a:t>android:text</a:t>
            </a:r>
            <a:r>
              <a:rPr lang="en-US" sz="1600" dirty="0"/>
              <a:t>="@string/</a:t>
            </a:r>
            <a:r>
              <a:rPr lang="en-US" sz="1600" dirty="0" err="1"/>
              <a:t>mapFragmentMessage</a:t>
            </a:r>
            <a:r>
              <a:rPr lang="en-US" sz="1600" dirty="0"/>
              <a:t>"</a:t>
            </a:r>
            <a:br>
              <a:rPr lang="en-US" sz="1600" dirty="0"/>
            </a:br>
            <a:r>
              <a:rPr lang="en-US" sz="1600" dirty="0"/>
              <a:t>        </a:t>
            </a:r>
            <a:r>
              <a:rPr lang="en-US" sz="1600" dirty="0" err="1"/>
              <a:t>android:layout_alignParentBottom</a:t>
            </a:r>
            <a:r>
              <a:rPr lang="en-US" sz="1600" dirty="0"/>
              <a:t>="true"</a:t>
            </a:r>
            <a:br>
              <a:rPr lang="en-US" sz="1600" dirty="0"/>
            </a:br>
            <a:r>
              <a:rPr lang="en-US" sz="1600" dirty="0"/>
              <a:t>        </a:t>
            </a:r>
            <a:r>
              <a:rPr lang="en-US" sz="1600" dirty="0" err="1"/>
              <a:t>android:textAlignment</a:t>
            </a:r>
            <a:r>
              <a:rPr lang="en-US" sz="1600" dirty="0"/>
              <a:t>="center"/&gt;</a:t>
            </a:r>
            <a:br>
              <a:rPr lang="en-US" sz="1600" dirty="0"/>
            </a:br>
            <a:r>
              <a:rPr lang="en-US" sz="1600" dirty="0"/>
              <a:t/>
            </a:r>
            <a:br>
              <a:rPr lang="en-US" sz="1600" dirty="0"/>
            </a:br>
            <a:r>
              <a:rPr lang="en-US" sz="1600" dirty="0"/>
              <a:t>&lt;/</a:t>
            </a:r>
            <a:r>
              <a:rPr lang="en-US" sz="1600" dirty="0" err="1"/>
              <a:t>RelativeLayout</a:t>
            </a:r>
            <a:r>
              <a:rPr lang="en-US" sz="1600" dirty="0"/>
              <a:t>&gt;</a:t>
            </a:r>
          </a:p>
        </p:txBody>
      </p:sp>
    </p:spTree>
    <p:extLst>
      <p:ext uri="{BB962C8B-B14F-4D97-AF65-F5344CB8AC3E}">
        <p14:creationId xmlns:p14="http://schemas.microsoft.com/office/powerpoint/2010/main" val="128790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5121-7102-664D-9D37-EDC5DEEFD8B8}"/>
              </a:ext>
            </a:extLst>
          </p:cNvPr>
          <p:cNvSpPr>
            <a:spLocks noGrp="1"/>
          </p:cNvSpPr>
          <p:nvPr>
            <p:ph type="title"/>
          </p:nvPr>
        </p:nvSpPr>
        <p:spPr/>
        <p:txBody>
          <a:bodyPr/>
          <a:lstStyle/>
          <a:p>
            <a:r>
              <a:rPr lang="en-US" dirty="0"/>
              <a:t>Fragment Code to Display a Map</a:t>
            </a:r>
          </a:p>
        </p:txBody>
      </p:sp>
      <p:sp>
        <p:nvSpPr>
          <p:cNvPr id="3" name="Content Placeholder 2">
            <a:extLst>
              <a:ext uri="{FF2B5EF4-FFF2-40B4-BE49-F238E27FC236}">
                <a16:creationId xmlns:a16="http://schemas.microsoft.com/office/drawing/2014/main" id="{3BC95A68-41F7-AD46-8966-4A0C6CBD5A85}"/>
              </a:ext>
            </a:extLst>
          </p:cNvPr>
          <p:cNvSpPr>
            <a:spLocks noGrp="1"/>
          </p:cNvSpPr>
          <p:nvPr>
            <p:ph idx="1"/>
          </p:nvPr>
        </p:nvSpPr>
        <p:spPr>
          <a:xfrm>
            <a:off x="838200" y="1825624"/>
            <a:ext cx="10515600" cy="4803775"/>
          </a:xfrm>
        </p:spPr>
        <p:txBody>
          <a:bodyPr>
            <a:normAutofit fontScale="92500" lnSpcReduction="10000"/>
          </a:bodyPr>
          <a:lstStyle/>
          <a:p>
            <a:pPr marL="0" indent="0">
              <a:buNone/>
            </a:pPr>
            <a:r>
              <a:rPr lang="en-US" sz="1600" dirty="0"/>
              <a:t>public class </a:t>
            </a:r>
            <a:r>
              <a:rPr lang="en-US" sz="1600" dirty="0" err="1"/>
              <a:t>MapFragment</a:t>
            </a:r>
            <a:r>
              <a:rPr lang="en-US" sz="1600" dirty="0"/>
              <a:t> extends Fragment </a:t>
            </a:r>
            <a:r>
              <a:rPr lang="en-US" sz="1600" b="1" dirty="0"/>
              <a:t>implements </a:t>
            </a:r>
            <a:r>
              <a:rPr lang="en-US" sz="1600" b="1" dirty="0" err="1"/>
              <a:t>OnMapReadyCallback</a:t>
            </a:r>
            <a:r>
              <a:rPr lang="en-US" sz="1600" b="1" dirty="0"/>
              <a:t> </a:t>
            </a:r>
            <a:r>
              <a:rPr lang="en-US" sz="1600" dirty="0"/>
              <a:t>{</a:t>
            </a:r>
            <a:br>
              <a:rPr lang="en-US" sz="1600" dirty="0"/>
            </a:br>
            <a:r>
              <a:rPr lang="en-US" sz="1600" dirty="0"/>
              <a:t>    private </a:t>
            </a:r>
            <a:r>
              <a:rPr lang="en-US" sz="1600" dirty="0" err="1"/>
              <a:t>GoogleMap</a:t>
            </a:r>
            <a:r>
              <a:rPr lang="en-US" sz="1600" dirty="0"/>
              <a:t> map;</a:t>
            </a:r>
            <a:br>
              <a:rPr lang="en-US" sz="1600" dirty="0"/>
            </a:br>
            <a:r>
              <a:rPr lang="en-US" sz="1600" dirty="0"/>
              <a:t/>
            </a:r>
            <a:br>
              <a:rPr lang="en-US" sz="1600" dirty="0"/>
            </a:br>
            <a:r>
              <a:rPr lang="en-US" sz="1600" dirty="0"/>
              <a:t>    @Override</a:t>
            </a:r>
            <a:br>
              <a:rPr lang="en-US" sz="1600" dirty="0"/>
            </a:br>
            <a:r>
              <a:rPr lang="en-US" sz="1600" dirty="0"/>
              <a:t>    public View </a:t>
            </a:r>
            <a:r>
              <a:rPr lang="en-US" sz="1600" dirty="0" err="1"/>
              <a:t>onCreateView</a:t>
            </a:r>
            <a:r>
              <a:rPr lang="en-US" sz="1600" dirty="0"/>
              <a:t>(@</a:t>
            </a:r>
            <a:r>
              <a:rPr lang="en-US" sz="1600" dirty="0" err="1"/>
              <a:t>NonNull</a:t>
            </a:r>
            <a:r>
              <a:rPr lang="en-US" sz="1600" dirty="0"/>
              <a:t> </a:t>
            </a:r>
            <a:r>
              <a:rPr lang="en-US" sz="1600" dirty="0" err="1"/>
              <a:t>LayoutInflater</a:t>
            </a:r>
            <a:r>
              <a:rPr lang="en-US" sz="1600" dirty="0"/>
              <a:t> </a:t>
            </a:r>
            <a:r>
              <a:rPr lang="en-US" sz="1600" dirty="0" err="1"/>
              <a:t>layoutInflater</a:t>
            </a:r>
            <a:r>
              <a:rPr lang="en-US" sz="1600" dirty="0"/>
              <a:t>, </a:t>
            </a:r>
            <a:r>
              <a:rPr lang="en-US" sz="1600" dirty="0" err="1"/>
              <a:t>ViewGroup</a:t>
            </a:r>
            <a:r>
              <a:rPr lang="en-US" sz="1600" dirty="0"/>
              <a:t> container, Bundle </a:t>
            </a:r>
            <a:r>
              <a:rPr lang="en-US" sz="1600" dirty="0" err="1"/>
              <a:t>savedInstanceState</a:t>
            </a:r>
            <a:r>
              <a:rPr lang="en-US" sz="1600" dirty="0"/>
              <a:t>) {</a:t>
            </a:r>
            <a:br>
              <a:rPr lang="en-US" sz="1600" dirty="0"/>
            </a:br>
            <a:r>
              <a:rPr lang="en-US" sz="1600" dirty="0"/>
              <a:t>        </a:t>
            </a:r>
            <a:r>
              <a:rPr lang="en-US" sz="1600" dirty="0" err="1"/>
              <a:t>super.onCreateView</a:t>
            </a:r>
            <a:r>
              <a:rPr lang="en-US" sz="1600" dirty="0"/>
              <a:t>(</a:t>
            </a:r>
            <a:r>
              <a:rPr lang="en-US" sz="1600" dirty="0" err="1"/>
              <a:t>layoutInflater</a:t>
            </a:r>
            <a:r>
              <a:rPr lang="en-US" sz="1600" dirty="0"/>
              <a:t>, container, </a:t>
            </a:r>
            <a:r>
              <a:rPr lang="en-US" sz="1600" dirty="0" err="1"/>
              <a:t>savedInstanceState</a:t>
            </a:r>
            <a:r>
              <a:rPr lang="en-US" sz="1600" dirty="0"/>
              <a:t>);</a:t>
            </a:r>
            <a:br>
              <a:rPr lang="en-US" sz="1600" dirty="0"/>
            </a:br>
            <a:r>
              <a:rPr lang="en-US" sz="1600" dirty="0"/>
              <a:t>        View view = </a:t>
            </a:r>
            <a:r>
              <a:rPr lang="en-US" sz="1600" dirty="0" err="1"/>
              <a:t>layoutInflater.inflate</a:t>
            </a:r>
            <a:r>
              <a:rPr lang="en-US" sz="1600" dirty="0"/>
              <a:t>(</a:t>
            </a:r>
            <a:r>
              <a:rPr lang="en-US" sz="1600" dirty="0" err="1"/>
              <a:t>R.layout.</a:t>
            </a:r>
            <a:r>
              <a:rPr lang="en-US" sz="1600" i="1" dirty="0" err="1"/>
              <a:t>fragment_map</a:t>
            </a:r>
            <a:r>
              <a:rPr lang="en-US" sz="1600" dirty="0"/>
              <a:t>, container, false);</a:t>
            </a:r>
            <a:br>
              <a:rPr lang="en-US" sz="1600" dirty="0"/>
            </a:br>
            <a:r>
              <a:rPr lang="en-US" sz="1600" dirty="0"/>
              <a:t/>
            </a:r>
            <a:br>
              <a:rPr lang="en-US" sz="1600" dirty="0"/>
            </a:br>
            <a:r>
              <a:rPr lang="en-US" sz="1600" b="1" dirty="0"/>
              <a:t>        </a:t>
            </a:r>
            <a:r>
              <a:rPr lang="en-US" sz="1600" b="1" dirty="0" err="1"/>
              <a:t>SupportMapFragment</a:t>
            </a:r>
            <a:r>
              <a:rPr lang="en-US" sz="1600" b="1" dirty="0"/>
              <a:t> </a:t>
            </a:r>
            <a:r>
              <a:rPr lang="en-US" sz="1600" b="1" dirty="0" err="1"/>
              <a:t>mapFragment</a:t>
            </a:r>
            <a:r>
              <a:rPr lang="en-US" sz="1600" b="1" dirty="0"/>
              <a:t> = (</a:t>
            </a:r>
            <a:r>
              <a:rPr lang="en-US" sz="1600" b="1" dirty="0" err="1"/>
              <a:t>SupportMapFragment</a:t>
            </a:r>
            <a:r>
              <a:rPr lang="en-US" sz="1600" b="1" dirty="0"/>
              <a:t>) </a:t>
            </a:r>
            <a:r>
              <a:rPr lang="en-US" sz="1600" b="1" dirty="0" err="1"/>
              <a:t>getChildFragmentManager</a:t>
            </a:r>
            <a:r>
              <a:rPr lang="en-US" sz="1600" b="1" dirty="0"/>
              <a:t>().</a:t>
            </a:r>
            <a:r>
              <a:rPr lang="en-US" sz="1600" b="1" dirty="0" err="1"/>
              <a:t>findFragmentById</a:t>
            </a:r>
            <a:r>
              <a:rPr lang="en-US" sz="1600" b="1" dirty="0"/>
              <a:t>(</a:t>
            </a:r>
            <a:r>
              <a:rPr lang="en-US" sz="1600" b="1" dirty="0" err="1"/>
              <a:t>R.id.</a:t>
            </a:r>
            <a:r>
              <a:rPr lang="en-US" sz="1600" b="1" i="1" dirty="0" err="1"/>
              <a:t>map</a:t>
            </a:r>
            <a:r>
              <a:rPr lang="en-US" sz="1600" b="1" dirty="0"/>
              <a:t>);</a:t>
            </a:r>
            <a:br>
              <a:rPr lang="en-US" sz="1600" b="1" dirty="0"/>
            </a:br>
            <a:r>
              <a:rPr lang="en-US" sz="1600" b="1" dirty="0"/>
              <a:t>        </a:t>
            </a:r>
            <a:r>
              <a:rPr lang="en-US" sz="1600" b="1" dirty="0" err="1"/>
              <a:t>mapFragment.getMapAsync</a:t>
            </a:r>
            <a:r>
              <a:rPr lang="en-US" sz="1600" b="1" dirty="0"/>
              <a:t>(this);</a:t>
            </a:r>
            <a:r>
              <a:rPr lang="en-US" sz="1600" dirty="0"/>
              <a:t/>
            </a:r>
            <a:br>
              <a:rPr lang="en-US" sz="1600" dirty="0"/>
            </a:br>
            <a:r>
              <a:rPr lang="en-US" sz="1600" dirty="0"/>
              <a:t/>
            </a:r>
            <a:br>
              <a:rPr lang="en-US" sz="1600" dirty="0"/>
            </a:br>
            <a:r>
              <a:rPr lang="en-US" sz="1600" dirty="0"/>
              <a:t>        return view;</a:t>
            </a:r>
            <a:br>
              <a:rPr lang="en-US" sz="1600" dirty="0"/>
            </a:br>
            <a:r>
              <a:rPr lang="en-US" sz="1600" dirty="0"/>
              <a:t>    }</a:t>
            </a:r>
            <a:br>
              <a:rPr lang="en-US" sz="1600" dirty="0"/>
            </a:br>
            <a:r>
              <a:rPr lang="en-US" sz="1600" dirty="0"/>
              <a:t/>
            </a:r>
            <a:br>
              <a:rPr lang="en-US" sz="1600" dirty="0"/>
            </a:br>
            <a:r>
              <a:rPr lang="en-US" sz="1600" b="1" dirty="0"/>
              <a:t>    @Override</a:t>
            </a:r>
            <a:br>
              <a:rPr lang="en-US" sz="1600" b="1" dirty="0"/>
            </a:br>
            <a:r>
              <a:rPr lang="en-US" sz="1600" b="1" dirty="0"/>
              <a:t>    public void </a:t>
            </a:r>
            <a:r>
              <a:rPr lang="en-US" sz="1600" b="1" dirty="0" err="1"/>
              <a:t>onMapReady</a:t>
            </a:r>
            <a:r>
              <a:rPr lang="en-US" sz="1600" b="1" dirty="0"/>
              <a:t>(</a:t>
            </a:r>
            <a:r>
              <a:rPr lang="en-US" sz="1600" b="1" dirty="0" err="1"/>
              <a:t>GoogleMap</a:t>
            </a:r>
            <a:r>
              <a:rPr lang="en-US" sz="1600" b="1" dirty="0"/>
              <a:t> </a:t>
            </a:r>
            <a:r>
              <a:rPr lang="en-US" sz="1600" b="1" dirty="0" err="1"/>
              <a:t>googleMap</a:t>
            </a:r>
            <a:r>
              <a:rPr lang="en-US" sz="1600" b="1" dirty="0"/>
              <a:t>) {</a:t>
            </a:r>
            <a:br>
              <a:rPr lang="en-US" sz="1600" b="1" dirty="0"/>
            </a:br>
            <a:r>
              <a:rPr lang="en-US" sz="1600" b="1" dirty="0"/>
              <a:t>        map = </a:t>
            </a:r>
            <a:r>
              <a:rPr lang="en-US" sz="1600" b="1" dirty="0" err="1"/>
              <a:t>googleMap</a:t>
            </a:r>
            <a:r>
              <a:rPr lang="en-US" sz="1600" b="1" dirty="0"/>
              <a:t>;</a:t>
            </a:r>
            <a:br>
              <a:rPr lang="en-US" sz="1600" b="1" dirty="0"/>
            </a:br>
            <a:r>
              <a:rPr lang="en-US" sz="1600" b="1" dirty="0"/>
              <a:t/>
            </a:r>
            <a:br>
              <a:rPr lang="en-US" sz="1600" b="1" dirty="0"/>
            </a:br>
            <a:r>
              <a:rPr lang="en-US" sz="1600" b="1" dirty="0"/>
              <a:t>        </a:t>
            </a:r>
            <a:r>
              <a:rPr lang="en-US" sz="1600" b="1" i="1" dirty="0"/>
              <a:t>// Add a marker in Sydney and move the camera</a:t>
            </a:r>
            <a:br>
              <a:rPr lang="en-US" sz="1600" b="1" i="1" dirty="0"/>
            </a:br>
            <a:r>
              <a:rPr lang="en-US" sz="1600" b="1" i="1" dirty="0"/>
              <a:t>        </a:t>
            </a:r>
            <a:r>
              <a:rPr lang="en-US" sz="1600" b="1" dirty="0" err="1"/>
              <a:t>LatLng</a:t>
            </a:r>
            <a:r>
              <a:rPr lang="en-US" sz="1600" b="1" dirty="0"/>
              <a:t> </a:t>
            </a:r>
            <a:r>
              <a:rPr lang="en-US" sz="1600" b="1" dirty="0" err="1"/>
              <a:t>sydney</a:t>
            </a:r>
            <a:r>
              <a:rPr lang="en-US" sz="1600" b="1" dirty="0"/>
              <a:t> = new </a:t>
            </a:r>
            <a:r>
              <a:rPr lang="en-US" sz="1600" b="1" dirty="0" err="1"/>
              <a:t>LatLng</a:t>
            </a:r>
            <a:r>
              <a:rPr lang="en-US" sz="1600" b="1" dirty="0"/>
              <a:t>(-34, 151);</a:t>
            </a:r>
            <a:br>
              <a:rPr lang="en-US" sz="1600" b="1" dirty="0"/>
            </a:br>
            <a:r>
              <a:rPr lang="en-US" sz="1600" b="1" dirty="0"/>
              <a:t>        </a:t>
            </a:r>
            <a:r>
              <a:rPr lang="en-US" sz="1600" b="1" dirty="0" err="1"/>
              <a:t>map.addMarker</a:t>
            </a:r>
            <a:r>
              <a:rPr lang="en-US" sz="1600" b="1" dirty="0"/>
              <a:t>(new </a:t>
            </a:r>
            <a:r>
              <a:rPr lang="en-US" sz="1600" b="1" dirty="0" err="1"/>
              <a:t>MarkerOptions</a:t>
            </a:r>
            <a:r>
              <a:rPr lang="en-US" sz="1600" b="1" dirty="0"/>
              <a:t>().position(</a:t>
            </a:r>
            <a:r>
              <a:rPr lang="en-US" sz="1600" b="1" dirty="0" err="1"/>
              <a:t>sydney</a:t>
            </a:r>
            <a:r>
              <a:rPr lang="en-US" sz="1600" b="1" dirty="0"/>
              <a:t>).title("Marker in Sydney"));</a:t>
            </a:r>
            <a:br>
              <a:rPr lang="en-US" sz="1600" b="1" dirty="0"/>
            </a:br>
            <a:r>
              <a:rPr lang="en-US" sz="1600" b="1" dirty="0"/>
              <a:t>        </a:t>
            </a:r>
            <a:r>
              <a:rPr lang="en-US" sz="1600" b="1" dirty="0" err="1"/>
              <a:t>map.animateCamera</a:t>
            </a:r>
            <a:r>
              <a:rPr lang="en-US" sz="1600" b="1" dirty="0"/>
              <a:t>(</a:t>
            </a:r>
            <a:r>
              <a:rPr lang="en-US" sz="1600" b="1" dirty="0" err="1"/>
              <a:t>CameraUpdateFactory.</a:t>
            </a:r>
            <a:r>
              <a:rPr lang="en-US" sz="1600" b="1" i="1" dirty="0" err="1"/>
              <a:t>newLatLng</a:t>
            </a:r>
            <a:r>
              <a:rPr lang="en-US" sz="1600" b="1" dirty="0"/>
              <a:t>(</a:t>
            </a:r>
            <a:r>
              <a:rPr lang="en-US" sz="1600" b="1" dirty="0" err="1"/>
              <a:t>sydney</a:t>
            </a:r>
            <a:r>
              <a:rPr lang="en-US" sz="1600" b="1" dirty="0"/>
              <a:t>));</a:t>
            </a:r>
            <a:br>
              <a:rPr lang="en-US" sz="1600" b="1" dirty="0"/>
            </a:br>
            <a:r>
              <a:rPr lang="en-US" sz="1600" b="1" dirty="0"/>
              <a:t>    }</a:t>
            </a:r>
            <a:r>
              <a:rPr lang="en-US" sz="1600" dirty="0"/>
              <a:t/>
            </a:r>
            <a:br>
              <a:rPr lang="en-US" sz="1600" dirty="0"/>
            </a:br>
            <a:r>
              <a:rPr lang="en-US" sz="1600" dirty="0"/>
              <a:t>}</a:t>
            </a:r>
          </a:p>
        </p:txBody>
      </p:sp>
    </p:spTree>
    <p:extLst>
      <p:ext uri="{BB962C8B-B14F-4D97-AF65-F5344CB8AC3E}">
        <p14:creationId xmlns:p14="http://schemas.microsoft.com/office/powerpoint/2010/main" val="274736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C5FC-E996-1C4F-A49D-1E4D81077FE8}"/>
              </a:ext>
            </a:extLst>
          </p:cNvPr>
          <p:cNvSpPr>
            <a:spLocks noGrp="1"/>
          </p:cNvSpPr>
          <p:nvPr>
            <p:ph type="title"/>
          </p:nvPr>
        </p:nvSpPr>
        <p:spPr/>
        <p:txBody>
          <a:bodyPr/>
          <a:lstStyle/>
          <a:p>
            <a:r>
              <a:rPr lang="en-US" dirty="0"/>
              <a:t>Useful Map Related Methods</a:t>
            </a:r>
          </a:p>
        </p:txBody>
      </p:sp>
      <p:sp>
        <p:nvSpPr>
          <p:cNvPr id="3" name="Content Placeholder 2">
            <a:extLst>
              <a:ext uri="{FF2B5EF4-FFF2-40B4-BE49-F238E27FC236}">
                <a16:creationId xmlns:a16="http://schemas.microsoft.com/office/drawing/2014/main" id="{B0D1CF82-F397-3B4E-A9FD-DD5519065D73}"/>
              </a:ext>
            </a:extLst>
          </p:cNvPr>
          <p:cNvSpPr>
            <a:spLocks noGrp="1"/>
          </p:cNvSpPr>
          <p:nvPr>
            <p:ph idx="1"/>
          </p:nvPr>
        </p:nvSpPr>
        <p:spPr/>
        <p:txBody>
          <a:bodyPr>
            <a:normAutofit lnSpcReduction="10000"/>
          </a:bodyPr>
          <a:lstStyle/>
          <a:p>
            <a:r>
              <a:rPr lang="en-US" dirty="0" err="1"/>
              <a:t>GoogleMap.clear</a:t>
            </a:r>
            <a:r>
              <a:rPr lang="en-US" dirty="0"/>
              <a:t>()</a:t>
            </a:r>
          </a:p>
          <a:p>
            <a:r>
              <a:rPr lang="en-US" dirty="0" err="1"/>
              <a:t>GoogleMap.addMarker</a:t>
            </a:r>
            <a:r>
              <a:rPr lang="en-US" dirty="0"/>
              <a:t>(…)</a:t>
            </a:r>
          </a:p>
          <a:p>
            <a:r>
              <a:rPr lang="en-US" dirty="0" err="1"/>
              <a:t>GoogleMap.addPolyLine</a:t>
            </a:r>
            <a:r>
              <a:rPr lang="en-US" dirty="0"/>
              <a:t>(…)</a:t>
            </a:r>
          </a:p>
          <a:p>
            <a:r>
              <a:rPr lang="en-US" dirty="0" err="1"/>
              <a:t>GoogleMap.moveCamera</a:t>
            </a:r>
            <a:r>
              <a:rPr lang="en-US" dirty="0"/>
              <a:t>(…)</a:t>
            </a:r>
          </a:p>
          <a:p>
            <a:r>
              <a:rPr lang="en-US" dirty="0" err="1"/>
              <a:t>GoogleMap.animateCamera</a:t>
            </a:r>
            <a:r>
              <a:rPr lang="en-US" dirty="0"/>
              <a:t>(…)</a:t>
            </a:r>
          </a:p>
          <a:p>
            <a:r>
              <a:rPr lang="en-US" dirty="0" err="1"/>
              <a:t>GoogleMap.setMapType</a:t>
            </a:r>
            <a:r>
              <a:rPr lang="en-US" dirty="0"/>
              <a:t>(…)</a:t>
            </a:r>
          </a:p>
          <a:p>
            <a:r>
              <a:rPr lang="en-US" dirty="0" err="1"/>
              <a:t>GoogleMap.setOnMarkerClickListener</a:t>
            </a:r>
            <a:r>
              <a:rPr lang="en-US" dirty="0"/>
              <a:t>(…)</a:t>
            </a:r>
          </a:p>
          <a:p>
            <a:r>
              <a:rPr lang="en-US" dirty="0" err="1"/>
              <a:t>Marker.setTag</a:t>
            </a:r>
            <a:r>
              <a:rPr lang="en-US" dirty="0"/>
              <a:t>(…)</a:t>
            </a:r>
          </a:p>
          <a:p>
            <a:r>
              <a:rPr lang="en-US" dirty="0" err="1"/>
              <a:t>Marker.getTag</a:t>
            </a:r>
            <a:r>
              <a:rPr lang="en-US" dirty="0"/>
              <a:t>(…)</a:t>
            </a:r>
          </a:p>
        </p:txBody>
      </p:sp>
    </p:spTree>
    <p:extLst>
      <p:ext uri="{BB962C8B-B14F-4D97-AF65-F5344CB8AC3E}">
        <p14:creationId xmlns:p14="http://schemas.microsoft.com/office/powerpoint/2010/main" val="343597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5121-7102-664D-9D37-EDC5DEEFD8B8}"/>
              </a:ext>
            </a:extLst>
          </p:cNvPr>
          <p:cNvSpPr>
            <a:spLocks noGrp="1"/>
          </p:cNvSpPr>
          <p:nvPr>
            <p:ph type="title"/>
          </p:nvPr>
        </p:nvSpPr>
        <p:spPr/>
        <p:txBody>
          <a:bodyPr/>
          <a:lstStyle/>
          <a:p>
            <a:r>
              <a:rPr lang="en-US" dirty="0"/>
              <a:t>Adding Markers to the Google Map</a:t>
            </a:r>
          </a:p>
        </p:txBody>
      </p:sp>
      <p:sp>
        <p:nvSpPr>
          <p:cNvPr id="3" name="Content Placeholder 2">
            <a:extLst>
              <a:ext uri="{FF2B5EF4-FFF2-40B4-BE49-F238E27FC236}">
                <a16:creationId xmlns:a16="http://schemas.microsoft.com/office/drawing/2014/main" id="{3BC95A68-41F7-AD46-8966-4A0C6CBD5A85}"/>
              </a:ext>
            </a:extLst>
          </p:cNvPr>
          <p:cNvSpPr>
            <a:spLocks noGrp="1"/>
          </p:cNvSpPr>
          <p:nvPr>
            <p:ph idx="1"/>
          </p:nvPr>
        </p:nvSpPr>
        <p:spPr>
          <a:xfrm>
            <a:off x="2514600" y="2133600"/>
            <a:ext cx="7543800" cy="2822576"/>
          </a:xfrm>
        </p:spPr>
        <p:txBody>
          <a:bodyPr>
            <a:normAutofit/>
          </a:bodyPr>
          <a:lstStyle/>
          <a:p>
            <a:pPr marL="0" indent="0">
              <a:buNone/>
            </a:pPr>
            <a:r>
              <a:rPr lang="en-US" sz="1600" dirty="0"/>
              <a:t>// The </a:t>
            </a:r>
            <a:r>
              <a:rPr lang="en-US" sz="1600" dirty="0" err="1"/>
              <a:t>BitmapDescriptorFactory</a:t>
            </a:r>
            <a:r>
              <a:rPr lang="en-US" sz="1600" dirty="0"/>
              <a:t> class contains constants for the colors supported by </a:t>
            </a:r>
          </a:p>
          <a:p>
            <a:pPr marL="0" indent="0">
              <a:spcBef>
                <a:spcPts val="0"/>
              </a:spcBef>
              <a:buNone/>
            </a:pPr>
            <a:r>
              <a:rPr lang="en-US" sz="1600" dirty="0"/>
              <a:t>// the Google Map fragment (</a:t>
            </a:r>
            <a:r>
              <a:rPr lang="en-US" sz="1600" dirty="0" err="1"/>
              <a:t>SupportMapFragment</a:t>
            </a:r>
            <a:r>
              <a:rPr lang="en-US" sz="1600" dirty="0"/>
              <a:t>)</a:t>
            </a:r>
          </a:p>
          <a:p>
            <a:pPr marL="0" indent="0">
              <a:buNone/>
            </a:pPr>
            <a:r>
              <a:rPr lang="en-US" sz="1600" dirty="0"/>
              <a:t>float </a:t>
            </a:r>
            <a:r>
              <a:rPr lang="en-US" sz="1600" dirty="0" err="1"/>
              <a:t>googleColor</a:t>
            </a:r>
            <a:r>
              <a:rPr lang="en-US" sz="1600" dirty="0"/>
              <a:t> = </a:t>
            </a:r>
            <a:r>
              <a:rPr lang="en-US" sz="1600" dirty="0" err="1"/>
              <a:t>BitmapDescriptorFactory</a:t>
            </a:r>
            <a:r>
              <a:rPr lang="en-US" sz="1600" dirty="0"/>
              <a:t>. </a:t>
            </a:r>
            <a:r>
              <a:rPr lang="en-US" sz="1600" dirty="0" err="1"/>
              <a:t>BitmapDescriptorFactory.HUE_RED</a:t>
            </a:r>
            <a:r>
              <a:rPr lang="en-US" sz="1600" dirty="0"/>
              <a:t>;</a:t>
            </a:r>
          </a:p>
          <a:p>
            <a:pPr marL="0" indent="0">
              <a:buNone/>
            </a:pPr>
            <a:endParaRPr lang="en-US" sz="1600" dirty="0"/>
          </a:p>
          <a:p>
            <a:pPr marL="0" indent="0">
              <a:buNone/>
            </a:pPr>
            <a:r>
              <a:rPr lang="en-US" sz="1600" dirty="0"/>
              <a:t>// Add marker to the map by specifying its location and color</a:t>
            </a:r>
          </a:p>
          <a:p>
            <a:pPr marL="0" indent="0">
              <a:buNone/>
            </a:pPr>
            <a:r>
              <a:rPr lang="en-US" sz="1600" dirty="0"/>
              <a:t>Marker marker = </a:t>
            </a:r>
            <a:r>
              <a:rPr lang="en-US" sz="1600" dirty="0" err="1"/>
              <a:t>map.addMarker</a:t>
            </a:r>
            <a:r>
              <a:rPr lang="en-US" sz="1600" dirty="0"/>
              <a:t>(new </a:t>
            </a:r>
            <a:r>
              <a:rPr lang="en-US" sz="1600" dirty="0" err="1"/>
              <a:t>MarkerOptions</a:t>
            </a:r>
            <a:r>
              <a:rPr lang="en-US" sz="1600" dirty="0"/>
              <a:t>().</a:t>
            </a:r>
          </a:p>
          <a:p>
            <a:pPr marL="0" indent="0">
              <a:buNone/>
            </a:pPr>
            <a:r>
              <a:rPr lang="en-US" sz="1600" dirty="0"/>
              <a:t>                        position(new </a:t>
            </a:r>
            <a:r>
              <a:rPr lang="en-US" sz="1600" dirty="0" err="1"/>
              <a:t>LatLng</a:t>
            </a:r>
            <a:r>
              <a:rPr lang="en-US" sz="1600" dirty="0"/>
              <a:t>(</a:t>
            </a:r>
            <a:r>
              <a:rPr lang="en-US" sz="1600" dirty="0" err="1"/>
              <a:t>event.getLatitude</a:t>
            </a:r>
            <a:r>
              <a:rPr lang="en-US" sz="1600" dirty="0"/>
              <a:t>(), </a:t>
            </a:r>
            <a:r>
              <a:rPr lang="en-US" sz="1600" dirty="0" err="1"/>
              <a:t>event.getLongitude</a:t>
            </a:r>
            <a:r>
              <a:rPr lang="en-US" sz="1600" dirty="0"/>
              <a:t>())).</a:t>
            </a:r>
          </a:p>
          <a:p>
            <a:pPr marL="0" indent="0">
              <a:buNone/>
            </a:pPr>
            <a:r>
              <a:rPr lang="en-US" sz="1600" dirty="0"/>
              <a:t>                        icon(</a:t>
            </a:r>
            <a:r>
              <a:rPr lang="en-US" sz="1600" dirty="0" err="1"/>
              <a:t>BitmapDescriptorFactory.defaultMarker</a:t>
            </a:r>
            <a:r>
              <a:rPr lang="en-US" sz="1600" dirty="0"/>
              <a:t>(</a:t>
            </a:r>
            <a:r>
              <a:rPr lang="en-US" sz="1600" dirty="0" err="1"/>
              <a:t>googleColor</a:t>
            </a:r>
            <a:r>
              <a:rPr lang="en-US" sz="1600" dirty="0"/>
              <a:t>)));</a:t>
            </a:r>
          </a:p>
          <a:p>
            <a:pPr marL="0" indent="0">
              <a:buNone/>
            </a:pPr>
            <a:endParaRPr lang="en-US" sz="1600" dirty="0"/>
          </a:p>
        </p:txBody>
      </p:sp>
    </p:spTree>
    <p:extLst>
      <p:ext uri="{BB962C8B-B14F-4D97-AF65-F5344CB8AC3E}">
        <p14:creationId xmlns:p14="http://schemas.microsoft.com/office/powerpoint/2010/main" val="2862866695"/>
      </p:ext>
    </p:extLst>
  </p:cSld>
  <p:clrMapOvr>
    <a:masterClrMapping/>
  </p:clrMapOvr>
</p:sld>
</file>

<file path=ppt/theme/theme1.xml><?xml version="1.0" encoding="utf-8"?>
<a:theme xmlns:a="http://schemas.openxmlformats.org/drawingml/2006/main" name="Office Theme">
  <a:themeElements>
    <a:clrScheme name="CS240 Colors">
      <a:dk1>
        <a:sysClr val="windowText" lastClr="000000"/>
      </a:dk1>
      <a:lt1>
        <a:sysClr val="window" lastClr="FFFFFF"/>
      </a:lt1>
      <a:dk2>
        <a:srgbClr val="44546A"/>
      </a:dk2>
      <a:lt2>
        <a:srgbClr val="E7E6E6"/>
      </a:lt2>
      <a:accent1>
        <a:srgbClr val="10A17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240 Template.potx" id="{881CBBF9-2EB2-4482-81F6-FA8D18E8BE54}" vid="{D6350EA0-0028-4609-875B-088E068CFF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CS240 Template</Template>
  <TotalTime>2197</TotalTime>
  <Words>1036</Words>
  <Application>Microsoft Office PowerPoint</Application>
  <PresentationFormat>Widescreen</PresentationFormat>
  <Paragraphs>124</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Google Sans</vt:lpstr>
      <vt:lpstr>Office Theme</vt:lpstr>
      <vt:lpstr>Google Maps</vt:lpstr>
      <vt:lpstr>Google Maps</vt:lpstr>
      <vt:lpstr>Settings Activity Diagram</vt:lpstr>
      <vt:lpstr>Google Maps cont.</vt:lpstr>
      <vt:lpstr>Creating a Support Map Fragment</vt:lpstr>
      <vt:lpstr>Creating a Layout for a Map Fragment</vt:lpstr>
      <vt:lpstr>Fragment Code to Display a Map</vt:lpstr>
      <vt:lpstr>Useful Map Related Methods</vt:lpstr>
      <vt:lpstr>Adding Markers to the Google Map</vt:lpstr>
      <vt:lpstr>Correlating map Markers with Event objects</vt:lpstr>
      <vt:lpstr>Correlating map Markers to Event objects cont.</vt:lpstr>
      <vt:lpstr>Adding Lines to the Google Map</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Maps and Advanced Widgets</dc:title>
  <dc:creator>Melissa Franklin</dc:creator>
  <cp:lastModifiedBy>ken.rodham@gmail.com</cp:lastModifiedBy>
  <cp:revision>23</cp:revision>
  <dcterms:created xsi:type="dcterms:W3CDTF">2021-07-29T21:03:19Z</dcterms:created>
  <dcterms:modified xsi:type="dcterms:W3CDTF">2022-11-18T17:22:06Z</dcterms:modified>
</cp:coreProperties>
</file>