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59" r:id="rId4"/>
    <p:sldId id="260" r:id="rId5"/>
    <p:sldId id="261" r:id="rId6"/>
    <p:sldId id="262" r:id="rId7"/>
    <p:sldId id="263" r:id="rId8"/>
    <p:sldId id="264" r:id="rId9"/>
    <p:sldId id="271" r:id="rId10"/>
    <p:sldId id="274" r:id="rId11"/>
    <p:sldId id="265" r:id="rId12"/>
    <p:sldId id="266" r:id="rId13"/>
    <p:sldId id="267" r:id="rId14"/>
    <p:sldId id="275" r:id="rId15"/>
    <p:sldId id="268" r:id="rId16"/>
    <p:sldId id="269" r:id="rId17"/>
    <p:sldId id="276"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CD0BFF-521D-4455-B550-05C342F168A7}" v="81" dt="2021-07-29T21:51:38.744"/>
    <p1510:client id="{3D1B4CC4-3483-4C1C-A77F-68D5CD5603E9}" v="3" dt="2021-11-17T00:01:10.133"/>
    <p1510:client id="{F154D276-1B60-4CD9-8E5F-6D013E80FF63}" v="35" dt="2021-08-02T17:56:29.8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p:cViewPr varScale="1">
        <p:scale>
          <a:sx n="48" d="100"/>
          <a:sy n="48" d="100"/>
        </p:scale>
        <p:origin x="44" y="24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od Wilkerson" userId="IIWub9DncVyOARpVWWXc33pkIwTLZ+J4eVdGcgQhzBQ=" providerId="None" clId="Web-{F154D276-1B60-4CD9-8E5F-6D013E80FF63}"/>
    <pc:docChg chg="addSld modSld">
      <pc:chgData name="Jerod Wilkerson" userId="IIWub9DncVyOARpVWWXc33pkIwTLZ+J4eVdGcgQhzBQ=" providerId="None" clId="Web-{F154D276-1B60-4CD9-8E5F-6D013E80FF63}" dt="2021-08-02T17:56:29.839" v="17" actId="20577"/>
      <pc:docMkLst>
        <pc:docMk/>
      </pc:docMkLst>
      <pc:sldChg chg="modSp new">
        <pc:chgData name="Jerod Wilkerson" userId="IIWub9DncVyOARpVWWXc33pkIwTLZ+J4eVdGcgQhzBQ=" providerId="None" clId="Web-{F154D276-1B60-4CD9-8E5F-6D013E80FF63}" dt="2021-08-02T17:56:29.839" v="17" actId="20577"/>
        <pc:sldMkLst>
          <pc:docMk/>
          <pc:sldMk cId="618637020" sldId="276"/>
        </pc:sldMkLst>
        <pc:spChg chg="mod">
          <ac:chgData name="Jerod Wilkerson" userId="IIWub9DncVyOARpVWWXc33pkIwTLZ+J4eVdGcgQhzBQ=" providerId="None" clId="Web-{F154D276-1B60-4CD9-8E5F-6D013E80FF63}" dt="2021-08-02T17:55:32.558" v="8" actId="20577"/>
          <ac:spMkLst>
            <pc:docMk/>
            <pc:sldMk cId="618637020" sldId="276"/>
            <ac:spMk id="2" creationId="{F8691008-64A4-4B48-979B-9F9AEF4B5810}"/>
          </ac:spMkLst>
        </pc:spChg>
        <pc:spChg chg="mod">
          <ac:chgData name="Jerod Wilkerson" userId="IIWub9DncVyOARpVWWXc33pkIwTLZ+J4eVdGcgQhzBQ=" providerId="None" clId="Web-{F154D276-1B60-4CD9-8E5F-6D013E80FF63}" dt="2021-08-02T17:56:29.839" v="17" actId="20577"/>
          <ac:spMkLst>
            <pc:docMk/>
            <pc:sldMk cId="618637020" sldId="276"/>
            <ac:spMk id="3" creationId="{29EDB8BE-D474-43BB-B9E6-6D99DECCDD17}"/>
          </ac:spMkLst>
        </pc:spChg>
      </pc:sldChg>
    </pc:docChg>
  </pc:docChgLst>
  <pc:docChgLst>
    <pc:chgData name="Melissa Franklin" userId="7IYuOk/EKkZAXNFDUr6Z4p+QkELolLWdkgImfp/HD6s=" providerId="None" clId="Web-{3D1B4CC4-3483-4C1C-A77F-68D5CD5603E9}"/>
    <pc:docChg chg="modSld">
      <pc:chgData name="Melissa Franklin" userId="7IYuOk/EKkZAXNFDUr6Z4p+QkELolLWdkgImfp/HD6s=" providerId="None" clId="Web-{3D1B4CC4-3483-4C1C-A77F-68D5CD5603E9}" dt="2021-11-17T00:01:10.133" v="2" actId="20577"/>
      <pc:docMkLst>
        <pc:docMk/>
      </pc:docMkLst>
      <pc:sldChg chg="modSp">
        <pc:chgData name="Melissa Franklin" userId="7IYuOk/EKkZAXNFDUr6Z4p+QkELolLWdkgImfp/HD6s=" providerId="None" clId="Web-{3D1B4CC4-3483-4C1C-A77F-68D5CD5603E9}" dt="2021-11-17T00:01:10.133" v="2" actId="20577"/>
        <pc:sldMkLst>
          <pc:docMk/>
          <pc:sldMk cId="0" sldId="261"/>
        </pc:sldMkLst>
        <pc:spChg chg="mod">
          <ac:chgData name="Melissa Franklin" userId="7IYuOk/EKkZAXNFDUr6Z4p+QkELolLWdkgImfp/HD6s=" providerId="None" clId="Web-{3D1B4CC4-3483-4C1C-A77F-68D5CD5603E9}" dt="2021-11-17T00:01:10.133" v="2" actId="20577"/>
          <ac:spMkLst>
            <pc:docMk/>
            <pc:sldMk cId="0" sldId="261"/>
            <ac:spMk id="117" creationId="{00000000-0000-0000-0000-000000000000}"/>
          </ac:spMkLst>
        </pc:spChg>
      </pc:sldChg>
    </pc:docChg>
  </pc:docChgLst>
  <pc:docChgLst>
    <pc:chgData name="Jerod Wilkerson" userId="IIWub9DncVyOARpVWWXc33pkIwTLZ+J4eVdGcgQhzBQ=" providerId="None" clId="Web-{1FCD0BFF-521D-4455-B550-05C342F168A7}"/>
    <pc:docChg chg="addSld delSld modSld sldOrd">
      <pc:chgData name="Jerod Wilkerson" userId="IIWub9DncVyOARpVWWXc33pkIwTLZ+J4eVdGcgQhzBQ=" providerId="None" clId="Web-{1FCD0BFF-521D-4455-B550-05C342F168A7}" dt="2021-07-29T21:51:38.744" v="55"/>
      <pc:docMkLst>
        <pc:docMk/>
      </pc:docMkLst>
      <pc:sldChg chg="modSp">
        <pc:chgData name="Jerod Wilkerson" userId="IIWub9DncVyOARpVWWXc33pkIwTLZ+J4eVdGcgQhzBQ=" providerId="None" clId="Web-{1FCD0BFF-521D-4455-B550-05C342F168A7}" dt="2021-07-29T21:51:03.601" v="54" actId="20577"/>
        <pc:sldMkLst>
          <pc:docMk/>
          <pc:sldMk cId="0" sldId="261"/>
        </pc:sldMkLst>
        <pc:spChg chg="mod">
          <ac:chgData name="Jerod Wilkerson" userId="IIWub9DncVyOARpVWWXc33pkIwTLZ+J4eVdGcgQhzBQ=" providerId="None" clId="Web-{1FCD0BFF-521D-4455-B550-05C342F168A7}" dt="2021-07-29T21:51:03.601" v="54" actId="20577"/>
          <ac:spMkLst>
            <pc:docMk/>
            <pc:sldMk cId="0" sldId="261"/>
            <ac:spMk id="117" creationId="{00000000-0000-0000-0000-000000000000}"/>
          </ac:spMkLst>
        </pc:spChg>
      </pc:sldChg>
      <pc:sldChg chg="del">
        <pc:chgData name="Jerod Wilkerson" userId="IIWub9DncVyOARpVWWXc33pkIwTLZ+J4eVdGcgQhzBQ=" providerId="None" clId="Web-{1FCD0BFF-521D-4455-B550-05C342F168A7}" dt="2021-07-29T21:51:38.744" v="55"/>
        <pc:sldMkLst>
          <pc:docMk/>
          <pc:sldMk cId="0" sldId="270"/>
        </pc:sldMkLst>
      </pc:sldChg>
      <pc:sldChg chg="ord">
        <pc:chgData name="Jerod Wilkerson" userId="IIWub9DncVyOARpVWWXc33pkIwTLZ+J4eVdGcgQhzBQ=" providerId="None" clId="Web-{1FCD0BFF-521D-4455-B550-05C342F168A7}" dt="2021-07-29T21:49:24.441" v="19"/>
        <pc:sldMkLst>
          <pc:docMk/>
          <pc:sldMk cId="3268636595" sldId="271"/>
        </pc:sldMkLst>
      </pc:sldChg>
      <pc:sldChg chg="new del">
        <pc:chgData name="Jerod Wilkerson" userId="IIWub9DncVyOARpVWWXc33pkIwTLZ+J4eVdGcgQhzBQ=" providerId="None" clId="Web-{1FCD0BFF-521D-4455-B550-05C342F168A7}" dt="2021-07-29T21:49:30.489" v="20"/>
        <pc:sldMkLst>
          <pc:docMk/>
          <pc:sldMk cId="2039169935" sldId="273"/>
        </pc:sldMkLst>
      </pc:sldChg>
      <pc:sldChg chg="modSp new">
        <pc:chgData name="Jerod Wilkerson" userId="IIWub9DncVyOARpVWWXc33pkIwTLZ+J4eVdGcgQhzBQ=" providerId="None" clId="Web-{1FCD0BFF-521D-4455-B550-05C342F168A7}" dt="2021-07-29T21:49:59.802" v="29" actId="20577"/>
        <pc:sldMkLst>
          <pc:docMk/>
          <pc:sldMk cId="4147403977" sldId="274"/>
        </pc:sldMkLst>
        <pc:spChg chg="mod">
          <ac:chgData name="Jerod Wilkerson" userId="IIWub9DncVyOARpVWWXc33pkIwTLZ+J4eVdGcgQhzBQ=" providerId="None" clId="Web-{1FCD0BFF-521D-4455-B550-05C342F168A7}" dt="2021-07-29T21:49:59.802" v="29" actId="20577"/>
          <ac:spMkLst>
            <pc:docMk/>
            <pc:sldMk cId="4147403977" sldId="274"/>
            <ac:spMk id="2" creationId="{78F44BF8-FE0F-4AA6-AF58-5A002CD84597}"/>
          </ac:spMkLst>
        </pc:spChg>
      </pc:sldChg>
      <pc:sldChg chg="new">
        <pc:chgData name="Jerod Wilkerson" userId="IIWub9DncVyOARpVWWXc33pkIwTLZ+J4eVdGcgQhzBQ=" providerId="None" clId="Web-{1FCD0BFF-521D-4455-B550-05C342F168A7}" dt="2021-07-29T21:49:18.394" v="18"/>
        <pc:sldMkLst>
          <pc:docMk/>
          <pc:sldMk cId="899902694" sldId="2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96017A-D449-4088-A7AA-18B3D6A66D49}" type="datetimeFigureOut">
              <a:rPr lang="en-US" smtClean="0"/>
              <a:t>11/16/2021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F787BA-6662-4E0B-8F64-E5F23245A147}" type="slidenum">
              <a:rPr lang="en-US" smtClean="0"/>
              <a:t>‹#›</a:t>
            </a:fld>
            <a:endParaRPr lang="en-US"/>
          </a:p>
        </p:txBody>
      </p:sp>
    </p:spTree>
    <p:extLst>
      <p:ext uri="{BB962C8B-B14F-4D97-AF65-F5344CB8AC3E}">
        <p14:creationId xmlns:p14="http://schemas.microsoft.com/office/powerpoint/2010/main" val="2193589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9" name="Google Shape;14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6" name="Google Shape;15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3" name="Google Shape;16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0" name="Google Shape;17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87273c0c4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6" name="Google Shape;106;g887273c0c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8" name="Google Shape;12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2" name="Google Shape;14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3AF4FA55-9216-42C5-8A1E-DD9B5828FC0C}"/>
              </a:ext>
              <a:ext uri="{C183D7F6-B498-43B3-948B-1728B52AA6E4}">
                <adec:decorative xmlns:adec="http://schemas.microsoft.com/office/drawing/2017/decorative" val="1"/>
              </a:ext>
            </a:extLst>
          </p:cNvPr>
          <p:cNvSpPr/>
          <p:nvPr userDrawn="1"/>
        </p:nvSpPr>
        <p:spPr>
          <a:xfrm>
            <a:off x="2419350" y="1771650"/>
            <a:ext cx="3409950" cy="3219450"/>
          </a:xfrm>
          <a:prstGeom prst="ellipse">
            <a:avLst/>
          </a:prstGeom>
          <a:solidFill>
            <a:srgbClr val="10A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081BC22E-A80C-4BA8-AEFD-00C5F940D1A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1500" y="1210254"/>
            <a:ext cx="4342241" cy="4342241"/>
          </a:xfrm>
          <a:prstGeom prst="rect">
            <a:avLst/>
          </a:prstGeom>
        </p:spPr>
      </p:pic>
      <p:sp>
        <p:nvSpPr>
          <p:cNvPr id="2" name="Title 1">
            <a:extLst>
              <a:ext uri="{FF2B5EF4-FFF2-40B4-BE49-F238E27FC236}">
                <a16:creationId xmlns:a16="http://schemas.microsoft.com/office/drawing/2014/main" id="{95074087-72EF-45D8-846A-3A3C4217AB94}"/>
              </a:ext>
            </a:extLst>
          </p:cNvPr>
          <p:cNvSpPr>
            <a:spLocks noGrp="1"/>
          </p:cNvSpPr>
          <p:nvPr>
            <p:ph type="ctrTitle"/>
          </p:nvPr>
        </p:nvSpPr>
        <p:spPr>
          <a:xfrm>
            <a:off x="4724400" y="1122363"/>
            <a:ext cx="5943600" cy="2387600"/>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DAAF8BC-5F5E-4C7D-B0C2-9CFA1AC0DE4A}"/>
              </a:ext>
            </a:extLst>
          </p:cNvPr>
          <p:cNvSpPr>
            <a:spLocks noGrp="1"/>
          </p:cNvSpPr>
          <p:nvPr>
            <p:ph type="subTitle" idx="1"/>
          </p:nvPr>
        </p:nvSpPr>
        <p:spPr>
          <a:xfrm>
            <a:off x="4724400" y="3602038"/>
            <a:ext cx="59436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20473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84B86-6B6A-4EE7-8659-145C921AC4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2AE73D-4A23-4E01-9F42-C09E635039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7BF5775-CA6B-43ED-A98A-C0860AD035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015380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AE341-B05A-416C-A717-7F8D5B60098B}"/>
              </a:ext>
            </a:extLst>
          </p:cNvPr>
          <p:cNvSpPr>
            <a:spLocks noGrp="1"/>
          </p:cNvSpPr>
          <p:nvPr>
            <p:ph type="title"/>
          </p:nvPr>
        </p:nvSpPr>
        <p:spPr>
          <a:xfrm>
            <a:off x="2438400" y="365125"/>
            <a:ext cx="8915400" cy="1325563"/>
          </a:xfrm>
        </p:spPr>
        <p:txBody>
          <a:bodyPr/>
          <a:lstStyle>
            <a:lvl1pPr algn="l">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53B0286F-2F69-47CD-9FDE-6C79B0D92C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Oval 6">
            <a:extLst>
              <a:ext uri="{FF2B5EF4-FFF2-40B4-BE49-F238E27FC236}">
                <a16:creationId xmlns:a16="http://schemas.microsoft.com/office/drawing/2014/main" id="{4069A7C9-0CE0-4F3F-B473-BCF567F4230E}"/>
              </a:ext>
              <a:ext uri="{C183D7F6-B498-43B3-948B-1728B52AA6E4}">
                <adec:decorative xmlns:adec="http://schemas.microsoft.com/office/drawing/2017/decorative" val="1"/>
              </a:ext>
            </a:extLst>
          </p:cNvPr>
          <p:cNvSpPr/>
          <p:nvPr userDrawn="1"/>
        </p:nvSpPr>
        <p:spPr>
          <a:xfrm>
            <a:off x="418703" y="305991"/>
            <a:ext cx="1276351" cy="1325563"/>
          </a:xfrm>
          <a:prstGeom prst="ellipse">
            <a:avLst/>
          </a:prstGeom>
          <a:solidFill>
            <a:srgbClr val="10A170"/>
          </a:solidFill>
          <a:ln>
            <a:solidFill>
              <a:srgbClr val="10A1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A441C70D-D7A7-4BFF-A53E-CC776458574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8200" y="130968"/>
            <a:ext cx="1713707" cy="1713707"/>
          </a:xfrm>
          <a:prstGeom prst="rect">
            <a:avLst/>
          </a:prstGeom>
        </p:spPr>
      </p:pic>
    </p:spTree>
    <p:extLst>
      <p:ext uri="{BB962C8B-B14F-4D97-AF65-F5344CB8AC3E}">
        <p14:creationId xmlns:p14="http://schemas.microsoft.com/office/powerpoint/2010/main" val="3115299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67817-11AA-494F-9017-BBA114DD0EB9}"/>
              </a:ext>
            </a:extLst>
          </p:cNvPr>
          <p:cNvSpPr>
            <a:spLocks noGrp="1"/>
          </p:cNvSpPr>
          <p:nvPr>
            <p:ph type="title"/>
          </p:nvPr>
        </p:nvSpPr>
        <p:spPr>
          <a:xfrm>
            <a:off x="4876800" y="2514601"/>
            <a:ext cx="5791200" cy="1790700"/>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7B2ACEE-B79D-4DE2-8323-6C4794D497A9}"/>
              </a:ext>
            </a:extLst>
          </p:cNvPr>
          <p:cNvSpPr>
            <a:spLocks noGrp="1"/>
          </p:cNvSpPr>
          <p:nvPr>
            <p:ph type="body" idx="1"/>
          </p:nvPr>
        </p:nvSpPr>
        <p:spPr>
          <a:xfrm>
            <a:off x="4876800" y="4589463"/>
            <a:ext cx="647065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Rectangle 6">
            <a:extLst>
              <a:ext uri="{FF2B5EF4-FFF2-40B4-BE49-F238E27FC236}">
                <a16:creationId xmlns:a16="http://schemas.microsoft.com/office/drawing/2014/main" id="{0F304132-E682-4610-AF29-C6AF2000E572}"/>
              </a:ext>
              <a:ext uri="{C183D7F6-B498-43B3-948B-1728B52AA6E4}">
                <adec:decorative xmlns:adec="http://schemas.microsoft.com/office/drawing/2017/decorative" val="1"/>
              </a:ext>
            </a:extLst>
          </p:cNvPr>
          <p:cNvSpPr/>
          <p:nvPr userDrawn="1"/>
        </p:nvSpPr>
        <p:spPr>
          <a:xfrm>
            <a:off x="3038475" y="2514600"/>
            <a:ext cx="1685925" cy="1790700"/>
          </a:xfrm>
          <a:prstGeom prst="rect">
            <a:avLst/>
          </a:prstGeom>
          <a:solidFill>
            <a:srgbClr val="10A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A square made of tiny squares">
            <a:extLst>
              <a:ext uri="{FF2B5EF4-FFF2-40B4-BE49-F238E27FC236}">
                <a16:creationId xmlns:a16="http://schemas.microsoft.com/office/drawing/2014/main" id="{AA027B54-A08D-4C1B-952C-28630BCF98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266950" y="2514600"/>
            <a:ext cx="2324100" cy="2324100"/>
          </a:xfrm>
          <a:prstGeom prst="rect">
            <a:avLst/>
          </a:prstGeom>
        </p:spPr>
      </p:pic>
    </p:spTree>
    <p:extLst>
      <p:ext uri="{BB962C8B-B14F-4D97-AF65-F5344CB8AC3E}">
        <p14:creationId xmlns:p14="http://schemas.microsoft.com/office/powerpoint/2010/main" val="1041792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188C9-EA08-4018-A16F-CC8909EDC3BF}"/>
              </a:ext>
            </a:extLst>
          </p:cNvPr>
          <p:cNvSpPr>
            <a:spLocks noGrp="1"/>
          </p:cNvSpPr>
          <p:nvPr>
            <p:ph type="title"/>
          </p:nvPr>
        </p:nvSpPr>
        <p:spPr>
          <a:xfrm>
            <a:off x="2438400" y="365125"/>
            <a:ext cx="89154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9979E42-12DD-45B8-9686-86CA707A1F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21300A-863C-4997-A7C6-36559D4E1E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32372A-0FE5-4C1F-A8E7-4934AB7DD681}"/>
              </a:ext>
            </a:extLst>
          </p:cNvPr>
          <p:cNvSpPr>
            <a:spLocks noGrp="1"/>
          </p:cNvSpPr>
          <p:nvPr>
            <p:ph type="dt" sz="half" idx="10"/>
          </p:nvPr>
        </p:nvSpPr>
        <p:spPr>
          <a:xfrm>
            <a:off x="838200" y="6356350"/>
            <a:ext cx="2743200" cy="365125"/>
          </a:xfrm>
          <a:prstGeom prst="rect">
            <a:avLst/>
          </a:prstGeom>
        </p:spPr>
        <p:txBody>
          <a:bodyPr/>
          <a:lstStyle/>
          <a:p>
            <a:fld id="{42843B30-1E86-4013-8ECE-884C57492584}" type="datetimeFigureOut">
              <a:rPr lang="en-US" smtClean="0"/>
              <a:t>11/16/2021</a:t>
            </a:fld>
            <a:endParaRPr lang="en-US"/>
          </a:p>
        </p:txBody>
      </p:sp>
      <p:sp>
        <p:nvSpPr>
          <p:cNvPr id="6" name="Footer Placeholder 5">
            <a:extLst>
              <a:ext uri="{FF2B5EF4-FFF2-40B4-BE49-F238E27FC236}">
                <a16:creationId xmlns:a16="http://schemas.microsoft.com/office/drawing/2014/main" id="{39A3EA96-A337-4B49-B59C-F7B74A606DA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DE7B4DD-853F-49D3-B1D8-9CF24F09AE06}"/>
              </a:ext>
            </a:extLst>
          </p:cNvPr>
          <p:cNvSpPr>
            <a:spLocks noGrp="1"/>
          </p:cNvSpPr>
          <p:nvPr>
            <p:ph type="sldNum" sz="quarter" idx="12"/>
          </p:nvPr>
        </p:nvSpPr>
        <p:spPr>
          <a:xfrm>
            <a:off x="8610600" y="6356350"/>
            <a:ext cx="2743200" cy="365125"/>
          </a:xfrm>
          <a:prstGeom prst="rect">
            <a:avLst/>
          </a:prstGeom>
        </p:spPr>
        <p:txBody>
          <a:bodyPr/>
          <a:lstStyle/>
          <a:p>
            <a:fld id="{655194C6-6023-4436-B80D-76094CE2A7A5}" type="slidenum">
              <a:rPr lang="en-US" smtClean="0"/>
              <a:t>‹#›</a:t>
            </a:fld>
            <a:endParaRPr lang="en-US"/>
          </a:p>
        </p:txBody>
      </p:sp>
      <p:sp>
        <p:nvSpPr>
          <p:cNvPr id="8" name="Oval 7">
            <a:extLst>
              <a:ext uri="{FF2B5EF4-FFF2-40B4-BE49-F238E27FC236}">
                <a16:creationId xmlns:a16="http://schemas.microsoft.com/office/drawing/2014/main" id="{F2D7123A-263B-49F8-9464-D4B1966EFBF6}"/>
              </a:ext>
              <a:ext uri="{C183D7F6-B498-43B3-948B-1728B52AA6E4}">
                <adec:decorative xmlns:adec="http://schemas.microsoft.com/office/drawing/2017/decorative" val="1"/>
              </a:ext>
            </a:extLst>
          </p:cNvPr>
          <p:cNvSpPr/>
          <p:nvPr userDrawn="1"/>
        </p:nvSpPr>
        <p:spPr>
          <a:xfrm>
            <a:off x="418703" y="305991"/>
            <a:ext cx="1276351" cy="1325563"/>
          </a:xfrm>
          <a:prstGeom prst="ellipse">
            <a:avLst/>
          </a:prstGeom>
          <a:solidFill>
            <a:srgbClr val="10A170"/>
          </a:solidFill>
          <a:ln>
            <a:solidFill>
              <a:srgbClr val="10A1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F5350794-7939-4475-8E7D-BE6AF9E1B6D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8200" y="130968"/>
            <a:ext cx="1713707" cy="1713707"/>
          </a:xfrm>
          <a:prstGeom prst="rect">
            <a:avLst/>
          </a:prstGeom>
        </p:spPr>
      </p:pic>
    </p:spTree>
    <p:extLst>
      <p:ext uri="{BB962C8B-B14F-4D97-AF65-F5344CB8AC3E}">
        <p14:creationId xmlns:p14="http://schemas.microsoft.com/office/powerpoint/2010/main" val="1083247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51672-9E85-4B1D-89DD-A7CAF32CDF1A}"/>
              </a:ext>
            </a:extLst>
          </p:cNvPr>
          <p:cNvSpPr>
            <a:spLocks noGrp="1"/>
          </p:cNvSpPr>
          <p:nvPr>
            <p:ph type="title"/>
          </p:nvPr>
        </p:nvSpPr>
        <p:spPr>
          <a:xfrm>
            <a:off x="2438400" y="365125"/>
            <a:ext cx="8916988"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2D3F88-0D6D-489E-AD86-EDD8F994DB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57C14F-2376-4122-979C-77914B1C88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83531E-DEE0-49A1-9574-1C88D5DCDE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A16F81-0D13-4130-A10D-B5FC098BE7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5A0913-B883-4CFC-8D11-52409FED5979}"/>
              </a:ext>
            </a:extLst>
          </p:cNvPr>
          <p:cNvSpPr>
            <a:spLocks noGrp="1"/>
          </p:cNvSpPr>
          <p:nvPr>
            <p:ph type="dt" sz="half" idx="10"/>
          </p:nvPr>
        </p:nvSpPr>
        <p:spPr>
          <a:xfrm>
            <a:off x="838200" y="6356350"/>
            <a:ext cx="2743200" cy="365125"/>
          </a:xfrm>
          <a:prstGeom prst="rect">
            <a:avLst/>
          </a:prstGeom>
        </p:spPr>
        <p:txBody>
          <a:bodyPr/>
          <a:lstStyle/>
          <a:p>
            <a:fld id="{42843B30-1E86-4013-8ECE-884C57492584}" type="datetimeFigureOut">
              <a:rPr lang="en-US" smtClean="0"/>
              <a:t>11/16/2021</a:t>
            </a:fld>
            <a:endParaRPr lang="en-US"/>
          </a:p>
        </p:txBody>
      </p:sp>
      <p:sp>
        <p:nvSpPr>
          <p:cNvPr id="8" name="Footer Placeholder 7">
            <a:extLst>
              <a:ext uri="{FF2B5EF4-FFF2-40B4-BE49-F238E27FC236}">
                <a16:creationId xmlns:a16="http://schemas.microsoft.com/office/drawing/2014/main" id="{F914FD7C-5D22-4DA5-9705-8D18A7F4145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92A0867-1717-42A7-B78A-9C7814BC20E3}"/>
              </a:ext>
            </a:extLst>
          </p:cNvPr>
          <p:cNvSpPr>
            <a:spLocks noGrp="1"/>
          </p:cNvSpPr>
          <p:nvPr>
            <p:ph type="sldNum" sz="quarter" idx="12"/>
          </p:nvPr>
        </p:nvSpPr>
        <p:spPr>
          <a:xfrm>
            <a:off x="8610600" y="6356350"/>
            <a:ext cx="2743200" cy="365125"/>
          </a:xfrm>
          <a:prstGeom prst="rect">
            <a:avLst/>
          </a:prstGeom>
        </p:spPr>
        <p:txBody>
          <a:bodyPr/>
          <a:lstStyle/>
          <a:p>
            <a:fld id="{655194C6-6023-4436-B80D-76094CE2A7A5}" type="slidenum">
              <a:rPr lang="en-US" smtClean="0"/>
              <a:t>‹#›</a:t>
            </a:fld>
            <a:endParaRPr lang="en-US"/>
          </a:p>
        </p:txBody>
      </p:sp>
      <p:sp>
        <p:nvSpPr>
          <p:cNvPr id="10" name="Oval 9">
            <a:extLst>
              <a:ext uri="{FF2B5EF4-FFF2-40B4-BE49-F238E27FC236}">
                <a16:creationId xmlns:a16="http://schemas.microsoft.com/office/drawing/2014/main" id="{504E6185-3728-48C3-B8CA-CF457E7EA8B1}"/>
              </a:ext>
              <a:ext uri="{C183D7F6-B498-43B3-948B-1728B52AA6E4}">
                <adec:decorative xmlns:adec="http://schemas.microsoft.com/office/drawing/2017/decorative" val="1"/>
              </a:ext>
            </a:extLst>
          </p:cNvPr>
          <p:cNvSpPr/>
          <p:nvPr userDrawn="1"/>
        </p:nvSpPr>
        <p:spPr>
          <a:xfrm>
            <a:off x="418703" y="305991"/>
            <a:ext cx="1276351" cy="1325563"/>
          </a:xfrm>
          <a:prstGeom prst="ellipse">
            <a:avLst/>
          </a:prstGeom>
          <a:solidFill>
            <a:srgbClr val="10A170"/>
          </a:solidFill>
          <a:ln>
            <a:solidFill>
              <a:srgbClr val="10A1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a:extLst>
              <a:ext uri="{FF2B5EF4-FFF2-40B4-BE49-F238E27FC236}">
                <a16:creationId xmlns:a16="http://schemas.microsoft.com/office/drawing/2014/main" id="{3BF25503-1FFE-430C-B0F5-33F09781965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8200" y="130968"/>
            <a:ext cx="1713707" cy="1713707"/>
          </a:xfrm>
          <a:prstGeom prst="rect">
            <a:avLst/>
          </a:prstGeom>
        </p:spPr>
      </p:pic>
    </p:spTree>
    <p:extLst>
      <p:ext uri="{BB962C8B-B14F-4D97-AF65-F5344CB8AC3E}">
        <p14:creationId xmlns:p14="http://schemas.microsoft.com/office/powerpoint/2010/main" val="2725944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D9C96-C9EA-46D3-8158-2A33C52A63EB}"/>
              </a:ext>
            </a:extLst>
          </p:cNvPr>
          <p:cNvSpPr>
            <a:spLocks noGrp="1"/>
          </p:cNvSpPr>
          <p:nvPr>
            <p:ph type="title"/>
          </p:nvPr>
        </p:nvSpPr>
        <p:spPr>
          <a:xfrm>
            <a:off x="2438400" y="365125"/>
            <a:ext cx="8915400" cy="1325563"/>
          </a:xfrm>
        </p:spPr>
        <p:txBody>
          <a:bodyPr/>
          <a:lstStyle>
            <a:lvl1pPr algn="l">
              <a:defRPr/>
            </a:lvl1pPr>
          </a:lstStyle>
          <a:p>
            <a:r>
              <a:rPr lang="en-US" dirty="0"/>
              <a:t>Click to edit Master title style</a:t>
            </a:r>
          </a:p>
        </p:txBody>
      </p:sp>
      <p:sp>
        <p:nvSpPr>
          <p:cNvPr id="6" name="Oval 5">
            <a:extLst>
              <a:ext uri="{FF2B5EF4-FFF2-40B4-BE49-F238E27FC236}">
                <a16:creationId xmlns:a16="http://schemas.microsoft.com/office/drawing/2014/main" id="{08CAFDBA-466E-4388-96C0-22F32156AC1F}"/>
              </a:ext>
              <a:ext uri="{C183D7F6-B498-43B3-948B-1728B52AA6E4}">
                <adec:decorative xmlns:adec="http://schemas.microsoft.com/office/drawing/2017/decorative" val="1"/>
              </a:ext>
            </a:extLst>
          </p:cNvPr>
          <p:cNvSpPr/>
          <p:nvPr userDrawn="1"/>
        </p:nvSpPr>
        <p:spPr>
          <a:xfrm>
            <a:off x="418703" y="305991"/>
            <a:ext cx="1276351" cy="1325563"/>
          </a:xfrm>
          <a:prstGeom prst="ellipse">
            <a:avLst/>
          </a:prstGeom>
          <a:solidFill>
            <a:srgbClr val="10A170"/>
          </a:solidFill>
          <a:ln>
            <a:solidFill>
              <a:srgbClr val="10A1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41FD8C66-5E46-495F-9BAF-64EEC35D910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8200" y="130968"/>
            <a:ext cx="1713707" cy="1713707"/>
          </a:xfrm>
          <a:prstGeom prst="rect">
            <a:avLst/>
          </a:prstGeom>
        </p:spPr>
      </p:pic>
    </p:spTree>
    <p:extLst>
      <p:ext uri="{BB962C8B-B14F-4D97-AF65-F5344CB8AC3E}">
        <p14:creationId xmlns:p14="http://schemas.microsoft.com/office/powerpoint/2010/main" val="347543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3573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17732-7EC1-4E5B-A2DE-CE9D78435ECC}"/>
              </a:ext>
            </a:extLst>
          </p:cNvPr>
          <p:cNvSpPr>
            <a:spLocks noGrp="1"/>
          </p:cNvSpPr>
          <p:nvPr>
            <p:ph type="title" idx="4294967295" hasCustomPrompt="1"/>
          </p:nvPr>
        </p:nvSpPr>
        <p:spPr>
          <a:xfrm>
            <a:off x="600075" y="419100"/>
            <a:ext cx="11010900" cy="809625"/>
          </a:xfrm>
          <a:prstGeom prst="rect">
            <a:avLst/>
          </a:prstGeom>
          <a:solidFill>
            <a:srgbClr val="10A170"/>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a:lvl1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00" b="0" i="0" u="none" strike="noStrike" kern="0" cap="none" spc="0" normalizeH="0" baseline="0" noProof="0" dirty="0">
                <a:ln>
                  <a:noFill/>
                </a:ln>
                <a:solidFill>
                  <a:schemeClr val="lt1"/>
                </a:solidFill>
                <a:effectLst/>
                <a:uLnTx/>
                <a:uFillTx/>
                <a:latin typeface="Calibri" panose="020F0502020204030204" pitchFamily="34" charset="0"/>
                <a:ea typeface="+mn-ea"/>
                <a:cs typeface="Calibri" panose="020F0502020204030204" pitchFamily="34" charset="0"/>
                <a:sym typeface="Arial"/>
              </a:rPr>
              <a:t>Citations</a:t>
            </a:r>
          </a:p>
        </p:txBody>
      </p:sp>
      <p:sp>
        <p:nvSpPr>
          <p:cNvPr id="4" name="TextBox 3">
            <a:extLst>
              <a:ext uri="{FF2B5EF4-FFF2-40B4-BE49-F238E27FC236}">
                <a16:creationId xmlns:a16="http://schemas.microsoft.com/office/drawing/2014/main" id="{87D3D1FE-9F45-4B27-9E72-65C228D449B3}"/>
              </a:ext>
            </a:extLst>
          </p:cNvPr>
          <p:cNvSpPr txBox="1"/>
          <p:nvPr userDrawn="1"/>
        </p:nvSpPr>
        <p:spPr>
          <a:xfrm>
            <a:off x="600075" y="1524000"/>
            <a:ext cx="11010900" cy="47244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548685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ADC06-3DA0-4A1E-AB1A-48339E4F55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3879D0-C477-4379-96CC-27517D6675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FC02F9-3225-42B9-B512-45AC0AB555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892555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5362DA-21A6-472B-8BAA-4FB9584D6A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1DF2A76-FD76-466C-8FBB-AAA8EF4499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6231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8" r:id="rId8"/>
    <p:sldLayoutId id="2147483656" r:id="rId9"/>
    <p:sldLayoutId id="2147483657"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android.com/reference/android/content/Intent#FLAG_ACTIVITY_SINGLE_TOP"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developer.android.com/reference/android/content/Intent#FLAG_ACTIVITY_CLEAR_TOP"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rive.google.com/open?id=1WazZyvFqEDMFDJo9ZJI4FMGb2e7lhr9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rive.google.com/open?id=1fLiXzPfz5-6l43-nzSm8M5vtJeZ9F0L3"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open?id=1xwY0AG5wN_QvugcpRhFx4KicK0tFHm0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android.com/studio/write/image-asset-studio"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open?id=1fLiXzPfz5-6l43-nzSm8M5vtJeZ9F0L3"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android.com/license" TargetMode="External"/><Relationship Id="rId2" Type="http://schemas.openxmlformats.org/officeDocument/2006/relationships/hyperlink" Target="https://developer.android.com/guide/topics/resources/menu-resource"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4724400" y="1579563"/>
            <a:ext cx="6096000" cy="2387600"/>
          </a:xfrm>
          <a:prstGeom prst="rect">
            <a:avLst/>
          </a:prstGeom>
          <a:noFill/>
          <a:ln>
            <a:noFill/>
          </a:ln>
        </p:spPr>
        <p:txBody>
          <a:bodyPr spcFirstLastPara="1" vert="horz" wrap="square" lIns="91425" tIns="45700" rIns="91425" bIns="45700" rtlCol="0" anchor="b" anchorCtr="0">
            <a:noAutofit/>
          </a:bodyPr>
          <a:lstStyle/>
          <a:p>
            <a:pPr>
              <a:spcBef>
                <a:spcPts val="0"/>
              </a:spcBef>
              <a:buClr>
                <a:schemeClr val="dk1"/>
              </a:buClr>
              <a:buSzPts val="6000"/>
            </a:pPr>
            <a:r>
              <a:rPr lang="en-US" dirty="0"/>
              <a:t>Menus, Navigation and Dialogs</a:t>
            </a:r>
            <a:endParaRPr dirty="0"/>
          </a:p>
        </p:txBody>
      </p:sp>
      <p:sp>
        <p:nvSpPr>
          <p:cNvPr id="89" name="Google Shape;89;p13"/>
          <p:cNvSpPr txBox="1">
            <a:spLocks noGrp="1"/>
          </p:cNvSpPr>
          <p:nvPr>
            <p:ph type="subTitle" idx="1"/>
          </p:nvPr>
        </p:nvSpPr>
        <p:spPr>
          <a:xfrm>
            <a:off x="4724400" y="4059238"/>
            <a:ext cx="5943600" cy="1655762"/>
          </a:xfrm>
          <a:prstGeom prst="rect">
            <a:avLst/>
          </a:prstGeom>
          <a:noFill/>
          <a:ln>
            <a:noFill/>
          </a:ln>
        </p:spPr>
        <p:txBody>
          <a:bodyPr spcFirstLastPara="1" vert="horz" wrap="square" lIns="91425" tIns="45700" rIns="91425" bIns="45700" rtlCol="0" anchor="t" anchorCtr="0">
            <a:noAutofit/>
          </a:bodyPr>
          <a:lstStyle/>
          <a:p>
            <a:pPr>
              <a:spcBef>
                <a:spcPts val="0"/>
              </a:spcBef>
              <a:buClr>
                <a:srgbClr val="888888"/>
              </a:buClr>
              <a:buSzPts val="2400"/>
            </a:pPr>
            <a:r>
              <a:rPr lang="en-US" dirty="0"/>
              <a:t>CS 240 – Advanced Programming Concepts </a:t>
            </a:r>
            <a:endParaRPr dirty="0"/>
          </a:p>
          <a:p>
            <a:pPr algn="ctr">
              <a:spcBef>
                <a:spcPts val="640"/>
              </a:spcBef>
              <a:buClr>
                <a:srgbClr val="888888"/>
              </a:buClr>
              <a:buSzPts val="3200"/>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44BF8-FE0F-4AA6-AF58-5A002CD84597}"/>
              </a:ext>
            </a:extLst>
          </p:cNvPr>
          <p:cNvSpPr>
            <a:spLocks noGrp="1"/>
          </p:cNvSpPr>
          <p:nvPr>
            <p:ph type="title"/>
          </p:nvPr>
        </p:nvSpPr>
        <p:spPr/>
        <p:txBody>
          <a:bodyPr>
            <a:normAutofit fontScale="90000"/>
          </a:bodyPr>
          <a:lstStyle/>
          <a:p>
            <a:r>
              <a:rPr lang="en-US" dirty="0">
                <a:cs typeface="Calibri"/>
              </a:rPr>
              <a:t>Navigation: Implementing an Up Button in a Menu</a:t>
            </a:r>
            <a:endParaRPr lang="en-US" dirty="0"/>
          </a:p>
        </p:txBody>
      </p:sp>
    </p:spTree>
    <p:extLst>
      <p:ext uri="{BB962C8B-B14F-4D97-AF65-F5344CB8AC3E}">
        <p14:creationId xmlns:p14="http://schemas.microsoft.com/office/powerpoint/2010/main" val="4147403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chemeClr val="dk1"/>
              </a:buClr>
              <a:buSzPts val="4400"/>
            </a:pPr>
            <a:r>
              <a:rPr lang="en-US" dirty="0"/>
              <a:t>Implementing an Up Button</a:t>
            </a:r>
            <a:endParaRPr dirty="0"/>
          </a:p>
        </p:txBody>
      </p:sp>
      <p:sp>
        <p:nvSpPr>
          <p:cNvPr id="145" name="Google Shape;145;p21"/>
          <p:cNvSpPr txBox="1">
            <a:spLocks noGrp="1"/>
          </p:cNvSpPr>
          <p:nvPr>
            <p:ph idx="1"/>
          </p:nvPr>
        </p:nvSpPr>
        <p:spPr>
          <a:xfrm>
            <a:off x="838200" y="1973262"/>
            <a:ext cx="10515600" cy="4351338"/>
          </a:xfrm>
          <a:prstGeom prst="rect">
            <a:avLst/>
          </a:prstGeom>
          <a:noFill/>
          <a:ln>
            <a:noFill/>
          </a:ln>
        </p:spPr>
        <p:txBody>
          <a:bodyPr spcFirstLastPara="1" vert="horz" wrap="square" lIns="91425" tIns="45700" rIns="91425" bIns="45700" rtlCol="0" anchor="t" anchorCtr="0">
            <a:noAutofit/>
          </a:bodyPr>
          <a:lstStyle/>
          <a:p>
            <a:pPr marL="342900" indent="-342900">
              <a:spcBef>
                <a:spcPts val="0"/>
              </a:spcBef>
              <a:buClr>
                <a:schemeClr val="dk1"/>
              </a:buClr>
              <a:buSzPts val="3200"/>
            </a:pPr>
            <a:r>
              <a:rPr lang="en-US" dirty="0"/>
              <a:t>Add an </a:t>
            </a:r>
            <a:r>
              <a:rPr lang="en-US" b="1" dirty="0" err="1">
                <a:latin typeface="Courier New"/>
                <a:ea typeface="Courier New"/>
                <a:cs typeface="Courier New"/>
                <a:sym typeface="Courier New"/>
              </a:rPr>
              <a:t>android:parentActivityName</a:t>
            </a:r>
            <a:r>
              <a:rPr lang="en-US" b="1" dirty="0">
                <a:latin typeface="Courier New"/>
                <a:ea typeface="Courier New"/>
                <a:cs typeface="Courier New"/>
                <a:sym typeface="Courier New"/>
              </a:rPr>
              <a:t> </a:t>
            </a:r>
            <a:r>
              <a:rPr lang="en-US" dirty="0"/>
              <a:t>attribute to the manifest entry for the activity that should have an Up button</a:t>
            </a:r>
            <a:endParaRPr dirty="0"/>
          </a:p>
          <a:p>
            <a:pPr marL="342900" indent="-342900">
              <a:spcBef>
                <a:spcPts val="640"/>
              </a:spcBef>
              <a:buClr>
                <a:schemeClr val="dk1"/>
              </a:buClr>
              <a:buSzPts val="3200"/>
            </a:pPr>
            <a:r>
              <a:rPr lang="en-US" dirty="0"/>
              <a:t>Family Map Client Example (in AndroidManifest.xml):</a:t>
            </a:r>
            <a:endParaRPr dirty="0"/>
          </a:p>
          <a:p>
            <a:pPr marL="0" indent="0">
              <a:spcBef>
                <a:spcPts val="640"/>
              </a:spcBef>
              <a:buClr>
                <a:schemeClr val="dk1"/>
              </a:buClr>
              <a:buSzPts val="3200"/>
              <a:buNone/>
            </a:pPr>
            <a:endParaRPr dirty="0"/>
          </a:p>
          <a:p>
            <a:pPr marL="0" indent="0">
              <a:spcBef>
                <a:spcPts val="400"/>
              </a:spcBef>
              <a:buClr>
                <a:schemeClr val="dk1"/>
              </a:buClr>
              <a:buSzPts val="2000"/>
              <a:buNone/>
            </a:pPr>
            <a:r>
              <a:rPr lang="en-US" sz="2000" b="1" dirty="0">
                <a:latin typeface="Courier New"/>
                <a:ea typeface="Courier New"/>
                <a:cs typeface="Courier New"/>
                <a:sym typeface="Courier New"/>
              </a:rPr>
              <a:t>&lt;activity</a:t>
            </a:r>
            <a:br>
              <a:rPr lang="en-US" sz="2000" b="1" dirty="0">
                <a:latin typeface="Courier New"/>
                <a:ea typeface="Courier New"/>
                <a:cs typeface="Courier New"/>
                <a:sym typeface="Courier New"/>
              </a:rPr>
            </a:br>
            <a:r>
              <a:rPr lang="en-US" sz="2000" b="1" dirty="0">
                <a:latin typeface="Courier New"/>
                <a:ea typeface="Courier New"/>
                <a:cs typeface="Courier New"/>
                <a:sym typeface="Courier New"/>
              </a:rPr>
              <a:t>    </a:t>
            </a:r>
            <a:r>
              <a:rPr lang="en-US" sz="2000" b="1" dirty="0" err="1">
                <a:latin typeface="Courier New"/>
                <a:ea typeface="Courier New"/>
                <a:cs typeface="Courier New"/>
                <a:sym typeface="Courier New"/>
              </a:rPr>
              <a:t>android:name</a:t>
            </a:r>
            <a:r>
              <a:rPr lang="en-US" sz="2000" b="1" dirty="0">
                <a:latin typeface="Courier New"/>
                <a:ea typeface="Courier New"/>
                <a:cs typeface="Courier New"/>
                <a:sym typeface="Courier New"/>
              </a:rPr>
              <a:t>=".</a:t>
            </a:r>
            <a:r>
              <a:rPr lang="en-US" sz="2000" b="1" dirty="0" err="1">
                <a:latin typeface="Courier New"/>
                <a:ea typeface="Courier New"/>
                <a:cs typeface="Courier New"/>
                <a:sym typeface="Courier New"/>
              </a:rPr>
              <a:t>view.PersonActivity</a:t>
            </a:r>
            <a:r>
              <a:rPr lang="en-US" sz="2000" b="1" dirty="0">
                <a:latin typeface="Courier New"/>
                <a:ea typeface="Courier New"/>
                <a:cs typeface="Courier New"/>
                <a:sym typeface="Courier New"/>
              </a:rPr>
              <a:t>"</a:t>
            </a:r>
            <a:br>
              <a:rPr lang="en-US" sz="2000" b="1" dirty="0">
                <a:latin typeface="Courier New"/>
                <a:ea typeface="Courier New"/>
                <a:cs typeface="Courier New"/>
                <a:sym typeface="Courier New"/>
              </a:rPr>
            </a:br>
            <a:r>
              <a:rPr lang="en-US" sz="2000" b="1" dirty="0">
                <a:latin typeface="Courier New"/>
                <a:ea typeface="Courier New"/>
                <a:cs typeface="Courier New"/>
                <a:sym typeface="Courier New"/>
              </a:rPr>
              <a:t>    </a:t>
            </a:r>
            <a:r>
              <a:rPr lang="en-US" sz="2000" b="1" dirty="0" err="1">
                <a:latin typeface="Courier New"/>
                <a:ea typeface="Courier New"/>
                <a:cs typeface="Courier New"/>
                <a:sym typeface="Courier New"/>
              </a:rPr>
              <a:t>android:parentActivityName</a:t>
            </a:r>
            <a:r>
              <a:rPr lang="en-US" sz="2000" b="1" dirty="0">
                <a:latin typeface="Courier New"/>
                <a:ea typeface="Courier New"/>
                <a:cs typeface="Courier New"/>
                <a:sym typeface="Courier New"/>
              </a:rPr>
              <a:t>=".</a:t>
            </a:r>
            <a:r>
              <a:rPr lang="en-US" sz="2000" b="1" dirty="0" err="1">
                <a:latin typeface="Courier New"/>
                <a:ea typeface="Courier New"/>
                <a:cs typeface="Courier New"/>
                <a:sym typeface="Courier New"/>
              </a:rPr>
              <a:t>view.MainActivity</a:t>
            </a:r>
            <a:r>
              <a:rPr lang="en-US" sz="2000" b="1" dirty="0">
                <a:latin typeface="Courier New"/>
                <a:ea typeface="Courier New"/>
                <a:cs typeface="Courier New"/>
                <a:sym typeface="Courier New"/>
              </a:rPr>
              <a:t>" /&gt;</a:t>
            </a:r>
            <a:endParaRPr dirty="0"/>
          </a:p>
        </p:txBody>
      </p:sp>
      <p:sp>
        <p:nvSpPr>
          <p:cNvPr id="146" name="Google Shape;146;p21"/>
          <p:cNvSpPr txBox="1">
            <a:spLocks noGrp="1"/>
          </p:cNvSpPr>
          <p:nvPr>
            <p:ph type="sldNum" idx="4294967295"/>
          </p:nvPr>
        </p:nvSpPr>
        <p:spPr>
          <a:xfrm>
            <a:off x="100584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9pPr>
          </a:lstStyle>
          <a:p>
            <a:pPr algn="r"/>
            <a:fld id="{00000000-1234-1234-1234-123412341234}" type="slidenum">
              <a:rPr lang="en-US" smtClean="0"/>
              <a:pPr algn="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chemeClr val="dk1"/>
              </a:buClr>
              <a:buSzPts val="3959"/>
            </a:pPr>
            <a:r>
              <a:rPr lang="en-US" sz="3959" dirty="0"/>
              <a:t>Implementing an Up Button: Using the Same Fragment or Activity Instance</a:t>
            </a:r>
            <a:endParaRPr dirty="0"/>
          </a:p>
        </p:txBody>
      </p:sp>
      <p:sp>
        <p:nvSpPr>
          <p:cNvPr id="152" name="Google Shape;152;p22"/>
          <p:cNvSpPr txBox="1">
            <a:spLocks noGrp="1"/>
          </p:cNvSpPr>
          <p:nvPr>
            <p:ph idx="1"/>
          </p:nvPr>
        </p:nvSpPr>
        <p:spPr>
          <a:prstGeom prst="rect">
            <a:avLst/>
          </a:prstGeom>
          <a:noFill/>
          <a:ln>
            <a:noFill/>
          </a:ln>
        </p:spPr>
        <p:txBody>
          <a:bodyPr spcFirstLastPara="1" vert="horz" wrap="square" lIns="91425" tIns="45700" rIns="91425" bIns="45700" rtlCol="0" anchor="t" anchorCtr="0">
            <a:noAutofit/>
          </a:bodyPr>
          <a:lstStyle/>
          <a:p>
            <a:pPr marL="342900" indent="-342900">
              <a:spcBef>
                <a:spcPts val="0"/>
              </a:spcBef>
              <a:buClr>
                <a:schemeClr val="dk1"/>
              </a:buClr>
              <a:buSzPts val="2960"/>
            </a:pPr>
            <a:r>
              <a:rPr lang="en-US" sz="2960"/>
              <a:t>Simply adding a parent activity will cause the parent activity/fragment to be re-created</a:t>
            </a:r>
            <a:endParaRPr/>
          </a:p>
          <a:p>
            <a:pPr marL="342900" indent="-342900">
              <a:spcBef>
                <a:spcPts val="592"/>
              </a:spcBef>
              <a:buClr>
                <a:schemeClr val="dk1"/>
              </a:buClr>
              <a:buSzPts val="2960"/>
            </a:pPr>
            <a:r>
              <a:rPr lang="en-US" sz="2960"/>
              <a:t>To re-use the same instance (and therefore keep it’s state), do the following</a:t>
            </a:r>
            <a:endParaRPr/>
          </a:p>
          <a:p>
            <a:pPr marL="971550" lvl="1" indent="-514350">
              <a:spcBef>
                <a:spcPts val="518"/>
              </a:spcBef>
              <a:buClr>
                <a:schemeClr val="dk1"/>
              </a:buClr>
              <a:buSzPts val="2590"/>
              <a:buFont typeface="Calibri"/>
              <a:buAutoNum type="arabicPeriod"/>
            </a:pPr>
            <a:r>
              <a:rPr lang="en-US" sz="2590"/>
              <a:t>Provide a parent activity (per previous slide)</a:t>
            </a:r>
            <a:endParaRPr/>
          </a:p>
          <a:p>
            <a:pPr marL="971550" lvl="1" indent="-514350">
              <a:spcBef>
                <a:spcPts val="518"/>
              </a:spcBef>
              <a:buClr>
                <a:schemeClr val="dk1"/>
              </a:buClr>
              <a:buSzPts val="2590"/>
              <a:buFont typeface="Calibri"/>
              <a:buAutoNum type="arabicPeriod"/>
            </a:pPr>
            <a:r>
              <a:rPr lang="en-US" sz="2590"/>
              <a:t>Override onOptionsItemSelected(MenuItem)</a:t>
            </a:r>
            <a:endParaRPr/>
          </a:p>
          <a:p>
            <a:pPr marL="971550" lvl="1" indent="-514350">
              <a:spcBef>
                <a:spcPts val="518"/>
              </a:spcBef>
              <a:buClr>
                <a:schemeClr val="dk1"/>
              </a:buClr>
              <a:buSzPts val="2590"/>
              <a:buFont typeface="Calibri"/>
              <a:buAutoNum type="arabicPeriod"/>
            </a:pPr>
            <a:r>
              <a:rPr lang="en-US" sz="2590"/>
              <a:t>If ‘up’ button selected:</a:t>
            </a:r>
            <a:endParaRPr/>
          </a:p>
          <a:p>
            <a:pPr marL="1371600" lvl="2" indent="-514350">
              <a:spcBef>
                <a:spcPts val="444"/>
              </a:spcBef>
              <a:buClr>
                <a:schemeClr val="dk1"/>
              </a:buClr>
              <a:buSzPts val="2220"/>
              <a:buFont typeface="Calibri"/>
              <a:buAutoNum type="arabicPeriod"/>
            </a:pPr>
            <a:r>
              <a:rPr lang="en-US" sz="2220"/>
              <a:t>Create an Intent</a:t>
            </a:r>
            <a:endParaRPr/>
          </a:p>
          <a:p>
            <a:pPr marL="1371600" lvl="2" indent="-514350">
              <a:spcBef>
                <a:spcPts val="444"/>
              </a:spcBef>
              <a:buClr>
                <a:schemeClr val="dk1"/>
              </a:buClr>
              <a:buSzPts val="2220"/>
              <a:buFont typeface="Calibri"/>
              <a:buAutoNum type="arabicPeriod"/>
            </a:pPr>
            <a:r>
              <a:rPr lang="en-US" sz="2220"/>
              <a:t>Set </a:t>
            </a:r>
            <a:r>
              <a:rPr lang="en-US" sz="2220" u="sng">
                <a:solidFill>
                  <a:schemeClr val="hlink"/>
                </a:solidFill>
                <a:hlinkClick r:id="rId3"/>
              </a:rPr>
              <a:t>Intent.FLAG_ACTIVITY_SINGLE_TOP </a:t>
            </a:r>
            <a:r>
              <a:rPr lang="en-US" sz="2220"/>
              <a:t>and </a:t>
            </a:r>
            <a:r>
              <a:rPr lang="en-US" sz="2220" u="sng">
                <a:solidFill>
                  <a:schemeClr val="hlink"/>
                </a:solidFill>
                <a:hlinkClick r:id="rId4"/>
              </a:rPr>
              <a:t>Intent.FLAG_ACTIVITY_CLEAR_TOP </a:t>
            </a:r>
            <a:r>
              <a:rPr lang="en-US" sz="2220"/>
              <a:t>flags</a:t>
            </a:r>
            <a:endParaRPr/>
          </a:p>
          <a:p>
            <a:pPr marL="1371600" lvl="2" indent="-514350">
              <a:spcBef>
                <a:spcPts val="444"/>
              </a:spcBef>
              <a:buClr>
                <a:schemeClr val="dk1"/>
              </a:buClr>
              <a:buSzPts val="2220"/>
              <a:buFont typeface="Calibri"/>
              <a:buAutoNum type="arabicPeriod"/>
            </a:pPr>
            <a:r>
              <a:rPr lang="en-US" sz="2220"/>
              <a:t>Start the parent activity from the intent</a:t>
            </a:r>
            <a:endParaRPr/>
          </a:p>
        </p:txBody>
      </p:sp>
      <p:sp>
        <p:nvSpPr>
          <p:cNvPr id="153" name="Google Shape;153;p22"/>
          <p:cNvSpPr txBox="1">
            <a:spLocks noGrp="1"/>
          </p:cNvSpPr>
          <p:nvPr>
            <p:ph type="sldNum" idx="4294967295"/>
          </p:nvPr>
        </p:nvSpPr>
        <p:spPr>
          <a:xfrm>
            <a:off x="100584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9pPr>
          </a:lstStyle>
          <a:p>
            <a:pPr algn="r"/>
            <a:fld id="{00000000-1234-1234-1234-123412341234}" type="slidenum">
              <a:rPr lang="en-US" smtClean="0"/>
              <a:pPr algn="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chemeClr val="dk1"/>
              </a:buClr>
              <a:buSzPts val="3959"/>
            </a:pPr>
            <a:r>
              <a:rPr lang="en-US" sz="3959" dirty="0"/>
              <a:t>Implementing an Up Button: Using the Same Fragment or Activity Instance (cont.)</a:t>
            </a:r>
            <a:endParaRPr dirty="0"/>
          </a:p>
        </p:txBody>
      </p:sp>
      <p:sp>
        <p:nvSpPr>
          <p:cNvPr id="159" name="Google Shape;159;p23"/>
          <p:cNvSpPr txBox="1">
            <a:spLocks noGrp="1"/>
          </p:cNvSpPr>
          <p:nvPr>
            <p:ph idx="1"/>
          </p:nvPr>
        </p:nvSpPr>
        <p:spPr>
          <a:xfrm>
            <a:off x="2514600" y="1825625"/>
            <a:ext cx="7696200" cy="4351338"/>
          </a:xfrm>
          <a:prstGeom prst="rect">
            <a:avLst/>
          </a:prstGeom>
          <a:noFill/>
          <a:ln>
            <a:noFill/>
          </a:ln>
        </p:spPr>
        <p:txBody>
          <a:bodyPr spcFirstLastPara="1" vert="horz" wrap="square" lIns="91425" tIns="45700" rIns="91425" bIns="45700" rtlCol="0" anchor="t" anchorCtr="0">
            <a:noAutofit/>
          </a:bodyPr>
          <a:lstStyle/>
          <a:p>
            <a:pPr marL="0" indent="0">
              <a:spcBef>
                <a:spcPts val="0"/>
              </a:spcBef>
              <a:buClr>
                <a:schemeClr val="dk1"/>
              </a:buClr>
              <a:buSzPts val="2400"/>
              <a:buNone/>
            </a:pPr>
            <a:r>
              <a:rPr lang="en-US" sz="2400" dirty="0"/>
              <a:t>@Override</a:t>
            </a:r>
            <a:br>
              <a:rPr lang="en-US" sz="2400" dirty="0"/>
            </a:br>
            <a:r>
              <a:rPr lang="en-US" sz="2400" dirty="0"/>
              <a:t>public </a:t>
            </a:r>
            <a:r>
              <a:rPr lang="en-US" sz="2400" dirty="0" err="1"/>
              <a:t>boolean</a:t>
            </a:r>
            <a:r>
              <a:rPr lang="en-US" sz="2400" dirty="0"/>
              <a:t> </a:t>
            </a:r>
            <a:r>
              <a:rPr lang="en-US" sz="2400" dirty="0" err="1"/>
              <a:t>onOptionsItemSelected</a:t>
            </a:r>
            <a:r>
              <a:rPr lang="en-US" sz="2400" dirty="0"/>
              <a:t>(</a:t>
            </a:r>
            <a:r>
              <a:rPr lang="en-US" sz="2400" dirty="0" err="1"/>
              <a:t>MenuItem</a:t>
            </a:r>
            <a:r>
              <a:rPr lang="en-US" sz="2400" dirty="0"/>
              <a:t> item) {</a:t>
            </a:r>
            <a:br>
              <a:rPr lang="en-US" sz="2400" dirty="0"/>
            </a:br>
            <a:r>
              <a:rPr lang="en-US" sz="2400" dirty="0"/>
              <a:t>    if(</a:t>
            </a:r>
            <a:r>
              <a:rPr lang="en-US" sz="2400" dirty="0" err="1"/>
              <a:t>item.getItemId</a:t>
            </a:r>
            <a:r>
              <a:rPr lang="en-US" sz="2400" dirty="0"/>
              <a:t>() == </a:t>
            </a:r>
            <a:r>
              <a:rPr lang="en-US" sz="2400" dirty="0" err="1"/>
              <a:t>android.R.id.</a:t>
            </a:r>
            <a:r>
              <a:rPr lang="en-US" sz="2400" i="1" dirty="0" err="1"/>
              <a:t>home</a:t>
            </a:r>
            <a:r>
              <a:rPr lang="en-US" sz="2400" dirty="0"/>
              <a:t>)  {</a:t>
            </a:r>
            <a:br>
              <a:rPr lang="en-US" sz="2400" dirty="0"/>
            </a:br>
            <a:r>
              <a:rPr lang="en-US" sz="2400" dirty="0"/>
              <a:t>        Intent </a:t>
            </a:r>
            <a:r>
              <a:rPr lang="en-US" sz="2400" dirty="0" err="1"/>
              <a:t>intent</a:t>
            </a:r>
            <a:r>
              <a:rPr lang="en-US" sz="2400" dirty="0"/>
              <a:t> = new Intent(this, </a:t>
            </a:r>
            <a:r>
              <a:rPr lang="en-US" sz="2400" dirty="0" err="1"/>
              <a:t>MainActivity.class</a:t>
            </a:r>
            <a:r>
              <a:rPr lang="en-US" sz="2400" dirty="0"/>
              <a:t>);</a:t>
            </a:r>
            <a:br>
              <a:rPr lang="en-US" sz="2400" dirty="0"/>
            </a:br>
            <a:r>
              <a:rPr lang="en-US" sz="2400" b="1" dirty="0"/>
              <a:t>        </a:t>
            </a:r>
            <a:r>
              <a:rPr lang="en-US" sz="2400" b="1" dirty="0" err="1"/>
              <a:t>intent.setFlags</a:t>
            </a:r>
            <a:r>
              <a:rPr lang="en-US" sz="2400" b="1" dirty="0"/>
              <a:t>(</a:t>
            </a:r>
            <a:r>
              <a:rPr lang="en-US" sz="2400" b="1" dirty="0" err="1"/>
              <a:t>Intent.</a:t>
            </a:r>
            <a:r>
              <a:rPr lang="en-US" sz="2400" b="1" i="1" dirty="0" err="1"/>
              <a:t>FLAG_ACTIVITY_SINGLE_TOP</a:t>
            </a:r>
            <a:r>
              <a:rPr lang="en-US" sz="2400" b="1" i="1" dirty="0"/>
              <a:t> </a:t>
            </a:r>
            <a:r>
              <a:rPr lang="en-US" sz="2400" b="1" dirty="0"/>
              <a:t>|</a:t>
            </a:r>
            <a:endParaRPr dirty="0"/>
          </a:p>
          <a:p>
            <a:pPr marL="0" indent="0">
              <a:spcBef>
                <a:spcPts val="480"/>
              </a:spcBef>
              <a:buClr>
                <a:schemeClr val="dk1"/>
              </a:buClr>
              <a:buSzPts val="2400"/>
              <a:buNone/>
            </a:pPr>
            <a:r>
              <a:rPr lang="en-US" sz="2400" b="1" dirty="0"/>
              <a:t>            </a:t>
            </a:r>
            <a:r>
              <a:rPr lang="en-US" sz="2400" b="1" dirty="0" err="1"/>
              <a:t>Intent.</a:t>
            </a:r>
            <a:r>
              <a:rPr lang="en-US" sz="2400" b="1" i="1" dirty="0" err="1"/>
              <a:t>FLAG_ACTIVITY_CLEAR_TOP</a:t>
            </a:r>
            <a:r>
              <a:rPr lang="en-US" sz="2400" b="1" dirty="0"/>
              <a:t>);</a:t>
            </a:r>
            <a:br>
              <a:rPr lang="en-US" sz="2400" dirty="0"/>
            </a:br>
            <a:r>
              <a:rPr lang="en-US" sz="2400" dirty="0"/>
              <a:t>        </a:t>
            </a:r>
            <a:r>
              <a:rPr lang="en-US" sz="2400" dirty="0" err="1"/>
              <a:t>startActivity</a:t>
            </a:r>
            <a:r>
              <a:rPr lang="en-US" sz="2400" dirty="0"/>
              <a:t>(intent);</a:t>
            </a:r>
            <a:br>
              <a:rPr lang="en-US" sz="2400" dirty="0"/>
            </a:br>
            <a:r>
              <a:rPr lang="en-US" sz="2400" dirty="0"/>
              <a:t>    }</a:t>
            </a:r>
            <a:br>
              <a:rPr lang="en-US" sz="2400" dirty="0"/>
            </a:br>
            <a:br>
              <a:rPr lang="en-US" sz="2400" dirty="0"/>
            </a:br>
            <a:r>
              <a:rPr lang="en-US" sz="2400" dirty="0"/>
              <a:t>    return true;</a:t>
            </a:r>
            <a:br>
              <a:rPr lang="en-US" sz="2400" dirty="0"/>
            </a:br>
            <a:r>
              <a:rPr lang="en-US" sz="2400" dirty="0"/>
              <a:t>}</a:t>
            </a:r>
            <a:endParaRPr dirty="0"/>
          </a:p>
        </p:txBody>
      </p:sp>
      <p:sp>
        <p:nvSpPr>
          <p:cNvPr id="160" name="Google Shape;160;p23"/>
          <p:cNvSpPr txBox="1">
            <a:spLocks noGrp="1"/>
          </p:cNvSpPr>
          <p:nvPr>
            <p:ph type="sldNum" idx="4294967295"/>
          </p:nvPr>
        </p:nvSpPr>
        <p:spPr>
          <a:xfrm>
            <a:off x="100584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9pPr>
          </a:lstStyle>
          <a:p>
            <a:pPr algn="r"/>
            <a:fld id="{00000000-1234-1234-1234-123412341234}" type="slidenum">
              <a:rPr lang="en-US" smtClean="0"/>
              <a:pPr algn="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5F93-EC93-4C56-9FB8-C4187518DE95}"/>
              </a:ext>
            </a:extLst>
          </p:cNvPr>
          <p:cNvSpPr>
            <a:spLocks noGrp="1"/>
          </p:cNvSpPr>
          <p:nvPr>
            <p:ph type="title" idx="4294967295"/>
          </p:nvPr>
        </p:nvSpPr>
        <p:spPr>
          <a:xfrm>
            <a:off x="0" y="-1325563"/>
            <a:ext cx="10515600" cy="1325563"/>
          </a:xfrm>
        </p:spPr>
        <p:txBody>
          <a:bodyPr/>
          <a:lstStyle/>
          <a:p>
            <a:r>
              <a:rPr lang="en-US" dirty="0"/>
              <a:t>BLANK SLIDE</a:t>
            </a:r>
          </a:p>
        </p:txBody>
      </p:sp>
    </p:spTree>
    <p:extLst>
      <p:ext uri="{BB962C8B-B14F-4D97-AF65-F5344CB8AC3E}">
        <p14:creationId xmlns:p14="http://schemas.microsoft.com/office/powerpoint/2010/main" val="899902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chemeClr val="dk1"/>
              </a:buClr>
              <a:buSzPts val="4000"/>
            </a:pPr>
            <a:r>
              <a:rPr lang="en-US" dirty="0"/>
              <a:t>DIALOGS</a:t>
            </a:r>
            <a:endParaRPr dirty="0"/>
          </a:p>
        </p:txBody>
      </p:sp>
      <p:sp>
        <p:nvSpPr>
          <p:cNvPr id="167" name="Google Shape;167;p24"/>
          <p:cNvSpPr txBox="1">
            <a:spLocks noGrp="1"/>
          </p:cNvSpPr>
          <p:nvPr>
            <p:ph type="sldNum" idx="4294967295"/>
          </p:nvPr>
        </p:nvSpPr>
        <p:spPr>
          <a:xfrm>
            <a:off x="100584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9pPr>
          </a:lstStyle>
          <a:p>
            <a:pPr algn="r"/>
            <a:fld id="{00000000-1234-1234-1234-123412341234}" type="slidenum">
              <a:rPr lang="en-US" smtClean="0"/>
              <a:pPr algn="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5"/>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chemeClr val="dk1"/>
              </a:buClr>
              <a:buSzPts val="4400"/>
            </a:pPr>
            <a:r>
              <a:rPr lang="en-US" dirty="0"/>
              <a:t>Creating a Simple Dialog</a:t>
            </a:r>
            <a:endParaRPr dirty="0"/>
          </a:p>
        </p:txBody>
      </p:sp>
      <p:sp>
        <p:nvSpPr>
          <p:cNvPr id="173" name="Google Shape;173;p25"/>
          <p:cNvSpPr txBox="1">
            <a:spLocks noGrp="1"/>
          </p:cNvSpPr>
          <p:nvPr>
            <p:ph idx="1"/>
          </p:nvPr>
        </p:nvSpPr>
        <p:spPr>
          <a:xfrm>
            <a:off x="838200" y="1973262"/>
            <a:ext cx="10515600" cy="4351338"/>
          </a:xfrm>
          <a:prstGeom prst="rect">
            <a:avLst/>
          </a:prstGeom>
          <a:noFill/>
          <a:ln>
            <a:noFill/>
          </a:ln>
        </p:spPr>
        <p:txBody>
          <a:bodyPr spcFirstLastPara="1" vert="horz" wrap="square" lIns="91425" tIns="45700" rIns="91425" bIns="45700" rtlCol="0" anchor="t" anchorCtr="0">
            <a:noAutofit/>
          </a:bodyPr>
          <a:lstStyle/>
          <a:p>
            <a:pPr marL="342900" indent="-342900">
              <a:lnSpc>
                <a:spcPct val="80000"/>
              </a:lnSpc>
              <a:spcBef>
                <a:spcPts val="0"/>
              </a:spcBef>
              <a:buClr>
                <a:schemeClr val="dk1"/>
              </a:buClr>
              <a:buSzPts val="2240"/>
            </a:pPr>
            <a:r>
              <a:rPr lang="en-US" sz="2240" dirty="0"/>
              <a:t>Create an instance of </a:t>
            </a:r>
            <a:r>
              <a:rPr lang="en-US" sz="2240" dirty="0" err="1"/>
              <a:t>AlertDialog</a:t>
            </a:r>
            <a:endParaRPr sz="2240" dirty="0"/>
          </a:p>
          <a:p>
            <a:pPr marL="742950" lvl="1" indent="-285750">
              <a:lnSpc>
                <a:spcPct val="80000"/>
              </a:lnSpc>
              <a:spcBef>
                <a:spcPts val="392"/>
              </a:spcBef>
              <a:buClr>
                <a:schemeClr val="dk1"/>
              </a:buClr>
              <a:buSzPts val="1960"/>
              <a:buChar char="–"/>
            </a:pPr>
            <a:r>
              <a:rPr lang="en-US" sz="1960" dirty="0"/>
              <a:t>Use </a:t>
            </a:r>
            <a:r>
              <a:rPr lang="en-US" sz="1960" dirty="0" err="1"/>
              <a:t>AlertDialog.Builder</a:t>
            </a:r>
            <a:r>
              <a:rPr lang="en-US" sz="1960" dirty="0"/>
              <a:t>(Context)</a:t>
            </a:r>
            <a:endParaRPr dirty="0"/>
          </a:p>
          <a:p>
            <a:pPr marL="342900" indent="-342900">
              <a:lnSpc>
                <a:spcPct val="80000"/>
              </a:lnSpc>
              <a:spcBef>
                <a:spcPts val="448"/>
              </a:spcBef>
              <a:buClr>
                <a:schemeClr val="dk1"/>
              </a:buClr>
              <a:buSzPts val="2240"/>
            </a:pPr>
            <a:r>
              <a:rPr lang="en-US" sz="2240" dirty="0"/>
              <a:t>Call show() to make it visible</a:t>
            </a:r>
            <a:endParaRPr dirty="0"/>
          </a:p>
          <a:p>
            <a:pPr marL="342900" indent="-342900">
              <a:lnSpc>
                <a:spcPct val="80000"/>
              </a:lnSpc>
              <a:spcBef>
                <a:spcPts val="448"/>
              </a:spcBef>
              <a:buClr>
                <a:schemeClr val="dk1"/>
              </a:buClr>
              <a:buSzPts val="2240"/>
            </a:pPr>
            <a:r>
              <a:rPr lang="en-US" sz="2240" b="1" dirty="0"/>
              <a:t>Recommended: </a:t>
            </a:r>
            <a:r>
              <a:rPr lang="en-US" sz="2240" dirty="0"/>
              <a:t>Wrap in a </a:t>
            </a:r>
            <a:r>
              <a:rPr lang="en-US" sz="2240" dirty="0" err="1"/>
              <a:t>DialogFragment</a:t>
            </a:r>
            <a:r>
              <a:rPr lang="en-US" sz="2240" dirty="0"/>
              <a:t> to keep it from disappearing on rotation</a:t>
            </a:r>
            <a:endParaRPr dirty="0"/>
          </a:p>
          <a:p>
            <a:pPr marL="342900" indent="-342900">
              <a:lnSpc>
                <a:spcPct val="80000"/>
              </a:lnSpc>
              <a:spcBef>
                <a:spcPts val="448"/>
              </a:spcBef>
              <a:buClr>
                <a:schemeClr val="dk1"/>
              </a:buClr>
              <a:buSzPts val="2240"/>
            </a:pPr>
            <a:r>
              <a:rPr lang="en-US" sz="2240" dirty="0"/>
              <a:t>Useful </a:t>
            </a:r>
            <a:r>
              <a:rPr lang="en-US" sz="2240" dirty="0" err="1"/>
              <a:t>AlertDialog.Builder</a:t>
            </a:r>
            <a:r>
              <a:rPr lang="en-US" sz="2240" dirty="0"/>
              <a:t> methods:</a:t>
            </a:r>
            <a:endParaRPr dirty="0"/>
          </a:p>
          <a:p>
            <a:pPr marL="742950" lvl="1" indent="-285750">
              <a:lnSpc>
                <a:spcPct val="80000"/>
              </a:lnSpc>
              <a:spcBef>
                <a:spcPts val="392"/>
              </a:spcBef>
              <a:buClr>
                <a:schemeClr val="dk1"/>
              </a:buClr>
              <a:buSzPts val="1960"/>
              <a:buChar char="–"/>
            </a:pPr>
            <a:r>
              <a:rPr lang="en-US" sz="1960" dirty="0" err="1"/>
              <a:t>setTitle</a:t>
            </a:r>
            <a:r>
              <a:rPr lang="en-US" sz="1960" dirty="0"/>
              <a:t>(…)</a:t>
            </a:r>
            <a:endParaRPr dirty="0"/>
          </a:p>
          <a:p>
            <a:pPr marL="742950" lvl="1" indent="-285750">
              <a:lnSpc>
                <a:spcPct val="80000"/>
              </a:lnSpc>
              <a:spcBef>
                <a:spcPts val="392"/>
              </a:spcBef>
              <a:buClr>
                <a:schemeClr val="dk1"/>
              </a:buClr>
              <a:buSzPts val="1960"/>
              <a:buChar char="–"/>
            </a:pPr>
            <a:r>
              <a:rPr lang="en-US" sz="1960" dirty="0" err="1"/>
              <a:t>setMessage</a:t>
            </a:r>
            <a:r>
              <a:rPr lang="en-US" sz="1960" dirty="0"/>
              <a:t>(…)</a:t>
            </a:r>
            <a:endParaRPr dirty="0"/>
          </a:p>
          <a:p>
            <a:pPr marL="742950" lvl="1" indent="-285750">
              <a:lnSpc>
                <a:spcPct val="80000"/>
              </a:lnSpc>
              <a:spcBef>
                <a:spcPts val="392"/>
              </a:spcBef>
              <a:buClr>
                <a:schemeClr val="dk1"/>
              </a:buClr>
              <a:buSzPts val="1960"/>
              <a:buChar char="–"/>
            </a:pPr>
            <a:r>
              <a:rPr lang="en-US" sz="1960" dirty="0" err="1"/>
              <a:t>setView</a:t>
            </a:r>
            <a:r>
              <a:rPr lang="en-US" sz="1960" dirty="0"/>
              <a:t>(…)</a:t>
            </a:r>
            <a:endParaRPr dirty="0"/>
          </a:p>
          <a:p>
            <a:pPr marL="742950" lvl="1" indent="-285750">
              <a:lnSpc>
                <a:spcPct val="80000"/>
              </a:lnSpc>
              <a:spcBef>
                <a:spcPts val="392"/>
              </a:spcBef>
              <a:buClr>
                <a:schemeClr val="dk1"/>
              </a:buClr>
              <a:buSzPts val="1960"/>
              <a:buChar char="–"/>
            </a:pPr>
            <a:r>
              <a:rPr lang="en-US" sz="1960" dirty="0" err="1"/>
              <a:t>setPositiveButton</a:t>
            </a:r>
            <a:r>
              <a:rPr lang="en-US" sz="1960" dirty="0"/>
              <a:t>(…)</a:t>
            </a:r>
            <a:endParaRPr dirty="0"/>
          </a:p>
          <a:p>
            <a:pPr marL="742950" lvl="1" indent="-285750">
              <a:lnSpc>
                <a:spcPct val="80000"/>
              </a:lnSpc>
              <a:spcBef>
                <a:spcPts val="392"/>
              </a:spcBef>
              <a:buClr>
                <a:schemeClr val="dk1"/>
              </a:buClr>
              <a:buSzPts val="1960"/>
              <a:buChar char="–"/>
            </a:pPr>
            <a:r>
              <a:rPr lang="en-US" sz="1960" dirty="0" err="1"/>
              <a:t>setNegativeButton</a:t>
            </a:r>
            <a:r>
              <a:rPr lang="en-US" sz="1960" dirty="0"/>
              <a:t>(…)</a:t>
            </a:r>
            <a:endParaRPr dirty="0"/>
          </a:p>
          <a:p>
            <a:pPr marL="742950" lvl="1" indent="-285750">
              <a:lnSpc>
                <a:spcPct val="80000"/>
              </a:lnSpc>
              <a:spcBef>
                <a:spcPts val="392"/>
              </a:spcBef>
              <a:buClr>
                <a:schemeClr val="dk1"/>
              </a:buClr>
              <a:buSzPts val="1960"/>
              <a:buChar char="–"/>
            </a:pPr>
            <a:r>
              <a:rPr lang="en-US" sz="1960" dirty="0" err="1"/>
              <a:t>setNeutralButton</a:t>
            </a:r>
            <a:r>
              <a:rPr lang="en-US" sz="1960" dirty="0"/>
              <a:t>(…)</a:t>
            </a:r>
            <a:endParaRPr dirty="0"/>
          </a:p>
          <a:p>
            <a:pPr marL="742950" lvl="1" indent="-285750">
              <a:lnSpc>
                <a:spcPct val="80000"/>
              </a:lnSpc>
              <a:spcBef>
                <a:spcPts val="392"/>
              </a:spcBef>
              <a:buClr>
                <a:schemeClr val="dk1"/>
              </a:buClr>
              <a:buSzPts val="1960"/>
              <a:buChar char="–"/>
            </a:pPr>
            <a:r>
              <a:rPr lang="en-US" sz="1960" dirty="0"/>
              <a:t>Many others</a:t>
            </a:r>
            <a:endParaRPr dirty="0"/>
          </a:p>
          <a:p>
            <a:pPr marL="342900" indent="-342900">
              <a:lnSpc>
                <a:spcPct val="80000"/>
              </a:lnSpc>
              <a:spcBef>
                <a:spcPts val="448"/>
              </a:spcBef>
              <a:buClr>
                <a:schemeClr val="dk1"/>
              </a:buClr>
              <a:buSzPts val="2240"/>
            </a:pPr>
            <a:r>
              <a:rPr lang="en-US" sz="2240" dirty="0"/>
              <a:t>Example: </a:t>
            </a:r>
            <a:r>
              <a:rPr lang="en-US" sz="2240" u="sng" dirty="0">
                <a:solidFill>
                  <a:schemeClr val="hlink"/>
                </a:solidFill>
                <a:hlinkClick r:id="rId3"/>
              </a:rPr>
              <a:t>SimpleDialogExample.java</a:t>
            </a:r>
            <a:endParaRPr sz="2240" dirty="0"/>
          </a:p>
          <a:p>
            <a:pPr marL="342900" indent="-200660">
              <a:lnSpc>
                <a:spcPct val="80000"/>
              </a:lnSpc>
              <a:spcBef>
                <a:spcPts val="448"/>
              </a:spcBef>
              <a:buClr>
                <a:schemeClr val="dk1"/>
              </a:buClr>
              <a:buSzPts val="2240"/>
              <a:buNone/>
            </a:pPr>
            <a:endParaRPr sz="2240" dirty="0"/>
          </a:p>
        </p:txBody>
      </p:sp>
      <p:sp>
        <p:nvSpPr>
          <p:cNvPr id="174" name="Google Shape;174;p25"/>
          <p:cNvSpPr txBox="1">
            <a:spLocks noGrp="1"/>
          </p:cNvSpPr>
          <p:nvPr>
            <p:ph type="sldNum" idx="4294967295"/>
          </p:nvPr>
        </p:nvSpPr>
        <p:spPr>
          <a:xfrm>
            <a:off x="100584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9pPr>
          </a:lstStyle>
          <a:p>
            <a:pPr algn="r"/>
            <a:fld id="{00000000-1234-1234-1234-123412341234}" type="slidenum">
              <a:rPr lang="en-US" smtClean="0"/>
              <a:pPr algn="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91008-64A4-4B48-979B-9F9AEF4B5810}"/>
              </a:ext>
            </a:extLst>
          </p:cNvPr>
          <p:cNvSpPr>
            <a:spLocks noGrp="1"/>
          </p:cNvSpPr>
          <p:nvPr>
            <p:ph type="title"/>
          </p:nvPr>
        </p:nvSpPr>
        <p:spPr/>
        <p:txBody>
          <a:bodyPr/>
          <a:lstStyle/>
          <a:p>
            <a:r>
              <a:rPr lang="en-US" dirty="0">
                <a:ea typeface="+mj-lt"/>
                <a:cs typeface="+mj-lt"/>
              </a:rPr>
              <a:t>A More Complex Dialog Example</a:t>
            </a:r>
            <a:endParaRPr lang="en-US" dirty="0"/>
          </a:p>
        </p:txBody>
      </p:sp>
      <p:sp>
        <p:nvSpPr>
          <p:cNvPr id="3" name="Content Placeholder 2">
            <a:extLst>
              <a:ext uri="{FF2B5EF4-FFF2-40B4-BE49-F238E27FC236}">
                <a16:creationId xmlns:a16="http://schemas.microsoft.com/office/drawing/2014/main" id="{29EDB8BE-D474-43BB-B9E6-6D99DECCDD17}"/>
              </a:ext>
            </a:extLst>
          </p:cNvPr>
          <p:cNvSpPr>
            <a:spLocks noGrp="1"/>
          </p:cNvSpPr>
          <p:nvPr>
            <p:ph idx="1"/>
          </p:nvPr>
        </p:nvSpPr>
        <p:spPr/>
        <p:txBody>
          <a:bodyPr vert="horz" lIns="91440" tIns="45720" rIns="91440" bIns="45720" rtlCol="0" anchor="t">
            <a:normAutofit/>
          </a:bodyPr>
          <a:lstStyle/>
          <a:p>
            <a:r>
              <a:rPr lang="en-US" dirty="0">
                <a:ea typeface="+mn-lt"/>
                <a:cs typeface="+mn-lt"/>
              </a:rPr>
              <a:t>Android book chapter 13</a:t>
            </a:r>
          </a:p>
          <a:p>
            <a:pPr lvl="1"/>
            <a:r>
              <a:rPr lang="en-US" u="sng" dirty="0">
                <a:ea typeface="+mn-lt"/>
                <a:cs typeface="+mn-lt"/>
                <a:hlinkClick r:id="rId2"/>
              </a:rPr>
              <a:t>CriminalIntent-Chapt13.zip</a:t>
            </a:r>
            <a:endParaRPr lang="en-US" dirty="0">
              <a:cs typeface="Calibri"/>
            </a:endParaRPr>
          </a:p>
          <a:p>
            <a:endParaRPr lang="en-US" dirty="0">
              <a:cs typeface="Calibri"/>
            </a:endParaRPr>
          </a:p>
        </p:txBody>
      </p:sp>
    </p:spTree>
    <p:extLst>
      <p:ext uri="{BB962C8B-B14F-4D97-AF65-F5344CB8AC3E}">
        <p14:creationId xmlns:p14="http://schemas.microsoft.com/office/powerpoint/2010/main" val="618637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B4DF-0AAE-4D51-83ED-8B98EAE1D027}"/>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en-US" dirty="0"/>
              <a:t>BLANK</a:t>
            </a:r>
          </a:p>
        </p:txBody>
      </p:sp>
    </p:spTree>
    <p:extLst>
      <p:ext uri="{BB962C8B-B14F-4D97-AF65-F5344CB8AC3E}">
        <p14:creationId xmlns:p14="http://schemas.microsoft.com/office/powerpoint/2010/main" val="3237816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chemeClr val="dk1"/>
              </a:buClr>
              <a:buSzPts val="4000"/>
            </a:pPr>
            <a:r>
              <a:rPr lang="en-US" dirty="0"/>
              <a:t>MENUS</a:t>
            </a:r>
            <a:endParaRPr dirty="0"/>
          </a:p>
        </p:txBody>
      </p:sp>
      <p:sp>
        <p:nvSpPr>
          <p:cNvPr id="96" name="Google Shape;96;p14"/>
          <p:cNvSpPr txBox="1">
            <a:spLocks noGrp="1"/>
          </p:cNvSpPr>
          <p:nvPr>
            <p:ph type="sldNum" idx="4294967295"/>
          </p:nvPr>
        </p:nvSpPr>
        <p:spPr>
          <a:xfrm>
            <a:off x="100584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9pPr>
          </a:lstStyle>
          <a:p>
            <a:pPr algn="r"/>
            <a:fld id="{00000000-1234-1234-1234-123412341234}" type="slidenum">
              <a:rPr lang="en-US" smtClean="0"/>
              <a:pPr algn="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dk1"/>
              </a:buClr>
              <a:buSzPts val="4400"/>
            </a:pPr>
            <a:r>
              <a:rPr lang="en-US" dirty="0"/>
              <a:t>Adding a Menu to an Activity</a:t>
            </a:r>
            <a:endParaRPr dirty="0"/>
          </a:p>
        </p:txBody>
      </p:sp>
      <p:sp>
        <p:nvSpPr>
          <p:cNvPr id="102" name="Google Shape;102;p15"/>
          <p:cNvSpPr txBox="1">
            <a:spLocks noGrp="1"/>
          </p:cNvSpPr>
          <p:nvPr>
            <p:ph idx="1"/>
          </p:nvPr>
        </p:nvSpPr>
        <p:spPr>
          <a:prstGeom prst="rect">
            <a:avLst/>
          </a:prstGeom>
          <a:noFill/>
          <a:ln>
            <a:noFill/>
          </a:ln>
        </p:spPr>
        <p:txBody>
          <a:bodyPr spcFirstLastPara="1" vert="horz" wrap="square" lIns="91425" tIns="45700" rIns="91425" bIns="45700" rtlCol="0" anchor="t" anchorCtr="0">
            <a:noAutofit/>
          </a:bodyPr>
          <a:lstStyle/>
          <a:p>
            <a:pPr marL="514350" indent="-514350">
              <a:lnSpc>
                <a:spcPct val="80000"/>
              </a:lnSpc>
              <a:spcBef>
                <a:spcPts val="0"/>
              </a:spcBef>
              <a:buClr>
                <a:schemeClr val="dk1"/>
              </a:buClr>
              <a:buSzPts val="2960"/>
              <a:buFont typeface="Calibri"/>
              <a:buAutoNum type="arabicPeriod"/>
            </a:pPr>
            <a:r>
              <a:rPr lang="en-US" sz="2960" dirty="0"/>
              <a:t>Add menu strings to res/values/strings.xml resource file(s)</a:t>
            </a:r>
            <a:endParaRPr dirty="0"/>
          </a:p>
          <a:p>
            <a:pPr marL="514350" indent="-514350">
              <a:lnSpc>
                <a:spcPct val="80000"/>
              </a:lnSpc>
              <a:spcBef>
                <a:spcPts val="592"/>
              </a:spcBef>
              <a:buClr>
                <a:schemeClr val="dk1"/>
              </a:buClr>
              <a:buSzPts val="2960"/>
              <a:buFont typeface="Calibri"/>
              <a:buAutoNum type="arabicPeriod"/>
            </a:pPr>
            <a:r>
              <a:rPr lang="en-US" sz="2960" dirty="0"/>
              <a:t>Add a menu layout file (New -&gt; Android Resource File)</a:t>
            </a:r>
            <a:endParaRPr dirty="0"/>
          </a:p>
          <a:p>
            <a:pPr marL="914400" lvl="1" indent="-514350">
              <a:lnSpc>
                <a:spcPct val="80000"/>
              </a:lnSpc>
              <a:spcBef>
                <a:spcPts val="518"/>
              </a:spcBef>
              <a:buClr>
                <a:schemeClr val="dk1"/>
              </a:buClr>
              <a:buSzPts val="2590"/>
              <a:buChar char="–"/>
            </a:pPr>
            <a:r>
              <a:rPr lang="en-US" sz="2590" dirty="0"/>
              <a:t>Select ’menu’ as the resource type</a:t>
            </a:r>
            <a:endParaRPr dirty="0"/>
          </a:p>
          <a:p>
            <a:pPr marL="914400" lvl="1" indent="-514350">
              <a:lnSpc>
                <a:spcPct val="80000"/>
              </a:lnSpc>
              <a:spcBef>
                <a:spcPts val="518"/>
              </a:spcBef>
              <a:buClr>
                <a:schemeClr val="dk1"/>
              </a:buClr>
              <a:buSzPts val="2590"/>
              <a:buChar char="–"/>
            </a:pPr>
            <a:r>
              <a:rPr lang="en-US" sz="2590" dirty="0"/>
              <a:t>Add item attributes</a:t>
            </a:r>
            <a:endParaRPr dirty="0"/>
          </a:p>
          <a:p>
            <a:pPr marL="914400" lvl="1" indent="-514350">
              <a:lnSpc>
                <a:spcPct val="80000"/>
              </a:lnSpc>
              <a:spcBef>
                <a:spcPts val="518"/>
              </a:spcBef>
              <a:buClr>
                <a:schemeClr val="dk1"/>
              </a:buClr>
              <a:buSzPts val="2590"/>
              <a:buChar char="–"/>
            </a:pPr>
            <a:r>
              <a:rPr lang="en-US" sz="2590" dirty="0"/>
              <a:t>Example: </a:t>
            </a:r>
            <a:r>
              <a:rPr lang="en-US" sz="2590" dirty="0" err="1"/>
              <a:t>ActivityMenuExample</a:t>
            </a:r>
            <a:r>
              <a:rPr lang="en-US" sz="2590" dirty="0"/>
              <a:t>/res/menu/main_menu.xml</a:t>
            </a:r>
            <a:endParaRPr sz="2590" dirty="0"/>
          </a:p>
          <a:p>
            <a:pPr marL="514350" indent="-514350">
              <a:lnSpc>
                <a:spcPct val="80000"/>
              </a:lnSpc>
              <a:spcBef>
                <a:spcPts val="592"/>
              </a:spcBef>
              <a:buClr>
                <a:schemeClr val="dk1"/>
              </a:buClr>
              <a:buSzPts val="2960"/>
              <a:buFont typeface="Calibri"/>
              <a:buAutoNum type="arabicPeriod"/>
            </a:pPr>
            <a:r>
              <a:rPr lang="en-US" sz="2960" dirty="0"/>
              <a:t>Override </a:t>
            </a:r>
            <a:r>
              <a:rPr lang="en-US" sz="2960" dirty="0" err="1"/>
              <a:t>onCreateOptionsMenu</a:t>
            </a:r>
            <a:r>
              <a:rPr lang="en-US" sz="2960" dirty="0"/>
              <a:t>(Menu)</a:t>
            </a:r>
            <a:endParaRPr dirty="0"/>
          </a:p>
          <a:p>
            <a:pPr marL="514350" indent="-514350">
              <a:lnSpc>
                <a:spcPct val="80000"/>
              </a:lnSpc>
              <a:spcBef>
                <a:spcPts val="592"/>
              </a:spcBef>
              <a:buClr>
                <a:schemeClr val="dk1"/>
              </a:buClr>
              <a:buSzPts val="2960"/>
              <a:buFont typeface="Calibri"/>
              <a:buAutoNum type="arabicPeriod"/>
            </a:pPr>
            <a:r>
              <a:rPr lang="en-US" sz="2960" dirty="0"/>
              <a:t>Override </a:t>
            </a:r>
            <a:r>
              <a:rPr lang="en-US" sz="2960" dirty="0" err="1"/>
              <a:t>onOptionsItemSelected</a:t>
            </a:r>
            <a:r>
              <a:rPr lang="en-US" sz="2960" dirty="0"/>
              <a:t>(</a:t>
            </a:r>
            <a:r>
              <a:rPr lang="en-US" sz="2960" dirty="0" err="1"/>
              <a:t>MenuItem</a:t>
            </a:r>
            <a:r>
              <a:rPr lang="en-US" sz="2960" dirty="0"/>
              <a:t>)</a:t>
            </a:r>
            <a:endParaRPr dirty="0"/>
          </a:p>
          <a:p>
            <a:pPr marL="514350" indent="-326390">
              <a:lnSpc>
                <a:spcPct val="80000"/>
              </a:lnSpc>
              <a:spcBef>
                <a:spcPts val="592"/>
              </a:spcBef>
              <a:buClr>
                <a:schemeClr val="dk1"/>
              </a:buClr>
              <a:buSzPts val="2960"/>
              <a:buNone/>
            </a:pPr>
            <a:endParaRPr sz="2960" dirty="0"/>
          </a:p>
          <a:p>
            <a:pPr marL="342900" indent="-342900">
              <a:lnSpc>
                <a:spcPct val="80000"/>
              </a:lnSpc>
              <a:spcBef>
                <a:spcPts val="592"/>
              </a:spcBef>
              <a:buClr>
                <a:schemeClr val="dk1"/>
              </a:buClr>
              <a:buSzPts val="2960"/>
            </a:pPr>
            <a:r>
              <a:rPr lang="en-US" sz="2960" dirty="0"/>
              <a:t>Example: </a:t>
            </a:r>
            <a:r>
              <a:rPr lang="en-US" sz="2960" u="sng" dirty="0">
                <a:solidFill>
                  <a:schemeClr val="hlink"/>
                </a:solidFill>
                <a:hlinkClick r:id="rId3"/>
              </a:rPr>
              <a:t>ActivityMenuExample.zip</a:t>
            </a:r>
            <a:endParaRPr sz="2960" dirty="0"/>
          </a:p>
          <a:p>
            <a:pPr marL="514350" indent="-326390">
              <a:lnSpc>
                <a:spcPct val="80000"/>
              </a:lnSpc>
              <a:spcBef>
                <a:spcPts val="592"/>
              </a:spcBef>
              <a:buClr>
                <a:schemeClr val="dk1"/>
              </a:buClr>
              <a:buSzPts val="2960"/>
              <a:buNone/>
            </a:pPr>
            <a:endParaRPr sz="2960" dirty="0"/>
          </a:p>
          <a:p>
            <a:pPr marL="514350" indent="-326390">
              <a:lnSpc>
                <a:spcPct val="80000"/>
              </a:lnSpc>
              <a:spcBef>
                <a:spcPts val="592"/>
              </a:spcBef>
              <a:buClr>
                <a:schemeClr val="dk1"/>
              </a:buClr>
              <a:buSzPts val="2960"/>
              <a:buNone/>
            </a:pPr>
            <a:endParaRPr sz="2960" dirty="0"/>
          </a:p>
        </p:txBody>
      </p:sp>
      <p:sp>
        <p:nvSpPr>
          <p:cNvPr id="103" name="Google Shape;103;p15"/>
          <p:cNvSpPr txBox="1">
            <a:spLocks noGrp="1"/>
          </p:cNvSpPr>
          <p:nvPr>
            <p:ph type="sldNum" idx="4294967295"/>
          </p:nvPr>
        </p:nvSpPr>
        <p:spPr>
          <a:xfrm>
            <a:off x="100584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9pPr>
          </a:lstStyle>
          <a:p>
            <a:pPr algn="r"/>
            <a:fld id="{00000000-1234-1234-1234-123412341234}" type="slidenum">
              <a:rPr lang="en-US" smtClean="0"/>
              <a:pPr algn="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chemeClr val="dk1"/>
              </a:buClr>
              <a:buSzPts val="4400"/>
            </a:pPr>
            <a:r>
              <a:rPr lang="en-US" dirty="0"/>
              <a:t>Menu Item Flags</a:t>
            </a:r>
            <a:endParaRPr dirty="0"/>
          </a:p>
        </p:txBody>
      </p:sp>
      <p:graphicFrame>
        <p:nvGraphicFramePr>
          <p:cNvPr id="2" name="Table 2">
            <a:extLst>
              <a:ext uri="{FF2B5EF4-FFF2-40B4-BE49-F238E27FC236}">
                <a16:creationId xmlns:a16="http://schemas.microsoft.com/office/drawing/2014/main" id="{D9AA59EA-42DD-4238-9D04-B2E54565B5F4}"/>
              </a:ext>
            </a:extLst>
          </p:cNvPr>
          <p:cNvGraphicFramePr>
            <a:graphicFrameLocks noGrp="1"/>
          </p:cNvGraphicFramePr>
          <p:nvPr>
            <p:extLst>
              <p:ext uri="{D42A27DB-BD31-4B8C-83A1-F6EECF244321}">
                <p14:modId xmlns:p14="http://schemas.microsoft.com/office/powerpoint/2010/main" val="2249790453"/>
              </p:ext>
            </p:extLst>
          </p:nvPr>
        </p:nvGraphicFramePr>
        <p:xfrm>
          <a:off x="1143000" y="1905000"/>
          <a:ext cx="10363200" cy="3962398"/>
        </p:xfrm>
        <a:graphic>
          <a:graphicData uri="http://schemas.openxmlformats.org/drawingml/2006/table">
            <a:tbl>
              <a:tblPr firstRow="1" bandRow="1">
                <a:tableStyleId>{5C22544A-7EE6-4342-B048-85BDC9FD1C3A}</a:tableStyleId>
              </a:tblPr>
              <a:tblGrid>
                <a:gridCol w="2910215">
                  <a:extLst>
                    <a:ext uri="{9D8B030D-6E8A-4147-A177-3AD203B41FA5}">
                      <a16:colId xmlns:a16="http://schemas.microsoft.com/office/drawing/2014/main" val="32548119"/>
                    </a:ext>
                  </a:extLst>
                </a:gridCol>
                <a:gridCol w="7452985">
                  <a:extLst>
                    <a:ext uri="{9D8B030D-6E8A-4147-A177-3AD203B41FA5}">
                      <a16:colId xmlns:a16="http://schemas.microsoft.com/office/drawing/2014/main" val="647105409"/>
                    </a:ext>
                  </a:extLst>
                </a:gridCol>
              </a:tblGrid>
              <a:tr h="425375">
                <a:tc>
                  <a:txBody>
                    <a:bodyPr/>
                    <a:lstStyle/>
                    <a:p>
                      <a:pPr algn="l" fontAlgn="ctr"/>
                      <a:r>
                        <a:rPr lang="en-US" dirty="0">
                          <a:effectLst/>
                        </a:rPr>
                        <a:t>Value</a:t>
                      </a:r>
                    </a:p>
                  </a:txBody>
                  <a:tcPr anchor="ctr"/>
                </a:tc>
                <a:tc>
                  <a:txBody>
                    <a:bodyPr/>
                    <a:lstStyle/>
                    <a:p>
                      <a:pPr algn="l" fontAlgn="ctr"/>
                      <a:r>
                        <a:rPr lang="en-US" dirty="0">
                          <a:effectLst/>
                        </a:rPr>
                        <a:t>Description</a:t>
                      </a:r>
                    </a:p>
                  </a:txBody>
                  <a:tcPr anchor="ctr"/>
                </a:tc>
                <a:extLst>
                  <a:ext uri="{0D108BD9-81ED-4DB2-BD59-A6C34878D82A}">
                    <a16:rowId xmlns:a16="http://schemas.microsoft.com/office/drawing/2014/main" val="1447688701"/>
                  </a:ext>
                </a:extLst>
              </a:tr>
              <a:tr h="839096">
                <a:tc>
                  <a:txBody>
                    <a:bodyPr/>
                    <a:lstStyle/>
                    <a:p>
                      <a:pPr algn="l" fontAlgn="t"/>
                      <a:r>
                        <a:rPr lang="en-US" b="1" dirty="0" err="1">
                          <a:effectLst/>
                        </a:rPr>
                        <a:t>ifRoom</a:t>
                      </a:r>
                      <a:endParaRPr lang="en-US" b="1" dirty="0">
                        <a:effectLst/>
                      </a:endParaRPr>
                    </a:p>
                  </a:txBody>
                  <a:tcPr/>
                </a:tc>
                <a:tc>
                  <a:txBody>
                    <a:bodyPr/>
                    <a:lstStyle/>
                    <a:p>
                      <a:pPr algn="l" fontAlgn="t"/>
                      <a:r>
                        <a:rPr lang="en-US" sz="1400" dirty="0">
                          <a:effectLst/>
                        </a:rPr>
                        <a:t>Only place this item in the app bar if there is room for it. If there is not room for all the items marked "</a:t>
                      </a:r>
                      <a:r>
                        <a:rPr lang="en-US" sz="1400" b="1" dirty="0" err="1">
                          <a:effectLst/>
                          <a:latin typeface="Courier New" panose="02070309020205020404" pitchFamily="49" charset="0"/>
                          <a:cs typeface="Courier New" panose="02070309020205020404" pitchFamily="49" charset="0"/>
                        </a:rPr>
                        <a:t>ifRoom</a:t>
                      </a:r>
                      <a:r>
                        <a:rPr lang="en-US" sz="1400" dirty="0">
                          <a:effectLst/>
                        </a:rPr>
                        <a:t>", the items with the lowest </a:t>
                      </a:r>
                      <a:r>
                        <a:rPr lang="en-US" sz="1400" b="1" dirty="0" err="1">
                          <a:effectLst/>
                          <a:latin typeface="Courier New" panose="02070309020205020404" pitchFamily="49" charset="0"/>
                          <a:cs typeface="Courier New" panose="02070309020205020404" pitchFamily="49" charset="0"/>
                        </a:rPr>
                        <a:t>orderInCategory</a:t>
                      </a:r>
                      <a:r>
                        <a:rPr lang="en-US" sz="1400" dirty="0">
                          <a:effectLst/>
                        </a:rPr>
                        <a:t> values are displayed as actions, and the remaining items are displayed in the overflow menu.</a:t>
                      </a:r>
                    </a:p>
                  </a:txBody>
                  <a:tcPr/>
                </a:tc>
                <a:extLst>
                  <a:ext uri="{0D108BD9-81ED-4DB2-BD59-A6C34878D82A}">
                    <a16:rowId xmlns:a16="http://schemas.microsoft.com/office/drawing/2014/main" val="4145545177"/>
                  </a:ext>
                </a:extLst>
              </a:tr>
              <a:tr h="594360">
                <a:tc>
                  <a:txBody>
                    <a:bodyPr/>
                    <a:lstStyle/>
                    <a:p>
                      <a:pPr algn="l" fontAlgn="t"/>
                      <a:r>
                        <a:rPr lang="en-US" b="1" dirty="0" err="1">
                          <a:effectLst/>
                        </a:rPr>
                        <a:t>withText</a:t>
                      </a:r>
                      <a:endParaRPr lang="en-US" b="1" dirty="0">
                        <a:effectLst/>
                      </a:endParaRPr>
                    </a:p>
                  </a:txBody>
                  <a:tcPr/>
                </a:tc>
                <a:tc>
                  <a:txBody>
                    <a:bodyPr/>
                    <a:lstStyle/>
                    <a:p>
                      <a:pPr algn="l" fontAlgn="t"/>
                      <a:r>
                        <a:rPr lang="en-US" sz="1400" dirty="0">
                          <a:effectLst/>
                        </a:rPr>
                        <a:t>Also include the title text (defined by </a:t>
                      </a:r>
                      <a:r>
                        <a:rPr lang="en-US" sz="1400" b="1" dirty="0" err="1">
                          <a:effectLst/>
                          <a:latin typeface="Courier New" panose="02070309020205020404" pitchFamily="49" charset="0"/>
                          <a:cs typeface="Courier New" panose="02070309020205020404" pitchFamily="49" charset="0"/>
                        </a:rPr>
                        <a:t>android:title</a:t>
                      </a:r>
                      <a:r>
                        <a:rPr lang="en-US" sz="1400" dirty="0">
                          <a:effectLst/>
                        </a:rPr>
                        <a:t>) with the action item. You can include this value along with one of the others as a flag set, by separating them with a pipe |.</a:t>
                      </a:r>
                    </a:p>
                  </a:txBody>
                  <a:tcPr/>
                </a:tc>
                <a:extLst>
                  <a:ext uri="{0D108BD9-81ED-4DB2-BD59-A6C34878D82A}">
                    <a16:rowId xmlns:a16="http://schemas.microsoft.com/office/drawing/2014/main" val="3976835857"/>
                  </a:ext>
                </a:extLst>
              </a:tr>
              <a:tr h="425375">
                <a:tc>
                  <a:txBody>
                    <a:bodyPr/>
                    <a:lstStyle/>
                    <a:p>
                      <a:pPr algn="l" fontAlgn="t"/>
                      <a:r>
                        <a:rPr lang="en-US" b="1" dirty="0">
                          <a:effectLst/>
                        </a:rPr>
                        <a:t>never</a:t>
                      </a:r>
                    </a:p>
                  </a:txBody>
                  <a:tcPr/>
                </a:tc>
                <a:tc>
                  <a:txBody>
                    <a:bodyPr/>
                    <a:lstStyle/>
                    <a:p>
                      <a:pPr algn="l" fontAlgn="t"/>
                      <a:r>
                        <a:rPr lang="en-US" sz="1400" dirty="0">
                          <a:effectLst/>
                        </a:rPr>
                        <a:t>Never place this item in the app bar. Instead, list the item in the app bar's overflow menu.</a:t>
                      </a:r>
                    </a:p>
                  </a:txBody>
                  <a:tcPr/>
                </a:tc>
                <a:extLst>
                  <a:ext uri="{0D108BD9-81ED-4DB2-BD59-A6C34878D82A}">
                    <a16:rowId xmlns:a16="http://schemas.microsoft.com/office/drawing/2014/main" val="561952042"/>
                  </a:ext>
                </a:extLst>
              </a:tr>
              <a:tr h="839096">
                <a:tc>
                  <a:txBody>
                    <a:bodyPr/>
                    <a:lstStyle/>
                    <a:p>
                      <a:pPr algn="l" fontAlgn="t"/>
                      <a:r>
                        <a:rPr lang="en-US" b="1" dirty="0">
                          <a:effectLst/>
                        </a:rPr>
                        <a:t>always</a:t>
                      </a:r>
                    </a:p>
                  </a:txBody>
                  <a:tcPr/>
                </a:tc>
                <a:tc>
                  <a:txBody>
                    <a:bodyPr/>
                    <a:lstStyle/>
                    <a:p>
                      <a:pPr algn="l" fontAlgn="t"/>
                      <a:r>
                        <a:rPr lang="en-US" sz="1400" dirty="0">
                          <a:effectLst/>
                        </a:rPr>
                        <a:t>Always place this item in the app bar. Avoid using this unless it's critical that the item always appear in the action bar. Setting multiple items to always appear as action items can result in them overlapping with other UI in the app bar.</a:t>
                      </a:r>
                    </a:p>
                  </a:txBody>
                  <a:tcPr/>
                </a:tc>
                <a:extLst>
                  <a:ext uri="{0D108BD9-81ED-4DB2-BD59-A6C34878D82A}">
                    <a16:rowId xmlns:a16="http://schemas.microsoft.com/office/drawing/2014/main" val="3608339012"/>
                  </a:ext>
                </a:extLst>
              </a:tr>
              <a:tr h="839096">
                <a:tc>
                  <a:txBody>
                    <a:bodyPr/>
                    <a:lstStyle/>
                    <a:p>
                      <a:pPr algn="l" fontAlgn="t"/>
                      <a:r>
                        <a:rPr lang="en-US" b="1" dirty="0" err="1">
                          <a:effectLst/>
                        </a:rPr>
                        <a:t>collapseActionView</a:t>
                      </a:r>
                      <a:endParaRPr lang="en-US" b="1" dirty="0">
                        <a:effectLst/>
                      </a:endParaRPr>
                    </a:p>
                  </a:txBody>
                  <a:tcPr/>
                </a:tc>
                <a:tc>
                  <a:txBody>
                    <a:bodyPr/>
                    <a:lstStyle/>
                    <a:p>
                      <a:pPr algn="l" fontAlgn="t"/>
                      <a:r>
                        <a:rPr lang="en-US" sz="1400" dirty="0">
                          <a:effectLst/>
                        </a:rPr>
                        <a:t>The action view associated with this action item (as declared by </a:t>
                      </a:r>
                      <a:r>
                        <a:rPr lang="en-US" sz="1400" b="1" dirty="0" err="1">
                          <a:effectLst/>
                          <a:latin typeface="Courier New" panose="02070309020205020404" pitchFamily="49" charset="0"/>
                          <a:cs typeface="Courier New" panose="02070309020205020404" pitchFamily="49" charset="0"/>
                        </a:rPr>
                        <a:t>android:actionLayout</a:t>
                      </a:r>
                      <a:r>
                        <a:rPr lang="en-US" sz="1400" dirty="0">
                          <a:effectLst/>
                          <a:latin typeface="Courier New" panose="02070309020205020404" pitchFamily="49" charset="0"/>
                          <a:cs typeface="Courier New" panose="02070309020205020404" pitchFamily="49" charset="0"/>
                        </a:rPr>
                        <a:t> </a:t>
                      </a:r>
                      <a:r>
                        <a:rPr lang="en-US" sz="1400" dirty="0">
                          <a:effectLst/>
                        </a:rPr>
                        <a:t>or </a:t>
                      </a:r>
                      <a:r>
                        <a:rPr lang="en-US" sz="1400" b="1" dirty="0" err="1">
                          <a:effectLst/>
                          <a:latin typeface="Courier New" panose="02070309020205020404" pitchFamily="49" charset="0"/>
                          <a:cs typeface="Courier New" panose="02070309020205020404" pitchFamily="49" charset="0"/>
                        </a:rPr>
                        <a:t>android:actionViewClass</a:t>
                      </a:r>
                      <a:r>
                        <a:rPr lang="en-US" sz="1400" dirty="0">
                          <a:effectLst/>
                        </a:rPr>
                        <a:t>) is collapsible.</a:t>
                      </a:r>
                      <a:br>
                        <a:rPr lang="en-US" sz="1400" dirty="0">
                          <a:effectLst/>
                        </a:rPr>
                      </a:br>
                      <a:r>
                        <a:rPr lang="en-US" sz="1400" dirty="0">
                          <a:effectLst/>
                        </a:rPr>
                        <a:t>Introduced in API Level 14.</a:t>
                      </a:r>
                    </a:p>
                  </a:txBody>
                  <a:tcPr/>
                </a:tc>
                <a:extLst>
                  <a:ext uri="{0D108BD9-81ED-4DB2-BD59-A6C34878D82A}">
                    <a16:rowId xmlns:a16="http://schemas.microsoft.com/office/drawing/2014/main" val="1346298590"/>
                  </a:ext>
                </a:extLst>
              </a:tr>
            </a:tbl>
          </a:graphicData>
        </a:graphic>
      </p:graphicFrame>
      <p:sp>
        <p:nvSpPr>
          <p:cNvPr id="5" name="TextBox 4">
            <a:extLst>
              <a:ext uri="{FF2B5EF4-FFF2-40B4-BE49-F238E27FC236}">
                <a16:creationId xmlns:a16="http://schemas.microsoft.com/office/drawing/2014/main" id="{B596B7EE-DB45-4C04-9AF6-48AC6C6436C0}"/>
              </a:ext>
            </a:extLst>
          </p:cNvPr>
          <p:cNvSpPr txBox="1"/>
          <p:nvPr/>
        </p:nvSpPr>
        <p:spPr>
          <a:xfrm>
            <a:off x="11506200" y="5694272"/>
            <a:ext cx="228600" cy="246221"/>
          </a:xfrm>
          <a:prstGeom prst="rect">
            <a:avLst/>
          </a:prstGeom>
          <a:noFill/>
        </p:spPr>
        <p:txBody>
          <a:bodyPr wrap="square" rtlCol="0">
            <a:spAutoFit/>
          </a:bodyPr>
          <a:lstStyle/>
          <a:p>
            <a:r>
              <a:rPr lang="en-US" sz="1000" dirty="0"/>
              <a:t>1</a:t>
            </a:r>
          </a:p>
        </p:txBody>
      </p:sp>
      <p:sp>
        <p:nvSpPr>
          <p:cNvPr id="110" name="Google Shape;110;p16"/>
          <p:cNvSpPr txBox="1">
            <a:spLocks noGrp="1"/>
          </p:cNvSpPr>
          <p:nvPr>
            <p:ph type="sldNum" idx="4294967295"/>
          </p:nvPr>
        </p:nvSpPr>
        <p:spPr>
          <a:xfrm>
            <a:off x="100584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9pPr>
          </a:lstStyle>
          <a:p>
            <a:pPr algn="r">
              <a:buClr>
                <a:srgbClr val="000000"/>
              </a:buClr>
            </a:pPr>
            <a:fld id="{00000000-1234-1234-1234-123412341234}" type="slidenum">
              <a:rPr lang="en-US" smtClean="0"/>
              <a:pPr algn="r">
                <a:buClr>
                  <a:srgbClr val="000000"/>
                </a:buClr>
              </a:pPr>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chemeClr val="dk1"/>
              </a:buClr>
              <a:buSzPts val="4400"/>
            </a:pPr>
            <a:r>
              <a:rPr lang="en-US" dirty="0"/>
              <a:t>Adding an Icon to a Menu</a:t>
            </a:r>
            <a:endParaRPr dirty="0"/>
          </a:p>
        </p:txBody>
      </p:sp>
      <p:sp>
        <p:nvSpPr>
          <p:cNvPr id="117" name="Google Shape;117;p17"/>
          <p:cNvSpPr txBox="1">
            <a:spLocks noGrp="1"/>
          </p:cNvSpPr>
          <p:nvPr>
            <p:ph idx="1"/>
          </p:nvPr>
        </p:nvSpPr>
        <p:spPr>
          <a:prstGeom prst="rect">
            <a:avLst/>
          </a:prstGeom>
          <a:noFill/>
          <a:ln>
            <a:noFill/>
          </a:ln>
        </p:spPr>
        <p:txBody>
          <a:bodyPr spcFirstLastPara="1" vert="horz" wrap="square" lIns="91425" tIns="45700" rIns="91425" bIns="45700" rtlCol="0" anchor="t" anchorCtr="0">
            <a:noAutofit/>
          </a:bodyPr>
          <a:lstStyle/>
          <a:p>
            <a:pPr marL="342900" indent="-342900">
              <a:spcBef>
                <a:spcPts val="0"/>
              </a:spcBef>
              <a:buClr>
                <a:schemeClr val="dk1"/>
              </a:buClr>
              <a:buSzPts val="2960"/>
            </a:pPr>
            <a:r>
              <a:rPr lang="en-US" sz="2950" dirty="0"/>
              <a:t>From the layout file</a:t>
            </a:r>
            <a:endParaRPr sz="2950" dirty="0"/>
          </a:p>
          <a:p>
            <a:pPr marL="742950" lvl="1" indent="-285750">
              <a:spcBef>
                <a:spcPts val="518"/>
              </a:spcBef>
              <a:buClr>
                <a:schemeClr val="dk1"/>
              </a:buClr>
              <a:buSzPts val="2590"/>
              <a:buChar char="–"/>
            </a:pPr>
            <a:r>
              <a:rPr lang="en-US" sz="2550" b="1" dirty="0" err="1"/>
              <a:t>android:icon</a:t>
            </a:r>
            <a:r>
              <a:rPr lang="en-US" sz="2550" b="1" dirty="0"/>
              <a:t>="@drawable/</a:t>
            </a:r>
            <a:r>
              <a:rPr lang="en-US" sz="2550" b="1" dirty="0" err="1"/>
              <a:t>ic_file</a:t>
            </a:r>
            <a:r>
              <a:rPr lang="en-US" sz="2550" b="1" dirty="0"/>
              <a:t>”</a:t>
            </a:r>
            <a:endParaRPr sz="2550" dirty="0"/>
          </a:p>
          <a:p>
            <a:pPr marL="742950" lvl="1" indent="-285750">
              <a:spcBef>
                <a:spcPts val="518"/>
              </a:spcBef>
              <a:buClr>
                <a:schemeClr val="dk1"/>
              </a:buClr>
              <a:buSzPts val="2590"/>
              <a:buChar char="–"/>
            </a:pPr>
            <a:r>
              <a:rPr lang="en-US" sz="2550" dirty="0"/>
              <a:t>Use Android Asset Studio to generate the icon (Android book 4th edition, pgs. 285-287)</a:t>
            </a:r>
            <a:endParaRPr sz="2550" dirty="0"/>
          </a:p>
          <a:p>
            <a:pPr marL="742950" lvl="1" indent="-285750">
              <a:spcBef>
                <a:spcPts val="518"/>
              </a:spcBef>
              <a:buClr>
                <a:schemeClr val="dk1"/>
              </a:buClr>
              <a:buSzPts val="2590"/>
              <a:buChar char="–"/>
            </a:pPr>
            <a:r>
              <a:rPr lang="en-US" sz="2550" dirty="0">
                <a:hlinkClick r:id="rId3"/>
              </a:rPr>
              <a:t>Can also download and add icons</a:t>
            </a:r>
            <a:r>
              <a:rPr lang="en-US" sz="2550" dirty="0"/>
              <a:t> </a:t>
            </a:r>
            <a:endParaRPr lang="en-US" sz="2550">
              <a:cs typeface="Calibri"/>
            </a:endParaRPr>
          </a:p>
          <a:p>
            <a:pPr marL="342900" indent="-342900">
              <a:spcBef>
                <a:spcPts val="592"/>
              </a:spcBef>
              <a:buClr>
                <a:schemeClr val="dk1"/>
              </a:buClr>
              <a:buSzPts val="2960"/>
            </a:pPr>
            <a:r>
              <a:rPr lang="en-US" sz="2950" dirty="0"/>
              <a:t>From </a:t>
            </a:r>
            <a:r>
              <a:rPr lang="en-US" sz="2950" dirty="0" err="1"/>
              <a:t>onCreateOptionsMenu</a:t>
            </a:r>
            <a:r>
              <a:rPr lang="en-US" sz="2950" dirty="0"/>
              <a:t>(…)</a:t>
            </a:r>
            <a:endParaRPr sz="2950" dirty="0"/>
          </a:p>
          <a:p>
            <a:pPr marL="742950" lvl="1" indent="-285750">
              <a:spcBef>
                <a:spcPts val="518"/>
              </a:spcBef>
              <a:buClr>
                <a:schemeClr val="dk1"/>
              </a:buClr>
              <a:buSzPts val="2590"/>
              <a:buChar char="–"/>
            </a:pPr>
            <a:r>
              <a:rPr lang="en-US" sz="2550" dirty="0"/>
              <a:t>Get reference to the menu item and write code to add the icon (required to use </a:t>
            </a:r>
            <a:r>
              <a:rPr lang="en-US" sz="2550" dirty="0" err="1"/>
              <a:t>FontAwesome</a:t>
            </a:r>
            <a:r>
              <a:rPr lang="en-US" sz="2550" dirty="0"/>
              <a:t> icons)</a:t>
            </a:r>
            <a:endParaRPr sz="2550" dirty="0"/>
          </a:p>
          <a:p>
            <a:pPr marL="742950" lvl="1" indent="-121284">
              <a:spcBef>
                <a:spcPts val="518"/>
              </a:spcBef>
              <a:buClr>
                <a:schemeClr val="dk1"/>
              </a:buClr>
              <a:buSzPts val="2590"/>
              <a:buNone/>
            </a:pPr>
            <a:endParaRPr sz="2590"/>
          </a:p>
        </p:txBody>
      </p:sp>
      <p:sp>
        <p:nvSpPr>
          <p:cNvPr id="118" name="Google Shape;118;p17"/>
          <p:cNvSpPr txBox="1">
            <a:spLocks noGrp="1"/>
          </p:cNvSpPr>
          <p:nvPr>
            <p:ph type="sldNum" idx="4294967295"/>
          </p:nvPr>
        </p:nvSpPr>
        <p:spPr>
          <a:xfrm>
            <a:off x="100584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9pPr>
          </a:lstStyle>
          <a:p>
            <a:pPr algn="r"/>
            <a:fld id="{00000000-1234-1234-1234-123412341234}" type="slidenum">
              <a:rPr lang="en-US" smtClean="0"/>
              <a:pPr algn="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chemeClr val="dk1"/>
              </a:buClr>
              <a:buSzPts val="3959"/>
            </a:pPr>
            <a:r>
              <a:rPr lang="en-US" sz="3959" dirty="0"/>
              <a:t>Adding a Font Awesome Menu Icon</a:t>
            </a:r>
            <a:endParaRPr dirty="0"/>
          </a:p>
        </p:txBody>
      </p:sp>
      <p:sp>
        <p:nvSpPr>
          <p:cNvPr id="124" name="Google Shape;124;p18"/>
          <p:cNvSpPr txBox="1">
            <a:spLocks noGrp="1"/>
          </p:cNvSpPr>
          <p:nvPr>
            <p:ph idx="1"/>
          </p:nvPr>
        </p:nvSpPr>
        <p:spPr>
          <a:xfrm>
            <a:off x="838200" y="1973262"/>
            <a:ext cx="10515600" cy="4351338"/>
          </a:xfrm>
          <a:prstGeom prst="rect">
            <a:avLst/>
          </a:prstGeom>
          <a:noFill/>
          <a:ln>
            <a:noFill/>
          </a:ln>
        </p:spPr>
        <p:txBody>
          <a:bodyPr spcFirstLastPara="1" vert="horz" wrap="square" lIns="91425" tIns="45700" rIns="91425" bIns="45700" rtlCol="0" anchor="t" anchorCtr="0">
            <a:noAutofit/>
          </a:bodyPr>
          <a:lstStyle/>
          <a:p>
            <a:pPr marL="342900" indent="-342900">
              <a:lnSpc>
                <a:spcPct val="80000"/>
              </a:lnSpc>
              <a:spcBef>
                <a:spcPts val="0"/>
              </a:spcBef>
              <a:buClr>
                <a:schemeClr val="dk1"/>
              </a:buClr>
              <a:buSzPts val="2720"/>
            </a:pPr>
            <a:r>
              <a:rPr lang="en-US" sz="2720" dirty="0"/>
              <a:t>Add dependencies to your </a:t>
            </a:r>
            <a:r>
              <a:rPr lang="en-US" sz="2720" dirty="0" err="1"/>
              <a:t>build.gradle</a:t>
            </a:r>
            <a:r>
              <a:rPr lang="en-US" sz="2720" dirty="0"/>
              <a:t> file:</a:t>
            </a:r>
            <a:endParaRPr dirty="0"/>
          </a:p>
          <a:p>
            <a:pPr marL="742950" lvl="1" indent="-285750">
              <a:lnSpc>
                <a:spcPct val="80000"/>
              </a:lnSpc>
              <a:spcBef>
                <a:spcPts val="476"/>
              </a:spcBef>
              <a:buClr>
                <a:schemeClr val="dk1"/>
              </a:buClr>
              <a:buSzPts val="2380"/>
              <a:buChar char="–"/>
            </a:pPr>
            <a:r>
              <a:rPr lang="en-US" sz="2380" dirty="0"/>
              <a:t>implementation 'com.joanzapata.iconify:android-iconify:2.2.2</a:t>
            </a:r>
            <a:r>
              <a:rPr lang="en-US" sz="2380" b="1" dirty="0"/>
              <a:t>'</a:t>
            </a:r>
            <a:endParaRPr sz="2380" dirty="0"/>
          </a:p>
          <a:p>
            <a:pPr marL="742950" lvl="1" indent="-285750">
              <a:lnSpc>
                <a:spcPct val="80000"/>
              </a:lnSpc>
              <a:spcBef>
                <a:spcPts val="476"/>
              </a:spcBef>
              <a:buClr>
                <a:schemeClr val="dk1"/>
              </a:buClr>
              <a:buSzPts val="2380"/>
              <a:buChar char="–"/>
            </a:pPr>
            <a:r>
              <a:rPr lang="en-US" sz="2380" dirty="0"/>
              <a:t>implementation 'com.joanzapata.iconify:android-iconify-fontawesome:2.2.2</a:t>
            </a:r>
            <a:r>
              <a:rPr lang="en-US" sz="2380" b="1" dirty="0"/>
              <a:t>'</a:t>
            </a:r>
            <a:endParaRPr sz="2380" dirty="0"/>
          </a:p>
          <a:p>
            <a:pPr marL="342900" indent="-342900">
              <a:lnSpc>
                <a:spcPct val="80000"/>
              </a:lnSpc>
              <a:spcBef>
                <a:spcPts val="544"/>
              </a:spcBef>
              <a:buClr>
                <a:schemeClr val="dk1"/>
              </a:buClr>
              <a:buSzPts val="2720"/>
            </a:pPr>
            <a:r>
              <a:rPr lang="en-US" sz="2720" dirty="0"/>
              <a:t>If the above dependencies create Gradle build errors, by bringing in incompatible transitive dependencies</a:t>
            </a:r>
            <a:endParaRPr dirty="0"/>
          </a:p>
          <a:p>
            <a:pPr marL="742950" lvl="1" indent="-285750">
              <a:lnSpc>
                <a:spcPct val="80000"/>
              </a:lnSpc>
              <a:spcBef>
                <a:spcPts val="476"/>
              </a:spcBef>
              <a:buClr>
                <a:schemeClr val="dk1"/>
              </a:buClr>
              <a:buSzPts val="2380"/>
              <a:buChar char="–"/>
            </a:pPr>
            <a:r>
              <a:rPr lang="en-US" sz="2380" dirty="0"/>
              <a:t>'implementation </a:t>
            </a:r>
            <a:r>
              <a:rPr lang="en-US" sz="2380" b="1" dirty="0"/>
              <a:t>(</a:t>
            </a:r>
            <a:r>
              <a:rPr lang="en-US" sz="2380" dirty="0"/>
              <a:t>com.joanzapata.iconify:android-iconify:2.2.2</a:t>
            </a:r>
            <a:r>
              <a:rPr lang="en-US" sz="2380" b="1" dirty="0"/>
              <a:t>',</a:t>
            </a:r>
            <a:br>
              <a:rPr lang="en-US" sz="2380" b="1" dirty="0"/>
            </a:br>
            <a:r>
              <a:rPr lang="en-US" sz="2380" b="1" dirty="0"/>
              <a:t>        { exclude group: '</a:t>
            </a:r>
            <a:r>
              <a:rPr lang="en-US" sz="2380" b="1" dirty="0" err="1"/>
              <a:t>com.android.support</a:t>
            </a:r>
            <a:r>
              <a:rPr lang="en-US" sz="2380" b="1" dirty="0"/>
              <a:t>' })</a:t>
            </a:r>
            <a:endParaRPr dirty="0"/>
          </a:p>
          <a:p>
            <a:pPr marL="742950" lvl="1" indent="-285750">
              <a:lnSpc>
                <a:spcPct val="80000"/>
              </a:lnSpc>
              <a:spcBef>
                <a:spcPts val="476"/>
              </a:spcBef>
              <a:buClr>
                <a:schemeClr val="dk1"/>
              </a:buClr>
              <a:buSzPts val="2380"/>
              <a:buChar char="–"/>
            </a:pPr>
            <a:r>
              <a:rPr lang="en-US" sz="2380" dirty="0"/>
              <a:t>implementation </a:t>
            </a:r>
            <a:r>
              <a:rPr lang="en-US" sz="2380" b="1" dirty="0"/>
              <a:t>(</a:t>
            </a:r>
            <a:r>
              <a:rPr lang="en-US" sz="2380" dirty="0"/>
              <a:t>'com.joanzapata.iconify:android-iconify-fontawesome:2.2.2</a:t>
            </a:r>
            <a:r>
              <a:rPr lang="en-US" sz="2380" b="1" dirty="0"/>
              <a:t>',</a:t>
            </a:r>
            <a:br>
              <a:rPr lang="en-US" sz="2380" b="1" dirty="0"/>
            </a:br>
            <a:r>
              <a:rPr lang="en-US" sz="2380" b="1" dirty="0"/>
              <a:t>        { exclude group: '</a:t>
            </a:r>
            <a:r>
              <a:rPr lang="en-US" sz="2380" b="1" dirty="0" err="1"/>
              <a:t>com.android.support</a:t>
            </a:r>
            <a:r>
              <a:rPr lang="en-US" sz="2380" b="1" dirty="0"/>
              <a:t>' })</a:t>
            </a:r>
            <a:endParaRPr dirty="0"/>
          </a:p>
          <a:p>
            <a:pPr marL="342900" indent="-170180">
              <a:lnSpc>
                <a:spcPct val="80000"/>
              </a:lnSpc>
              <a:spcBef>
                <a:spcPts val="544"/>
              </a:spcBef>
              <a:buClr>
                <a:schemeClr val="dk1"/>
              </a:buClr>
              <a:buSzPts val="2720"/>
              <a:buNone/>
            </a:pPr>
            <a:endParaRPr sz="2720" dirty="0"/>
          </a:p>
          <a:p>
            <a:pPr marL="342900" indent="-170180">
              <a:lnSpc>
                <a:spcPct val="80000"/>
              </a:lnSpc>
              <a:spcBef>
                <a:spcPts val="544"/>
              </a:spcBef>
              <a:buClr>
                <a:schemeClr val="dk1"/>
              </a:buClr>
              <a:buSzPts val="2720"/>
              <a:buNone/>
            </a:pPr>
            <a:endParaRPr sz="2720" dirty="0"/>
          </a:p>
        </p:txBody>
      </p:sp>
      <p:sp>
        <p:nvSpPr>
          <p:cNvPr id="125" name="Google Shape;125;p18"/>
          <p:cNvSpPr txBox="1">
            <a:spLocks noGrp="1"/>
          </p:cNvSpPr>
          <p:nvPr>
            <p:ph type="sldNum" idx="4294967295"/>
          </p:nvPr>
        </p:nvSpPr>
        <p:spPr>
          <a:xfrm>
            <a:off x="100584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9pPr>
          </a:lstStyle>
          <a:p>
            <a:pPr algn="r"/>
            <a:fld id="{00000000-1234-1234-1234-123412341234}" type="slidenum">
              <a:rPr lang="en-US" smtClean="0"/>
              <a:pPr algn="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chemeClr val="dk1"/>
              </a:buClr>
              <a:buSzPts val="3959"/>
            </a:pPr>
            <a:r>
              <a:rPr lang="en-US" sz="3959" dirty="0"/>
              <a:t>Adding a Font Awesome Menu Icon (cont.)</a:t>
            </a:r>
            <a:endParaRPr dirty="0"/>
          </a:p>
        </p:txBody>
      </p:sp>
      <p:sp>
        <p:nvSpPr>
          <p:cNvPr id="131" name="Google Shape;131;p19"/>
          <p:cNvSpPr txBox="1">
            <a:spLocks noGrp="1"/>
          </p:cNvSpPr>
          <p:nvPr>
            <p:ph idx="1"/>
          </p:nvPr>
        </p:nvSpPr>
        <p:spPr>
          <a:xfrm>
            <a:off x="2438400" y="1825625"/>
            <a:ext cx="7696200" cy="4351338"/>
          </a:xfrm>
          <a:prstGeom prst="rect">
            <a:avLst/>
          </a:prstGeom>
          <a:noFill/>
          <a:ln>
            <a:noFill/>
          </a:ln>
        </p:spPr>
        <p:txBody>
          <a:bodyPr spcFirstLastPara="1" vert="horz" wrap="square" lIns="91425" tIns="45700" rIns="91425" bIns="45700" rtlCol="0" anchor="t" anchorCtr="0">
            <a:noAutofit/>
          </a:bodyPr>
          <a:lstStyle/>
          <a:p>
            <a:pPr marL="0" indent="0">
              <a:lnSpc>
                <a:spcPct val="80000"/>
              </a:lnSpc>
              <a:spcBef>
                <a:spcPts val="0"/>
              </a:spcBef>
              <a:buClr>
                <a:schemeClr val="dk1"/>
              </a:buClr>
              <a:buSzPts val="2000"/>
              <a:buNone/>
            </a:pPr>
            <a:r>
              <a:rPr lang="en-US" sz="2000" dirty="0"/>
              <a:t>protected void </a:t>
            </a:r>
            <a:r>
              <a:rPr lang="en-US" sz="2000" dirty="0" err="1"/>
              <a:t>onCreate</a:t>
            </a:r>
            <a:r>
              <a:rPr lang="en-US" sz="2000" dirty="0"/>
              <a:t>(…) {</a:t>
            </a:r>
            <a:br>
              <a:rPr lang="en-US" sz="2000" dirty="0"/>
            </a:br>
            <a:r>
              <a:rPr lang="en-US" sz="2000" dirty="0"/>
              <a:t>…</a:t>
            </a:r>
            <a:endParaRPr dirty="0"/>
          </a:p>
          <a:p>
            <a:pPr marL="0" indent="0">
              <a:lnSpc>
                <a:spcPct val="80000"/>
              </a:lnSpc>
              <a:spcBef>
                <a:spcPts val="400"/>
              </a:spcBef>
              <a:buClr>
                <a:schemeClr val="dk1"/>
              </a:buClr>
              <a:buSzPts val="2000"/>
              <a:buNone/>
            </a:pPr>
            <a:r>
              <a:rPr lang="en-US" sz="2000" b="1" dirty="0"/>
              <a:t>    </a:t>
            </a:r>
            <a:r>
              <a:rPr lang="en-US" sz="2000" b="1" dirty="0" err="1"/>
              <a:t>Iconify.</a:t>
            </a:r>
            <a:r>
              <a:rPr lang="en-US" sz="2000" b="1" i="1" dirty="0" err="1"/>
              <a:t>with</a:t>
            </a:r>
            <a:r>
              <a:rPr lang="en-US" sz="2000" b="1" dirty="0"/>
              <a:t>(new </a:t>
            </a:r>
            <a:r>
              <a:rPr lang="en-US" sz="2000" b="1" dirty="0" err="1"/>
              <a:t>FontAwesomeModule</a:t>
            </a:r>
            <a:r>
              <a:rPr lang="en-US" sz="2000" b="1" dirty="0"/>
              <a:t>());</a:t>
            </a:r>
            <a:br>
              <a:rPr lang="en-US" sz="2000" dirty="0"/>
            </a:br>
            <a:r>
              <a:rPr lang="en-US" sz="2000" dirty="0"/>
              <a:t>…</a:t>
            </a:r>
            <a:endParaRPr dirty="0"/>
          </a:p>
          <a:p>
            <a:pPr marL="0" indent="0">
              <a:lnSpc>
                <a:spcPct val="80000"/>
              </a:lnSpc>
              <a:spcBef>
                <a:spcPts val="400"/>
              </a:spcBef>
              <a:buClr>
                <a:schemeClr val="dk1"/>
              </a:buClr>
              <a:buSzPts val="2000"/>
              <a:buNone/>
            </a:pPr>
            <a:r>
              <a:rPr lang="en-US" sz="2000" dirty="0"/>
              <a:t>}</a:t>
            </a:r>
            <a:endParaRPr dirty="0"/>
          </a:p>
          <a:p>
            <a:pPr marL="0" indent="0">
              <a:lnSpc>
                <a:spcPct val="80000"/>
              </a:lnSpc>
              <a:spcBef>
                <a:spcPts val="400"/>
              </a:spcBef>
              <a:buClr>
                <a:schemeClr val="dk1"/>
              </a:buClr>
              <a:buSzPts val="2000"/>
              <a:buNone/>
            </a:pPr>
            <a:endParaRPr sz="2000" dirty="0"/>
          </a:p>
          <a:p>
            <a:pPr marL="0" indent="0">
              <a:lnSpc>
                <a:spcPct val="80000"/>
              </a:lnSpc>
              <a:spcBef>
                <a:spcPts val="400"/>
              </a:spcBef>
              <a:buClr>
                <a:schemeClr val="dk1"/>
              </a:buClr>
              <a:buSzPts val="2000"/>
              <a:buNone/>
            </a:pPr>
            <a:r>
              <a:rPr lang="en-US" sz="2000" dirty="0"/>
              <a:t>public </a:t>
            </a:r>
            <a:r>
              <a:rPr lang="en-US" sz="2000" dirty="0" err="1"/>
              <a:t>boolean</a:t>
            </a:r>
            <a:r>
              <a:rPr lang="en-US" sz="2000" dirty="0"/>
              <a:t> </a:t>
            </a:r>
            <a:r>
              <a:rPr lang="en-US" sz="2000" dirty="0" err="1"/>
              <a:t>onCreateOptionsMenu</a:t>
            </a:r>
            <a:r>
              <a:rPr lang="en-US" sz="2000" dirty="0"/>
              <a:t>(Menu menu) {</a:t>
            </a:r>
            <a:br>
              <a:rPr lang="en-US" sz="2000" dirty="0"/>
            </a:br>
            <a:r>
              <a:rPr lang="en-US" sz="2000" dirty="0"/>
              <a:t>    </a:t>
            </a:r>
            <a:r>
              <a:rPr lang="en-US" sz="2000" dirty="0" err="1"/>
              <a:t>MenuInflater</a:t>
            </a:r>
            <a:r>
              <a:rPr lang="en-US" sz="2000" dirty="0"/>
              <a:t> inflater = </a:t>
            </a:r>
            <a:r>
              <a:rPr lang="en-US" sz="2000" dirty="0" err="1"/>
              <a:t>getMenuInflater</a:t>
            </a:r>
            <a:r>
              <a:rPr lang="en-US" sz="2000" dirty="0"/>
              <a:t>();</a:t>
            </a:r>
            <a:br>
              <a:rPr lang="en-US" sz="2000" dirty="0"/>
            </a:br>
            <a:r>
              <a:rPr lang="en-US" sz="2000" dirty="0"/>
              <a:t>    </a:t>
            </a:r>
            <a:r>
              <a:rPr lang="en-US" sz="2000" dirty="0" err="1"/>
              <a:t>inflater.inflate</a:t>
            </a:r>
            <a:r>
              <a:rPr lang="en-US" sz="2000" dirty="0"/>
              <a:t>(</a:t>
            </a:r>
            <a:r>
              <a:rPr lang="en-US" sz="2000" dirty="0" err="1"/>
              <a:t>R.menu.</a:t>
            </a:r>
            <a:r>
              <a:rPr lang="en-US" sz="2000" i="1" dirty="0" err="1"/>
              <a:t>main_menu</a:t>
            </a:r>
            <a:r>
              <a:rPr lang="en-US" sz="2000" dirty="0"/>
              <a:t>, menu);</a:t>
            </a:r>
            <a:br>
              <a:rPr lang="en-US" sz="2000" dirty="0"/>
            </a:br>
            <a:br>
              <a:rPr lang="en-US" sz="2000" dirty="0"/>
            </a:br>
            <a:r>
              <a:rPr lang="en-US" sz="2000" dirty="0"/>
              <a:t>    </a:t>
            </a:r>
            <a:r>
              <a:rPr lang="en-US" sz="2000" dirty="0" err="1"/>
              <a:t>MenuItem</a:t>
            </a:r>
            <a:r>
              <a:rPr lang="en-US" sz="2000" dirty="0"/>
              <a:t> </a:t>
            </a:r>
            <a:r>
              <a:rPr lang="en-US" sz="2000" dirty="0" err="1"/>
              <a:t>personMenuItem</a:t>
            </a:r>
            <a:r>
              <a:rPr lang="en-US" sz="2000" dirty="0"/>
              <a:t> = </a:t>
            </a:r>
            <a:r>
              <a:rPr lang="en-US" sz="2000" dirty="0" err="1"/>
              <a:t>menu.findItem</a:t>
            </a:r>
            <a:r>
              <a:rPr lang="en-US" sz="2000" dirty="0"/>
              <a:t>(</a:t>
            </a:r>
            <a:r>
              <a:rPr lang="en-US" sz="2000" dirty="0" err="1"/>
              <a:t>R.id.</a:t>
            </a:r>
            <a:r>
              <a:rPr lang="en-US" sz="2000" i="1" dirty="0" err="1"/>
              <a:t>personMenuItem</a:t>
            </a:r>
            <a:r>
              <a:rPr lang="en-US" sz="2000" dirty="0"/>
              <a:t>);</a:t>
            </a:r>
            <a:br>
              <a:rPr lang="en-US" sz="2000" dirty="0"/>
            </a:br>
            <a:r>
              <a:rPr lang="en-US" sz="2000" dirty="0"/>
              <a:t>    </a:t>
            </a:r>
            <a:r>
              <a:rPr lang="en-US" sz="2000" b="1" dirty="0" err="1"/>
              <a:t>personMenuItem.setIcon</a:t>
            </a:r>
            <a:r>
              <a:rPr lang="en-US" sz="2000" b="1" dirty="0"/>
              <a:t>(new </a:t>
            </a:r>
            <a:r>
              <a:rPr lang="en-US" sz="2000" b="1" dirty="0" err="1"/>
              <a:t>IconDrawable</a:t>
            </a:r>
            <a:r>
              <a:rPr lang="en-US" sz="2000" b="1" dirty="0"/>
              <a:t>(this,</a:t>
            </a:r>
            <a:endParaRPr dirty="0"/>
          </a:p>
          <a:p>
            <a:pPr marL="0" indent="0">
              <a:lnSpc>
                <a:spcPct val="80000"/>
              </a:lnSpc>
              <a:spcBef>
                <a:spcPts val="400"/>
              </a:spcBef>
              <a:buClr>
                <a:schemeClr val="dk1"/>
              </a:buClr>
              <a:buSzPts val="2000"/>
              <a:buNone/>
            </a:pPr>
            <a:r>
              <a:rPr lang="en-US" sz="2000" b="1" dirty="0"/>
              <a:t>        </a:t>
            </a:r>
            <a:r>
              <a:rPr lang="en-US" sz="2000" b="1" dirty="0" err="1"/>
              <a:t>FontAwesomeIcons.</a:t>
            </a:r>
            <a:r>
              <a:rPr lang="en-US" sz="2000" b="1" i="1" dirty="0" err="1"/>
              <a:t>fa_user</a:t>
            </a:r>
            <a:r>
              <a:rPr lang="en-US" sz="2000" b="1" dirty="0"/>
              <a:t>)</a:t>
            </a:r>
            <a:br>
              <a:rPr lang="en-US" sz="2000" b="1" dirty="0"/>
            </a:br>
            <a:r>
              <a:rPr lang="en-US" sz="2000" b="1" dirty="0"/>
              <a:t>            .</a:t>
            </a:r>
            <a:r>
              <a:rPr lang="en-US" sz="2000" b="1" dirty="0" err="1"/>
              <a:t>colorRes</a:t>
            </a:r>
            <a:r>
              <a:rPr lang="en-US" sz="2000" b="1" dirty="0"/>
              <a:t>(</a:t>
            </a:r>
            <a:r>
              <a:rPr lang="en-US" sz="2000" b="1" dirty="0" err="1"/>
              <a:t>R.color.</a:t>
            </a:r>
            <a:r>
              <a:rPr lang="en-US" sz="2000" b="1" i="1" dirty="0" err="1"/>
              <a:t>colorWhite</a:t>
            </a:r>
            <a:r>
              <a:rPr lang="en-US" sz="2000" b="1" dirty="0"/>
              <a:t>)</a:t>
            </a:r>
            <a:br>
              <a:rPr lang="en-US" sz="2000" b="1" dirty="0"/>
            </a:br>
            <a:r>
              <a:rPr lang="en-US" sz="2000" b="1" dirty="0"/>
              <a:t>            .</a:t>
            </a:r>
            <a:r>
              <a:rPr lang="en-US" sz="2000" b="1" dirty="0" err="1"/>
              <a:t>actionBarSize</a:t>
            </a:r>
            <a:r>
              <a:rPr lang="en-US" sz="2000" b="1" dirty="0"/>
              <a:t>());</a:t>
            </a:r>
            <a:br>
              <a:rPr lang="en-US" sz="2000" dirty="0"/>
            </a:br>
            <a:br>
              <a:rPr lang="en-US" sz="2000" dirty="0"/>
            </a:br>
            <a:r>
              <a:rPr lang="en-US" sz="2000" dirty="0"/>
              <a:t>    return true;</a:t>
            </a:r>
            <a:br>
              <a:rPr lang="en-US" sz="2000" dirty="0"/>
            </a:br>
            <a:r>
              <a:rPr lang="en-US" sz="2000" dirty="0"/>
              <a:t>}</a:t>
            </a:r>
            <a:br>
              <a:rPr lang="en-US" sz="2000" dirty="0"/>
            </a:br>
            <a:endParaRPr sz="2000" dirty="0"/>
          </a:p>
        </p:txBody>
      </p:sp>
      <p:sp>
        <p:nvSpPr>
          <p:cNvPr id="132" name="Google Shape;132;p19"/>
          <p:cNvSpPr txBox="1">
            <a:spLocks noGrp="1"/>
          </p:cNvSpPr>
          <p:nvPr>
            <p:ph type="sldNum" idx="4294967295"/>
          </p:nvPr>
        </p:nvSpPr>
        <p:spPr>
          <a:xfrm>
            <a:off x="100584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9pPr>
          </a:lstStyle>
          <a:p>
            <a:pPr algn="r"/>
            <a:fld id="{00000000-1234-1234-1234-123412341234}" type="slidenum">
              <a:rPr lang="en-US" smtClean="0"/>
              <a:pPr algn="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chemeClr val="dk1"/>
              </a:buClr>
              <a:buSzPts val="4400"/>
            </a:pPr>
            <a:r>
              <a:rPr lang="en-US" dirty="0"/>
              <a:t>Adding a Menu to a Fragment</a:t>
            </a:r>
            <a:endParaRPr dirty="0"/>
          </a:p>
        </p:txBody>
      </p:sp>
      <p:sp>
        <p:nvSpPr>
          <p:cNvPr id="138" name="Google Shape;138;p20"/>
          <p:cNvSpPr txBox="1">
            <a:spLocks noGrp="1"/>
          </p:cNvSpPr>
          <p:nvPr>
            <p:ph idx="1"/>
          </p:nvPr>
        </p:nvSpPr>
        <p:spPr>
          <a:xfrm>
            <a:off x="838200" y="1973262"/>
            <a:ext cx="10515600" cy="4351338"/>
          </a:xfrm>
          <a:prstGeom prst="rect">
            <a:avLst/>
          </a:prstGeom>
          <a:noFill/>
          <a:ln>
            <a:noFill/>
          </a:ln>
        </p:spPr>
        <p:txBody>
          <a:bodyPr spcFirstLastPara="1" vert="horz" wrap="square" lIns="91425" tIns="45700" rIns="91425" bIns="45700" rtlCol="0" anchor="t" anchorCtr="0">
            <a:noAutofit/>
          </a:bodyPr>
          <a:lstStyle/>
          <a:p>
            <a:pPr marL="342900" indent="-342900">
              <a:lnSpc>
                <a:spcPct val="80000"/>
              </a:lnSpc>
              <a:spcBef>
                <a:spcPts val="0"/>
              </a:spcBef>
              <a:buClr>
                <a:schemeClr val="dk1"/>
              </a:buClr>
              <a:buSzPts val="2960"/>
            </a:pPr>
            <a:r>
              <a:rPr lang="en-US" sz="2960" dirty="0"/>
              <a:t>Same as </a:t>
            </a:r>
            <a:r>
              <a:rPr lang="en-US" sz="2960" dirty="0" err="1"/>
              <a:t>Actvity</a:t>
            </a:r>
            <a:r>
              <a:rPr lang="en-US" sz="2960" dirty="0"/>
              <a:t> menus with the following changes:</a:t>
            </a:r>
            <a:endParaRPr dirty="0"/>
          </a:p>
          <a:p>
            <a:pPr marL="742950" lvl="1" indent="-285750">
              <a:lnSpc>
                <a:spcPct val="80000"/>
              </a:lnSpc>
              <a:spcBef>
                <a:spcPts val="518"/>
              </a:spcBef>
              <a:buClr>
                <a:schemeClr val="dk1"/>
              </a:buClr>
              <a:buSzPts val="2590"/>
              <a:buChar char="–"/>
            </a:pPr>
            <a:r>
              <a:rPr lang="en-US" sz="2590" b="1" dirty="0"/>
              <a:t>Extra Step: </a:t>
            </a:r>
            <a:r>
              <a:rPr lang="en-US" sz="2590" dirty="0"/>
              <a:t>Call </a:t>
            </a:r>
            <a:r>
              <a:rPr lang="en-US" sz="2590" b="1" dirty="0" err="1"/>
              <a:t>setHasOptionsMenu</a:t>
            </a:r>
            <a:r>
              <a:rPr lang="en-US" sz="2590" b="1" dirty="0"/>
              <a:t>(true) </a:t>
            </a:r>
            <a:r>
              <a:rPr lang="en-US" sz="2590" dirty="0"/>
              <a:t>in </a:t>
            </a:r>
            <a:r>
              <a:rPr lang="en-US" sz="2590" b="1" dirty="0" err="1"/>
              <a:t>onCreate</a:t>
            </a:r>
            <a:r>
              <a:rPr lang="en-US" sz="2590" b="1" dirty="0"/>
              <a:t>(Bundle) </a:t>
            </a:r>
            <a:r>
              <a:rPr lang="en-US" sz="2590" dirty="0"/>
              <a:t>or your menu callbacks will never be called</a:t>
            </a:r>
            <a:endParaRPr dirty="0"/>
          </a:p>
          <a:p>
            <a:pPr marL="742950" lvl="1" indent="-285750">
              <a:lnSpc>
                <a:spcPct val="80000"/>
              </a:lnSpc>
              <a:spcBef>
                <a:spcPts val="518"/>
              </a:spcBef>
              <a:buClr>
                <a:schemeClr val="dk1"/>
              </a:buClr>
              <a:buSzPts val="2590"/>
              <a:buChar char="–"/>
            </a:pPr>
            <a:r>
              <a:rPr lang="en-US" sz="2590" dirty="0"/>
              <a:t>Method signature for </a:t>
            </a:r>
            <a:r>
              <a:rPr lang="en-US" sz="2590" dirty="0" err="1"/>
              <a:t>onCreateOptionsMenu</a:t>
            </a:r>
            <a:r>
              <a:rPr lang="en-US" sz="2590" dirty="0"/>
              <a:t>(…) receives a </a:t>
            </a:r>
            <a:r>
              <a:rPr lang="en-US" sz="2590" dirty="0" err="1"/>
              <a:t>MenuInflater</a:t>
            </a:r>
            <a:r>
              <a:rPr lang="en-US" sz="2590" dirty="0"/>
              <a:t> as a parameter</a:t>
            </a:r>
            <a:endParaRPr dirty="0"/>
          </a:p>
          <a:p>
            <a:pPr lvl="2">
              <a:lnSpc>
                <a:spcPct val="80000"/>
              </a:lnSpc>
              <a:spcBef>
                <a:spcPts val="444"/>
              </a:spcBef>
              <a:buClr>
                <a:schemeClr val="dk1"/>
              </a:buClr>
              <a:buSzPts val="2220"/>
            </a:pPr>
            <a:r>
              <a:rPr lang="en-US" sz="2220" dirty="0"/>
              <a:t>Receives the </a:t>
            </a:r>
            <a:r>
              <a:rPr lang="en-US" sz="2220" dirty="0" err="1"/>
              <a:t>MenuInflater</a:t>
            </a:r>
            <a:r>
              <a:rPr lang="en-US" sz="2220" dirty="0"/>
              <a:t> from the hosting activity</a:t>
            </a:r>
            <a:endParaRPr dirty="0"/>
          </a:p>
          <a:p>
            <a:pPr marL="342900" indent="-342900">
              <a:lnSpc>
                <a:spcPct val="80000"/>
              </a:lnSpc>
              <a:spcBef>
                <a:spcPts val="592"/>
              </a:spcBef>
              <a:buClr>
                <a:schemeClr val="dk1"/>
              </a:buClr>
              <a:buSzPts val="2960"/>
            </a:pPr>
            <a:r>
              <a:rPr lang="en-US" sz="2960" dirty="0"/>
              <a:t>Example: </a:t>
            </a:r>
            <a:r>
              <a:rPr lang="en-US" sz="2960" u="sng" dirty="0">
                <a:solidFill>
                  <a:schemeClr val="hlink"/>
                </a:solidFill>
                <a:hlinkClick r:id="rId3"/>
              </a:rPr>
              <a:t>CriminalIntent-Chapt13.zip</a:t>
            </a:r>
            <a:endParaRPr sz="2960" dirty="0"/>
          </a:p>
          <a:p>
            <a:pPr marL="742950" lvl="1" indent="-285750">
              <a:lnSpc>
                <a:spcPct val="80000"/>
              </a:lnSpc>
              <a:spcBef>
                <a:spcPts val="518"/>
              </a:spcBef>
              <a:buClr>
                <a:schemeClr val="dk1"/>
              </a:buClr>
              <a:buSzPts val="2590"/>
              <a:buChar char="–"/>
            </a:pPr>
            <a:r>
              <a:rPr lang="en-US" sz="2590" dirty="0"/>
              <a:t>res/menu/fragment_crime_list.xml</a:t>
            </a:r>
            <a:endParaRPr sz="2590" dirty="0"/>
          </a:p>
          <a:p>
            <a:pPr marL="742950" lvl="1" indent="-285750">
              <a:lnSpc>
                <a:spcPct val="80000"/>
              </a:lnSpc>
              <a:spcBef>
                <a:spcPts val="518"/>
              </a:spcBef>
              <a:buClr>
                <a:schemeClr val="dk1"/>
              </a:buClr>
              <a:buSzPts val="2590"/>
              <a:buChar char="–"/>
            </a:pPr>
            <a:r>
              <a:rPr lang="en-US" sz="2590" dirty="0"/>
              <a:t>CrimListFragment.java</a:t>
            </a:r>
            <a:endParaRPr sz="2590" dirty="0"/>
          </a:p>
        </p:txBody>
      </p:sp>
      <p:sp>
        <p:nvSpPr>
          <p:cNvPr id="139" name="Google Shape;139;p20"/>
          <p:cNvSpPr txBox="1">
            <a:spLocks noGrp="1"/>
          </p:cNvSpPr>
          <p:nvPr>
            <p:ph type="sldNum" idx="4294967295"/>
          </p:nvPr>
        </p:nvSpPr>
        <p:spPr>
          <a:xfrm>
            <a:off x="100584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9pPr>
          </a:lstStyle>
          <a:p>
            <a:pPr algn="r"/>
            <a:fld id="{00000000-1234-1234-1234-123412341234}" type="slidenum">
              <a:rPr lang="en-US" smtClean="0"/>
              <a:pPr algn="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D52-0D70-418C-963C-5D7A343AA08F}"/>
              </a:ext>
            </a:extLst>
          </p:cNvPr>
          <p:cNvSpPr>
            <a:spLocks noGrp="1"/>
          </p:cNvSpPr>
          <p:nvPr>
            <p:ph type="title" idx="4294967295"/>
          </p:nvPr>
        </p:nvSpPr>
        <p:spPr>
          <a:xfrm>
            <a:off x="838200" y="365125"/>
            <a:ext cx="10515600" cy="930275"/>
          </a:xfrm>
          <a:solidFill>
            <a:schemeClr val="accent1"/>
          </a:solidFill>
        </p:spPr>
        <p:txBody>
          <a:bodyPr/>
          <a:lstStyle/>
          <a:p>
            <a:pPr algn="ctr"/>
            <a:r>
              <a:rPr lang="en-US" dirty="0">
                <a:solidFill>
                  <a:schemeClr val="bg1"/>
                </a:solidFill>
              </a:rPr>
              <a:t>Citations</a:t>
            </a:r>
          </a:p>
        </p:txBody>
      </p:sp>
      <p:sp>
        <p:nvSpPr>
          <p:cNvPr id="3" name="TextBox 2">
            <a:extLst>
              <a:ext uri="{FF2B5EF4-FFF2-40B4-BE49-F238E27FC236}">
                <a16:creationId xmlns:a16="http://schemas.microsoft.com/office/drawing/2014/main" id="{0A4A5EED-6AB8-4B05-9B8C-C06829A26CA0}"/>
              </a:ext>
            </a:extLst>
          </p:cNvPr>
          <p:cNvSpPr txBox="1"/>
          <p:nvPr/>
        </p:nvSpPr>
        <p:spPr>
          <a:xfrm>
            <a:off x="600075" y="1447800"/>
            <a:ext cx="11010900" cy="369332"/>
          </a:xfrm>
          <a:prstGeom prst="rect">
            <a:avLst/>
          </a:prstGeom>
          <a:noFill/>
        </p:spPr>
        <p:txBody>
          <a:bodyPr wrap="square" rtlCol="0">
            <a:spAutoFit/>
          </a:bodyPr>
          <a:lstStyle/>
          <a:p>
            <a:r>
              <a:rPr lang="en-US"/>
              <a:t>1. </a:t>
            </a:r>
            <a:r>
              <a:rPr lang="en-US">
                <a:hlinkClick r:id="rId2"/>
              </a:rPr>
              <a:t>Value/Description Table</a:t>
            </a:r>
            <a:r>
              <a:rPr lang="en-US"/>
              <a:t>. Developers.android.com. (</a:t>
            </a:r>
            <a:r>
              <a:rPr lang="en-US">
                <a:hlinkClick r:id="rId3"/>
              </a:rPr>
              <a:t>Apache License</a:t>
            </a:r>
            <a:r>
              <a:rPr lang="en-US"/>
              <a:t>)</a:t>
            </a:r>
            <a:endParaRPr lang="en-US" dirty="0"/>
          </a:p>
        </p:txBody>
      </p:sp>
    </p:spTree>
    <p:extLst>
      <p:ext uri="{BB962C8B-B14F-4D97-AF65-F5344CB8AC3E}">
        <p14:creationId xmlns:p14="http://schemas.microsoft.com/office/powerpoint/2010/main" val="3268636595"/>
      </p:ext>
    </p:extLst>
  </p:cSld>
  <p:clrMapOvr>
    <a:masterClrMapping/>
  </p:clrMapOvr>
</p:sld>
</file>

<file path=ppt/theme/theme1.xml><?xml version="1.0" encoding="utf-8"?>
<a:theme xmlns:a="http://schemas.openxmlformats.org/drawingml/2006/main" name="Office Theme">
  <a:themeElements>
    <a:clrScheme name="CS240 Colors">
      <a:dk1>
        <a:sysClr val="windowText" lastClr="000000"/>
      </a:dk1>
      <a:lt1>
        <a:sysClr val="window" lastClr="FFFFFF"/>
      </a:lt1>
      <a:dk2>
        <a:srgbClr val="44546A"/>
      </a:dk2>
      <a:lt2>
        <a:srgbClr val="E7E6E6"/>
      </a:lt2>
      <a:accent1>
        <a:srgbClr val="10A17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S240 Template.potx" id="{B9704CDD-75D3-47A9-930B-03DA1DC3F681}" vid="{2D36424E-F327-48D2-8367-583D07455F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CS240 Template</Template>
  <TotalTime>44</TotalTime>
  <Words>1026</Words>
  <Application>Microsoft Office PowerPoint</Application>
  <PresentationFormat>Widescreen</PresentationFormat>
  <Paragraphs>108</Paragraphs>
  <Slides>18</Slides>
  <Notes>13</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Menus, Navigation and Dialogs</vt:lpstr>
      <vt:lpstr>MENUS</vt:lpstr>
      <vt:lpstr>Adding a Menu to an Activity</vt:lpstr>
      <vt:lpstr>Menu Item Flags</vt:lpstr>
      <vt:lpstr>Adding an Icon to a Menu</vt:lpstr>
      <vt:lpstr>Adding a Font Awesome Menu Icon</vt:lpstr>
      <vt:lpstr>Adding a Font Awesome Menu Icon (cont.)</vt:lpstr>
      <vt:lpstr>Adding a Menu to a Fragment</vt:lpstr>
      <vt:lpstr>Citations</vt:lpstr>
      <vt:lpstr>Navigation: Implementing an Up Button in a Menu</vt:lpstr>
      <vt:lpstr>Implementing an Up Button</vt:lpstr>
      <vt:lpstr>Implementing an Up Button: Using the Same Fragment or Activity Instance</vt:lpstr>
      <vt:lpstr>Implementing an Up Button: Using the Same Fragment or Activity Instance (cont.)</vt:lpstr>
      <vt:lpstr>BLANK SLIDE</vt:lpstr>
      <vt:lpstr>DIALOGS</vt:lpstr>
      <vt:lpstr>Creating a Simple Dialog</vt:lpstr>
      <vt:lpstr>A More Complex Dialog Example</vt:lpstr>
      <vt:lpstr>BLANK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Menus, Navigation and Dialogs</dc:title>
  <dc:creator>Melissa Franklin</dc:creator>
  <cp:lastModifiedBy>Grace Thomas</cp:lastModifiedBy>
  <cp:revision>31</cp:revision>
  <dcterms:created xsi:type="dcterms:W3CDTF">2021-07-02T20:01:58Z</dcterms:created>
  <dcterms:modified xsi:type="dcterms:W3CDTF">2021-11-17T00:01:10Z</dcterms:modified>
</cp:coreProperties>
</file>