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6" r:id="rId5"/>
    <p:sldId id="267" r:id="rId6"/>
    <p:sldId id="272" r:id="rId7"/>
    <p:sldId id="261" r:id="rId8"/>
    <p:sldId id="262" r:id="rId9"/>
    <p:sldId id="260" r:id="rId10"/>
    <p:sldId id="263" r:id="rId11"/>
    <p:sldId id="264" r:id="rId12"/>
    <p:sldId id="265" r:id="rId13"/>
    <p:sldId id="273" r:id="rId14"/>
    <p:sldId id="269" r:id="rId15"/>
    <p:sldId id="270" r:id="rId16"/>
    <p:sldId id="268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Franklin" initials="MF" lastIdx="3" clrIdx="0">
    <p:extLst>
      <p:ext uri="{19B8F6BF-5375-455C-9EA6-DF929625EA0E}">
        <p15:presenceInfo xmlns:p15="http://schemas.microsoft.com/office/powerpoint/2012/main" userId="87304c7608b777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0EB40-3909-4C2E-B78B-243C57EBFB69}" v="20" dt="2022-10-12T17:52:04.118"/>
    <p1510:client id="{D2EA7D97-D437-4D54-8321-E216AF76F779}" v="26" dt="2022-10-12T17:47:16.313"/>
    <p1510:client id="{F70D63E7-9ECE-4F72-88FA-865BC723F4ED}" v="2" dt="2021-10-05T20:57:01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5" autoAdjust="0"/>
  </p:normalViewPr>
  <p:slideViewPr>
    <p:cSldViewPr>
      <p:cViewPr varScale="1">
        <p:scale>
          <a:sx n="78" d="100"/>
          <a:sy n="78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d Wilkerson" userId="IIWub9DncVyOARpVWWXc33pkIwTLZ+J4eVdGcgQhzBQ=" providerId="None" clId="Web-{F70D63E7-9ECE-4F72-88FA-865BC723F4ED}"/>
    <pc:docChg chg="modSld">
      <pc:chgData name="Jerod Wilkerson" userId="IIWub9DncVyOARpVWWXc33pkIwTLZ+J4eVdGcgQhzBQ=" providerId="None" clId="Web-{F70D63E7-9ECE-4F72-88FA-865BC723F4ED}" dt="2021-10-05T20:57:01.818" v="1" actId="1076"/>
      <pc:docMkLst>
        <pc:docMk/>
      </pc:docMkLst>
      <pc:sldChg chg="modSp">
        <pc:chgData name="Jerod Wilkerson" userId="IIWub9DncVyOARpVWWXc33pkIwTLZ+J4eVdGcgQhzBQ=" providerId="None" clId="Web-{F70D63E7-9ECE-4F72-88FA-865BC723F4ED}" dt="2021-10-05T20:57:01.818" v="1" actId="1076"/>
        <pc:sldMkLst>
          <pc:docMk/>
          <pc:sldMk cId="3767133894" sldId="274"/>
        </pc:sldMkLst>
        <pc:spChg chg="mod">
          <ac:chgData name="Jerod Wilkerson" userId="IIWub9DncVyOARpVWWXc33pkIwTLZ+J4eVdGcgQhzBQ=" providerId="None" clId="Web-{F70D63E7-9ECE-4F72-88FA-865BC723F4ED}" dt="2021-10-05T20:57:01.818" v="1" actId="1076"/>
          <ac:spMkLst>
            <pc:docMk/>
            <pc:sldMk cId="3767133894" sldId="274"/>
            <ac:spMk id="4" creationId="{484E69D1-C530-44A6-80A7-799807FBA5AB}"/>
          </ac:spMkLst>
        </pc:spChg>
      </pc:sldChg>
    </pc:docChg>
  </pc:docChgLst>
  <pc:docChgLst>
    <pc:chgData name="Breanna Slaugh" userId="zejZgqTcI48wOAlL96AMrm3QwSvjzHoQ+vcS1451e/4=" providerId="None" clId="Web-{1CB0EB40-3909-4C2E-B78B-243C57EBFB69}"/>
    <pc:docChg chg="modSld">
      <pc:chgData name="Breanna Slaugh" userId="zejZgqTcI48wOAlL96AMrm3QwSvjzHoQ+vcS1451e/4=" providerId="None" clId="Web-{1CB0EB40-3909-4C2E-B78B-243C57EBFB69}" dt="2022-10-12T17:52:04.118" v="9" actId="20577"/>
      <pc:docMkLst>
        <pc:docMk/>
      </pc:docMkLst>
      <pc:sldChg chg="modSp">
        <pc:chgData name="Breanna Slaugh" userId="zejZgqTcI48wOAlL96AMrm3QwSvjzHoQ+vcS1451e/4=" providerId="None" clId="Web-{1CB0EB40-3909-4C2E-B78B-243C57EBFB69}" dt="2022-10-12T17:52:04.118" v="9" actId="20577"/>
        <pc:sldMkLst>
          <pc:docMk/>
          <pc:sldMk cId="3767133894" sldId="274"/>
        </pc:sldMkLst>
        <pc:spChg chg="mod">
          <ac:chgData name="Breanna Slaugh" userId="zejZgqTcI48wOAlL96AMrm3QwSvjzHoQ+vcS1451e/4=" providerId="None" clId="Web-{1CB0EB40-3909-4C2E-B78B-243C57EBFB69}" dt="2022-10-12T17:52:04.118" v="9" actId="20577"/>
          <ac:spMkLst>
            <pc:docMk/>
            <pc:sldMk cId="3767133894" sldId="274"/>
            <ac:spMk id="4" creationId="{484E69D1-C530-44A6-80A7-799807FBA5AB}"/>
          </ac:spMkLst>
        </pc:spChg>
      </pc:sldChg>
    </pc:docChg>
  </pc:docChgLst>
  <pc:docChgLst>
    <pc:chgData name="Breanna Slaugh" userId="zejZgqTcI48wOAlL96AMrm3QwSvjzHoQ+vcS1451e/4=" providerId="None" clId="Web-{D2EA7D97-D437-4D54-8321-E216AF76F779}"/>
    <pc:docChg chg="modSld">
      <pc:chgData name="Breanna Slaugh" userId="zejZgqTcI48wOAlL96AMrm3QwSvjzHoQ+vcS1451e/4=" providerId="None" clId="Web-{D2EA7D97-D437-4D54-8321-E216AF76F779}" dt="2022-10-12T17:47:16.313" v="12" actId="20577"/>
      <pc:docMkLst>
        <pc:docMk/>
      </pc:docMkLst>
      <pc:sldChg chg="modSp">
        <pc:chgData name="Breanna Slaugh" userId="zejZgqTcI48wOAlL96AMrm3QwSvjzHoQ+vcS1451e/4=" providerId="None" clId="Web-{D2EA7D97-D437-4D54-8321-E216AF76F779}" dt="2022-10-12T17:47:16.313" v="12" actId="20577"/>
        <pc:sldMkLst>
          <pc:docMk/>
          <pc:sldMk cId="3767133894" sldId="274"/>
        </pc:sldMkLst>
        <pc:spChg chg="mod">
          <ac:chgData name="Breanna Slaugh" userId="zejZgqTcI48wOAlL96AMrm3QwSvjzHoQ+vcS1451e/4=" providerId="None" clId="Web-{D2EA7D97-D437-4D54-8321-E216AF76F779}" dt="2022-10-12T17:47:16.313" v="12" actId="20577"/>
          <ac:spMkLst>
            <pc:docMk/>
            <pc:sldMk cId="3767133894" sldId="274"/>
            <ac:spMk id="4" creationId="{484E69D1-C530-44A6-80A7-799807FBA5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55C2-7793-4478-A349-82AF4247F15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AD74B-37B5-4545-B874-AD5954F9B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ECFDF-9822-4E91-B4E3-81C2A3BAB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AF4FA55-9216-42C5-8A1E-DD9B5828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9350" y="1771650"/>
            <a:ext cx="3409950" cy="3219450"/>
          </a:xfrm>
          <a:prstGeom prst="ellipse">
            <a:avLst/>
          </a:prstGeom>
          <a:solidFill>
            <a:srgbClr val="10A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1BC22E-A80C-4BA8-AEFD-00C5F940D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1210254"/>
            <a:ext cx="4342241" cy="4342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74087-72EF-45D8-846A-3A3C4217A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1122363"/>
            <a:ext cx="59436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AF8BC-5F5E-4C7D-B0C2-9CFA1AC0DE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4400" y="3602038"/>
            <a:ext cx="59436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spcBef>
                <a:spcPts val="0"/>
              </a:spcBef>
              <a:buClr>
                <a:srgbClr val="888888"/>
              </a:buClr>
              <a:buSzPts val="2800"/>
            </a:pPr>
            <a:r>
              <a:rPr lang="en-US" dirty="0"/>
              <a:t>CS 240 – Advanced Programming Concepts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B86-6B6A-4EE7-8659-145C921A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AE73D-4A23-4E01-9F42-C09E63503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5775-CA6B-43ED-A98A-C0860AD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E341-B05A-416C-A717-7F8D5B60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286F-2F69-47CD-9FDE-6C79B0D9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69A7C9-0CE0-4F3F-B473-BCF567F4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41C70D-D7A7-4BFF-A53E-CC776458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817-11AA-494F-9017-BBA114D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514601"/>
            <a:ext cx="5791200" cy="17907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ACEE-B79D-4DE2-8323-6C4794D4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0" y="4589463"/>
            <a:ext cx="647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04132-E682-4610-AF29-C6AF2000E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8475" y="2514600"/>
            <a:ext cx="1685925" cy="1790700"/>
          </a:xfrm>
          <a:prstGeom prst="rect">
            <a:avLst/>
          </a:prstGeom>
          <a:solidFill>
            <a:srgbClr val="10A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 square made of tiny squares">
            <a:extLst>
              <a:ext uri="{FF2B5EF4-FFF2-40B4-BE49-F238E27FC236}">
                <a16:creationId xmlns:a16="http://schemas.microsoft.com/office/drawing/2014/main" id="{AA027B54-A08D-4C1B-952C-28630BCF98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25146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8C9-EA08-4018-A16F-CC8909E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9E42-12DD-45B8-9686-86CA707A1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300A-863C-4997-A7C6-36559D4E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372A-0FE5-4C1F-A8E7-4934AB7D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843B30-1E86-4013-8ECE-884C5749258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EA96-A337-4B49-B59C-F7B74A60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B4DD-853F-49D3-B1D8-9CF24F09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5194C6-6023-4436-B80D-76094CE2A7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7123A-263B-49F8-9464-D4B1966EF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350794-7939-4475-8E7D-BE6AF9E1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1672-9E85-4B1D-89DD-A7CAF32C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6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3F88-0D6D-489E-AD86-EDD8F994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C14F-2376-4122-979C-77914B1C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3531E-DEE0-49A1-9574-1C88D5DC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16F81-0D13-4130-A10D-B5FC098B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0913-B883-4CFC-8D11-52409FE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843B30-1E86-4013-8ECE-884C57492584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4FD7C-5D22-4DA5-9705-8D18A7F4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A0867-1717-42A7-B78A-9C7814BC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5194C6-6023-4436-B80D-76094CE2A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185-3728-48C3-B8CA-CF457E7E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BF25503-1FFE-430C-B0F5-33F097819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9C96-C9EA-46D3-8158-2A33C52A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CAFDBA-466E-4388-96C0-22F32156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FD8C66-5E46-495F-9BAF-64EEC35D9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57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732-7EC1-4E5B-A2DE-CE9D78435E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075" y="419100"/>
            <a:ext cx="11010900" cy="809625"/>
          </a:xfrm>
          <a:prstGeom prst="rect">
            <a:avLst/>
          </a:prstGeom>
          <a:solidFill>
            <a:srgbClr val="10A17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Click to edit Master title style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3D1FE-9F45-4B27-9E72-65C228D449B3}"/>
              </a:ext>
            </a:extLst>
          </p:cNvPr>
          <p:cNvSpPr txBox="1"/>
          <p:nvPr userDrawn="1"/>
        </p:nvSpPr>
        <p:spPr>
          <a:xfrm>
            <a:off x="600075" y="1524000"/>
            <a:ext cx="11010900" cy="472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DC06-3DA0-4A1E-AB1A-48339E4F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79D0-C477-4379-96CC-27517D6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C02F9-3225-42B9-B512-45AC0AB5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5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62DA-21A6-472B-8BAA-4FB9584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2A76-FD76-466C-8FBB-AAA8EF44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grid" TargetMode="External"/><Relationship Id="rId2" Type="http://schemas.openxmlformats.org/officeDocument/2006/relationships/hyperlink" Target="https://developer.android.com/develop/ui/views/layout/declaring-layou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android.com/license" TargetMode="External"/><Relationship Id="rId5" Type="http://schemas.openxmlformats.org/officeDocument/2006/relationships/hyperlink" Target="http://creativecommons.org/licenses/by/2.5/" TargetMode="External"/><Relationship Id="rId4" Type="http://schemas.openxmlformats.org/officeDocument/2006/relationships/hyperlink" Target="http://code.google.com/polici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android_event_handling.htm" TargetMode="External"/><Relationship Id="rId2" Type="http://schemas.openxmlformats.org/officeDocument/2006/relationships/hyperlink" Target="https://www.tutorialspoint.com/android/android_user_interface_contr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ui/ui-ev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declaring-layout.html" TargetMode="External"/><Relationship Id="rId2" Type="http://schemas.openxmlformats.org/officeDocument/2006/relationships/hyperlink" Target="https://www.tutorialspoint.com/android/android_user_interface_layouts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122363"/>
            <a:ext cx="60198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Views (Widgets)</a:t>
            </a:r>
            <a:br>
              <a:rPr lang="en-US" sz="5400" dirty="0"/>
            </a:br>
            <a:r>
              <a:rPr lang="en-US" sz="5400" dirty="0"/>
              <a:t> and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240 – Advanced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288004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186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Arranges children in either vertical column or horizontal row</a:t>
            </a:r>
          </a:p>
          <a:p>
            <a:r>
              <a:rPr lang="en-US" dirty="0"/>
              <a:t>Important attributes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en-US" dirty="0"/>
              <a:t> – vertical or horizontal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lang="en-US" dirty="0"/>
              <a:t> – if the children don’t take up all the space inside the </a:t>
            </a:r>
            <a:r>
              <a:rPr lang="en-US" dirty="0" err="1"/>
              <a:t>LinearLayout</a:t>
            </a:r>
            <a:r>
              <a:rPr lang="en-US" dirty="0"/>
              <a:t>, where should they be placed (center, top, bottom, left, right, etc.)</a:t>
            </a:r>
          </a:p>
          <a:p>
            <a:r>
              <a:rPr lang="en-US" dirty="0"/>
              <a:t>How should available empty space inside the </a:t>
            </a:r>
            <a:r>
              <a:rPr lang="en-US" dirty="0" err="1"/>
              <a:t>LinearLayout</a:t>
            </a:r>
            <a:r>
              <a:rPr lang="en-US" dirty="0"/>
              <a:t> be allocated to the children?</a:t>
            </a:r>
          </a:p>
          <a:p>
            <a:pPr lvl="1"/>
            <a:r>
              <a:rPr lang="en-US" dirty="0"/>
              <a:t>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layout_weight</a:t>
            </a:r>
            <a:r>
              <a:rPr lang="en-US" dirty="0"/>
              <a:t> attributes on the children indicating what proportion of the empty space each child would like to have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layout_weight</a:t>
            </a:r>
            <a:r>
              <a:rPr lang="en-US" dirty="0"/>
              <a:t> values are numbers.  Absolute values don’t matter, just the relative sizes of the weights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=”0”</a:t>
            </a:r>
            <a:r>
              <a:rPr lang="en-US" dirty="0"/>
              <a:t> means the child does not want any empty space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=”0dp”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=”0dp”</a:t>
            </a:r>
            <a:r>
              <a:rPr lang="en-US" dirty="0"/>
              <a:t> means let that dimension be controlled entirely by the weight</a:t>
            </a:r>
          </a:p>
        </p:txBody>
      </p:sp>
      <p:pic>
        <p:nvPicPr>
          <p:cNvPr id="2050" name="Picture 2" descr="Three smaller vertical rectangles framed by one larger rectangle. Rectangles 1 &amp; 3 are the same height as rectangle 2, but smaller in width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5844"/>
            <a:ext cx="1622425" cy="119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ree smaller horizontal rectangles framed by one larger rectangle. Top to bottom, rectangles 1 &amp; 3 are the same width as rectangle 2, but smaller in height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30529" y="544135"/>
            <a:ext cx="1654175" cy="12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4D980-CB66-417F-A40E-190C21BDBE1F}"/>
              </a:ext>
            </a:extLst>
          </p:cNvPr>
          <p:cNvSpPr txBox="1"/>
          <p:nvPr/>
        </p:nvSpPr>
        <p:spPr>
          <a:xfrm>
            <a:off x="10896104" y="1788239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446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LinearLayout</a:t>
            </a:r>
            <a:r>
              <a:rPr lang="en-US" dirty="0"/>
              <a:t>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there are three children</a:t>
            </a:r>
          </a:p>
          <a:p>
            <a:r>
              <a:rPr lang="en-US" dirty="0"/>
              <a:t>Scenario #1</a:t>
            </a:r>
          </a:p>
          <a:p>
            <a:pPr lvl="1"/>
            <a:r>
              <a:rPr lang="en-US" dirty="0"/>
              <a:t>If the weights are 0, 0, 0, nobody will get any extra space, and the children will be positioned according to the </a:t>
            </a:r>
            <a:r>
              <a:rPr lang="en-US" dirty="0" err="1"/>
              <a:t>LinearLayout’s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gravity</a:t>
            </a:r>
            <a:r>
              <a:rPr lang="en-US" dirty="0"/>
              <a:t> attribute</a:t>
            </a:r>
          </a:p>
          <a:p>
            <a:r>
              <a:rPr lang="en-US" dirty="0"/>
              <a:t>Scenario #2</a:t>
            </a:r>
          </a:p>
          <a:p>
            <a:pPr lvl="1"/>
            <a:r>
              <a:rPr lang="en-US" dirty="0"/>
              <a:t>If the weights are 1, 1, 1, the empty space will be allocated to the children equally</a:t>
            </a:r>
          </a:p>
          <a:p>
            <a:r>
              <a:rPr lang="en-US" dirty="0"/>
              <a:t>Scenario #3</a:t>
            </a:r>
          </a:p>
          <a:p>
            <a:pPr lvl="1"/>
            <a:r>
              <a:rPr lang="en-US" dirty="0"/>
              <a:t>If the weights are 0, 1, 0, then the middle child will get all the empty space and the first and third children won’t get any</a:t>
            </a:r>
          </a:p>
        </p:txBody>
      </p:sp>
      <p:pic>
        <p:nvPicPr>
          <p:cNvPr id="7" name="Picture 2" descr="Three smaller vertical rectangles framed by one larger rectangle. Rectangles 1 &amp; 3 are the same height as rectangle 2, but smaller in width.">
            <a:extLst>
              <a:ext uri="{FF2B5EF4-FFF2-40B4-BE49-F238E27FC236}">
                <a16:creationId xmlns:a16="http://schemas.microsoft.com/office/drawing/2014/main" id="{EF8349F6-9A09-4CF4-80E9-119438B73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5844"/>
            <a:ext cx="1622425" cy="119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ree smaller horizontal rectangles framed by one larger rectangle. Top to bottom, rectangles 1 &amp; 3 are the same width as rectangle 2, but smaller in height.">
            <a:extLst>
              <a:ext uri="{FF2B5EF4-FFF2-40B4-BE49-F238E27FC236}">
                <a16:creationId xmlns:a16="http://schemas.microsoft.com/office/drawing/2014/main" id="{5015FC91-6D7F-47D0-8409-7171178C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30529" y="544135"/>
            <a:ext cx="1654175" cy="12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074BB-FD42-47E7-B3A0-63DADB2D234C}"/>
              </a:ext>
            </a:extLst>
          </p:cNvPr>
          <p:cNvSpPr txBox="1"/>
          <p:nvPr/>
        </p:nvSpPr>
        <p:spPr>
          <a:xfrm>
            <a:off x="10896104" y="1788239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720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Arranges children in a row/column grid</a:t>
            </a:r>
          </a:p>
          <a:p>
            <a:r>
              <a:rPr lang="en-US" dirty="0"/>
              <a:t>Important attributes</a:t>
            </a:r>
          </a:p>
          <a:p>
            <a:pPr lvl="1"/>
            <a:r>
              <a:rPr lang="en-US" dirty="0" err="1"/>
              <a:t>rowCount</a:t>
            </a:r>
            <a:r>
              <a:rPr lang="en-US" dirty="0"/>
              <a:t>, </a:t>
            </a:r>
            <a:r>
              <a:rPr lang="en-US" dirty="0" err="1"/>
              <a:t>columnCount</a:t>
            </a:r>
            <a:endParaRPr lang="en-US" dirty="0"/>
          </a:p>
          <a:p>
            <a:r>
              <a:rPr lang="en-US" dirty="0"/>
              <a:t>Child layout attributes</a:t>
            </a:r>
          </a:p>
          <a:p>
            <a:pPr lvl="1"/>
            <a:r>
              <a:rPr lang="en-US" dirty="0" err="1"/>
              <a:t>layout_row</a:t>
            </a:r>
            <a:r>
              <a:rPr lang="en-US" dirty="0"/>
              <a:t>, </a:t>
            </a:r>
            <a:r>
              <a:rPr lang="en-US" dirty="0" err="1"/>
              <a:t>layout_column</a:t>
            </a:r>
            <a:r>
              <a:rPr lang="en-US" dirty="0"/>
              <a:t> – location of child in the grid</a:t>
            </a:r>
          </a:p>
          <a:p>
            <a:pPr lvl="1"/>
            <a:r>
              <a:rPr lang="en-US" dirty="0" err="1"/>
              <a:t>layout_rowSpan</a:t>
            </a:r>
            <a:r>
              <a:rPr lang="en-US" dirty="0"/>
              <a:t>, </a:t>
            </a:r>
            <a:r>
              <a:rPr lang="en-US" dirty="0" err="1"/>
              <a:t>layout_columnSpan</a:t>
            </a:r>
            <a:r>
              <a:rPr lang="en-US" dirty="0"/>
              <a:t> – the number of rows and columns occupied by the child (can span more than one row and one column)</a:t>
            </a:r>
          </a:p>
          <a:p>
            <a:pPr lvl="1"/>
            <a:r>
              <a:rPr lang="en-US" dirty="0" err="1"/>
              <a:t>layout_gravity</a:t>
            </a:r>
            <a:r>
              <a:rPr lang="en-US" dirty="0"/>
              <a:t> – if the child doesn’t take up all the space in its group of cells where should it be placed? (center, top-left, bottom-middle, etc.)</a:t>
            </a:r>
          </a:p>
          <a:p>
            <a:pPr lvl="1"/>
            <a:r>
              <a:rPr lang="en-US" dirty="0" err="1"/>
              <a:t>layout_rowWeight</a:t>
            </a:r>
            <a:r>
              <a:rPr lang="en-US" dirty="0"/>
              <a:t>, </a:t>
            </a:r>
            <a:r>
              <a:rPr lang="en-US" dirty="0" err="1"/>
              <a:t>layout_columnWeight</a:t>
            </a:r>
            <a:r>
              <a:rPr lang="en-US" dirty="0"/>
              <a:t> – numbers indicating what proportion of available empty space should be allocated to this child (in both vertical and horizontal dimensions)</a:t>
            </a:r>
          </a:p>
          <a:p>
            <a:pPr lvl="1"/>
            <a:endParaRPr lang="en-US" dirty="0"/>
          </a:p>
        </p:txBody>
      </p:sp>
      <p:pic>
        <p:nvPicPr>
          <p:cNvPr id="3074" name="Picture 2" descr="Larger framing rectangle containing seven smaller rectangles and boxes. Six rectangles and boxes surround a central, larger rectangle within the frame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66800"/>
            <a:ext cx="2362200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455E8-7025-49F9-B9EB-459B8A931EE1}"/>
              </a:ext>
            </a:extLst>
          </p:cNvPr>
          <p:cNvSpPr txBox="1"/>
          <p:nvPr/>
        </p:nvSpPr>
        <p:spPr>
          <a:xfrm>
            <a:off x="10363200" y="2562702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811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4343"/>
            <a:ext cx="11430000" cy="3807857"/>
          </a:xfrm>
        </p:spPr>
        <p:txBody>
          <a:bodyPr>
            <a:normAutofit/>
          </a:bodyPr>
          <a:lstStyle/>
          <a:p>
            <a:r>
              <a:rPr lang="en-US" dirty="0"/>
              <a:t>Arranges children relative to the sides of the parent and/or relative to each other </a:t>
            </a:r>
          </a:p>
          <a:p>
            <a:r>
              <a:rPr lang="en-US" dirty="0"/>
              <a:t>For example, to build the layout above: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 err="1"/>
              <a:t>layout_alignParentTop</a:t>
            </a:r>
            <a:r>
              <a:rPr lang="en-US" dirty="0"/>
              <a:t>, </a:t>
            </a:r>
            <a:r>
              <a:rPr lang="en-US" dirty="0" err="1"/>
              <a:t>layout_alignParentLeft</a:t>
            </a:r>
            <a:r>
              <a:rPr lang="en-US" dirty="0"/>
              <a:t>, </a:t>
            </a:r>
            <a:r>
              <a:rPr lang="en-US" dirty="0" err="1"/>
              <a:t>layout_alignParentRight</a:t>
            </a:r>
            <a:endParaRPr lang="en-US" dirty="0"/>
          </a:p>
          <a:p>
            <a:pPr lvl="1"/>
            <a:r>
              <a:rPr lang="en-US" dirty="0"/>
              <a:t>B</a:t>
            </a:r>
          </a:p>
          <a:p>
            <a:pPr lvl="2"/>
            <a:r>
              <a:rPr lang="en-US" dirty="0" err="1"/>
              <a:t>layout_alignParentLeft</a:t>
            </a:r>
            <a:r>
              <a:rPr lang="en-US" dirty="0"/>
              <a:t>, </a:t>
            </a:r>
            <a:r>
              <a:rPr lang="en-US" dirty="0" err="1"/>
              <a:t>layout_alignParentBottom</a:t>
            </a:r>
            <a:r>
              <a:rPr lang="en-US" dirty="0"/>
              <a:t>, </a:t>
            </a:r>
            <a:r>
              <a:rPr lang="en-US" dirty="0" err="1"/>
              <a:t>layout_below</a:t>
            </a:r>
            <a:r>
              <a:rPr lang="en-US" dirty="0"/>
              <a:t>=“A”, </a:t>
            </a:r>
            <a:r>
              <a:rPr lang="en-US" dirty="0" err="1"/>
              <a:t>layout_toLeftOf</a:t>
            </a:r>
            <a:r>
              <a:rPr lang="en-US" dirty="0"/>
              <a:t>=“C”</a:t>
            </a:r>
          </a:p>
          <a:p>
            <a:pPr lvl="1"/>
            <a:r>
              <a:rPr lang="en-US" dirty="0"/>
              <a:t>C</a:t>
            </a:r>
          </a:p>
          <a:p>
            <a:pPr lvl="2"/>
            <a:r>
              <a:rPr lang="en-US" dirty="0" err="1"/>
              <a:t>layout_alignParentRight</a:t>
            </a:r>
            <a:r>
              <a:rPr lang="en-US" dirty="0"/>
              <a:t>, </a:t>
            </a:r>
            <a:r>
              <a:rPr lang="en-US" dirty="0" err="1"/>
              <a:t>layout_alignParentBottom</a:t>
            </a:r>
            <a:r>
              <a:rPr lang="en-US" dirty="0"/>
              <a:t>, </a:t>
            </a:r>
            <a:r>
              <a:rPr lang="en-US" dirty="0" err="1"/>
              <a:t>layout_below</a:t>
            </a:r>
            <a:r>
              <a:rPr lang="en-US" dirty="0"/>
              <a:t>=“A”, </a:t>
            </a:r>
            <a:r>
              <a:rPr lang="en-US" dirty="0" err="1"/>
              <a:t>layout_toRightOf</a:t>
            </a:r>
            <a:r>
              <a:rPr lang="en-US" dirty="0"/>
              <a:t>=“B”</a:t>
            </a:r>
          </a:p>
        </p:txBody>
      </p:sp>
      <p:grpSp>
        <p:nvGrpSpPr>
          <p:cNvPr id="8" name="Group 7" descr="Larger rectangle framing three smaller rectangles labeled A, B, and C. A covers the majority of the framing rectangle. B is a wide but short rectangle below A. C is the same height as B, but narrower, and is also below A. &#10;">
            <a:extLst>
              <a:ext uri="{FF2B5EF4-FFF2-40B4-BE49-F238E27FC236}">
                <a16:creationId xmlns:a16="http://schemas.microsoft.com/office/drawing/2014/main" id="{E387B13E-A570-4DB9-8854-AE3795BA2525}"/>
              </a:ext>
            </a:extLst>
          </p:cNvPr>
          <p:cNvGrpSpPr/>
          <p:nvPr/>
        </p:nvGrpSpPr>
        <p:grpSpPr>
          <a:xfrm>
            <a:off x="7038697" y="304800"/>
            <a:ext cx="2585201" cy="1906587"/>
            <a:chOff x="7038697" y="304800"/>
            <a:chExt cx="2585201" cy="1906587"/>
          </a:xfrm>
        </p:grpSpPr>
        <p:pic>
          <p:nvPicPr>
            <p:cNvPr id="5122" name="Picture 2" descr="https://developer.android.com/images/ui/relativelayou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697" y="304800"/>
              <a:ext cx="2585201" cy="1906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172439" y="94226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78862" y="168965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8062" y="16896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3E953B-218E-47C9-933E-E979EAEF9CDA}"/>
              </a:ext>
            </a:extLst>
          </p:cNvPr>
          <p:cNvSpPr txBox="1"/>
          <p:nvPr/>
        </p:nvSpPr>
        <p:spPr>
          <a:xfrm>
            <a:off x="9601200" y="1965166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47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single child (usually)</a:t>
            </a:r>
          </a:p>
          <a:p>
            <a:r>
              <a:rPr lang="en-US" dirty="0"/>
              <a:t>Useful for allocating space for views that are dynamically added or removed at runtime (like fragments, but could be any view)</a:t>
            </a:r>
          </a:p>
          <a:p>
            <a:endParaRPr lang="en-US" dirty="0"/>
          </a:p>
          <a:p>
            <a:r>
              <a:rPr lang="en-US" dirty="0"/>
              <a:t>If a fragment does not dynamically appear and disappear, you do not need to embed it in a </a:t>
            </a:r>
            <a:r>
              <a:rPr lang="en-US" dirty="0" err="1"/>
              <a:t>FrameLayout</a:t>
            </a:r>
            <a:r>
              <a:rPr lang="en-US" dirty="0"/>
              <a:t>.  Instead, you can just hard-code the fragment in the XML layout file using a &lt;fragment&gt; element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MapFragment</a:t>
            </a:r>
            <a:r>
              <a:rPr lang="en-US" dirty="0"/>
              <a:t> contains static Google Map fragment that can be embedded in a &lt;fragment&gt; element</a:t>
            </a:r>
          </a:p>
        </p:txBody>
      </p:sp>
      <p:grpSp>
        <p:nvGrpSpPr>
          <p:cNvPr id="8" name="Group 7" descr="Larger rectangle framing a slightly smaller rectangle.">
            <a:extLst>
              <a:ext uri="{FF2B5EF4-FFF2-40B4-BE49-F238E27FC236}">
                <a16:creationId xmlns:a16="http://schemas.microsoft.com/office/drawing/2014/main" id="{222F006C-1927-4D52-B42C-B1A9F6585818}"/>
              </a:ext>
            </a:extLst>
          </p:cNvPr>
          <p:cNvGrpSpPr/>
          <p:nvPr/>
        </p:nvGrpSpPr>
        <p:grpSpPr>
          <a:xfrm>
            <a:off x="7568511" y="368300"/>
            <a:ext cx="2718489" cy="1689100"/>
            <a:chOff x="7568511" y="368300"/>
            <a:chExt cx="2718489" cy="1689100"/>
          </a:xfrm>
        </p:grpSpPr>
        <p:sp>
          <p:nvSpPr>
            <p:cNvPr id="5" name="Rectangle 4"/>
            <p:cNvSpPr/>
            <p:nvPr/>
          </p:nvSpPr>
          <p:spPr>
            <a:xfrm>
              <a:off x="7568511" y="368300"/>
              <a:ext cx="2718489" cy="1689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1414" y="500344"/>
              <a:ext cx="2463132" cy="14061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DB6CD2-13B0-4E0C-86F2-14A1C94013C0}"/>
              </a:ext>
            </a:extLst>
          </p:cNvPr>
          <p:cNvSpPr txBox="1"/>
          <p:nvPr/>
        </p:nvSpPr>
        <p:spPr>
          <a:xfrm>
            <a:off x="10338372" y="1856642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3406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/>
              <a:t>LinearLayout</a:t>
            </a:r>
            <a:endParaRPr lang="en-US" dirty="0"/>
          </a:p>
          <a:p>
            <a:pPr lvl="1"/>
            <a:r>
              <a:rPr lang="en-US" dirty="0"/>
              <a:t>Can be horizontal or vertical</a:t>
            </a:r>
          </a:p>
          <a:p>
            <a:r>
              <a:rPr lang="en-US" dirty="0" err="1"/>
              <a:t>RadioButtons</a:t>
            </a:r>
            <a:r>
              <a:rPr lang="en-US" dirty="0"/>
              <a:t> nested in </a:t>
            </a:r>
            <a:r>
              <a:rPr lang="en-US" dirty="0" err="1"/>
              <a:t>RadioGroup</a:t>
            </a:r>
            <a:r>
              <a:rPr lang="en-US" dirty="0"/>
              <a:t> are mutually exclusive (only one can be selected at a 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11CD8-BD22-491C-AAA9-CB51A9031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1143000"/>
            <a:ext cx="2438400" cy="990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options with round &quot;radio' buttons next to each. The options are Male or Female. Male is selected, as indicated by a solid colored circle inside the &quot;radio&quot; button labeled Mal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977" y="1377530"/>
            <a:ext cx="2024823" cy="4799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FEBAA-A3D0-4348-9A9D-D9C7B0D016C5}"/>
              </a:ext>
            </a:extLst>
          </p:cNvPr>
          <p:cNvSpPr txBox="1"/>
          <p:nvPr/>
        </p:nvSpPr>
        <p:spPr>
          <a:xfrm>
            <a:off x="10058400" y="1887379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2433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Fragment </a:t>
            </a:r>
          </a:p>
          <a:p>
            <a:r>
              <a:rPr lang="en-US" dirty="0"/>
              <a:t>Map Fragment </a:t>
            </a:r>
          </a:p>
          <a:p>
            <a:r>
              <a:rPr lang="en-US" dirty="0"/>
              <a:t>Person Activity</a:t>
            </a:r>
          </a:p>
          <a:p>
            <a:r>
              <a:rPr lang="en-US" dirty="0"/>
              <a:t>Settings Activity</a:t>
            </a:r>
          </a:p>
          <a:p>
            <a:r>
              <a:rPr lang="en-US" dirty="0"/>
              <a:t>What do the layouts for </a:t>
            </a:r>
            <a:r>
              <a:rPr lang="en-US" dirty="0" err="1"/>
              <a:t>MainActivity</a:t>
            </a:r>
            <a:r>
              <a:rPr lang="en-US" dirty="0"/>
              <a:t> and </a:t>
            </a:r>
            <a:r>
              <a:rPr lang="en-US" dirty="0" err="1"/>
              <a:t>EventActivity</a:t>
            </a:r>
            <a:r>
              <a:rPr lang="en-US" dirty="0"/>
              <a:t>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2260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Exercises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Fragment </a:t>
            </a:r>
          </a:p>
          <a:p>
            <a:r>
              <a:rPr lang="en-US" dirty="0"/>
              <a:t>Map Fragment </a:t>
            </a:r>
          </a:p>
          <a:p>
            <a:r>
              <a:rPr lang="en-US" dirty="0"/>
              <a:t>Person Activity </a:t>
            </a:r>
          </a:p>
          <a:p>
            <a:r>
              <a:rPr lang="en-US" dirty="0"/>
              <a:t>Settings Activity</a:t>
            </a:r>
          </a:p>
          <a:p>
            <a:r>
              <a:rPr lang="en-US" dirty="0"/>
              <a:t>What do the layouts for </a:t>
            </a:r>
            <a:r>
              <a:rPr lang="en-US" dirty="0" err="1"/>
              <a:t>MainActivity</a:t>
            </a:r>
            <a:r>
              <a:rPr lang="en-US" dirty="0"/>
              <a:t> and </a:t>
            </a:r>
            <a:r>
              <a:rPr lang="en-US" dirty="0" err="1"/>
              <a:t>EventActivity</a:t>
            </a:r>
            <a:r>
              <a:rPr lang="en-US" dirty="0"/>
              <a:t> have in common?</a:t>
            </a:r>
          </a:p>
          <a:p>
            <a:pPr lvl="1"/>
            <a:r>
              <a:rPr lang="en-US" dirty="0"/>
              <a:t>They both contain a single fragment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is dynamic, so its layout should contain a &lt;</a:t>
            </a:r>
            <a:r>
              <a:rPr lang="en-US" dirty="0" err="1"/>
              <a:t>FrameLayout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EventActivity</a:t>
            </a:r>
            <a:r>
              <a:rPr lang="en-US" dirty="0"/>
              <a:t> is not dynamic, so its layout could contain a &lt;</a:t>
            </a:r>
            <a:r>
              <a:rPr lang="en-US" dirty="0" err="1"/>
              <a:t>FrameLayout</a:t>
            </a:r>
            <a:r>
              <a:rPr lang="en-US" dirty="0"/>
              <a:t>&gt; or &lt;fragment&gt;</a:t>
            </a:r>
          </a:p>
        </p:txBody>
      </p:sp>
    </p:spTree>
    <p:extLst>
      <p:ext uri="{BB962C8B-B14F-4D97-AF65-F5344CB8AC3E}">
        <p14:creationId xmlns:p14="http://schemas.microsoft.com/office/powerpoint/2010/main" val="299362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915-2A4D-404F-8642-4BE6853491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E69D1-C530-44A6-80A7-799807FBA5AB}"/>
              </a:ext>
            </a:extLst>
          </p:cNvPr>
          <p:cNvSpPr txBox="1"/>
          <p:nvPr/>
        </p:nvSpPr>
        <p:spPr>
          <a:xfrm>
            <a:off x="600075" y="2161082"/>
            <a:ext cx="1101090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Margins. Created by Ken Rodham.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Space View. Created by Ken Rodham.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ViewGroup</a:t>
            </a:r>
            <a:r>
              <a:rPr lang="en-US" dirty="0"/>
              <a:t>. developer.android.com. (CC 2.5, see below)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LinearLayout Flow Chart</a:t>
            </a:r>
            <a:r>
              <a:rPr lang="en-US" dirty="0"/>
              <a:t>. developer.android.com. (CC 2.5)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LinearLayout</a:t>
            </a:r>
            <a:r>
              <a:rPr lang="en-US" dirty="0"/>
              <a:t>. developer.android.com. (CC 2.5)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GridLayout</a:t>
            </a:r>
            <a:r>
              <a:rPr lang="en-US" dirty="0"/>
              <a:t>. developer.android.com. (CC 2.5)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RelativeLayout</a:t>
            </a:r>
            <a:r>
              <a:rPr lang="en-US" dirty="0"/>
              <a:t>. developer.android.com. (CC 2.5)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FrameLayout</a:t>
            </a:r>
            <a:r>
              <a:rPr lang="en-US" dirty="0"/>
              <a:t>. Created by Ken Rodham.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RadioGroup</a:t>
            </a:r>
            <a:r>
              <a:rPr lang="en-US" dirty="0"/>
              <a:t>. developer.android.com. (CC 2.5)</a:t>
            </a:r>
            <a:endParaRPr lang="en-US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all images from developers.android.com:</a:t>
            </a:r>
          </a:p>
          <a:p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Portions of this [presentation] are reproduced from work created and </a:t>
            </a:r>
            <a:r>
              <a:rPr lang="en-US" b="0" i="1" dirty="0">
                <a:effectLst/>
                <a:latin typeface="Roboto" panose="02000000000000000000" pitchFamily="2" charset="0"/>
                <a:hlinkClick r:id="rId4"/>
              </a:rPr>
              <a:t>shared by the Android Open Source Project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and used according to terms described in the </a:t>
            </a:r>
            <a:r>
              <a:rPr lang="en-US" b="0" i="1" dirty="0">
                <a:effectLst/>
                <a:latin typeface="Roboto" panose="02000000000000000000" pitchFamily="2" charset="0"/>
                <a:hlinkClick r:id="rId5"/>
              </a:rPr>
              <a:t>Creative Commons 2.5 Attribution License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6"/>
              </a:rPr>
              <a:t>Content License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and Input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3155950"/>
          </a:xfrm>
        </p:spPr>
        <p:txBody>
          <a:bodyPr/>
          <a:lstStyle/>
          <a:p>
            <a:r>
              <a:rPr lang="en-US" sz="3200" dirty="0"/>
              <a:t>Android views tutorial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hlinkClick r:id="rId2"/>
              </a:rPr>
              <a:t>Tutorialspoint</a:t>
            </a:r>
            <a:r>
              <a:rPr lang="en-US" sz="2800" dirty="0">
                <a:hlinkClick r:id="rId2"/>
              </a:rPr>
              <a:t> Android – UI Controls</a:t>
            </a:r>
            <a:endParaRPr lang="en-US" sz="2800" dirty="0"/>
          </a:p>
          <a:p>
            <a:r>
              <a:rPr lang="en-US" sz="3200" dirty="0"/>
              <a:t>Event handling with listeners</a:t>
            </a:r>
          </a:p>
          <a:p>
            <a:pPr lvl="1"/>
            <a:r>
              <a:rPr lang="en-US" sz="2800" dirty="0" err="1">
                <a:hlinkClick r:id="rId3"/>
              </a:rPr>
              <a:t>Tutorialspoint</a:t>
            </a:r>
            <a:r>
              <a:rPr lang="en-US" sz="2800" dirty="0">
                <a:hlinkClick r:id="rId3"/>
              </a:rPr>
              <a:t> Android Event Handling</a:t>
            </a:r>
            <a:endParaRPr lang="en-US" sz="2800" dirty="0"/>
          </a:p>
          <a:p>
            <a:pPr lvl="1"/>
            <a:r>
              <a:rPr lang="en-US" sz="2800" dirty="0">
                <a:hlinkClick r:id="rId4"/>
              </a:rPr>
              <a:t>developers – </a:t>
            </a:r>
            <a:r>
              <a:rPr lang="en-US" sz="2800" dirty="0" err="1">
                <a:hlinkClick r:id="rId4"/>
              </a:rPr>
              <a:t>Andriod</a:t>
            </a:r>
            <a:r>
              <a:rPr lang="en-US" sz="2800" dirty="0">
                <a:hlinkClick r:id="rId4"/>
              </a:rPr>
              <a:t> Guide – UI Events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Map Client 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9A4B7-1592-45EB-B652-D5A65E7D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7150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TextView</a:t>
            </a:r>
            <a:r>
              <a:rPr lang="en-US" sz="1200" dirty="0"/>
              <a:t> (text labels)</a:t>
            </a:r>
          </a:p>
          <a:p>
            <a:pPr marL="0" indent="0">
              <a:buNone/>
            </a:pPr>
            <a:r>
              <a:rPr lang="en-US" sz="1200" dirty="0"/>
              <a:t>	text, </a:t>
            </a:r>
            <a:r>
              <a:rPr lang="en-US" sz="1200" dirty="0" err="1"/>
              <a:t>textAppearance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setClickable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) – make clickable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setOnClickListener</a:t>
            </a:r>
            <a:r>
              <a:rPr lang="en-US" sz="1200" dirty="0"/>
              <a:t>(</a:t>
            </a:r>
            <a:r>
              <a:rPr lang="en-US" sz="1200" dirty="0" err="1"/>
              <a:t>View.OnClickListener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EditText</a:t>
            </a:r>
            <a:r>
              <a:rPr lang="en-US" sz="1200" dirty="0"/>
              <a:t> (text fields)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inputType</a:t>
            </a:r>
            <a:r>
              <a:rPr lang="en-US" sz="1200" dirty="0"/>
              <a:t>, </a:t>
            </a:r>
            <a:r>
              <a:rPr lang="en-US" sz="1200" dirty="0" err="1"/>
              <a:t>ems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addTextChangedListener</a:t>
            </a:r>
            <a:r>
              <a:rPr lang="en-US" sz="1200" dirty="0"/>
              <a:t>(</a:t>
            </a:r>
            <a:r>
              <a:rPr lang="en-US" sz="1200" dirty="0" err="1"/>
              <a:t>TextWatcher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Space (blank space)</a:t>
            </a:r>
          </a:p>
          <a:p>
            <a:pPr marL="0" indent="0">
              <a:buNone/>
            </a:pPr>
            <a:r>
              <a:rPr lang="en-US" sz="1200" dirty="0"/>
              <a:t>	set </a:t>
            </a:r>
            <a:r>
              <a:rPr lang="en-US" sz="1200" dirty="0" err="1"/>
              <a:t>layout_width</a:t>
            </a:r>
            <a:r>
              <a:rPr lang="en-US" sz="1200" dirty="0"/>
              <a:t> and </a:t>
            </a:r>
            <a:r>
              <a:rPr lang="en-US" sz="1200" dirty="0" err="1"/>
              <a:t>layout_height</a:t>
            </a:r>
            <a:r>
              <a:rPr lang="en-US" sz="1200" dirty="0"/>
              <a:t> to specific values (e.g., 30dp)</a:t>
            </a:r>
          </a:p>
          <a:p>
            <a:pPr marL="0" indent="0">
              <a:buNone/>
            </a:pPr>
            <a:r>
              <a:rPr lang="en-US" sz="1200" dirty="0"/>
              <a:t>Button</a:t>
            </a:r>
          </a:p>
          <a:p>
            <a:pPr marL="0" indent="0">
              <a:buNone/>
            </a:pPr>
            <a:r>
              <a:rPr lang="en-US" sz="1200" dirty="0"/>
              <a:t>	text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setOnClickListener</a:t>
            </a:r>
            <a:r>
              <a:rPr lang="en-US" sz="1200" dirty="0"/>
              <a:t>(</a:t>
            </a:r>
            <a:r>
              <a:rPr lang="en-US" sz="1200" dirty="0" err="1"/>
              <a:t>View.OnClickListener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ImageView</a:t>
            </a:r>
            <a:r>
              <a:rPr lang="en-US" sz="1200" dirty="0"/>
              <a:t> (display image)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setClickable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) – make clickable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setImageDrawable</a:t>
            </a:r>
            <a:r>
              <a:rPr lang="en-US" sz="1200" dirty="0"/>
              <a:t>(</a:t>
            </a:r>
            <a:r>
              <a:rPr lang="en-US" sz="1200" dirty="0" err="1"/>
              <a:t>IconDrawable</a:t>
            </a:r>
            <a:r>
              <a:rPr lang="en-US" sz="1200" dirty="0"/>
              <a:t>) – set icon to display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setOnClickListener</a:t>
            </a:r>
            <a:r>
              <a:rPr lang="en-US" sz="1200" dirty="0"/>
              <a:t>(</a:t>
            </a:r>
            <a:r>
              <a:rPr lang="en-US" sz="1200" dirty="0" err="1"/>
              <a:t>View.OnClickListener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C7F6-7DDC-4946-A3A9-1CB6EF72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4"/>
            <a:ext cx="58674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Switch (on/off)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setChecked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) – set check state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setOnCheckedChangeListener</a:t>
            </a:r>
            <a:r>
              <a:rPr lang="en-US" sz="1200" dirty="0"/>
              <a:t>(</a:t>
            </a:r>
            <a:r>
              <a:rPr lang="en-US" sz="1200" dirty="0" err="1"/>
              <a:t>CompoundButton.OnCheckedChangeListener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SearchView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setFocusable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) – accept key focus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setIconified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) – make always visible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requestFocusFromTouch</a:t>
            </a:r>
            <a:r>
              <a:rPr lang="en-US" sz="1200" dirty="0"/>
              <a:t>() – request focus when touched</a:t>
            </a:r>
          </a:p>
          <a:p>
            <a:pPr marL="0" indent="0">
              <a:buNone/>
            </a:pPr>
            <a:r>
              <a:rPr lang="en-US" sz="1200" dirty="0"/>
              <a:t>	.</a:t>
            </a:r>
            <a:r>
              <a:rPr lang="en-US" sz="1200" dirty="0" err="1"/>
              <a:t>setOnQueryTextListener</a:t>
            </a:r>
            <a:r>
              <a:rPr lang="en-US" sz="1200" dirty="0"/>
              <a:t>(</a:t>
            </a:r>
            <a:r>
              <a:rPr lang="en-US" sz="1200" dirty="0" err="1"/>
              <a:t>SearchView.OnQueryTextListener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ScrollView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Wrap around any view to make it scrollable</a:t>
            </a:r>
          </a:p>
          <a:p>
            <a:pPr marL="0" indent="0">
              <a:buNone/>
            </a:pPr>
            <a:r>
              <a:rPr lang="en-US" sz="1200" dirty="0" err="1"/>
              <a:t>RecyclerView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Dynamic list of items</a:t>
            </a:r>
          </a:p>
          <a:p>
            <a:pPr marL="0" indent="0">
              <a:buNone/>
            </a:pPr>
            <a:r>
              <a:rPr lang="en-US" sz="1200" dirty="0" err="1"/>
              <a:t>ExpandableListView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Expandable list of items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71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Layout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Positioning views on the screen where you want them with the right sizes</a:t>
            </a:r>
          </a:p>
          <a:p>
            <a:r>
              <a:rPr lang="en-US" dirty="0"/>
              <a:t>You don’t know exactly how big the device’s screen will be, so a layout needs to adjust dynamically to different screen sizes</a:t>
            </a:r>
          </a:p>
          <a:p>
            <a:pPr lvl="1"/>
            <a:r>
              <a:rPr lang="en-US" dirty="0"/>
              <a:t>You can have different layout XML files for different screen sizes, but you can’t have a different file for EVERY possible size, so a layout needs to adjust the best it can</a:t>
            </a:r>
          </a:p>
          <a:p>
            <a:r>
              <a:rPr lang="en-US" dirty="0"/>
              <a:t>For a desktop UI, the analogous problem is adjusting the layout when the user expands and  contracts the window</a:t>
            </a:r>
          </a:p>
          <a:p>
            <a:r>
              <a:rPr lang="en-US" dirty="0"/>
              <a:t>How is extra space allocated (i.e., who gets bigger when the window expands, and who stays the same size?)</a:t>
            </a:r>
          </a:p>
        </p:txBody>
      </p:sp>
    </p:spTree>
    <p:extLst>
      <p:ext uri="{BB962C8B-B14F-4D97-AF65-F5344CB8AC3E}">
        <p14:creationId xmlns:p14="http://schemas.microsoft.com/office/powerpoint/2010/main" val="17251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– Blank Space Between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36413-7620-4CA3-995F-4BA8914CD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285999"/>
            <a:ext cx="3289300" cy="3890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1. Margins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 descr="Large box framing a smaller box. Smaller box labeled: View. Text all around the smaller box, inside the framing, larger box.&#10;Top: layout_marginTop&#10;Right side: layout_marginRight&#10;Bottom: layout_marginBottom&#10;Left side: layout_marginLeft">
            <a:extLst>
              <a:ext uri="{FF2B5EF4-FFF2-40B4-BE49-F238E27FC236}">
                <a16:creationId xmlns:a16="http://schemas.microsoft.com/office/drawing/2014/main" id="{2E08A09D-9DB7-4138-B4AD-72CA668B7C00}"/>
              </a:ext>
            </a:extLst>
          </p:cNvPr>
          <p:cNvGrpSpPr/>
          <p:nvPr/>
        </p:nvGrpSpPr>
        <p:grpSpPr>
          <a:xfrm>
            <a:off x="1143000" y="2912474"/>
            <a:ext cx="2981731" cy="2040525"/>
            <a:chOff x="1143000" y="2912474"/>
            <a:chExt cx="2981731" cy="2040525"/>
          </a:xfrm>
        </p:grpSpPr>
        <p:sp>
          <p:nvSpPr>
            <p:cNvPr id="5" name="Rectangle 4"/>
            <p:cNvSpPr/>
            <p:nvPr/>
          </p:nvSpPr>
          <p:spPr>
            <a:xfrm>
              <a:off x="1625599" y="3337130"/>
              <a:ext cx="1968500" cy="1155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2912474"/>
              <a:ext cx="2971800" cy="1949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3631" y="2912474"/>
              <a:ext cx="187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layout_marginTop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11299" y="4492830"/>
              <a:ext cx="2238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layout_marginBottom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929724" y="3757993"/>
              <a:ext cx="2020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layout_marginRight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8412" y="3741884"/>
              <a:ext cx="1895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layout_marginLeft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ED1C45-C4C8-47E9-BF4C-9454E74935BD}"/>
              </a:ext>
            </a:extLst>
          </p:cNvPr>
          <p:cNvSpPr txBox="1"/>
          <p:nvPr/>
        </p:nvSpPr>
        <p:spPr>
          <a:xfrm>
            <a:off x="4114800" y="4648200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6036C9-19D8-427D-870F-13BDE70F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5999"/>
            <a:ext cx="5181600" cy="38909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2. Space View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 descr="Three boxes attached in row.&#10;Box 1: View&#10;Box 2: Space. Text inside, horizontal - layout_width. Text inside, vertical- layout_height.&#10;Box 3: View">
            <a:extLst>
              <a:ext uri="{FF2B5EF4-FFF2-40B4-BE49-F238E27FC236}">
                <a16:creationId xmlns:a16="http://schemas.microsoft.com/office/drawing/2014/main" id="{4956D086-761E-4AC9-A82C-C107FCD01AB7}"/>
              </a:ext>
            </a:extLst>
          </p:cNvPr>
          <p:cNvGrpSpPr/>
          <p:nvPr/>
        </p:nvGrpSpPr>
        <p:grpSpPr>
          <a:xfrm>
            <a:off x="5691082" y="3124200"/>
            <a:ext cx="5891318" cy="1477200"/>
            <a:chOff x="5691082" y="3124200"/>
            <a:chExt cx="5891318" cy="1477200"/>
          </a:xfrm>
        </p:grpSpPr>
        <p:sp>
          <p:nvSpPr>
            <p:cNvPr id="14" name="Rectangle 13"/>
            <p:cNvSpPr/>
            <p:nvPr/>
          </p:nvSpPr>
          <p:spPr>
            <a:xfrm>
              <a:off x="5691082" y="3284951"/>
              <a:ext cx="1968500" cy="11557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13900" y="3284951"/>
              <a:ext cx="1968500" cy="1155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View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0801" y="3124200"/>
              <a:ext cx="1943099" cy="147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Space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86242" y="3174223"/>
              <a:ext cx="142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layout_width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051757" y="3678134"/>
              <a:ext cx="147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layout_height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64A464A-D7B1-4676-84BD-47D05E18C833}"/>
              </a:ext>
            </a:extLst>
          </p:cNvPr>
          <p:cNvSpPr txBox="1"/>
          <p:nvPr/>
        </p:nvSpPr>
        <p:spPr>
          <a:xfrm>
            <a:off x="11582400" y="4188937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01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- Scrolling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that can become too big to fit on the screen should allow the user to scroll (by swiping)</a:t>
            </a:r>
          </a:p>
          <a:p>
            <a:r>
              <a:rPr lang="en-US" dirty="0"/>
              <a:t>Any view that can become too big to fit in its rectangle should also allow the user to scroll</a:t>
            </a:r>
          </a:p>
          <a:p>
            <a:r>
              <a:rPr lang="en-US" dirty="0"/>
              <a:t>This is one way to handle the fact that you don’t really know how big the device screen will be</a:t>
            </a:r>
          </a:p>
          <a:p>
            <a:r>
              <a:rPr lang="en-US" dirty="0"/>
              <a:t>To make a view scrollable, nest it in a </a:t>
            </a:r>
            <a:r>
              <a:rPr lang="en-US" dirty="0" err="1"/>
              <a:t>ScrollView</a:t>
            </a:r>
            <a:r>
              <a:rPr lang="en-US" dirty="0"/>
              <a:t> </a:t>
            </a:r>
          </a:p>
          <a:p>
            <a:r>
              <a:rPr lang="en-US" dirty="0" err="1"/>
              <a:t>ScrollView</a:t>
            </a:r>
            <a:r>
              <a:rPr lang="en-US" dirty="0"/>
              <a:t> lets the user scroll whenever the nested view is too big for the available space</a:t>
            </a:r>
          </a:p>
        </p:txBody>
      </p:sp>
    </p:spTree>
    <p:extLst>
      <p:ext uri="{BB962C8B-B14F-4D97-AF65-F5344CB8AC3E}">
        <p14:creationId xmlns:p14="http://schemas.microsoft.com/office/powerpoint/2010/main" val="374433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(</a:t>
            </a:r>
            <a:r>
              <a:rPr lang="en-US" dirty="0" err="1"/>
              <a:t>ViewGroups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24400" cy="4351338"/>
          </a:xfrm>
        </p:spPr>
        <p:txBody>
          <a:bodyPr>
            <a:noAutofit/>
          </a:bodyPr>
          <a:lstStyle/>
          <a:p>
            <a:r>
              <a:rPr lang="en-US" sz="2400" dirty="0" err="1">
                <a:hlinkClick r:id="rId2"/>
              </a:rPr>
              <a:t>Tutorialspoint</a:t>
            </a:r>
            <a:r>
              <a:rPr lang="en-US" sz="2400" dirty="0">
                <a:hlinkClick r:id="rId2"/>
              </a:rPr>
              <a:t>: Android – UI Layouts</a:t>
            </a:r>
            <a:endParaRPr lang="en-US" sz="2400" dirty="0">
              <a:hlinkClick r:id="" action="ppaction://noaction"/>
            </a:endParaRPr>
          </a:p>
          <a:p>
            <a:r>
              <a:rPr lang="en-US" sz="2400" dirty="0">
                <a:hlinkClick r:id="rId3"/>
              </a:rPr>
              <a:t>developer.android.com Declaring Layouts</a:t>
            </a:r>
            <a:endParaRPr lang="en-US" sz="2400" dirty="0"/>
          </a:p>
          <a:p>
            <a:r>
              <a:rPr lang="en-US" sz="2400" dirty="0"/>
              <a:t>A layout arranges its child views on the screen</a:t>
            </a:r>
          </a:p>
          <a:p>
            <a:pPr lvl="1"/>
            <a:r>
              <a:rPr lang="en-US" dirty="0"/>
              <a:t>Sets each child’s width, height, and location on the screen</a:t>
            </a:r>
          </a:p>
          <a:p>
            <a:r>
              <a:rPr lang="en-US" sz="2400" dirty="0"/>
              <a:t>Already seen </a:t>
            </a:r>
            <a:r>
              <a:rPr lang="en-US" sz="2400" dirty="0" err="1"/>
              <a:t>LinearLayout</a:t>
            </a:r>
            <a:r>
              <a:rPr lang="en-US" sz="2400" dirty="0"/>
              <a:t> and </a:t>
            </a:r>
            <a:r>
              <a:rPr lang="en-US" sz="2400" dirty="0" err="1"/>
              <a:t>FrameLayout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Diagram of seven connected boxes.&#10;Row 1:&#10;View Group. Connects to all three boxes in row 2.&#10;Row 2:&#10;View Group. View(1). View(2). View Group connects to al three boxes in row 3. &#10;Row 3:&#10;View(3). View(4). View(5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30" y="2362200"/>
            <a:ext cx="6308670" cy="27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3889A4-1BBC-4529-A72E-4DAA3E72051E}"/>
              </a:ext>
            </a:extLst>
          </p:cNvPr>
          <p:cNvSpPr txBox="1"/>
          <p:nvPr/>
        </p:nvSpPr>
        <p:spPr>
          <a:xfrm>
            <a:off x="10363200" y="4877279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397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layout_*</a:t>
            </a:r>
            <a:r>
              <a:rPr lang="en-US" dirty="0"/>
              <a:t> attributes tell the parent layout manager how to lay out the view</a:t>
            </a:r>
          </a:p>
        </p:txBody>
      </p:sp>
      <p:pic>
        <p:nvPicPr>
          <p:cNvPr id="4" name="Picture 3" descr="LinearLayout Diagram made up of 7 boxes, 6 with sub-boxes. There are three levels/rows. &#10;Row 1:&#10;LinearLayout. Connects to all three boxes in row 2.&#10;Row 2:&#10;1. RelativeLayout. Sub-box: LinearLayout. LayoutParams.&#10;2. View(1). Sub-box: LinearLayout. LayoutParams.&#10;3. View(2). Sub-box: LinearLayout. LayoutParams.&#10;Row 3:&#10;1. View(3). Sub-box: RelativeLayout. LayoutParam.&#10;2. View(4). Sub-box: RelativeLayout. LayoutParam.&#10;3. View(5). Sub-box: RelativeLayout. LayoutParam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8266889" cy="4685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69AD8-6E48-4C7F-9A1E-6595AB463C70}"/>
              </a:ext>
            </a:extLst>
          </p:cNvPr>
          <p:cNvSpPr txBox="1"/>
          <p:nvPr/>
        </p:nvSpPr>
        <p:spPr>
          <a:xfrm>
            <a:off x="9067800" y="5930742"/>
            <a:ext cx="1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84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Layout Settings (apply to all 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layout_height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err="1"/>
              <a:t>match_parent</a:t>
            </a:r>
            <a:endParaRPr lang="en-US" dirty="0"/>
          </a:p>
          <a:p>
            <a:pPr lvl="2"/>
            <a:r>
              <a:rPr lang="en-US" dirty="0"/>
              <a:t>Make my size match my parent’s size</a:t>
            </a:r>
          </a:p>
          <a:p>
            <a:pPr lvl="1"/>
            <a:r>
              <a:rPr lang="en-US" dirty="0" err="1"/>
              <a:t>wrap_content</a:t>
            </a:r>
            <a:endParaRPr lang="en-US" dirty="0"/>
          </a:p>
          <a:p>
            <a:pPr lvl="2"/>
            <a:r>
              <a:rPr lang="en-US" dirty="0"/>
              <a:t>Make me just big enough to display my contents</a:t>
            </a:r>
          </a:p>
          <a:p>
            <a:pPr lvl="1"/>
            <a:r>
              <a:rPr lang="en-US" dirty="0"/>
              <a:t>Hard-coded size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30dp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px</a:t>
            </a:r>
            <a:r>
              <a:rPr lang="en-US" dirty="0"/>
              <a:t> – pixels</a:t>
            </a:r>
          </a:p>
          <a:p>
            <a:pPr lvl="2"/>
            <a:r>
              <a:rPr lang="en-US" dirty="0"/>
              <a:t>in – inches</a:t>
            </a:r>
          </a:p>
          <a:p>
            <a:pPr lvl="2"/>
            <a:r>
              <a:rPr lang="en-US" dirty="0"/>
              <a:t>mm – millimeters</a:t>
            </a:r>
          </a:p>
          <a:p>
            <a:pPr lvl="2"/>
            <a:r>
              <a:rPr lang="en-US" dirty="0" err="1"/>
              <a:t>pt</a:t>
            </a:r>
            <a:r>
              <a:rPr lang="en-US" dirty="0"/>
              <a:t> – points (1/72 of an inch)</a:t>
            </a:r>
          </a:p>
          <a:p>
            <a:pPr lvl="2"/>
            <a:r>
              <a:rPr lang="en-US" dirty="0" err="1"/>
              <a:t>dp</a:t>
            </a:r>
            <a:r>
              <a:rPr lang="en-US" dirty="0"/>
              <a:t> – density-independent pixels, 1/160 of an inch)</a:t>
            </a:r>
          </a:p>
          <a:p>
            <a:pPr lvl="2"/>
            <a:r>
              <a:rPr lang="en-US" dirty="0" err="1"/>
              <a:t>sp</a:t>
            </a:r>
            <a:r>
              <a:rPr lang="en-US" dirty="0"/>
              <a:t> – scale-independent pixels (similar to </a:t>
            </a:r>
            <a:r>
              <a:rPr lang="en-US" dirty="0" err="1"/>
              <a:t>dp</a:t>
            </a:r>
            <a:r>
              <a:rPr lang="en-US" dirty="0"/>
              <a:t>, but scaled by user’s font size preference)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240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A17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40 Template.potx" id="{881CBBF9-2EB2-4482-81F6-FA8D18E8BE54}" vid="{D6350EA0-0028-4609-875B-088E068CFF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CS240 Template</Template>
  <TotalTime>1230</TotalTime>
  <Words>1427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Views (Widgets)  and Layouts</vt:lpstr>
      <vt:lpstr>Views and Input Handling</vt:lpstr>
      <vt:lpstr>Family Map Client Views</vt:lpstr>
      <vt:lpstr>The Layout Problem</vt:lpstr>
      <vt:lpstr>Layout – Blank Space Between Views</vt:lpstr>
      <vt:lpstr>Layout - Scrolling</vt:lpstr>
      <vt:lpstr>Layouts (ViewGroups)</vt:lpstr>
      <vt:lpstr>Layout Settings</vt:lpstr>
      <vt:lpstr>Universal Layout Settings (apply to all views)</vt:lpstr>
      <vt:lpstr>LinearLayout</vt:lpstr>
      <vt:lpstr>LinearLayout cont.</vt:lpstr>
      <vt:lpstr>GridLayout</vt:lpstr>
      <vt:lpstr>RelativeLayout</vt:lpstr>
      <vt:lpstr>FrameLayout</vt:lpstr>
      <vt:lpstr>RadioGroup</vt:lpstr>
      <vt:lpstr>Layout Exercises</vt:lpstr>
      <vt:lpstr>Layout Exercises cont.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 and Layouts</dc:title>
  <dc:creator>Melissa Franklin</dc:creator>
  <cp:lastModifiedBy>Melissa Franklin</cp:lastModifiedBy>
  <cp:revision>31</cp:revision>
  <dcterms:created xsi:type="dcterms:W3CDTF">2021-07-29T19:22:55Z</dcterms:created>
  <dcterms:modified xsi:type="dcterms:W3CDTF">2022-10-12T17:52:04Z</dcterms:modified>
</cp:coreProperties>
</file>