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64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57" r:id="rId24"/>
    <p:sldId id="258" r:id="rId25"/>
    <p:sldId id="259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33F0-F482-4803-BE6E-43B37CB4708F}" type="datetimeFigureOut">
              <a:rPr lang="es-MX" smtClean="0"/>
              <a:t>26/03/2017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CFCA-D5EF-410B-B5DB-BB75D78BBF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79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33F0-F482-4803-BE6E-43B37CB4708F}" type="datetimeFigureOut">
              <a:rPr lang="es-MX" smtClean="0"/>
              <a:t>26/03/2017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CFCA-D5EF-410B-B5DB-BB75D78BBF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01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33F0-F482-4803-BE6E-43B37CB4708F}" type="datetimeFigureOut">
              <a:rPr lang="es-MX" smtClean="0"/>
              <a:t>26/03/2017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CFCA-D5EF-410B-B5DB-BB75D78BBF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33F0-F482-4803-BE6E-43B37CB4708F}" type="datetimeFigureOut">
              <a:rPr lang="es-MX" smtClean="0"/>
              <a:t>26/03/2017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CFCA-D5EF-410B-B5DB-BB75D78BBF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3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33F0-F482-4803-BE6E-43B37CB4708F}" type="datetimeFigureOut">
              <a:rPr lang="es-MX" smtClean="0"/>
              <a:t>26/03/2017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CFCA-D5EF-410B-B5DB-BB75D78BBF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49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33F0-F482-4803-BE6E-43B37CB4708F}" type="datetimeFigureOut">
              <a:rPr lang="es-MX" smtClean="0"/>
              <a:t>26/03/2017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CFCA-D5EF-410B-B5DB-BB75D78BBF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63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33F0-F482-4803-BE6E-43B37CB4708F}" type="datetimeFigureOut">
              <a:rPr lang="es-MX" smtClean="0"/>
              <a:t>26/03/2017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CFCA-D5EF-410B-B5DB-BB75D78BBF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807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33F0-F482-4803-BE6E-43B37CB4708F}" type="datetimeFigureOut">
              <a:rPr lang="es-MX" smtClean="0"/>
              <a:t>26/03/2017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CFCA-D5EF-410B-B5DB-BB75D78BBF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65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33F0-F482-4803-BE6E-43B37CB4708F}" type="datetimeFigureOut">
              <a:rPr lang="es-MX" smtClean="0"/>
              <a:t>26/03/2017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CFCA-D5EF-410B-B5DB-BB75D78BBF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93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33F0-F482-4803-BE6E-43B37CB4708F}" type="datetimeFigureOut">
              <a:rPr lang="es-MX" smtClean="0"/>
              <a:t>26/03/2017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CFCA-D5EF-410B-B5DB-BB75D78BBF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216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33F0-F482-4803-BE6E-43B37CB4708F}" type="datetimeFigureOut">
              <a:rPr lang="es-MX" smtClean="0"/>
              <a:t>26/03/2017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CFCA-D5EF-410B-B5DB-BB75D78BBF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491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033F0-F482-4803-BE6E-43B37CB4708F}" type="datetimeFigureOut">
              <a:rPr lang="es-MX" smtClean="0"/>
              <a:t>26/03/2017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ECFCA-D5EF-410B-B5DB-BB75D78BBFD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31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d%C3%AD-su-nombre-isaac-ruiz-guerr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es/articles/java/java-management-extensions-3403127-esa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amexico/propuestas-meetup/issues/12" TargetMode="External"/><Relationship Id="rId2" Type="http://schemas.openxmlformats.org/officeDocument/2006/relationships/hyperlink" Target="https://github.com/javamexico/propuestas-meetu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JMX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Fundamentos</a:t>
            </a:r>
          </a:p>
        </p:txBody>
      </p:sp>
    </p:spTree>
    <p:extLst>
      <p:ext uri="{BB962C8B-B14F-4D97-AF65-F5344CB8AC3E}">
        <p14:creationId xmlns:p14="http://schemas.microsoft.com/office/powerpoint/2010/main" val="37953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JMX. JSR-003. Nivel de instrumentación.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MBean</a:t>
            </a:r>
            <a:endParaRPr lang="es-MX" dirty="0"/>
          </a:p>
          <a:p>
            <a:pPr lvl="1"/>
            <a:r>
              <a:rPr lang="es-MX" dirty="0"/>
              <a:t>Standard</a:t>
            </a:r>
          </a:p>
          <a:p>
            <a:pPr lvl="1"/>
            <a:r>
              <a:rPr lang="es-MX" dirty="0" err="1"/>
              <a:t>Dinamico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84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JMX. JSR-003. Nivel de agentes.</a:t>
            </a:r>
          </a:p>
        </p:txBody>
      </p:sp>
      <p:pic>
        <p:nvPicPr>
          <p:cNvPr id="3074" name="Picture 2" descr="http://www.oracle.com/technetwork/es/images/guia-jmx-04-340313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305" y="2090801"/>
            <a:ext cx="4919389" cy="369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62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JMX. JSR-003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171" y="1825625"/>
            <a:ext cx="7963658" cy="4351338"/>
          </a:xfrm>
        </p:spPr>
      </p:pic>
    </p:spTree>
    <p:extLst>
      <p:ext uri="{BB962C8B-B14F-4D97-AF65-F5344CB8AC3E}">
        <p14:creationId xmlns:p14="http://schemas.microsoft.com/office/powerpoint/2010/main" val="154334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JMX. JSR-003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992" y="1825625"/>
            <a:ext cx="6796015" cy="4351338"/>
          </a:xfrm>
        </p:spPr>
      </p:pic>
    </p:spTree>
    <p:extLst>
      <p:ext uri="{BB962C8B-B14F-4D97-AF65-F5344CB8AC3E}">
        <p14:creationId xmlns:p14="http://schemas.microsoft.com/office/powerpoint/2010/main" val="2704146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JMX. Hablemos de </a:t>
            </a:r>
            <a:r>
              <a:rPr lang="es-MX" dirty="0" err="1"/>
              <a:t>Mbean</a:t>
            </a:r>
            <a:r>
              <a:rPr lang="es-MX" dirty="0"/>
              <a:t> (</a:t>
            </a:r>
            <a:r>
              <a:rPr lang="es-MX" i="1" dirty="0"/>
              <a:t>instrumentación</a:t>
            </a:r>
            <a:r>
              <a:rPr lang="es-MX" dirty="0"/>
              <a:t>)</a:t>
            </a:r>
          </a:p>
        </p:txBody>
      </p:sp>
      <p:pic>
        <p:nvPicPr>
          <p:cNvPr id="4098" name="Picture 2" descr="http://www.cpokemon.com/cutenews/data/upimages/silueta_pokemon_z_high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134" y="2528094"/>
            <a:ext cx="33655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3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JMX. Hablemos de </a:t>
            </a:r>
            <a:r>
              <a:rPr lang="es-MX" dirty="0" err="1"/>
              <a:t>Mbean</a:t>
            </a:r>
            <a:r>
              <a:rPr lang="es-MX" dirty="0"/>
              <a:t> (</a:t>
            </a:r>
            <a:r>
              <a:rPr lang="es-MX" i="1" dirty="0"/>
              <a:t>instrumentación</a:t>
            </a:r>
            <a:r>
              <a:rPr lang="es-MX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Managed</a:t>
            </a:r>
            <a:r>
              <a:rPr lang="es-MX" dirty="0"/>
              <a:t> </a:t>
            </a:r>
            <a:r>
              <a:rPr lang="es-MX" dirty="0" err="1"/>
              <a:t>Bean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Operaciones que puedan ser invocadas.</a:t>
            </a:r>
          </a:p>
          <a:p>
            <a:pPr lvl="1"/>
            <a:r>
              <a:rPr lang="es-MX" dirty="0"/>
              <a:t>Atributos que puedan ser accedidos.</a:t>
            </a:r>
          </a:p>
          <a:p>
            <a:pPr lvl="1"/>
            <a:r>
              <a:rPr lang="es-MX" dirty="0"/>
              <a:t>Notificaciones que puedan ser emitidas</a:t>
            </a:r>
          </a:p>
          <a:p>
            <a:pPr lvl="1"/>
            <a:r>
              <a:rPr lang="es-MX" dirty="0"/>
              <a:t>Constructores que puedan ser utilizados.</a:t>
            </a:r>
          </a:p>
        </p:txBody>
      </p:sp>
    </p:spTree>
    <p:extLst>
      <p:ext uri="{BB962C8B-B14F-4D97-AF65-F5344CB8AC3E}">
        <p14:creationId xmlns:p14="http://schemas.microsoft.com/office/powerpoint/2010/main" val="4268885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JMX. Tipos de </a:t>
            </a:r>
            <a:r>
              <a:rPr lang="es-MX" dirty="0" err="1"/>
              <a:t>Mbean</a:t>
            </a:r>
            <a:r>
              <a:rPr lang="es-MX" dirty="0"/>
              <a:t>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912751"/>
              </p:ext>
            </p:extLst>
          </p:nvPr>
        </p:nvGraphicFramePr>
        <p:xfrm>
          <a:off x="838201" y="1788340"/>
          <a:ext cx="10814330" cy="4415134"/>
        </p:xfrm>
        <a:graphic>
          <a:graphicData uri="http://schemas.openxmlformats.org/drawingml/2006/table">
            <a:tbl>
              <a:tblPr/>
              <a:tblGrid>
                <a:gridCol w="2885095">
                  <a:extLst>
                    <a:ext uri="{9D8B030D-6E8A-4147-A177-3AD203B41FA5}">
                      <a16:colId xmlns:a16="http://schemas.microsoft.com/office/drawing/2014/main" val="804225397"/>
                    </a:ext>
                  </a:extLst>
                </a:gridCol>
                <a:gridCol w="7929235">
                  <a:extLst>
                    <a:ext uri="{9D8B030D-6E8A-4147-A177-3AD203B41FA5}">
                      <a16:colId xmlns:a16="http://schemas.microsoft.com/office/drawing/2014/main" val="3514933821"/>
                    </a:ext>
                  </a:extLst>
                </a:gridCol>
              </a:tblGrid>
              <a:tr h="1298569">
                <a:tc>
                  <a:txBody>
                    <a:bodyPr/>
                    <a:lstStyle/>
                    <a:p>
                      <a:pPr algn="l" fontAlgn="t"/>
                      <a:r>
                        <a:rPr lang="es-MX" sz="1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 MBeans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 el más sencillo, su interface define todos sus atributos y su implementación es fija, no funcionalidad no puede ir más allá que la definida en su interface.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156266"/>
                  </a:ext>
                </a:extLst>
              </a:tr>
              <a:tr h="1038855">
                <a:tc>
                  <a:txBody>
                    <a:bodyPr/>
                    <a:lstStyle/>
                    <a:p>
                      <a:pPr algn="l" fontAlgn="t"/>
                      <a:r>
                        <a:rPr lang="es-MX" sz="1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Dynamic MBeans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Debe implementar una interface proporcionada por la especificación. Proporciona flexibilidad de en tiempo de ejecución.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023803"/>
                  </a:ext>
                </a:extLst>
              </a:tr>
              <a:tr h="1038855">
                <a:tc>
                  <a:txBody>
                    <a:bodyPr/>
                    <a:lstStyle/>
                    <a:p>
                      <a:pPr algn="l" fontAlgn="t"/>
                      <a:r>
                        <a:rPr lang="es-MX" sz="1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 MBeans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Son Dynamic MBeans; se basan en tipos de datos básicos para hacer más genérica su utilización. Son auto-descriptivos.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104535"/>
                  </a:ext>
                </a:extLst>
              </a:tr>
              <a:tr h="1038855">
                <a:tc>
                  <a:txBody>
                    <a:bodyPr/>
                    <a:lstStyle/>
                    <a:p>
                      <a:pPr algn="l" fontAlgn="t"/>
                      <a:r>
                        <a:rPr lang="es-MX" sz="1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 MBeans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7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También son </a:t>
                      </a:r>
                      <a:r>
                        <a:rPr lang="es-MX" sz="17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Dynamic</a:t>
                      </a:r>
                      <a:r>
                        <a:rPr lang="es-MX" sz="17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MX" sz="17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MBeans</a:t>
                      </a:r>
                      <a:r>
                        <a:rPr lang="es-MX" sz="17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pero son completamente configurables y auto-descriptivos en tiempo de ejecución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96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396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JMX.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Manos a la obra.</a:t>
            </a:r>
          </a:p>
        </p:txBody>
      </p:sp>
    </p:spTree>
    <p:extLst>
      <p:ext uri="{BB962C8B-B14F-4D97-AF65-F5344CB8AC3E}">
        <p14:creationId xmlns:p14="http://schemas.microsoft.com/office/powerpoint/2010/main" val="1286669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JMX.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Di su nombre.</a:t>
            </a:r>
          </a:p>
          <a:p>
            <a:pPr lvl="1"/>
            <a:r>
              <a:rPr lang="es-MX" dirty="0">
                <a:hlinkClick r:id="rId2"/>
              </a:rPr>
              <a:t>https://www.linkedin.com/pulse/d%C3%AD-su-nombre-isaac-ruiz-guerra</a:t>
            </a:r>
            <a:endParaRPr lang="es-MX" dirty="0"/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8200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JMX. </a:t>
            </a:r>
            <a:r>
              <a:rPr lang="es-MX" dirty="0" err="1"/>
              <a:t>objectName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&lt;</a:t>
            </a:r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Name</a:t>
            </a:r>
            <a:r>
              <a:rPr lang="es-MX" dirty="0"/>
              <a:t>&gt; está compuesto de 2 partes:</a:t>
            </a:r>
          </a:p>
          <a:p>
            <a:pPr lvl="1"/>
            <a:r>
              <a:rPr lang="es-MX" dirty="0"/>
              <a:t>Un nombre de dominio.</a:t>
            </a:r>
          </a:p>
          <a:p>
            <a:pPr lvl="1"/>
            <a:r>
              <a:rPr lang="es-MX" dirty="0"/>
              <a:t>Un listado no ordenado de una o más propiedades.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709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JMX. La necesidad de supervisar.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Art of Monitoring</a:t>
            </a:r>
          </a:p>
          <a:p>
            <a:pPr lvl="1"/>
            <a:r>
              <a:rPr lang="en-US" dirty="0"/>
              <a:t>James Turnbull</a:t>
            </a:r>
            <a:endParaRPr lang="es-MX" dirty="0"/>
          </a:p>
        </p:txBody>
      </p:sp>
      <p:pic>
        <p:nvPicPr>
          <p:cNvPr id="1026" name="Picture 2" descr="https://www.artofmonitoring.com/assets/images/c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675" y="2032000"/>
            <a:ext cx="2381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412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JMX. </a:t>
            </a:r>
            <a:r>
              <a:rPr lang="es-MX" dirty="0" err="1"/>
              <a:t>objectName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Nombre de dominio.</a:t>
            </a:r>
          </a:p>
          <a:p>
            <a:pPr marL="0" indent="0">
              <a:buNone/>
            </a:pPr>
            <a:r>
              <a:rPr lang="es-MX" dirty="0"/>
              <a:t>El nombre de dominio es una cadena sensible a mayúsculas y minúsculas, puede contener cualquier carácter excepto:</a:t>
            </a: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49305"/>
              </p:ext>
            </p:extLst>
          </p:nvPr>
        </p:nvGraphicFramePr>
        <p:xfrm>
          <a:off x="946768" y="3794640"/>
          <a:ext cx="8844593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011">
                  <a:extLst>
                    <a:ext uri="{9D8B030D-6E8A-4147-A177-3AD203B41FA5}">
                      <a16:colId xmlns:a16="http://schemas.microsoft.com/office/drawing/2014/main" val="2547558415"/>
                    </a:ext>
                  </a:extLst>
                </a:gridCol>
                <a:gridCol w="4476582">
                  <a:extLst>
                    <a:ext uri="{9D8B030D-6E8A-4147-A177-3AD203B41FA5}">
                      <a16:colId xmlns:a16="http://schemas.microsoft.com/office/drawing/2014/main" val="3509107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 el </a:t>
                      </a:r>
                      <a:r>
                        <a:rPr lang="es-MX" dirty="0" err="1"/>
                        <a:t>token</a:t>
                      </a:r>
                      <a:r>
                        <a:rPr lang="es-MX" dirty="0"/>
                        <a:t> que indica el fin del nombre de dominio.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Caracter</a:t>
                      </a:r>
                      <a:r>
                        <a:rPr lang="es-MX" dirty="0"/>
                        <a:t> comodín.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13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Carater</a:t>
                      </a:r>
                      <a:r>
                        <a:rPr lang="es-MX" dirty="0"/>
                        <a:t> comodín.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7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387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JMX. </a:t>
            </a:r>
            <a:r>
              <a:rPr lang="es-MX" dirty="0" err="1"/>
              <a:t>objectName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Propiedades</a:t>
            </a:r>
          </a:p>
          <a:p>
            <a:pPr marL="0" indent="0">
              <a:buNone/>
            </a:pPr>
            <a:r>
              <a:rPr lang="es-MX" sz="2400" dirty="0"/>
              <a:t>Las propiedades sirven para complementar el nombre del dominio y darle así un nombre único.</a:t>
            </a:r>
          </a:p>
          <a:p>
            <a:pPr marL="0" indent="0">
              <a:buNone/>
            </a:pPr>
            <a:r>
              <a:rPr lang="es-MX" sz="2400" dirty="0"/>
              <a:t>Cada propiedad es una combinación de llave=valor, y no necesariamente se refieren a propiedades del </a:t>
            </a:r>
            <a:r>
              <a:rPr lang="es-MX" sz="2400" dirty="0" err="1"/>
              <a:t>MBean</a:t>
            </a:r>
            <a:r>
              <a:rPr lang="es-MX" sz="2400" dirty="0"/>
              <a:t>, sirven sólo para completar el nombrado y para efectos de organización de los </a:t>
            </a:r>
            <a:r>
              <a:rPr lang="es-MX" sz="2400" dirty="0" err="1"/>
              <a:t>MBeans</a:t>
            </a:r>
            <a:r>
              <a:rPr lang="es-MX" sz="2400" dirty="0"/>
              <a:t>.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/>
              <a:t>El valor de la propiedad puede ser cualquier secuencia de caracteres exceptuando:</a:t>
            </a:r>
          </a:p>
          <a:p>
            <a:pPr marL="0" indent="0">
              <a:buNone/>
            </a:pPr>
            <a:endParaRPr lang="es-MX" sz="2400" dirty="0"/>
          </a:p>
          <a:p>
            <a:pPr marL="0" indent="0" algn="ctr">
              <a:buNone/>
            </a:pPr>
            <a:r>
              <a:rPr lang="es-MX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 ”   ,   =   *  ?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0669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JMX. En todos lados.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App Servers.</a:t>
            </a:r>
          </a:p>
          <a:p>
            <a:r>
              <a:rPr lang="es-MX" dirty="0" err="1"/>
              <a:t>Microservicios</a:t>
            </a:r>
            <a:r>
              <a:rPr lang="es-MX" dirty="0"/>
              <a:t>.</a:t>
            </a:r>
          </a:p>
          <a:p>
            <a:r>
              <a:rPr lang="es-MX" dirty="0" err="1"/>
              <a:t>IoT</a:t>
            </a:r>
            <a:r>
              <a:rPr lang="es-MX" dirty="0"/>
              <a:t>.</a:t>
            </a:r>
          </a:p>
          <a:p>
            <a:r>
              <a:rPr lang="es-MX" dirty="0"/>
              <a:t>Dónde exista una JVM, se puede generar un </a:t>
            </a:r>
            <a:r>
              <a:rPr lang="es-MX" dirty="0" err="1"/>
              <a:t>Mbean</a:t>
            </a:r>
            <a:r>
              <a:rPr lang="es-MX" dirty="0"/>
              <a:t> Server y exponer </a:t>
            </a:r>
            <a:r>
              <a:rPr lang="es-MX" dirty="0" err="1"/>
              <a:t>Mbeans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1878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JMX.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guía perdida.</a:t>
            </a:r>
          </a:p>
          <a:p>
            <a:pPr lvl="1"/>
            <a:r>
              <a:rPr lang="es-MX" dirty="0"/>
              <a:t>Parte 1.</a:t>
            </a:r>
          </a:p>
          <a:p>
            <a:pPr lvl="2"/>
            <a:r>
              <a:rPr lang="es-MX" dirty="0">
                <a:hlinkClick r:id="rId2"/>
              </a:rPr>
              <a:t>http://www.oracle.com/technetwork/es/articles/java/java-management-extensions-3403127-esa.html</a:t>
            </a:r>
            <a:endParaRPr lang="es-MX" dirty="0"/>
          </a:p>
          <a:p>
            <a:pPr marL="914400" lvl="2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1887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¿Preguntas?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@</a:t>
            </a:r>
            <a:r>
              <a:rPr lang="es-MX" dirty="0" err="1"/>
              <a:t>rugi</a:t>
            </a:r>
            <a:endParaRPr lang="es-MX" dirty="0"/>
          </a:p>
          <a:p>
            <a:pPr marL="0" indent="0" algn="ct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4553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continuar……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hlinkClick r:id="rId2"/>
              </a:rPr>
              <a:t>https://github.com/javamexico/propuestas-meetup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Introducción al Java </a:t>
            </a:r>
            <a:r>
              <a:rPr lang="es-MX" dirty="0" err="1"/>
              <a:t>VisualVM</a:t>
            </a:r>
            <a:r>
              <a:rPr lang="es-MX" dirty="0"/>
              <a:t> #12</a:t>
            </a:r>
          </a:p>
          <a:p>
            <a:pPr marL="0" indent="0">
              <a:buNone/>
            </a:pPr>
            <a:r>
              <a:rPr lang="es-MX" dirty="0">
                <a:hlinkClick r:id="rId3"/>
              </a:rPr>
              <a:t>https://github.com/javamexico/propuestas-meetup/issues/12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61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JMX. La necesidad de supervisar.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Management </a:t>
            </a:r>
            <a:r>
              <a:rPr lang="es-MX" dirty="0" err="1"/>
              <a:t>technologies</a:t>
            </a:r>
            <a:endParaRPr lang="es-MX" dirty="0"/>
          </a:p>
          <a:p>
            <a:pPr lvl="1"/>
            <a:r>
              <a:rPr lang="es-MX" dirty="0"/>
              <a:t>SNMP</a:t>
            </a:r>
          </a:p>
        </p:txBody>
      </p:sp>
    </p:spTree>
    <p:extLst>
      <p:ext uri="{BB962C8B-B14F-4D97-AF65-F5344CB8AC3E}">
        <p14:creationId xmlns:p14="http://schemas.microsoft.com/office/powerpoint/2010/main" val="96924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JMX. JSR-003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The</a:t>
            </a:r>
            <a:r>
              <a:rPr lang="es-MX" dirty="0"/>
              <a:t> Java Management </a:t>
            </a:r>
            <a:r>
              <a:rPr lang="es-MX" dirty="0" err="1"/>
              <a:t>extensions</a:t>
            </a:r>
            <a:r>
              <a:rPr lang="es-MX" dirty="0"/>
              <a:t> (</a:t>
            </a:r>
            <a:r>
              <a:rPr lang="es-MX" dirty="0" err="1"/>
              <a:t>also</a:t>
            </a:r>
            <a:r>
              <a:rPr lang="es-MX" dirty="0"/>
              <a:t> </a:t>
            </a:r>
            <a:r>
              <a:rPr lang="es-MX" dirty="0" err="1"/>
              <a:t>called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JMX </a:t>
            </a:r>
            <a:r>
              <a:rPr lang="es-MX" dirty="0" err="1"/>
              <a:t>specification</a:t>
            </a:r>
            <a:r>
              <a:rPr lang="es-MX" dirty="0"/>
              <a:t>) define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architecture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design</a:t>
            </a:r>
            <a:r>
              <a:rPr lang="es-MX" dirty="0"/>
              <a:t> </a:t>
            </a:r>
            <a:r>
              <a:rPr lang="es-MX" dirty="0" err="1"/>
              <a:t>patterns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APIs</a:t>
            </a:r>
            <a:r>
              <a:rPr lang="es-MX" dirty="0"/>
              <a:t>,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services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application</a:t>
            </a:r>
            <a:r>
              <a:rPr lang="es-MX" dirty="0"/>
              <a:t> and </a:t>
            </a:r>
            <a:r>
              <a:rPr lang="es-MX" dirty="0" err="1"/>
              <a:t>network</a:t>
            </a:r>
            <a:r>
              <a:rPr lang="es-MX" dirty="0"/>
              <a:t> </a:t>
            </a:r>
            <a:r>
              <a:rPr lang="es-MX" dirty="0" err="1"/>
              <a:t>management</a:t>
            </a:r>
            <a:r>
              <a:rPr lang="es-MX" dirty="0"/>
              <a:t> and </a:t>
            </a:r>
            <a:r>
              <a:rPr lang="es-MX" dirty="0" err="1"/>
              <a:t>monitoring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Java </a:t>
            </a:r>
            <a:r>
              <a:rPr lang="es-MX" dirty="0" err="1"/>
              <a:t>programming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JMX (Java Management </a:t>
            </a:r>
            <a:r>
              <a:rPr lang="es-MX" dirty="0" err="1"/>
              <a:t>extensions</a:t>
            </a:r>
            <a:r>
              <a:rPr lang="es-MX" dirty="0"/>
              <a:t> por sus siglas en inglés) define una arquitectura, patrones de diseño, </a:t>
            </a:r>
            <a:r>
              <a:rPr lang="es-MX" dirty="0" err="1"/>
              <a:t>API’s</a:t>
            </a:r>
            <a:r>
              <a:rPr lang="es-MX" dirty="0"/>
              <a:t> y los servicios para monitorear y administrar aplicaciones y redes en el lenguaje de programación java.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208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JMX. JSR-003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69" y="1368426"/>
            <a:ext cx="9152061" cy="5201708"/>
          </a:xfrm>
        </p:spPr>
      </p:pic>
    </p:spTree>
    <p:extLst>
      <p:ext uri="{BB962C8B-B14F-4D97-AF65-F5344CB8AC3E}">
        <p14:creationId xmlns:p14="http://schemas.microsoft.com/office/powerpoint/2010/main" val="425603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JMX. JSR-003. ¿Por qué usarlo?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Permite gestionar las aplicaciones Java sin invertir grandes esfuerzos.</a:t>
            </a:r>
          </a:p>
          <a:p>
            <a:r>
              <a:rPr lang="es-MX" dirty="0"/>
              <a:t>Proporciona una arquitectura de administración escalable.</a:t>
            </a:r>
          </a:p>
          <a:p>
            <a:r>
              <a:rPr lang="es-MX" dirty="0"/>
              <a:t>Se integra a soluciones de supervisión existentes.</a:t>
            </a:r>
          </a:p>
          <a:p>
            <a:r>
              <a:rPr lang="es-MX" dirty="0"/>
              <a:t>Aprovecha las tecnologías Java estándar ya existentes.</a:t>
            </a:r>
          </a:p>
          <a:p>
            <a:r>
              <a:rPr lang="es-MX" dirty="0"/>
              <a:t>Puede aprovechar a futuro conceptos de supervisión.</a:t>
            </a:r>
          </a:p>
          <a:p>
            <a:r>
              <a:rPr lang="es-MX" dirty="0"/>
              <a:t>Define sólo las interfaces necesarias para la supervisión.</a:t>
            </a:r>
          </a:p>
        </p:txBody>
      </p:sp>
    </p:spTree>
    <p:extLst>
      <p:ext uri="{BB962C8B-B14F-4D97-AF65-F5344CB8AC3E}">
        <p14:creationId xmlns:p14="http://schemas.microsoft.com/office/powerpoint/2010/main" val="191060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JMX. JSR-003.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93" y="2443739"/>
            <a:ext cx="9231013" cy="3115110"/>
          </a:xfrm>
        </p:spPr>
      </p:pic>
    </p:spTree>
    <p:extLst>
      <p:ext uri="{BB962C8B-B14F-4D97-AF65-F5344CB8AC3E}">
        <p14:creationId xmlns:p14="http://schemas.microsoft.com/office/powerpoint/2010/main" val="35406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JMX. JSR-003. Nivel de instrumentación.</a:t>
            </a:r>
          </a:p>
        </p:txBody>
      </p:sp>
      <p:pic>
        <p:nvPicPr>
          <p:cNvPr id="2050" name="Picture 2" descr="http://www.oracle.com/technetwork/es/images/guia-jmx-03-340313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366" y="1885445"/>
            <a:ext cx="4865267" cy="36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41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JMX. JSR-003. Nivel de instrumentación.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&lt;JMX </a:t>
            </a:r>
            <a:r>
              <a:rPr lang="es-MX" dirty="0" err="1"/>
              <a:t>manageable</a:t>
            </a:r>
            <a:r>
              <a:rPr lang="es-MX" dirty="0"/>
              <a:t> </a:t>
            </a:r>
            <a:r>
              <a:rPr lang="es-MX" dirty="0" err="1"/>
              <a:t>resource</a:t>
            </a:r>
            <a:r>
              <a:rPr lang="es-MX" dirty="0"/>
              <a:t>&gt; puede ser:</a:t>
            </a:r>
          </a:p>
          <a:p>
            <a:pPr lvl="1"/>
            <a:r>
              <a:rPr lang="es-MX" dirty="0"/>
              <a:t>Una aplicación.</a:t>
            </a:r>
          </a:p>
          <a:p>
            <a:pPr lvl="1"/>
            <a:r>
              <a:rPr lang="es-MX" dirty="0"/>
              <a:t>Una implementación de un servicio.</a:t>
            </a:r>
          </a:p>
          <a:p>
            <a:pPr lvl="1"/>
            <a:r>
              <a:rPr lang="es-MX" dirty="0"/>
              <a:t>Un dispositivo.</a:t>
            </a:r>
          </a:p>
          <a:p>
            <a:pPr lvl="1"/>
            <a:r>
              <a:rPr lang="es-MX" dirty="0"/>
              <a:t>Un usuario.</a:t>
            </a:r>
          </a:p>
          <a:p>
            <a:pPr lvl="1"/>
            <a:r>
              <a:rPr lang="es-MX" dirty="0" err="1"/>
              <a:t>Étcetera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239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595</Words>
  <Application>Microsoft Office PowerPoint</Application>
  <PresentationFormat>Widescreen</PresentationFormat>
  <Paragraphs>106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Office Theme</vt:lpstr>
      <vt:lpstr>JMX</vt:lpstr>
      <vt:lpstr>JMX. La necesidad de supervisar.</vt:lpstr>
      <vt:lpstr>JMX. La necesidad de supervisar.</vt:lpstr>
      <vt:lpstr>JMX. JSR-003</vt:lpstr>
      <vt:lpstr>JMX. JSR-003</vt:lpstr>
      <vt:lpstr>JMX. JSR-003. ¿Por qué usarlo?</vt:lpstr>
      <vt:lpstr>JMX. JSR-003. </vt:lpstr>
      <vt:lpstr>JMX. JSR-003. Nivel de instrumentación.</vt:lpstr>
      <vt:lpstr>JMX. JSR-003. Nivel de instrumentación.</vt:lpstr>
      <vt:lpstr>JMX. JSR-003. Nivel de instrumentación.</vt:lpstr>
      <vt:lpstr>JMX. JSR-003. Nivel de agentes.</vt:lpstr>
      <vt:lpstr>JMX. JSR-003</vt:lpstr>
      <vt:lpstr>JMX. JSR-003</vt:lpstr>
      <vt:lpstr>JMX. Hablemos de Mbean (instrumentación)</vt:lpstr>
      <vt:lpstr>JMX. Hablemos de Mbean (instrumentación)</vt:lpstr>
      <vt:lpstr>JMX. Tipos de Mbean.</vt:lpstr>
      <vt:lpstr>JMX.</vt:lpstr>
      <vt:lpstr>JMX. </vt:lpstr>
      <vt:lpstr>JMX. objectName</vt:lpstr>
      <vt:lpstr>JMX. objectName</vt:lpstr>
      <vt:lpstr>JMX. objectName</vt:lpstr>
      <vt:lpstr>JMX. En todos lados.</vt:lpstr>
      <vt:lpstr>JMX.</vt:lpstr>
      <vt:lpstr>¿Preguntas?</vt:lpstr>
      <vt:lpstr>Para continuar……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JMX</dc:title>
  <dc:creator>RuGI Aurum</dc:creator>
  <cp:lastModifiedBy>RuGI Aurum</cp:lastModifiedBy>
  <cp:revision>7</cp:revision>
  <dcterms:created xsi:type="dcterms:W3CDTF">2017-03-26T21:42:56Z</dcterms:created>
  <dcterms:modified xsi:type="dcterms:W3CDTF">2017-03-27T00:32:48Z</dcterms:modified>
</cp:coreProperties>
</file>