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57" r:id="rId4"/>
    <p:sldId id="267" r:id="rId5"/>
    <p:sldId id="258" r:id="rId6"/>
    <p:sldId id="260" r:id="rId7"/>
    <p:sldId id="264" r:id="rId8"/>
    <p:sldId id="261" r:id="rId9"/>
    <p:sldId id="262" r:id="rId10"/>
    <p:sldId id="265" r:id="rId11"/>
    <p:sldId id="263" r:id="rId12"/>
    <p:sldId id="266" r:id="rId13"/>
    <p:sldId id="269" r:id="rId1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6BBB4-11B6-0948-8F0C-25FD70884A4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9A71F2B9-7283-D145-BD18-AC5F16661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6F001F6A-6120-C74C-9A92-F3B680193E76}"/>
              </a:ext>
            </a:extLst>
          </p:cNvPr>
          <p:cNvSpPr>
            <a:spLocks noGrp="1"/>
          </p:cNvSpPr>
          <p:nvPr>
            <p:ph type="dt" sz="half" idx="10"/>
          </p:nvPr>
        </p:nvSpPr>
        <p:spPr/>
        <p:txBody>
          <a:bodyPr/>
          <a:lstStyle/>
          <a:p>
            <a:fld id="{624F0F6E-1272-5746-B44C-25DA5810E34A}" type="datetimeFigureOut">
              <a:rPr lang="en-DE" smtClean="0"/>
              <a:t>21.03.22</a:t>
            </a:fld>
            <a:endParaRPr lang="en-DE"/>
          </a:p>
        </p:txBody>
      </p:sp>
      <p:sp>
        <p:nvSpPr>
          <p:cNvPr id="5" name="Footer Placeholder 4">
            <a:extLst>
              <a:ext uri="{FF2B5EF4-FFF2-40B4-BE49-F238E27FC236}">
                <a16:creationId xmlns:a16="http://schemas.microsoft.com/office/drawing/2014/main" id="{20F9E4F6-33E4-C046-8F03-755C53A9E29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4AF2D9-0075-E14D-9FC5-176D38584D80}"/>
              </a:ext>
            </a:extLst>
          </p:cNvPr>
          <p:cNvSpPr>
            <a:spLocks noGrp="1"/>
          </p:cNvSpPr>
          <p:nvPr>
            <p:ph type="sldNum" sz="quarter" idx="12"/>
          </p:nvPr>
        </p:nvSpPr>
        <p:spPr/>
        <p:txBody>
          <a:bodyPr/>
          <a:lstStyle/>
          <a:p>
            <a:fld id="{DB21A871-E43E-134F-BEA8-41DE1DAFA4E8}" type="slidenum">
              <a:rPr lang="en-DE" smtClean="0"/>
              <a:t>‹#›</a:t>
            </a:fld>
            <a:endParaRPr lang="en-DE"/>
          </a:p>
        </p:txBody>
      </p:sp>
    </p:spTree>
    <p:extLst>
      <p:ext uri="{BB962C8B-B14F-4D97-AF65-F5344CB8AC3E}">
        <p14:creationId xmlns:p14="http://schemas.microsoft.com/office/powerpoint/2010/main" val="1446338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B788-7010-CF4B-91DA-7B45907A6EC8}"/>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1A94BDF6-6F5F-AA45-9812-5C97459AF0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EE857786-8940-4B43-A11B-A0FA9D0BC160}"/>
              </a:ext>
            </a:extLst>
          </p:cNvPr>
          <p:cNvSpPr>
            <a:spLocks noGrp="1"/>
          </p:cNvSpPr>
          <p:nvPr>
            <p:ph type="dt" sz="half" idx="10"/>
          </p:nvPr>
        </p:nvSpPr>
        <p:spPr/>
        <p:txBody>
          <a:bodyPr/>
          <a:lstStyle/>
          <a:p>
            <a:fld id="{624F0F6E-1272-5746-B44C-25DA5810E34A}" type="datetimeFigureOut">
              <a:rPr lang="en-DE" smtClean="0"/>
              <a:t>21.03.22</a:t>
            </a:fld>
            <a:endParaRPr lang="en-DE"/>
          </a:p>
        </p:txBody>
      </p:sp>
      <p:sp>
        <p:nvSpPr>
          <p:cNvPr id="5" name="Footer Placeholder 4">
            <a:extLst>
              <a:ext uri="{FF2B5EF4-FFF2-40B4-BE49-F238E27FC236}">
                <a16:creationId xmlns:a16="http://schemas.microsoft.com/office/drawing/2014/main" id="{DA7E2381-94ED-E04B-A3BC-9C40AB3ECC5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DC3996F-5BC4-3940-96DC-3D705176D015}"/>
              </a:ext>
            </a:extLst>
          </p:cNvPr>
          <p:cNvSpPr>
            <a:spLocks noGrp="1"/>
          </p:cNvSpPr>
          <p:nvPr>
            <p:ph type="sldNum" sz="quarter" idx="12"/>
          </p:nvPr>
        </p:nvSpPr>
        <p:spPr/>
        <p:txBody>
          <a:bodyPr/>
          <a:lstStyle/>
          <a:p>
            <a:fld id="{DB21A871-E43E-134F-BEA8-41DE1DAFA4E8}" type="slidenum">
              <a:rPr lang="en-DE" smtClean="0"/>
              <a:t>‹#›</a:t>
            </a:fld>
            <a:endParaRPr lang="en-DE"/>
          </a:p>
        </p:txBody>
      </p:sp>
    </p:spTree>
    <p:extLst>
      <p:ext uri="{BB962C8B-B14F-4D97-AF65-F5344CB8AC3E}">
        <p14:creationId xmlns:p14="http://schemas.microsoft.com/office/powerpoint/2010/main" val="157525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E87FC-1B35-3B44-877A-CE8E431A755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14EEB954-5570-DA48-A1D1-9B334AE9262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2FEDC9F-7089-CD40-8B7A-B86C229D2AD7}"/>
              </a:ext>
            </a:extLst>
          </p:cNvPr>
          <p:cNvSpPr>
            <a:spLocks noGrp="1"/>
          </p:cNvSpPr>
          <p:nvPr>
            <p:ph type="dt" sz="half" idx="10"/>
          </p:nvPr>
        </p:nvSpPr>
        <p:spPr/>
        <p:txBody>
          <a:bodyPr/>
          <a:lstStyle/>
          <a:p>
            <a:fld id="{624F0F6E-1272-5746-B44C-25DA5810E34A}" type="datetimeFigureOut">
              <a:rPr lang="en-DE" smtClean="0"/>
              <a:t>21.03.22</a:t>
            </a:fld>
            <a:endParaRPr lang="en-DE"/>
          </a:p>
        </p:txBody>
      </p:sp>
      <p:sp>
        <p:nvSpPr>
          <p:cNvPr id="5" name="Footer Placeholder 4">
            <a:extLst>
              <a:ext uri="{FF2B5EF4-FFF2-40B4-BE49-F238E27FC236}">
                <a16:creationId xmlns:a16="http://schemas.microsoft.com/office/drawing/2014/main" id="{EC4586F1-5FF5-CA46-A1BD-8BBD5A6D4AF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D4EE698-1F66-3C49-8CD1-6715DD8DB5CF}"/>
              </a:ext>
            </a:extLst>
          </p:cNvPr>
          <p:cNvSpPr>
            <a:spLocks noGrp="1"/>
          </p:cNvSpPr>
          <p:nvPr>
            <p:ph type="sldNum" sz="quarter" idx="12"/>
          </p:nvPr>
        </p:nvSpPr>
        <p:spPr/>
        <p:txBody>
          <a:bodyPr/>
          <a:lstStyle/>
          <a:p>
            <a:fld id="{DB21A871-E43E-134F-BEA8-41DE1DAFA4E8}" type="slidenum">
              <a:rPr lang="en-DE" smtClean="0"/>
              <a:t>‹#›</a:t>
            </a:fld>
            <a:endParaRPr lang="en-DE"/>
          </a:p>
        </p:txBody>
      </p:sp>
    </p:spTree>
    <p:extLst>
      <p:ext uri="{BB962C8B-B14F-4D97-AF65-F5344CB8AC3E}">
        <p14:creationId xmlns:p14="http://schemas.microsoft.com/office/powerpoint/2010/main" val="229762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64EF-39F8-984D-81C4-37726D048EB0}"/>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CDCA9D9C-4179-174E-A2AB-473B90983E6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B1F102A1-1681-2C4D-8590-35C629875A59}"/>
              </a:ext>
            </a:extLst>
          </p:cNvPr>
          <p:cNvSpPr>
            <a:spLocks noGrp="1"/>
          </p:cNvSpPr>
          <p:nvPr>
            <p:ph type="dt" sz="half" idx="10"/>
          </p:nvPr>
        </p:nvSpPr>
        <p:spPr/>
        <p:txBody>
          <a:bodyPr/>
          <a:lstStyle/>
          <a:p>
            <a:fld id="{624F0F6E-1272-5746-B44C-25DA5810E34A}" type="datetimeFigureOut">
              <a:rPr lang="en-DE" smtClean="0"/>
              <a:t>21.03.22</a:t>
            </a:fld>
            <a:endParaRPr lang="en-DE"/>
          </a:p>
        </p:txBody>
      </p:sp>
      <p:sp>
        <p:nvSpPr>
          <p:cNvPr id="5" name="Footer Placeholder 4">
            <a:extLst>
              <a:ext uri="{FF2B5EF4-FFF2-40B4-BE49-F238E27FC236}">
                <a16:creationId xmlns:a16="http://schemas.microsoft.com/office/drawing/2014/main" id="{C357EFFC-D77B-4149-992C-DE6374B0AE3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89CDC7B-EB37-F641-83E1-0982C25C95FC}"/>
              </a:ext>
            </a:extLst>
          </p:cNvPr>
          <p:cNvSpPr>
            <a:spLocks noGrp="1"/>
          </p:cNvSpPr>
          <p:nvPr>
            <p:ph type="sldNum" sz="quarter" idx="12"/>
          </p:nvPr>
        </p:nvSpPr>
        <p:spPr/>
        <p:txBody>
          <a:bodyPr/>
          <a:lstStyle/>
          <a:p>
            <a:fld id="{DB21A871-E43E-134F-BEA8-41DE1DAFA4E8}" type="slidenum">
              <a:rPr lang="en-DE" smtClean="0"/>
              <a:t>‹#›</a:t>
            </a:fld>
            <a:endParaRPr lang="en-DE"/>
          </a:p>
        </p:txBody>
      </p:sp>
    </p:spTree>
    <p:extLst>
      <p:ext uri="{BB962C8B-B14F-4D97-AF65-F5344CB8AC3E}">
        <p14:creationId xmlns:p14="http://schemas.microsoft.com/office/powerpoint/2010/main" val="417368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381D-D8F2-E443-AD8F-FBF56433B3E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97C5AE82-12B7-0F47-894D-AB80C17A4A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BB46B72-5B94-EB4D-9C2D-758D65CA6D2B}"/>
              </a:ext>
            </a:extLst>
          </p:cNvPr>
          <p:cNvSpPr>
            <a:spLocks noGrp="1"/>
          </p:cNvSpPr>
          <p:nvPr>
            <p:ph type="dt" sz="half" idx="10"/>
          </p:nvPr>
        </p:nvSpPr>
        <p:spPr/>
        <p:txBody>
          <a:bodyPr/>
          <a:lstStyle/>
          <a:p>
            <a:fld id="{624F0F6E-1272-5746-B44C-25DA5810E34A}" type="datetimeFigureOut">
              <a:rPr lang="en-DE" smtClean="0"/>
              <a:t>21.03.22</a:t>
            </a:fld>
            <a:endParaRPr lang="en-DE"/>
          </a:p>
        </p:txBody>
      </p:sp>
      <p:sp>
        <p:nvSpPr>
          <p:cNvPr id="5" name="Footer Placeholder 4">
            <a:extLst>
              <a:ext uri="{FF2B5EF4-FFF2-40B4-BE49-F238E27FC236}">
                <a16:creationId xmlns:a16="http://schemas.microsoft.com/office/drawing/2014/main" id="{4B60F27F-856E-A745-8D51-9595F24BAE5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8113699-8045-8E4C-B9B1-3EFE685ECB19}"/>
              </a:ext>
            </a:extLst>
          </p:cNvPr>
          <p:cNvSpPr>
            <a:spLocks noGrp="1"/>
          </p:cNvSpPr>
          <p:nvPr>
            <p:ph type="sldNum" sz="quarter" idx="12"/>
          </p:nvPr>
        </p:nvSpPr>
        <p:spPr/>
        <p:txBody>
          <a:bodyPr/>
          <a:lstStyle/>
          <a:p>
            <a:fld id="{DB21A871-E43E-134F-BEA8-41DE1DAFA4E8}" type="slidenum">
              <a:rPr lang="en-DE" smtClean="0"/>
              <a:t>‹#›</a:t>
            </a:fld>
            <a:endParaRPr lang="en-DE"/>
          </a:p>
        </p:txBody>
      </p:sp>
    </p:spTree>
    <p:extLst>
      <p:ext uri="{BB962C8B-B14F-4D97-AF65-F5344CB8AC3E}">
        <p14:creationId xmlns:p14="http://schemas.microsoft.com/office/powerpoint/2010/main" val="246343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A769-F5D4-B748-9D32-15D3F94B01C6}"/>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E1EFB2CD-02A0-EA4A-A40B-14DB0C746A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BCA23025-5541-4A48-8BD1-00CA53E5ED1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8FE6C203-03C0-3043-910C-2AC823060040}"/>
              </a:ext>
            </a:extLst>
          </p:cNvPr>
          <p:cNvSpPr>
            <a:spLocks noGrp="1"/>
          </p:cNvSpPr>
          <p:nvPr>
            <p:ph type="dt" sz="half" idx="10"/>
          </p:nvPr>
        </p:nvSpPr>
        <p:spPr/>
        <p:txBody>
          <a:bodyPr/>
          <a:lstStyle/>
          <a:p>
            <a:fld id="{624F0F6E-1272-5746-B44C-25DA5810E34A}" type="datetimeFigureOut">
              <a:rPr lang="en-DE" smtClean="0"/>
              <a:t>21.03.22</a:t>
            </a:fld>
            <a:endParaRPr lang="en-DE"/>
          </a:p>
        </p:txBody>
      </p:sp>
      <p:sp>
        <p:nvSpPr>
          <p:cNvPr id="6" name="Footer Placeholder 5">
            <a:extLst>
              <a:ext uri="{FF2B5EF4-FFF2-40B4-BE49-F238E27FC236}">
                <a16:creationId xmlns:a16="http://schemas.microsoft.com/office/drawing/2014/main" id="{242850CE-F444-C042-84CD-E378715E808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5E43853-AA8B-F741-B776-2C6FFCB97B99}"/>
              </a:ext>
            </a:extLst>
          </p:cNvPr>
          <p:cNvSpPr>
            <a:spLocks noGrp="1"/>
          </p:cNvSpPr>
          <p:nvPr>
            <p:ph type="sldNum" sz="quarter" idx="12"/>
          </p:nvPr>
        </p:nvSpPr>
        <p:spPr/>
        <p:txBody>
          <a:bodyPr/>
          <a:lstStyle/>
          <a:p>
            <a:fld id="{DB21A871-E43E-134F-BEA8-41DE1DAFA4E8}" type="slidenum">
              <a:rPr lang="en-DE" smtClean="0"/>
              <a:t>‹#›</a:t>
            </a:fld>
            <a:endParaRPr lang="en-DE"/>
          </a:p>
        </p:txBody>
      </p:sp>
    </p:spTree>
    <p:extLst>
      <p:ext uri="{BB962C8B-B14F-4D97-AF65-F5344CB8AC3E}">
        <p14:creationId xmlns:p14="http://schemas.microsoft.com/office/powerpoint/2010/main" val="81411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B1CC-FA6A-A54D-8002-1E4EE83C6B1F}"/>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296F6B5F-B5DC-D24F-ABA0-7ADFE1F4E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77B14F0-F904-8645-908B-FA65B04EA55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24CB0DDA-FF6B-B64D-A457-7D3A74F8B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2237DE9-63B6-F540-B027-2F64B057FA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D59FACC2-B99C-7A4E-8942-3CD3A981266F}"/>
              </a:ext>
            </a:extLst>
          </p:cNvPr>
          <p:cNvSpPr>
            <a:spLocks noGrp="1"/>
          </p:cNvSpPr>
          <p:nvPr>
            <p:ph type="dt" sz="half" idx="10"/>
          </p:nvPr>
        </p:nvSpPr>
        <p:spPr/>
        <p:txBody>
          <a:bodyPr/>
          <a:lstStyle/>
          <a:p>
            <a:fld id="{624F0F6E-1272-5746-B44C-25DA5810E34A}" type="datetimeFigureOut">
              <a:rPr lang="en-DE" smtClean="0"/>
              <a:t>21.03.22</a:t>
            </a:fld>
            <a:endParaRPr lang="en-DE"/>
          </a:p>
        </p:txBody>
      </p:sp>
      <p:sp>
        <p:nvSpPr>
          <p:cNvPr id="8" name="Footer Placeholder 7">
            <a:extLst>
              <a:ext uri="{FF2B5EF4-FFF2-40B4-BE49-F238E27FC236}">
                <a16:creationId xmlns:a16="http://schemas.microsoft.com/office/drawing/2014/main" id="{8421B628-C92C-934B-ADF1-98B36B2FAAAF}"/>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9FE5D5A4-7CA9-6E40-BC79-B60C714FC5F5}"/>
              </a:ext>
            </a:extLst>
          </p:cNvPr>
          <p:cNvSpPr>
            <a:spLocks noGrp="1"/>
          </p:cNvSpPr>
          <p:nvPr>
            <p:ph type="sldNum" sz="quarter" idx="12"/>
          </p:nvPr>
        </p:nvSpPr>
        <p:spPr/>
        <p:txBody>
          <a:bodyPr/>
          <a:lstStyle/>
          <a:p>
            <a:fld id="{DB21A871-E43E-134F-BEA8-41DE1DAFA4E8}" type="slidenum">
              <a:rPr lang="en-DE" smtClean="0"/>
              <a:t>‹#›</a:t>
            </a:fld>
            <a:endParaRPr lang="en-DE"/>
          </a:p>
        </p:txBody>
      </p:sp>
    </p:spTree>
    <p:extLst>
      <p:ext uri="{BB962C8B-B14F-4D97-AF65-F5344CB8AC3E}">
        <p14:creationId xmlns:p14="http://schemas.microsoft.com/office/powerpoint/2010/main" val="311561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3486-DD34-E142-9095-7DA6ABCE27CC}"/>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DF6AC67A-C40E-914B-BE6A-47CB58E3DCCA}"/>
              </a:ext>
            </a:extLst>
          </p:cNvPr>
          <p:cNvSpPr>
            <a:spLocks noGrp="1"/>
          </p:cNvSpPr>
          <p:nvPr>
            <p:ph type="dt" sz="half" idx="10"/>
          </p:nvPr>
        </p:nvSpPr>
        <p:spPr/>
        <p:txBody>
          <a:bodyPr/>
          <a:lstStyle/>
          <a:p>
            <a:fld id="{624F0F6E-1272-5746-B44C-25DA5810E34A}" type="datetimeFigureOut">
              <a:rPr lang="en-DE" smtClean="0"/>
              <a:t>21.03.22</a:t>
            </a:fld>
            <a:endParaRPr lang="en-DE"/>
          </a:p>
        </p:txBody>
      </p:sp>
      <p:sp>
        <p:nvSpPr>
          <p:cNvPr id="4" name="Footer Placeholder 3">
            <a:extLst>
              <a:ext uri="{FF2B5EF4-FFF2-40B4-BE49-F238E27FC236}">
                <a16:creationId xmlns:a16="http://schemas.microsoft.com/office/drawing/2014/main" id="{411E1286-7BE9-1347-897F-0CA39001606B}"/>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482521E7-D69B-0344-9BE4-01D513F215BE}"/>
              </a:ext>
            </a:extLst>
          </p:cNvPr>
          <p:cNvSpPr>
            <a:spLocks noGrp="1"/>
          </p:cNvSpPr>
          <p:nvPr>
            <p:ph type="sldNum" sz="quarter" idx="12"/>
          </p:nvPr>
        </p:nvSpPr>
        <p:spPr/>
        <p:txBody>
          <a:bodyPr/>
          <a:lstStyle/>
          <a:p>
            <a:fld id="{DB21A871-E43E-134F-BEA8-41DE1DAFA4E8}" type="slidenum">
              <a:rPr lang="en-DE" smtClean="0"/>
              <a:t>‹#›</a:t>
            </a:fld>
            <a:endParaRPr lang="en-DE"/>
          </a:p>
        </p:txBody>
      </p:sp>
    </p:spTree>
    <p:extLst>
      <p:ext uri="{BB962C8B-B14F-4D97-AF65-F5344CB8AC3E}">
        <p14:creationId xmlns:p14="http://schemas.microsoft.com/office/powerpoint/2010/main" val="110478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94382-3F2B-1645-A2EF-1750772F7A6B}"/>
              </a:ext>
            </a:extLst>
          </p:cNvPr>
          <p:cNvSpPr>
            <a:spLocks noGrp="1"/>
          </p:cNvSpPr>
          <p:nvPr>
            <p:ph type="dt" sz="half" idx="10"/>
          </p:nvPr>
        </p:nvSpPr>
        <p:spPr/>
        <p:txBody>
          <a:bodyPr/>
          <a:lstStyle/>
          <a:p>
            <a:fld id="{624F0F6E-1272-5746-B44C-25DA5810E34A}" type="datetimeFigureOut">
              <a:rPr lang="en-DE" smtClean="0"/>
              <a:t>21.03.22</a:t>
            </a:fld>
            <a:endParaRPr lang="en-DE"/>
          </a:p>
        </p:txBody>
      </p:sp>
      <p:sp>
        <p:nvSpPr>
          <p:cNvPr id="3" name="Footer Placeholder 2">
            <a:extLst>
              <a:ext uri="{FF2B5EF4-FFF2-40B4-BE49-F238E27FC236}">
                <a16:creationId xmlns:a16="http://schemas.microsoft.com/office/drawing/2014/main" id="{C803C0FE-6011-2446-92AC-7963F94D3A21}"/>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08B6CDD0-E5B6-CD4F-9D66-176268304133}"/>
              </a:ext>
            </a:extLst>
          </p:cNvPr>
          <p:cNvSpPr>
            <a:spLocks noGrp="1"/>
          </p:cNvSpPr>
          <p:nvPr>
            <p:ph type="sldNum" sz="quarter" idx="12"/>
          </p:nvPr>
        </p:nvSpPr>
        <p:spPr/>
        <p:txBody>
          <a:bodyPr/>
          <a:lstStyle/>
          <a:p>
            <a:fld id="{DB21A871-E43E-134F-BEA8-41DE1DAFA4E8}" type="slidenum">
              <a:rPr lang="en-DE" smtClean="0"/>
              <a:t>‹#›</a:t>
            </a:fld>
            <a:endParaRPr lang="en-DE"/>
          </a:p>
        </p:txBody>
      </p:sp>
    </p:spTree>
    <p:extLst>
      <p:ext uri="{BB962C8B-B14F-4D97-AF65-F5344CB8AC3E}">
        <p14:creationId xmlns:p14="http://schemas.microsoft.com/office/powerpoint/2010/main" val="17739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6B46-D91E-FD47-B509-590A66F88D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AEBCF3BB-694D-E243-B5BF-32ABBBB20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CF9F0048-F422-0947-A45E-1E460551C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2E35DEF-455B-5241-9944-95CFB6F06E90}"/>
              </a:ext>
            </a:extLst>
          </p:cNvPr>
          <p:cNvSpPr>
            <a:spLocks noGrp="1"/>
          </p:cNvSpPr>
          <p:nvPr>
            <p:ph type="dt" sz="half" idx="10"/>
          </p:nvPr>
        </p:nvSpPr>
        <p:spPr/>
        <p:txBody>
          <a:bodyPr/>
          <a:lstStyle/>
          <a:p>
            <a:fld id="{624F0F6E-1272-5746-B44C-25DA5810E34A}" type="datetimeFigureOut">
              <a:rPr lang="en-DE" smtClean="0"/>
              <a:t>21.03.22</a:t>
            </a:fld>
            <a:endParaRPr lang="en-DE"/>
          </a:p>
        </p:txBody>
      </p:sp>
      <p:sp>
        <p:nvSpPr>
          <p:cNvPr id="6" name="Footer Placeholder 5">
            <a:extLst>
              <a:ext uri="{FF2B5EF4-FFF2-40B4-BE49-F238E27FC236}">
                <a16:creationId xmlns:a16="http://schemas.microsoft.com/office/drawing/2014/main" id="{FFB894CC-C22C-8346-889D-FC97225A287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0270943-B6E5-314B-B775-43B1D7DC7993}"/>
              </a:ext>
            </a:extLst>
          </p:cNvPr>
          <p:cNvSpPr>
            <a:spLocks noGrp="1"/>
          </p:cNvSpPr>
          <p:nvPr>
            <p:ph type="sldNum" sz="quarter" idx="12"/>
          </p:nvPr>
        </p:nvSpPr>
        <p:spPr/>
        <p:txBody>
          <a:bodyPr/>
          <a:lstStyle/>
          <a:p>
            <a:fld id="{DB21A871-E43E-134F-BEA8-41DE1DAFA4E8}" type="slidenum">
              <a:rPr lang="en-DE" smtClean="0"/>
              <a:t>‹#›</a:t>
            </a:fld>
            <a:endParaRPr lang="en-DE"/>
          </a:p>
        </p:txBody>
      </p:sp>
    </p:spTree>
    <p:extLst>
      <p:ext uri="{BB962C8B-B14F-4D97-AF65-F5344CB8AC3E}">
        <p14:creationId xmlns:p14="http://schemas.microsoft.com/office/powerpoint/2010/main" val="2953021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83E6-F451-AC41-A556-9FC102FA7B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258C36CF-FCC0-E64F-B83B-D23F7578AE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A30C80DC-EBA5-9F47-B41B-62F5C7467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D23281-2244-1146-B653-35AC8393B99B}"/>
              </a:ext>
            </a:extLst>
          </p:cNvPr>
          <p:cNvSpPr>
            <a:spLocks noGrp="1"/>
          </p:cNvSpPr>
          <p:nvPr>
            <p:ph type="dt" sz="half" idx="10"/>
          </p:nvPr>
        </p:nvSpPr>
        <p:spPr/>
        <p:txBody>
          <a:bodyPr/>
          <a:lstStyle/>
          <a:p>
            <a:fld id="{624F0F6E-1272-5746-B44C-25DA5810E34A}" type="datetimeFigureOut">
              <a:rPr lang="en-DE" smtClean="0"/>
              <a:t>21.03.22</a:t>
            </a:fld>
            <a:endParaRPr lang="en-DE"/>
          </a:p>
        </p:txBody>
      </p:sp>
      <p:sp>
        <p:nvSpPr>
          <p:cNvPr id="6" name="Footer Placeholder 5">
            <a:extLst>
              <a:ext uri="{FF2B5EF4-FFF2-40B4-BE49-F238E27FC236}">
                <a16:creationId xmlns:a16="http://schemas.microsoft.com/office/drawing/2014/main" id="{1F17ABB5-38C0-3F48-A8E0-0B27F88487B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2D263F3-FB05-1646-9DF9-F3C95BACD0B2}"/>
              </a:ext>
            </a:extLst>
          </p:cNvPr>
          <p:cNvSpPr>
            <a:spLocks noGrp="1"/>
          </p:cNvSpPr>
          <p:nvPr>
            <p:ph type="sldNum" sz="quarter" idx="12"/>
          </p:nvPr>
        </p:nvSpPr>
        <p:spPr/>
        <p:txBody>
          <a:bodyPr/>
          <a:lstStyle/>
          <a:p>
            <a:fld id="{DB21A871-E43E-134F-BEA8-41DE1DAFA4E8}" type="slidenum">
              <a:rPr lang="en-DE" smtClean="0"/>
              <a:t>‹#›</a:t>
            </a:fld>
            <a:endParaRPr lang="en-DE"/>
          </a:p>
        </p:txBody>
      </p:sp>
    </p:spTree>
    <p:extLst>
      <p:ext uri="{BB962C8B-B14F-4D97-AF65-F5344CB8AC3E}">
        <p14:creationId xmlns:p14="http://schemas.microsoft.com/office/powerpoint/2010/main" val="308446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845C94-1524-BE47-A444-AA2F9E112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A076AD24-ED46-DB4C-B5FF-31B78A4E98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DBDAD7A-5F2F-1845-8C3B-824FEF6EB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0F6E-1272-5746-B44C-25DA5810E34A}" type="datetimeFigureOut">
              <a:rPr lang="en-DE" smtClean="0"/>
              <a:t>21.03.22</a:t>
            </a:fld>
            <a:endParaRPr lang="en-DE"/>
          </a:p>
        </p:txBody>
      </p:sp>
      <p:sp>
        <p:nvSpPr>
          <p:cNvPr id="5" name="Footer Placeholder 4">
            <a:extLst>
              <a:ext uri="{FF2B5EF4-FFF2-40B4-BE49-F238E27FC236}">
                <a16:creationId xmlns:a16="http://schemas.microsoft.com/office/drawing/2014/main" id="{912E236C-9AE8-DB42-9CC8-CB772CED49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53E87070-E889-8943-BFF5-89CD9E5B59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1A871-E43E-134F-BEA8-41DE1DAFA4E8}" type="slidenum">
              <a:rPr lang="en-DE" smtClean="0"/>
              <a:t>‹#›</a:t>
            </a:fld>
            <a:endParaRPr lang="en-DE"/>
          </a:p>
        </p:txBody>
      </p:sp>
    </p:spTree>
    <p:extLst>
      <p:ext uri="{BB962C8B-B14F-4D97-AF65-F5344CB8AC3E}">
        <p14:creationId xmlns:p14="http://schemas.microsoft.com/office/powerpoint/2010/main" val="2632999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arkersolarprobe.jhuapl.edu/The-Mission/index.php" TargetMode="External"/><Relationship Id="rId2" Type="http://schemas.openxmlformats.org/officeDocument/2006/relationships/hyperlink" Target="https://www.nasa.gov/content/goddard/parker-solar-probe" TargetMode="External"/><Relationship Id="rId1" Type="http://schemas.openxmlformats.org/officeDocument/2006/relationships/slideLayout" Target="../slideLayouts/slideLayout2.xml"/><Relationship Id="rId4" Type="http://schemas.openxmlformats.org/officeDocument/2006/relationships/hyperlink" Target="https://commons.wikimedia.org/wiki/File:Animation_of_Parker_Solar_Probe_trajectory.web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69F231-3A3B-2D44-B8F3-DA17609A5B53}"/>
              </a:ext>
            </a:extLst>
          </p:cNvPr>
          <p:cNvPicPr>
            <a:picLocks noChangeAspect="1"/>
          </p:cNvPicPr>
          <p:nvPr/>
        </p:nvPicPr>
        <p:blipFill rotWithShape="1">
          <a:blip r:embed="rId2"/>
          <a:srcRect l="29858" t="1759" r="2016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B892CD-635B-9C4B-8EAB-BB26CCAF84E2}"/>
              </a:ext>
            </a:extLst>
          </p:cNvPr>
          <p:cNvSpPr>
            <a:spLocks noGrp="1"/>
          </p:cNvSpPr>
          <p:nvPr>
            <p:ph type="ctrTitle"/>
          </p:nvPr>
        </p:nvSpPr>
        <p:spPr>
          <a:xfrm>
            <a:off x="477981" y="1122363"/>
            <a:ext cx="4023360" cy="3204134"/>
          </a:xfrm>
        </p:spPr>
        <p:txBody>
          <a:bodyPr anchor="b">
            <a:normAutofit/>
          </a:bodyPr>
          <a:lstStyle/>
          <a:p>
            <a:pPr algn="l"/>
            <a:r>
              <a:rPr lang="en-DE" sz="4800" dirty="0"/>
              <a:t>PARKER SOLAR PROBE</a:t>
            </a:r>
          </a:p>
        </p:txBody>
      </p:sp>
      <p:sp>
        <p:nvSpPr>
          <p:cNvPr id="3" name="Subtitle 2">
            <a:extLst>
              <a:ext uri="{FF2B5EF4-FFF2-40B4-BE49-F238E27FC236}">
                <a16:creationId xmlns:a16="http://schemas.microsoft.com/office/drawing/2014/main" id="{704F6029-DD82-064D-BE63-6F22D9D1F03E}"/>
              </a:ext>
            </a:extLst>
          </p:cNvPr>
          <p:cNvSpPr>
            <a:spLocks noGrp="1"/>
          </p:cNvSpPr>
          <p:nvPr>
            <p:ph type="subTitle" idx="1"/>
          </p:nvPr>
        </p:nvSpPr>
        <p:spPr>
          <a:xfrm>
            <a:off x="477980" y="4872922"/>
            <a:ext cx="4023359" cy="1208141"/>
          </a:xfrm>
        </p:spPr>
        <p:txBody>
          <a:bodyPr>
            <a:normAutofit fontScale="77500" lnSpcReduction="20000"/>
          </a:bodyPr>
          <a:lstStyle/>
          <a:p>
            <a:pPr algn="l"/>
            <a:r>
              <a:rPr lang="en-DE" sz="2000" dirty="0"/>
              <a:t>Earth and Space Weather Observation</a:t>
            </a:r>
          </a:p>
          <a:p>
            <a:pPr algn="l"/>
            <a:r>
              <a:rPr lang="en-DE" sz="2000" dirty="0"/>
              <a:t>Rugilandavyi B. Mubondo</a:t>
            </a:r>
          </a:p>
          <a:p>
            <a:pPr algn="l"/>
            <a:r>
              <a:rPr lang="en-DE" sz="2000" dirty="0"/>
              <a:t>M.Eng Geodesy &amp; Geoinformatics</a:t>
            </a:r>
          </a:p>
          <a:p>
            <a:pPr algn="l"/>
            <a:r>
              <a:rPr lang="en-DE" sz="2000" dirty="0"/>
              <a:t>Hochschule Neubrandenburg</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53599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2A041-BC79-6B44-9B23-06B51F462098}"/>
              </a:ext>
            </a:extLst>
          </p:cNvPr>
          <p:cNvSpPr>
            <a:spLocks noGrp="1"/>
          </p:cNvSpPr>
          <p:nvPr>
            <p:ph idx="1"/>
          </p:nvPr>
        </p:nvSpPr>
        <p:spPr>
          <a:xfrm>
            <a:off x="543697" y="271849"/>
            <a:ext cx="10810103" cy="5905114"/>
          </a:xfrm>
        </p:spPr>
        <p:txBody>
          <a:bodyPr/>
          <a:lstStyle/>
          <a:p>
            <a:r>
              <a:rPr lang="en-GB" b="1" dirty="0"/>
              <a:t>WISPR</a:t>
            </a:r>
            <a:endParaRPr lang="en-GB" dirty="0"/>
          </a:p>
          <a:p>
            <a:pPr marL="0" indent="0">
              <a:buNone/>
            </a:pPr>
            <a:r>
              <a:rPr lang="en-GB" dirty="0"/>
              <a:t>The Wide-Field Imager for Parker Solar Probe is the only imaging instrument aboard the spacecraft. WISPR looks at the large-scale structure of the corona and solar wind before the spacecraft flies through </a:t>
            </a:r>
            <a:r>
              <a:rPr lang="en-GB" dirty="0" err="1"/>
              <a:t>it.WISPR</a:t>
            </a:r>
            <a:r>
              <a:rPr lang="en-GB" dirty="0"/>
              <a:t> takes images from afar of structures like coronal mass ejections, or CMEs, jets and other ejecta from the Sun.</a:t>
            </a:r>
          </a:p>
          <a:p>
            <a:pPr marL="0" indent="0">
              <a:buNone/>
            </a:pPr>
            <a:endParaRPr lang="en-GB" dirty="0"/>
          </a:p>
          <a:p>
            <a:r>
              <a:rPr lang="en-GB" b="1" dirty="0"/>
              <a:t>SWEAP</a:t>
            </a:r>
            <a:endParaRPr lang="en-GB" dirty="0"/>
          </a:p>
          <a:p>
            <a:pPr marL="0" indent="0">
              <a:buNone/>
            </a:pPr>
            <a:r>
              <a:rPr lang="en-GB" dirty="0"/>
              <a:t>Counts the most abundant particles in the solar wind — electrons, protons and helium ions — and measure such properties as velocity, density, and temperature to improve our understanding of the solar wind and coronal plasma.</a:t>
            </a:r>
            <a:endParaRPr lang="en-DE" dirty="0"/>
          </a:p>
        </p:txBody>
      </p:sp>
    </p:spTree>
    <p:extLst>
      <p:ext uri="{BB962C8B-B14F-4D97-AF65-F5344CB8AC3E}">
        <p14:creationId xmlns:p14="http://schemas.microsoft.com/office/powerpoint/2010/main" val="256122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2DA9-8C1C-8847-86F2-CD8ADE6AE19D}"/>
              </a:ext>
            </a:extLst>
          </p:cNvPr>
          <p:cNvSpPr>
            <a:spLocks noGrp="1"/>
          </p:cNvSpPr>
          <p:nvPr>
            <p:ph type="title"/>
          </p:nvPr>
        </p:nvSpPr>
        <p:spPr/>
        <p:txBody>
          <a:bodyPr/>
          <a:lstStyle/>
          <a:p>
            <a:r>
              <a:rPr lang="en-GB" b="1" dirty="0"/>
              <a:t>Why do we study the Sun and the solar wind?</a:t>
            </a:r>
            <a:br>
              <a:rPr lang="en-GB" dirty="0"/>
            </a:br>
            <a:endParaRPr lang="en-DE" dirty="0"/>
          </a:p>
        </p:txBody>
      </p:sp>
      <p:sp>
        <p:nvSpPr>
          <p:cNvPr id="3" name="Content Placeholder 2">
            <a:extLst>
              <a:ext uri="{FF2B5EF4-FFF2-40B4-BE49-F238E27FC236}">
                <a16:creationId xmlns:a16="http://schemas.microsoft.com/office/drawing/2014/main" id="{1B1A44C3-3AAF-A444-972F-8BB64F864B0D}"/>
              </a:ext>
            </a:extLst>
          </p:cNvPr>
          <p:cNvSpPr>
            <a:spLocks noGrp="1"/>
          </p:cNvSpPr>
          <p:nvPr>
            <p:ph idx="1"/>
          </p:nvPr>
        </p:nvSpPr>
        <p:spPr/>
        <p:txBody>
          <a:bodyPr>
            <a:normAutofit fontScale="70000" lnSpcReduction="20000"/>
          </a:bodyPr>
          <a:lstStyle/>
          <a:p>
            <a:r>
              <a:rPr lang="en-GB" dirty="0"/>
              <a:t>The Sun is the only star we </a:t>
            </a:r>
            <a:r>
              <a:rPr lang="en-GB" i="1" dirty="0"/>
              <a:t>can </a:t>
            </a:r>
            <a:r>
              <a:rPr lang="en-GB" dirty="0"/>
              <a:t>study up close. By studying this star we live with, we learn more about stars throughout the universe.</a:t>
            </a:r>
          </a:p>
          <a:p>
            <a:r>
              <a:rPr lang="en-GB" dirty="0"/>
              <a:t>The Sun is a source of light and heat for life on Earth. The more we know about it, the more we can understand how life on Earth developed.</a:t>
            </a:r>
          </a:p>
          <a:p>
            <a:r>
              <a:rPr lang="en-GB" dirty="0"/>
              <a:t>The Sun also affects Earth in less familiar ways.  It is the source of the solar wind; a flow of ionized gases from the Sun that streams past Earth at speeds of more than 500 km per second (a million miles per hour).</a:t>
            </a:r>
          </a:p>
          <a:p>
            <a:r>
              <a:rPr lang="en-GB" dirty="0"/>
              <a:t>Disturbances in the solar wind shake Earth's magnetic field and pump energy into the radiation belts, part of a set of changes in near-Earth space known as space weather.</a:t>
            </a:r>
          </a:p>
          <a:p>
            <a:r>
              <a:rPr lang="en-GB" dirty="0"/>
              <a:t>Space weather can change the orbits of satellites, shorten their lifetimes, or interfere with onboard electronics. The more we learn about what causes space weather – and how to predict it – the more we can protect the satellites we depend on.</a:t>
            </a:r>
          </a:p>
          <a:p>
            <a:r>
              <a:rPr lang="en-GB" dirty="0"/>
              <a:t>The solar wind also fills up much of the solar system, dominating the space environment far past Earth. As we send spacecraft and astronauts further and further from home, we must understand this space environment just as early seafarers needed to understand the ocean.</a:t>
            </a:r>
          </a:p>
          <a:p>
            <a:endParaRPr lang="en-DE" dirty="0"/>
          </a:p>
        </p:txBody>
      </p:sp>
    </p:spTree>
    <p:extLst>
      <p:ext uri="{BB962C8B-B14F-4D97-AF65-F5344CB8AC3E}">
        <p14:creationId xmlns:p14="http://schemas.microsoft.com/office/powerpoint/2010/main" val="2394581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19591-5C2B-A54C-AED7-5A27768B29D0}"/>
              </a:ext>
            </a:extLst>
          </p:cNvPr>
          <p:cNvSpPr>
            <a:spLocks noGrp="1"/>
          </p:cNvSpPr>
          <p:nvPr>
            <p:ph idx="1"/>
          </p:nvPr>
        </p:nvSpPr>
        <p:spPr/>
        <p:txBody>
          <a:bodyPr/>
          <a:lstStyle/>
          <a:p>
            <a:pPr marL="0" indent="0">
              <a:buNone/>
            </a:pPr>
            <a:r>
              <a:rPr lang="en-DE" dirty="0"/>
              <a:t>THANK YOU </a:t>
            </a:r>
          </a:p>
        </p:txBody>
      </p:sp>
    </p:spTree>
    <p:extLst>
      <p:ext uri="{BB962C8B-B14F-4D97-AF65-F5344CB8AC3E}">
        <p14:creationId xmlns:p14="http://schemas.microsoft.com/office/powerpoint/2010/main" val="1275609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4265-B481-7740-B82B-FD90960BBEAB}"/>
              </a:ext>
            </a:extLst>
          </p:cNvPr>
          <p:cNvSpPr>
            <a:spLocks noGrp="1"/>
          </p:cNvSpPr>
          <p:nvPr>
            <p:ph type="title"/>
          </p:nvPr>
        </p:nvSpPr>
        <p:spPr>
          <a:xfrm>
            <a:off x="838200" y="365125"/>
            <a:ext cx="7958959" cy="486213"/>
          </a:xfrm>
        </p:spPr>
        <p:txBody>
          <a:bodyPr>
            <a:normAutofit fontScale="90000"/>
          </a:bodyPr>
          <a:lstStyle/>
          <a:p>
            <a:r>
              <a:rPr lang="en-DE" dirty="0"/>
              <a:t>References and Sources </a:t>
            </a:r>
          </a:p>
        </p:txBody>
      </p:sp>
      <p:sp>
        <p:nvSpPr>
          <p:cNvPr id="3" name="Content Placeholder 2">
            <a:extLst>
              <a:ext uri="{FF2B5EF4-FFF2-40B4-BE49-F238E27FC236}">
                <a16:creationId xmlns:a16="http://schemas.microsoft.com/office/drawing/2014/main" id="{2657099A-A02E-C94B-9AED-06C5759A40D0}"/>
              </a:ext>
            </a:extLst>
          </p:cNvPr>
          <p:cNvSpPr>
            <a:spLocks noGrp="1"/>
          </p:cNvSpPr>
          <p:nvPr>
            <p:ph idx="1"/>
          </p:nvPr>
        </p:nvSpPr>
        <p:spPr/>
        <p:txBody>
          <a:bodyPr/>
          <a:lstStyle/>
          <a:p>
            <a:r>
              <a:rPr lang="en-GB" dirty="0">
                <a:hlinkClick r:id="rId2"/>
              </a:rPr>
              <a:t>https://www.nasa.gov/content/goddard/parker-solar-probe</a:t>
            </a:r>
            <a:endParaRPr lang="en-GB" dirty="0"/>
          </a:p>
          <a:p>
            <a:r>
              <a:rPr lang="en-GB" dirty="0">
                <a:hlinkClick r:id="rId3"/>
              </a:rPr>
              <a:t>http://parkersolarprobe.jhuapl.edu/The-Mission/index.php</a:t>
            </a:r>
            <a:endParaRPr lang="en-GB" dirty="0"/>
          </a:p>
          <a:p>
            <a:r>
              <a:rPr lang="en-GB" dirty="0">
                <a:hlinkClick r:id="rId4"/>
              </a:rPr>
              <a:t>https://commons.wikimedia.org/wiki/File:Animation_of_Parker_Solar_Probe_trajectory.webm</a:t>
            </a:r>
            <a:endParaRPr lang="en-GB" dirty="0"/>
          </a:p>
          <a:p>
            <a:endParaRPr lang="en-GB" dirty="0"/>
          </a:p>
          <a:p>
            <a:endParaRPr lang="en-GB" dirty="0"/>
          </a:p>
          <a:p>
            <a:endParaRPr lang="en-DE" dirty="0"/>
          </a:p>
        </p:txBody>
      </p:sp>
    </p:spTree>
    <p:extLst>
      <p:ext uri="{BB962C8B-B14F-4D97-AF65-F5344CB8AC3E}">
        <p14:creationId xmlns:p14="http://schemas.microsoft.com/office/powerpoint/2010/main" val="287171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92E6-17CC-0F41-8FC6-47C04C5103C6}"/>
              </a:ext>
            </a:extLst>
          </p:cNvPr>
          <p:cNvSpPr>
            <a:spLocks noGrp="1"/>
          </p:cNvSpPr>
          <p:nvPr>
            <p:ph type="title"/>
          </p:nvPr>
        </p:nvSpPr>
        <p:spPr/>
        <p:txBody>
          <a:bodyPr/>
          <a:lstStyle/>
          <a:p>
            <a:r>
              <a:rPr lang="en-DE" dirty="0"/>
              <a:t>Introduction</a:t>
            </a:r>
          </a:p>
        </p:txBody>
      </p:sp>
      <p:sp>
        <p:nvSpPr>
          <p:cNvPr id="3" name="Content Placeholder 2">
            <a:extLst>
              <a:ext uri="{FF2B5EF4-FFF2-40B4-BE49-F238E27FC236}">
                <a16:creationId xmlns:a16="http://schemas.microsoft.com/office/drawing/2014/main" id="{9BDE044F-39A0-884B-9735-ACC953791789}"/>
              </a:ext>
            </a:extLst>
          </p:cNvPr>
          <p:cNvSpPr>
            <a:spLocks noGrp="1"/>
          </p:cNvSpPr>
          <p:nvPr>
            <p:ph idx="1"/>
          </p:nvPr>
        </p:nvSpPr>
        <p:spPr/>
        <p:txBody>
          <a:bodyPr/>
          <a:lstStyle/>
          <a:p>
            <a:pPr marL="0" indent="0">
              <a:buNone/>
            </a:pPr>
            <a:r>
              <a:rPr lang="en-GB" dirty="0"/>
              <a:t>NASA's historic Parker Solar Probe mission is revolutionizing our understanding of the Sun, where changing conditions can propagate out into the solar system, affecting Earth and other worlds. Parker Solar Probe travels through the Sun’s atmosphere, closer to the surface than any spacecraft before it, facing brutal heat and radiation conditions to provide humanity with the closest-ever observations of a star.</a:t>
            </a:r>
          </a:p>
          <a:p>
            <a:pPr marL="0" indent="0">
              <a:buNone/>
            </a:pPr>
            <a:endParaRPr lang="en-DE" dirty="0"/>
          </a:p>
        </p:txBody>
      </p:sp>
    </p:spTree>
    <p:extLst>
      <p:ext uri="{BB962C8B-B14F-4D97-AF65-F5344CB8AC3E}">
        <p14:creationId xmlns:p14="http://schemas.microsoft.com/office/powerpoint/2010/main" val="411495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3A005-8BE1-1042-8A55-FD1475D3E170}"/>
              </a:ext>
            </a:extLst>
          </p:cNvPr>
          <p:cNvSpPr>
            <a:spLocks noGrp="1"/>
          </p:cNvSpPr>
          <p:nvPr>
            <p:ph idx="1"/>
          </p:nvPr>
        </p:nvSpPr>
        <p:spPr>
          <a:xfrm>
            <a:off x="4965431" y="2438400"/>
            <a:ext cx="6586489" cy="3785419"/>
          </a:xfrm>
        </p:spPr>
        <p:txBody>
          <a:bodyPr>
            <a:normAutofit/>
          </a:bodyPr>
          <a:lstStyle/>
          <a:p>
            <a:pPr marL="0" indent="0">
              <a:buNone/>
            </a:pPr>
            <a:r>
              <a:rPr lang="en-GB" sz="2000" dirty="0"/>
              <a:t>NASA's Parker Solar Probe mission was set off to explore the Sun's atmosphere on Sunday morning August 12, It will swoop to within 6 million km of the Sun's surface, facing heat and radiation like no spacecraft before.</a:t>
            </a:r>
          </a:p>
          <a:p>
            <a:pPr marL="0" indent="0">
              <a:buNone/>
            </a:pPr>
            <a:endParaRPr lang="en-GB" sz="2000" dirty="0"/>
          </a:p>
          <a:p>
            <a:pPr marL="0" indent="0">
              <a:buNone/>
            </a:pPr>
            <a:r>
              <a:rPr lang="en-GB" sz="2000" dirty="0"/>
              <a:t>Launch Date: August 12, 2018</a:t>
            </a:r>
          </a:p>
          <a:p>
            <a:pPr marL="0" indent="0">
              <a:buNone/>
            </a:pPr>
            <a:r>
              <a:rPr lang="en-GB" sz="2000" dirty="0"/>
              <a:t>Launch Site: Cape Canaveral Air Force Station</a:t>
            </a:r>
          </a:p>
          <a:p>
            <a:pPr marL="0" indent="0">
              <a:buNone/>
            </a:pPr>
            <a:r>
              <a:rPr lang="en-GB" sz="2000" dirty="0"/>
              <a:t>Launch Vehicle: Delta IV-Heavy with Upper Stage</a:t>
            </a:r>
            <a:endParaRPr lang="en-DE" sz="2000" dirty="0"/>
          </a:p>
        </p:txBody>
      </p:sp>
      <p:pic>
        <p:nvPicPr>
          <p:cNvPr id="5" name="Picture 4" descr="A picture containing indoor, transport, rocket&#10;&#10;Description automatically generated">
            <a:extLst>
              <a:ext uri="{FF2B5EF4-FFF2-40B4-BE49-F238E27FC236}">
                <a16:creationId xmlns:a16="http://schemas.microsoft.com/office/drawing/2014/main" id="{2DAC40FC-1A27-C84F-BE5C-127ADCD39C2A}"/>
              </a:ext>
            </a:extLst>
          </p:cNvPr>
          <p:cNvPicPr>
            <a:picLocks noChangeAspect="1"/>
          </p:cNvPicPr>
          <p:nvPr/>
        </p:nvPicPr>
        <p:blipFill rotWithShape="1">
          <a:blip r:embed="rId2"/>
          <a:srcRect r="2" b="1250"/>
          <a:stretch/>
        </p:blipFill>
        <p:spPr>
          <a:xfrm>
            <a:off x="20" y="10"/>
            <a:ext cx="4635571" cy="6857990"/>
          </a:xfrm>
          <a:prstGeom prst="rect">
            <a:avLst/>
          </a:prstGeom>
          <a:effectLst/>
        </p:spPr>
      </p:pic>
      <p:cxnSp>
        <p:nvCxnSpPr>
          <p:cNvPr id="14"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F57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59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3B63-8FBB-684D-8D49-9C0AB90A2F9E}"/>
              </a:ext>
            </a:extLst>
          </p:cNvPr>
          <p:cNvSpPr>
            <a:spLocks noGrp="1"/>
          </p:cNvSpPr>
          <p:nvPr>
            <p:ph type="title"/>
          </p:nvPr>
        </p:nvSpPr>
        <p:spPr/>
        <p:txBody>
          <a:bodyPr/>
          <a:lstStyle/>
          <a:p>
            <a:r>
              <a:rPr lang="en-DE" dirty="0"/>
              <a:t>Team </a:t>
            </a:r>
          </a:p>
        </p:txBody>
      </p:sp>
      <p:sp>
        <p:nvSpPr>
          <p:cNvPr id="3" name="Content Placeholder 2">
            <a:extLst>
              <a:ext uri="{FF2B5EF4-FFF2-40B4-BE49-F238E27FC236}">
                <a16:creationId xmlns:a16="http://schemas.microsoft.com/office/drawing/2014/main" id="{9FFC0FB2-013A-4749-9F5E-3927894BAAA6}"/>
              </a:ext>
            </a:extLst>
          </p:cNvPr>
          <p:cNvSpPr>
            <a:spLocks noGrp="1"/>
          </p:cNvSpPr>
          <p:nvPr>
            <p:ph idx="1"/>
          </p:nvPr>
        </p:nvSpPr>
        <p:spPr/>
        <p:txBody>
          <a:bodyPr>
            <a:normAutofit lnSpcReduction="10000"/>
          </a:bodyPr>
          <a:lstStyle/>
          <a:p>
            <a:r>
              <a:rPr lang="en-GB" dirty="0"/>
              <a:t>Parker Solar Probe is part of NASA’s Living With a Star program to explore aspects of the Sun-Earth system that directly affect life and society. </a:t>
            </a:r>
          </a:p>
          <a:p>
            <a:r>
              <a:rPr lang="en-GB" dirty="0"/>
              <a:t>The Living With a Star flight program is managed by the agency’s Goddard Space Flight </a:t>
            </a:r>
            <a:r>
              <a:rPr lang="en-GB" dirty="0" err="1"/>
              <a:t>Center</a:t>
            </a:r>
            <a:r>
              <a:rPr lang="en-GB" dirty="0"/>
              <a:t> in Greenbelt, Maryland, for NASA’s Science Mission Directorate in Washington. </a:t>
            </a:r>
          </a:p>
          <a:p>
            <a:r>
              <a:rPr lang="en-GB" dirty="0"/>
              <a:t>The Johns Hopkins University Applied Physics Laboratory (JHU-APL) in Laurel, Maryland, manages the mission for NASA. APL  designed, built, and operates the spacecraft.</a:t>
            </a:r>
          </a:p>
          <a:p>
            <a:pPr marL="0" indent="0">
              <a:buNone/>
            </a:pPr>
            <a:br>
              <a:rPr lang="en-GB" dirty="0"/>
            </a:br>
            <a:endParaRPr lang="en-DE" dirty="0"/>
          </a:p>
        </p:txBody>
      </p:sp>
    </p:spTree>
    <p:extLst>
      <p:ext uri="{BB962C8B-B14F-4D97-AF65-F5344CB8AC3E}">
        <p14:creationId xmlns:p14="http://schemas.microsoft.com/office/powerpoint/2010/main" val="378637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9D85-5982-6F4B-9142-3F6EB647A7F0}"/>
              </a:ext>
            </a:extLst>
          </p:cNvPr>
          <p:cNvSpPr>
            <a:spLocks noGrp="1"/>
          </p:cNvSpPr>
          <p:nvPr>
            <p:ph type="title"/>
          </p:nvPr>
        </p:nvSpPr>
        <p:spPr/>
        <p:txBody>
          <a:bodyPr/>
          <a:lstStyle/>
          <a:p>
            <a:r>
              <a:rPr lang="en-GB" dirty="0"/>
              <a:t>Mission Objectives</a:t>
            </a:r>
            <a:endParaRPr lang="en-DE" dirty="0"/>
          </a:p>
        </p:txBody>
      </p:sp>
      <p:sp>
        <p:nvSpPr>
          <p:cNvPr id="3" name="Content Placeholder 2">
            <a:extLst>
              <a:ext uri="{FF2B5EF4-FFF2-40B4-BE49-F238E27FC236}">
                <a16:creationId xmlns:a16="http://schemas.microsoft.com/office/drawing/2014/main" id="{2D99E568-B55B-3F41-B414-D1096E273F68}"/>
              </a:ext>
            </a:extLst>
          </p:cNvPr>
          <p:cNvSpPr>
            <a:spLocks noGrp="1"/>
          </p:cNvSpPr>
          <p:nvPr>
            <p:ph idx="1"/>
          </p:nvPr>
        </p:nvSpPr>
        <p:spPr/>
        <p:txBody>
          <a:bodyPr/>
          <a:lstStyle/>
          <a:p>
            <a:r>
              <a:rPr lang="en-GB" dirty="0"/>
              <a:t>Trace the flow of energy that heats and accelerates the Sun's corona and solar wind</a:t>
            </a:r>
          </a:p>
          <a:p>
            <a:r>
              <a:rPr lang="en-GB" dirty="0"/>
              <a:t>Determine the structure and dynamics of the plasma and magnetic fields at the sources of the solar wind</a:t>
            </a:r>
          </a:p>
          <a:p>
            <a:r>
              <a:rPr lang="en-GB" dirty="0"/>
              <a:t>Explore mechanisms that accelerate and transport energetic particles</a:t>
            </a:r>
            <a:endParaRPr lang="en-DE" dirty="0"/>
          </a:p>
        </p:txBody>
      </p:sp>
    </p:spTree>
    <p:extLst>
      <p:ext uri="{BB962C8B-B14F-4D97-AF65-F5344CB8AC3E}">
        <p14:creationId xmlns:p14="http://schemas.microsoft.com/office/powerpoint/2010/main" val="305887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0212E3-6303-8248-B5B2-19E73B1BB27A}"/>
              </a:ext>
            </a:extLst>
          </p:cNvPr>
          <p:cNvSpPr>
            <a:spLocks noGrp="1"/>
          </p:cNvSpPr>
          <p:nvPr>
            <p:ph type="title"/>
          </p:nvPr>
        </p:nvSpPr>
        <p:spPr>
          <a:xfrm>
            <a:off x="643467" y="321734"/>
            <a:ext cx="10905066" cy="1135737"/>
          </a:xfrm>
        </p:spPr>
        <p:txBody>
          <a:bodyPr>
            <a:normAutofit/>
          </a:bodyPr>
          <a:lstStyle/>
          <a:p>
            <a:r>
              <a:rPr lang="en-GB" sz="3600"/>
              <a:t>Trajectory Design</a:t>
            </a:r>
            <a:br>
              <a:rPr lang="en-GB" sz="3600"/>
            </a:br>
            <a:endParaRPr lang="en-DE" sz="3600"/>
          </a:p>
        </p:txBody>
      </p:sp>
      <p:sp>
        <p:nvSpPr>
          <p:cNvPr id="3" name="Content Placeholder 2">
            <a:extLst>
              <a:ext uri="{FF2B5EF4-FFF2-40B4-BE49-F238E27FC236}">
                <a16:creationId xmlns:a16="http://schemas.microsoft.com/office/drawing/2014/main" id="{B7DEDEEF-0C25-3841-8860-5D4AF2FADFA6}"/>
              </a:ext>
            </a:extLst>
          </p:cNvPr>
          <p:cNvSpPr>
            <a:spLocks noGrp="1"/>
          </p:cNvSpPr>
          <p:nvPr>
            <p:ph idx="1"/>
          </p:nvPr>
        </p:nvSpPr>
        <p:spPr>
          <a:xfrm>
            <a:off x="643469" y="1782981"/>
            <a:ext cx="4008384" cy="4393982"/>
          </a:xfrm>
        </p:spPr>
        <p:txBody>
          <a:bodyPr>
            <a:normAutofit/>
          </a:bodyPr>
          <a:lstStyle/>
          <a:p>
            <a:pPr marL="0" indent="0">
              <a:buNone/>
            </a:pPr>
            <a:r>
              <a:rPr lang="en-GB" sz="2000"/>
              <a:t>The Parker Solar Probe used Venus flybys over nearly seven years to gradually shrink its orbit around the Sun, well within the orbit of Mercury and about eight times closer than any spacecraft has come before.</a:t>
            </a:r>
          </a:p>
          <a:p>
            <a:pPr marL="0" indent="0">
              <a:buNone/>
            </a:pPr>
            <a:r>
              <a:rPr lang="en-GB" sz="2000"/>
              <a:t>NASALaunch: August 12, 2018 at 3:31 a.m. EDT (7:31 UTC)Venus Flyby: Oct. 2, 2018 at 7:45pm EDT (23:45 UTC)First Perihelion: Nov. 5, 2018 at 1:33pm EST (18:33 UTC)</a:t>
            </a:r>
            <a:endParaRPr lang="en-DE" sz="2000"/>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descr="Diagram&#10;&#10;Description automatically generated">
            <a:extLst>
              <a:ext uri="{FF2B5EF4-FFF2-40B4-BE49-F238E27FC236}">
                <a16:creationId xmlns:a16="http://schemas.microsoft.com/office/drawing/2014/main" id="{754A3715-FDAF-3B4C-997E-4B1D666C672D}"/>
              </a:ext>
            </a:extLst>
          </p:cNvPr>
          <p:cNvPicPr>
            <a:picLocks noChangeAspect="1"/>
          </p:cNvPicPr>
          <p:nvPr/>
        </p:nvPicPr>
        <p:blipFill>
          <a:blip r:embed="rId2"/>
          <a:stretch>
            <a:fillRect/>
          </a:stretch>
        </p:blipFill>
        <p:spPr>
          <a:xfrm>
            <a:off x="5721063" y="1782981"/>
            <a:ext cx="6195603" cy="5002948"/>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4907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Schematic&#10;&#10;Description automatically generated with low confidence">
            <a:extLst>
              <a:ext uri="{FF2B5EF4-FFF2-40B4-BE49-F238E27FC236}">
                <a16:creationId xmlns:a16="http://schemas.microsoft.com/office/drawing/2014/main" id="{4581B8F9-08B3-514D-92DB-ADC4E2CCAC3D}"/>
              </a:ext>
            </a:extLst>
          </p:cNvPr>
          <p:cNvPicPr>
            <a:picLocks noGrp="1" noChangeAspect="1"/>
          </p:cNvPicPr>
          <p:nvPr>
            <p:ph idx="1"/>
          </p:nvPr>
        </p:nvPicPr>
        <p:blipFill>
          <a:blip r:embed="rId2"/>
          <a:stretch>
            <a:fillRect/>
          </a:stretch>
        </p:blipFill>
        <p:spPr>
          <a:xfrm>
            <a:off x="2967393" y="1050325"/>
            <a:ext cx="5917681" cy="4411362"/>
          </a:xfrm>
        </p:spPr>
      </p:pic>
    </p:spTree>
    <p:extLst>
      <p:ext uri="{BB962C8B-B14F-4D97-AF65-F5344CB8AC3E}">
        <p14:creationId xmlns:p14="http://schemas.microsoft.com/office/powerpoint/2010/main" val="398517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29B0E1-DA20-874D-B652-EAFDEF515ACA}"/>
              </a:ext>
            </a:extLst>
          </p:cNvPr>
          <p:cNvSpPr>
            <a:spLocks noGrp="1"/>
          </p:cNvSpPr>
          <p:nvPr>
            <p:ph type="title"/>
          </p:nvPr>
        </p:nvSpPr>
        <p:spPr>
          <a:xfrm>
            <a:off x="838200" y="176214"/>
            <a:ext cx="10515600" cy="1481188"/>
          </a:xfrm>
        </p:spPr>
        <p:txBody>
          <a:bodyPr>
            <a:normAutofit/>
          </a:bodyPr>
          <a:lstStyle/>
          <a:p>
            <a:pPr algn="ctr"/>
            <a:r>
              <a:rPr lang="en-GB" sz="4000" b="1"/>
              <a:t>The Spacecraft and Instruments</a:t>
            </a:r>
            <a:endParaRPr lang="en-DE" sz="4000"/>
          </a:p>
        </p:txBody>
      </p:sp>
      <p:sp>
        <p:nvSpPr>
          <p:cNvPr id="3" name="Content Placeholder 2">
            <a:extLst>
              <a:ext uri="{FF2B5EF4-FFF2-40B4-BE49-F238E27FC236}">
                <a16:creationId xmlns:a16="http://schemas.microsoft.com/office/drawing/2014/main" id="{784883D3-C500-0641-B7C0-65B663B24A91}"/>
              </a:ext>
            </a:extLst>
          </p:cNvPr>
          <p:cNvSpPr>
            <a:spLocks noGrp="1"/>
          </p:cNvSpPr>
          <p:nvPr>
            <p:ph idx="1"/>
          </p:nvPr>
        </p:nvSpPr>
        <p:spPr>
          <a:xfrm>
            <a:off x="838200" y="1847128"/>
            <a:ext cx="3990968" cy="4272681"/>
          </a:xfrm>
        </p:spPr>
        <p:txBody>
          <a:bodyPr>
            <a:normAutofit/>
          </a:bodyPr>
          <a:lstStyle/>
          <a:p>
            <a:r>
              <a:rPr lang="en-GB" sz="2000" dirty="0"/>
              <a:t>Fields Experiment (FIELDS)</a:t>
            </a:r>
          </a:p>
          <a:p>
            <a:r>
              <a:rPr lang="en-GB" sz="2000" dirty="0"/>
              <a:t>Integrated Science Investigation of the Sun (IS☉IS)</a:t>
            </a:r>
          </a:p>
          <a:p>
            <a:r>
              <a:rPr lang="en-GB" sz="2000" dirty="0"/>
              <a:t>Solar Wind Electrons Alphas and Protons (SWEAP)</a:t>
            </a:r>
          </a:p>
          <a:p>
            <a:r>
              <a:rPr lang="en-GB" sz="2000" dirty="0"/>
              <a:t>Wide-field Imager for Solar </a:t>
            </a:r>
            <a:r>
              <a:rPr lang="en-GB" sz="2000" dirty="0" err="1"/>
              <a:t>PRobe</a:t>
            </a:r>
            <a:r>
              <a:rPr lang="en-GB" sz="2000" dirty="0"/>
              <a:t> (WISPR)</a:t>
            </a:r>
            <a:endParaRPr lang="en-DE" sz="2000" dirty="0"/>
          </a:p>
        </p:txBody>
      </p:sp>
      <p:pic>
        <p:nvPicPr>
          <p:cNvPr id="5" name="Picture 4" descr="Diagram&#10;&#10;Description automatically generated">
            <a:extLst>
              <a:ext uri="{FF2B5EF4-FFF2-40B4-BE49-F238E27FC236}">
                <a16:creationId xmlns:a16="http://schemas.microsoft.com/office/drawing/2014/main" id="{636D0807-F410-1744-95BB-6EEAFE2E3605}"/>
              </a:ext>
            </a:extLst>
          </p:cNvPr>
          <p:cNvPicPr>
            <a:picLocks noChangeAspect="1"/>
          </p:cNvPicPr>
          <p:nvPr/>
        </p:nvPicPr>
        <p:blipFill rotWithShape="1">
          <a:blip r:embed="rId2"/>
          <a:srcRect t="14140" r="2" b="2"/>
          <a:stretch/>
        </p:blipFill>
        <p:spPr>
          <a:xfrm>
            <a:off x="5191128" y="1847129"/>
            <a:ext cx="6162670" cy="4272677"/>
          </a:xfrm>
          <a:prstGeom prst="rect">
            <a:avLst/>
          </a:prstGeom>
        </p:spPr>
      </p:pic>
    </p:spTree>
    <p:extLst>
      <p:ext uri="{BB962C8B-B14F-4D97-AF65-F5344CB8AC3E}">
        <p14:creationId xmlns:p14="http://schemas.microsoft.com/office/powerpoint/2010/main" val="153729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D24836-28DD-6449-BAA0-F54B17E30B98}"/>
              </a:ext>
            </a:extLst>
          </p:cNvPr>
          <p:cNvSpPr>
            <a:spLocks noGrp="1"/>
          </p:cNvSpPr>
          <p:nvPr>
            <p:ph idx="1"/>
          </p:nvPr>
        </p:nvSpPr>
        <p:spPr>
          <a:xfrm>
            <a:off x="481914" y="160638"/>
            <a:ext cx="10871886" cy="6016325"/>
          </a:xfrm>
        </p:spPr>
        <p:txBody>
          <a:bodyPr>
            <a:normAutofit lnSpcReduction="10000"/>
          </a:bodyPr>
          <a:lstStyle/>
          <a:p>
            <a:r>
              <a:rPr lang="en-DE" dirty="0"/>
              <a:t>FIELDS</a:t>
            </a:r>
          </a:p>
          <a:p>
            <a:pPr marL="0" indent="0">
              <a:buNone/>
            </a:pPr>
            <a:r>
              <a:rPr lang="en-GB" dirty="0"/>
              <a:t>Surveyor of the invisible forces, the FIELDS instrument suite captures the scale and shape of electric and magnetic fields in the Sun’s atmosphere. FIELDS measures waves and turbulence in the inner heliosphere with high time resolution to understand the fields associated with waves, shocks and magnetic reconnection, a process by which magnetic field lines explosively realign.</a:t>
            </a:r>
          </a:p>
          <a:p>
            <a:pPr marL="0" indent="0">
              <a:buNone/>
            </a:pPr>
            <a:endParaRPr lang="en-GB" dirty="0"/>
          </a:p>
          <a:p>
            <a:r>
              <a:rPr lang="en-GB" dirty="0"/>
              <a:t>IS☉IS</a:t>
            </a:r>
          </a:p>
          <a:p>
            <a:pPr marL="0" indent="0">
              <a:buNone/>
            </a:pPr>
            <a:r>
              <a:rPr lang="en-GB" dirty="0"/>
              <a:t>uses two complementary instruments in one combined scientific investigation to measure particles across a wide range of energies. By measuring electrons, protons and ions, </a:t>
            </a:r>
            <a:r>
              <a:rPr lang="en-GB" dirty="0" err="1"/>
              <a:t>ISʘIS</a:t>
            </a:r>
            <a:r>
              <a:rPr lang="en-GB" dirty="0"/>
              <a:t> will understand the particles’ lifecycles — where they came from, how they became accelerated and how they move out from the Sun through interplanetary space.</a:t>
            </a:r>
            <a:endParaRPr lang="en-DE" dirty="0"/>
          </a:p>
        </p:txBody>
      </p:sp>
    </p:spTree>
    <p:extLst>
      <p:ext uri="{BB962C8B-B14F-4D97-AF65-F5344CB8AC3E}">
        <p14:creationId xmlns:p14="http://schemas.microsoft.com/office/powerpoint/2010/main" val="4159859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930</Words>
  <Application>Microsoft Macintosh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PARKER SOLAR PROBE</vt:lpstr>
      <vt:lpstr>Introduction</vt:lpstr>
      <vt:lpstr>PowerPoint Presentation</vt:lpstr>
      <vt:lpstr>Team </vt:lpstr>
      <vt:lpstr>Mission Objectives</vt:lpstr>
      <vt:lpstr>Trajectory Design </vt:lpstr>
      <vt:lpstr>PowerPoint Presentation</vt:lpstr>
      <vt:lpstr>The Spacecraft and Instruments</vt:lpstr>
      <vt:lpstr>PowerPoint Presentation</vt:lpstr>
      <vt:lpstr>PowerPoint Presentation</vt:lpstr>
      <vt:lpstr>Why do we study the Sun and the solar wind? </vt:lpstr>
      <vt:lpstr>PowerPoint Presentation</vt:lpstr>
      <vt:lpstr>References and 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PARKER SOLAR PROBE</dc:title>
  <dc:creator>Rugilandavyi Mubondo</dc:creator>
  <cp:lastModifiedBy>Rugilandavyi Mubondo</cp:lastModifiedBy>
  <cp:revision>2</cp:revision>
  <dcterms:created xsi:type="dcterms:W3CDTF">2022-03-16T12:15:43Z</dcterms:created>
  <dcterms:modified xsi:type="dcterms:W3CDTF">2022-03-21T07:01:11Z</dcterms:modified>
</cp:coreProperties>
</file>