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F7D5B3E-B555-4285-B1A7-728FAF5FB1A4}" type="slidenum"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29720" y="7030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100" spc="-1" strike="noStrike">
                <a:solidFill>
                  <a:srgbClr val="eb5600"/>
                </a:solidFill>
                <a:latin typeface="Raleway"/>
                <a:ea typeface="Raleway"/>
              </a:rPr>
              <a:t>Study Buddy</a:t>
            </a:r>
            <a:endParaRPr b="0" lang="en-IN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729720" y="1757880"/>
            <a:ext cx="7687800" cy="3313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8280">
              <a:lnSpc>
                <a:spcPct val="100000"/>
              </a:lnSpc>
              <a:buClr>
                <a:srgbClr val="1a1a1a"/>
              </a:buClr>
              <a:buFont typeface="Lato"/>
              <a:buChar char="●"/>
            </a:pPr>
            <a:r>
              <a:rPr b="0" lang="en-GB" sz="2200" spc="-1" strike="noStrike">
                <a:solidFill>
                  <a:srgbClr val="0e1d96"/>
                </a:solidFill>
                <a:latin typeface="Lato"/>
                <a:ea typeface="Lato"/>
              </a:rPr>
              <a:t>Name :- </a:t>
            </a: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Atharva Mahamuni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0e1d96"/>
                </a:solidFill>
                <a:latin typeface="Lato"/>
                <a:ea typeface="Lato"/>
              </a:rPr>
              <a:t>Enrollment No :-</a:t>
            </a:r>
            <a:r>
              <a:rPr b="0" lang="en-GB" sz="2200" spc="-1" strike="noStrike">
                <a:solidFill>
                  <a:srgbClr val="1a1a1a"/>
                </a:solidFill>
                <a:latin typeface="Lato"/>
                <a:ea typeface="Lato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2002276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1a1a1a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0e1d96"/>
                </a:solidFill>
                <a:latin typeface="Lato"/>
                <a:ea typeface="Lato"/>
              </a:rPr>
              <a:t>Name :- </a:t>
            </a: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Rugvedi Jamgaonkar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0e1d96"/>
                </a:solidFill>
                <a:latin typeface="Lato"/>
                <a:ea typeface="Lato"/>
              </a:rPr>
              <a:t>Enrollment No :- </a:t>
            </a: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2002242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1a1a1a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0e1d96"/>
                </a:solidFill>
                <a:latin typeface="Lato"/>
                <a:ea typeface="Lato"/>
              </a:rPr>
              <a:t>Project Name :-</a:t>
            </a:r>
            <a:r>
              <a:rPr b="0" lang="en-GB" sz="2200" spc="-1" strike="noStrike">
                <a:solidFill>
                  <a:srgbClr val="1a1a1a"/>
                </a:solidFill>
                <a:latin typeface="Lato"/>
                <a:ea typeface="Lato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Study Buddy (A web app)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1a1a1a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0e1d96"/>
                </a:solidFill>
                <a:latin typeface="Lato"/>
                <a:ea typeface="Lato"/>
              </a:rPr>
              <a:t>Project Guide</a:t>
            </a:r>
            <a:r>
              <a:rPr b="0" lang="en-GB" sz="2200" spc="-1" strike="noStrike">
                <a:solidFill>
                  <a:srgbClr val="1a1a1a"/>
                </a:solidFill>
                <a:latin typeface="Lato"/>
                <a:ea typeface="Lato"/>
              </a:rPr>
              <a:t> </a:t>
            </a:r>
            <a:r>
              <a:rPr b="0" lang="en-GB" sz="2200" spc="-1" strike="noStrike">
                <a:solidFill>
                  <a:srgbClr val="0e1d96"/>
                </a:solidFill>
                <a:latin typeface="Lato"/>
                <a:ea typeface="Lato"/>
              </a:rPr>
              <a:t>:-</a:t>
            </a:r>
            <a:r>
              <a:rPr b="0" lang="en-GB" sz="2200" spc="-1" strike="noStrike">
                <a:solidFill>
                  <a:srgbClr val="1a1a1a"/>
                </a:solidFill>
                <a:latin typeface="Lato"/>
                <a:ea typeface="Lato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Prof. Raut S.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203040" cy="52200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500" spc="-1" strike="noStrike">
                <a:solidFill>
                  <a:srgbClr val="eb5600"/>
                </a:solidFill>
                <a:latin typeface="Raleway"/>
                <a:ea typeface="Raleway"/>
              </a:rPr>
              <a:t>Use Case Diagram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202;p22"/>
          <p:cNvSpPr/>
          <p:nvPr/>
        </p:nvSpPr>
        <p:spPr>
          <a:xfrm>
            <a:off x="691920" y="3231000"/>
            <a:ext cx="978840" cy="37152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USER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4" name="Google Shape;203;p22"/>
          <p:cNvSpPr/>
          <p:nvPr/>
        </p:nvSpPr>
        <p:spPr>
          <a:xfrm>
            <a:off x="965880" y="1674360"/>
            <a:ext cx="430560" cy="404280"/>
          </a:xfrm>
          <a:prstGeom prst="ellipse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204;p22"/>
          <p:cNvSpPr/>
          <p:nvPr/>
        </p:nvSpPr>
        <p:spPr>
          <a:xfrm flipH="1">
            <a:off x="1178280" y="2079000"/>
            <a:ext cx="2880" cy="68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205;p22"/>
          <p:cNvSpPr/>
          <p:nvPr/>
        </p:nvSpPr>
        <p:spPr>
          <a:xfrm>
            <a:off x="912240" y="2442600"/>
            <a:ext cx="5382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206;p22"/>
          <p:cNvSpPr/>
          <p:nvPr/>
        </p:nvSpPr>
        <p:spPr>
          <a:xfrm flipH="1">
            <a:off x="809280" y="2746080"/>
            <a:ext cx="375120" cy="3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207;p22"/>
          <p:cNvSpPr/>
          <p:nvPr/>
        </p:nvSpPr>
        <p:spPr>
          <a:xfrm>
            <a:off x="1178280" y="2759400"/>
            <a:ext cx="28368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208;p22"/>
          <p:cNvSpPr/>
          <p:nvPr/>
        </p:nvSpPr>
        <p:spPr>
          <a:xfrm>
            <a:off x="7129080" y="3146040"/>
            <a:ext cx="13410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SYSTEM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0" name="Google Shape;209;p22"/>
          <p:cNvSpPr/>
          <p:nvPr/>
        </p:nvSpPr>
        <p:spPr>
          <a:xfrm>
            <a:off x="2558880" y="809280"/>
            <a:ext cx="1083240" cy="31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Signup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" name="Google Shape;210;p22"/>
          <p:cNvSpPr/>
          <p:nvPr/>
        </p:nvSpPr>
        <p:spPr>
          <a:xfrm>
            <a:off x="2558880" y="1240200"/>
            <a:ext cx="1083240" cy="31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Login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2" name="Google Shape;211;p22"/>
          <p:cNvSpPr/>
          <p:nvPr/>
        </p:nvSpPr>
        <p:spPr>
          <a:xfrm>
            <a:off x="2558880" y="1671120"/>
            <a:ext cx="1161360" cy="31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Edit profile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" name="Google Shape;212;p22"/>
          <p:cNvSpPr/>
          <p:nvPr/>
        </p:nvSpPr>
        <p:spPr>
          <a:xfrm>
            <a:off x="2558880" y="2101680"/>
            <a:ext cx="1161360" cy="40428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Send Message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4" name="Google Shape;213;p22"/>
          <p:cNvSpPr/>
          <p:nvPr/>
        </p:nvSpPr>
        <p:spPr>
          <a:xfrm>
            <a:off x="2558880" y="2624040"/>
            <a:ext cx="1161360" cy="40428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Create Room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5" name="Google Shape;214;p22"/>
          <p:cNvSpPr/>
          <p:nvPr/>
        </p:nvSpPr>
        <p:spPr>
          <a:xfrm>
            <a:off x="2519640" y="3146040"/>
            <a:ext cx="1161360" cy="40428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Join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6" name="Google Shape;215;p22"/>
          <p:cNvSpPr/>
          <p:nvPr/>
        </p:nvSpPr>
        <p:spPr>
          <a:xfrm>
            <a:off x="2558880" y="4190400"/>
            <a:ext cx="1161360" cy="40428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Follow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user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7" name="Google Shape;216;p22"/>
          <p:cNvSpPr/>
          <p:nvPr/>
        </p:nvSpPr>
        <p:spPr>
          <a:xfrm>
            <a:off x="2558880" y="3668400"/>
            <a:ext cx="1161360" cy="40428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Search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8" name="Google Shape;217;p22"/>
          <p:cNvSpPr/>
          <p:nvPr/>
        </p:nvSpPr>
        <p:spPr>
          <a:xfrm>
            <a:off x="2597760" y="4712760"/>
            <a:ext cx="1083240" cy="31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Logout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9" name="Google Shape;218;p22"/>
          <p:cNvSpPr/>
          <p:nvPr/>
        </p:nvSpPr>
        <p:spPr>
          <a:xfrm flipH="1" rot="10800000">
            <a:off x="1697400" y="966240"/>
            <a:ext cx="861120" cy="150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219;p22"/>
          <p:cNvSpPr/>
          <p:nvPr/>
        </p:nvSpPr>
        <p:spPr>
          <a:xfrm flipH="1" rot="10800000">
            <a:off x="1697400" y="1397160"/>
            <a:ext cx="861120" cy="105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220;p22"/>
          <p:cNvSpPr/>
          <p:nvPr/>
        </p:nvSpPr>
        <p:spPr>
          <a:xfrm flipH="1" rot="10800000">
            <a:off x="1670760" y="1828080"/>
            <a:ext cx="887400" cy="62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221;p22"/>
          <p:cNvSpPr/>
          <p:nvPr/>
        </p:nvSpPr>
        <p:spPr>
          <a:xfrm flipH="1" rot="10800000">
            <a:off x="1723680" y="2304360"/>
            <a:ext cx="835200" cy="13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222;p22"/>
          <p:cNvSpPr/>
          <p:nvPr/>
        </p:nvSpPr>
        <p:spPr>
          <a:xfrm>
            <a:off x="1710000" y="2454120"/>
            <a:ext cx="848520" cy="37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223;p22"/>
          <p:cNvSpPr/>
          <p:nvPr/>
        </p:nvSpPr>
        <p:spPr>
          <a:xfrm>
            <a:off x="1723320" y="2454120"/>
            <a:ext cx="795960" cy="89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224;p22"/>
          <p:cNvSpPr/>
          <p:nvPr/>
        </p:nvSpPr>
        <p:spPr>
          <a:xfrm>
            <a:off x="1697040" y="2428200"/>
            <a:ext cx="861120" cy="144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225;p22"/>
          <p:cNvSpPr/>
          <p:nvPr/>
        </p:nvSpPr>
        <p:spPr>
          <a:xfrm>
            <a:off x="1697040" y="2454120"/>
            <a:ext cx="861120" cy="193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226;p22"/>
          <p:cNvSpPr/>
          <p:nvPr/>
        </p:nvSpPr>
        <p:spPr>
          <a:xfrm>
            <a:off x="1684080" y="2467080"/>
            <a:ext cx="913320" cy="240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227;p22"/>
          <p:cNvSpPr/>
          <p:nvPr/>
        </p:nvSpPr>
        <p:spPr>
          <a:xfrm>
            <a:off x="7584480" y="1723320"/>
            <a:ext cx="430560" cy="404280"/>
          </a:xfrm>
          <a:prstGeom prst="ellipse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228;p22"/>
          <p:cNvSpPr/>
          <p:nvPr/>
        </p:nvSpPr>
        <p:spPr>
          <a:xfrm flipH="1">
            <a:off x="7798320" y="2101680"/>
            <a:ext cx="2880" cy="68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229;p22"/>
          <p:cNvSpPr/>
          <p:nvPr/>
        </p:nvSpPr>
        <p:spPr>
          <a:xfrm>
            <a:off x="7530480" y="2442600"/>
            <a:ext cx="5382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230;p22"/>
          <p:cNvSpPr/>
          <p:nvPr/>
        </p:nvSpPr>
        <p:spPr>
          <a:xfrm flipH="1">
            <a:off x="7422840" y="2760840"/>
            <a:ext cx="375120" cy="3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231;p22"/>
          <p:cNvSpPr/>
          <p:nvPr/>
        </p:nvSpPr>
        <p:spPr>
          <a:xfrm>
            <a:off x="7798320" y="2760840"/>
            <a:ext cx="28368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232;p22"/>
          <p:cNvSpPr/>
          <p:nvPr/>
        </p:nvSpPr>
        <p:spPr>
          <a:xfrm>
            <a:off x="5038920" y="1392480"/>
            <a:ext cx="1631520" cy="52200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Arial"/>
              </a:rPr>
              <a:t>Authentication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4" name="Google Shape;233;p22"/>
          <p:cNvSpPr/>
          <p:nvPr/>
        </p:nvSpPr>
        <p:spPr>
          <a:xfrm>
            <a:off x="5038920" y="2565000"/>
            <a:ext cx="1631520" cy="52200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Arial"/>
              </a:rPr>
              <a:t>Display Message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5" name="Google Shape;234;p22"/>
          <p:cNvSpPr/>
          <p:nvPr/>
        </p:nvSpPr>
        <p:spPr>
          <a:xfrm>
            <a:off x="5038920" y="3609360"/>
            <a:ext cx="1631520" cy="52200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Arial"/>
              </a:rPr>
              <a:t>Search Results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6" name="Google Shape;235;p22"/>
          <p:cNvSpPr/>
          <p:nvPr/>
        </p:nvSpPr>
        <p:spPr>
          <a:xfrm>
            <a:off x="6670800" y="1653840"/>
            <a:ext cx="587160" cy="82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Google Shape;236;p22"/>
          <p:cNvSpPr/>
          <p:nvPr/>
        </p:nvSpPr>
        <p:spPr>
          <a:xfrm flipH="1" rot="10800000">
            <a:off x="6670440" y="2480760"/>
            <a:ext cx="6130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Google Shape;237;p22"/>
          <p:cNvSpPr/>
          <p:nvPr/>
        </p:nvSpPr>
        <p:spPr>
          <a:xfrm flipH="1" rot="10800000">
            <a:off x="6670800" y="2480760"/>
            <a:ext cx="600120" cy="138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203040" cy="52200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500" spc="-1" strike="noStrike">
                <a:solidFill>
                  <a:srgbClr val="eb5600"/>
                </a:solidFill>
                <a:latin typeface="Raleway"/>
                <a:ea typeface="Raleway"/>
              </a:rPr>
              <a:t>Sequence Diagram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243;p23"/>
          <p:cNvSpPr/>
          <p:nvPr/>
        </p:nvSpPr>
        <p:spPr>
          <a:xfrm>
            <a:off x="5738400" y="835560"/>
            <a:ext cx="13410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1" name="Google Shape;244;p23"/>
          <p:cNvSpPr/>
          <p:nvPr/>
        </p:nvSpPr>
        <p:spPr>
          <a:xfrm>
            <a:off x="3691440" y="835920"/>
            <a:ext cx="166428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DATABASE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2" name="Google Shape;245;p23"/>
          <p:cNvSpPr/>
          <p:nvPr/>
        </p:nvSpPr>
        <p:spPr>
          <a:xfrm>
            <a:off x="1885680" y="835560"/>
            <a:ext cx="13410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LOGIN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3" name="Google Shape;246;p23"/>
          <p:cNvSpPr/>
          <p:nvPr/>
        </p:nvSpPr>
        <p:spPr>
          <a:xfrm>
            <a:off x="7371000" y="835920"/>
            <a:ext cx="149328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MESSAGE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4" name="Google Shape;247;p23"/>
          <p:cNvSpPr/>
          <p:nvPr/>
        </p:nvSpPr>
        <p:spPr>
          <a:xfrm>
            <a:off x="236520" y="835560"/>
            <a:ext cx="13410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USER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5" name="Google Shape;248;p23"/>
          <p:cNvSpPr/>
          <p:nvPr/>
        </p:nvSpPr>
        <p:spPr>
          <a:xfrm flipH="1">
            <a:off x="900000" y="1240560"/>
            <a:ext cx="6120" cy="334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249;p23"/>
          <p:cNvSpPr/>
          <p:nvPr/>
        </p:nvSpPr>
        <p:spPr>
          <a:xfrm>
            <a:off x="2556360" y="1240560"/>
            <a:ext cx="15120" cy="331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250;p23"/>
          <p:cNvSpPr/>
          <p:nvPr/>
        </p:nvSpPr>
        <p:spPr>
          <a:xfrm flipH="1">
            <a:off x="4502880" y="1240560"/>
            <a:ext cx="19800" cy="331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251;p23"/>
          <p:cNvSpPr/>
          <p:nvPr/>
        </p:nvSpPr>
        <p:spPr>
          <a:xfrm>
            <a:off x="6409080" y="1240560"/>
            <a:ext cx="360" cy="331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252;p23"/>
          <p:cNvSpPr/>
          <p:nvPr/>
        </p:nvSpPr>
        <p:spPr>
          <a:xfrm flipH="1">
            <a:off x="8080920" y="1240560"/>
            <a:ext cx="36720" cy="339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253;p23"/>
          <p:cNvSpPr/>
          <p:nvPr/>
        </p:nvSpPr>
        <p:spPr>
          <a:xfrm>
            <a:off x="913680" y="1749240"/>
            <a:ext cx="16315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254;p23"/>
          <p:cNvSpPr/>
          <p:nvPr/>
        </p:nvSpPr>
        <p:spPr>
          <a:xfrm flipH="1" rot="10800000">
            <a:off x="2557080" y="2062800"/>
            <a:ext cx="19447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Google Shape;255;p23"/>
          <p:cNvSpPr/>
          <p:nvPr/>
        </p:nvSpPr>
        <p:spPr>
          <a:xfrm flipH="1">
            <a:off x="939960" y="2545560"/>
            <a:ext cx="3589920" cy="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oogle Shape;256;p23"/>
          <p:cNvSpPr/>
          <p:nvPr/>
        </p:nvSpPr>
        <p:spPr>
          <a:xfrm flipH="1" rot="10800000">
            <a:off x="914040" y="3133440"/>
            <a:ext cx="3511440" cy="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257;p23"/>
          <p:cNvSpPr/>
          <p:nvPr/>
        </p:nvSpPr>
        <p:spPr>
          <a:xfrm flipH="1" rot="10800000">
            <a:off x="4529520" y="3407400"/>
            <a:ext cx="187956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Google Shape;258;p23"/>
          <p:cNvSpPr/>
          <p:nvPr/>
        </p:nvSpPr>
        <p:spPr>
          <a:xfrm>
            <a:off x="6422760" y="3629160"/>
            <a:ext cx="1677600" cy="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Google Shape;259;p23"/>
          <p:cNvSpPr/>
          <p:nvPr/>
        </p:nvSpPr>
        <p:spPr>
          <a:xfrm flipH="1">
            <a:off x="4523040" y="4190400"/>
            <a:ext cx="35636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Google Shape;260;p23"/>
          <p:cNvSpPr/>
          <p:nvPr/>
        </p:nvSpPr>
        <p:spPr>
          <a:xfrm>
            <a:off x="1359720" y="1423080"/>
            <a:ext cx="7232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Login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8" name="Google Shape;261;p23"/>
          <p:cNvSpPr/>
          <p:nvPr/>
        </p:nvSpPr>
        <p:spPr>
          <a:xfrm>
            <a:off x="3044880" y="1693080"/>
            <a:ext cx="13410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Check Login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9" name="Google Shape;262;p23"/>
          <p:cNvSpPr/>
          <p:nvPr/>
        </p:nvSpPr>
        <p:spPr>
          <a:xfrm>
            <a:off x="1885680" y="2215080"/>
            <a:ext cx="15933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  </a:t>
            </a: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Verify  Login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0" name="Google Shape;263;p23"/>
          <p:cNvSpPr/>
          <p:nvPr/>
        </p:nvSpPr>
        <p:spPr>
          <a:xfrm>
            <a:off x="1125720" y="2737440"/>
            <a:ext cx="31820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Create / Search room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1" name="Google Shape;264;p23"/>
          <p:cNvSpPr/>
          <p:nvPr/>
        </p:nvSpPr>
        <p:spPr>
          <a:xfrm>
            <a:off x="5019480" y="3020040"/>
            <a:ext cx="11120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Join room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2" name="Google Shape;265;p23"/>
          <p:cNvSpPr/>
          <p:nvPr/>
        </p:nvSpPr>
        <p:spPr>
          <a:xfrm>
            <a:off x="5448240" y="3881880"/>
            <a:ext cx="16315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Save Message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3" name="Google Shape;266;p23"/>
          <p:cNvSpPr/>
          <p:nvPr/>
        </p:nvSpPr>
        <p:spPr>
          <a:xfrm>
            <a:off x="6687000" y="3268080"/>
            <a:ext cx="16315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Send Message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203040" cy="52200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500" spc="-1" strike="noStrike">
                <a:solidFill>
                  <a:srgbClr val="eb5600"/>
                </a:solidFill>
                <a:latin typeface="Raleway"/>
                <a:ea typeface="Raleway"/>
              </a:rPr>
              <a:t>Activity Diagram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Google Shape;272;p24"/>
          <p:cNvSpPr/>
          <p:nvPr/>
        </p:nvSpPr>
        <p:spPr>
          <a:xfrm>
            <a:off x="223560" y="2049840"/>
            <a:ext cx="189072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ffffff"/>
                </a:solidFill>
                <a:latin typeface="Arial"/>
                <a:ea typeface="Arial"/>
              </a:rPr>
              <a:t>User registration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186" name="Google Shape;273;p24"/>
          <p:cNvSpPr/>
          <p:nvPr/>
        </p:nvSpPr>
        <p:spPr>
          <a:xfrm flipH="1" rot="10800000">
            <a:off x="1168560" y="1214280"/>
            <a:ext cx="5400" cy="8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274;p24"/>
          <p:cNvSpPr/>
          <p:nvPr/>
        </p:nvSpPr>
        <p:spPr>
          <a:xfrm>
            <a:off x="3263760" y="1991160"/>
            <a:ext cx="547920" cy="522000"/>
          </a:xfrm>
          <a:prstGeom prst="diamond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275;p24"/>
          <p:cNvSpPr/>
          <p:nvPr/>
        </p:nvSpPr>
        <p:spPr>
          <a:xfrm>
            <a:off x="2114640" y="2252160"/>
            <a:ext cx="114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276;p24"/>
          <p:cNvSpPr/>
          <p:nvPr/>
        </p:nvSpPr>
        <p:spPr>
          <a:xfrm>
            <a:off x="2189520" y="1904040"/>
            <a:ext cx="114876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Registered ?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0" name="Google Shape;277;p24"/>
          <p:cNvSpPr/>
          <p:nvPr/>
        </p:nvSpPr>
        <p:spPr>
          <a:xfrm>
            <a:off x="2712600" y="3076920"/>
            <a:ext cx="16502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ffffff"/>
                </a:solidFill>
                <a:latin typeface="Arial"/>
                <a:ea typeface="Arial"/>
              </a:rPr>
              <a:t>Create account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191" name="Google Shape;278;p24"/>
          <p:cNvSpPr/>
          <p:nvPr/>
        </p:nvSpPr>
        <p:spPr>
          <a:xfrm>
            <a:off x="4353480" y="2049840"/>
            <a:ext cx="77652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ffffff"/>
                </a:solidFill>
                <a:latin typeface="Arial"/>
                <a:ea typeface="Arial"/>
              </a:rPr>
              <a:t>Login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192" name="Google Shape;279;p24"/>
          <p:cNvSpPr/>
          <p:nvPr/>
        </p:nvSpPr>
        <p:spPr>
          <a:xfrm>
            <a:off x="3812040" y="2252160"/>
            <a:ext cx="5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280;p24"/>
          <p:cNvSpPr/>
          <p:nvPr/>
        </p:nvSpPr>
        <p:spPr>
          <a:xfrm>
            <a:off x="3115800" y="2594880"/>
            <a:ext cx="5479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No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4" name="Google Shape;281;p24"/>
          <p:cNvSpPr/>
          <p:nvPr/>
        </p:nvSpPr>
        <p:spPr>
          <a:xfrm>
            <a:off x="3847680" y="1904040"/>
            <a:ext cx="46944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Yes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5" name="Google Shape;282;p24"/>
          <p:cNvSpPr/>
          <p:nvPr/>
        </p:nvSpPr>
        <p:spPr>
          <a:xfrm>
            <a:off x="3537720" y="2513160"/>
            <a:ext cx="360" cy="56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oogle Shape;283;p24"/>
          <p:cNvSpPr/>
          <p:nvPr/>
        </p:nvSpPr>
        <p:spPr>
          <a:xfrm rot="10800000">
            <a:off x="1169280" y="2454480"/>
            <a:ext cx="1543320" cy="824400"/>
          </a:xfrm>
          <a:prstGeom prst="bentConnector2">
            <a:avLst/>
          </a:prstGeom>
          <a:noFill/>
          <a:ln w="9525">
            <a:solidFill>
              <a:srgbClr val="1a1a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oogle Shape;284;p24"/>
          <p:cNvSpPr/>
          <p:nvPr/>
        </p:nvSpPr>
        <p:spPr>
          <a:xfrm flipH="1" rot="10800000">
            <a:off x="5130000" y="1304280"/>
            <a:ext cx="776520" cy="9478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286;p24"/>
          <p:cNvSpPr/>
          <p:nvPr/>
        </p:nvSpPr>
        <p:spPr>
          <a:xfrm>
            <a:off x="5130360" y="2252160"/>
            <a:ext cx="729000" cy="1026720"/>
          </a:xfrm>
          <a:prstGeom prst="bentConnector3">
            <a:avLst>
              <a:gd name="adj1" fmla="val 53709"/>
            </a:avLst>
          </a:pr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oogle Shape;287;p24"/>
          <p:cNvSpPr/>
          <p:nvPr/>
        </p:nvSpPr>
        <p:spPr>
          <a:xfrm>
            <a:off x="5859720" y="2928600"/>
            <a:ext cx="776520" cy="70092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Arial"/>
              </a:rPr>
              <a:t>Create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00" name="Google Shape;285;p24"/>
          <p:cNvSpPr/>
          <p:nvPr/>
        </p:nvSpPr>
        <p:spPr>
          <a:xfrm>
            <a:off x="5907240" y="1101240"/>
            <a:ext cx="8676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300" spc="-1" strike="noStrike">
                <a:solidFill>
                  <a:srgbClr val="ffffff"/>
                </a:solidFill>
                <a:latin typeface="Arial"/>
                <a:ea typeface="Arial"/>
              </a:rPr>
              <a:t>Search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300" spc="-1" strike="noStrike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01" name="Google Shape;288;p24"/>
          <p:cNvSpPr/>
          <p:nvPr/>
        </p:nvSpPr>
        <p:spPr>
          <a:xfrm>
            <a:off x="7584840" y="1042560"/>
            <a:ext cx="547920" cy="522000"/>
          </a:xfrm>
          <a:prstGeom prst="diamond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289;p24"/>
          <p:cNvSpPr/>
          <p:nvPr/>
        </p:nvSpPr>
        <p:spPr>
          <a:xfrm>
            <a:off x="6775200" y="1303920"/>
            <a:ext cx="80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90;p24"/>
          <p:cNvSpPr/>
          <p:nvPr/>
        </p:nvSpPr>
        <p:spPr>
          <a:xfrm rot="5400000">
            <a:off x="7071120" y="312840"/>
            <a:ext cx="58320" cy="1517400"/>
          </a:xfrm>
          <a:prstGeom prst="bentConnector3">
            <a:avLst>
              <a:gd name="adj1" fmla="val -404974"/>
            </a:avLst>
          </a:pr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291;p24"/>
          <p:cNvSpPr/>
          <p:nvPr/>
        </p:nvSpPr>
        <p:spPr>
          <a:xfrm>
            <a:off x="6894360" y="1042560"/>
            <a:ext cx="67212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Lato"/>
                <a:ea typeface="Lato"/>
              </a:rPr>
              <a:t>Room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05" name="Google Shape;292;p24"/>
          <p:cNvSpPr/>
          <p:nvPr/>
        </p:nvSpPr>
        <p:spPr>
          <a:xfrm>
            <a:off x="6912360" y="1213920"/>
            <a:ext cx="867600" cy="5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a</a:t>
            </a:r>
            <a:r>
              <a:rPr b="0" lang="en-GB" sz="1100" spc="-1" strike="noStrike">
                <a:solidFill>
                  <a:srgbClr val="000000"/>
                </a:solidFill>
                <a:latin typeface="Lato"/>
                <a:ea typeface="Lato"/>
              </a:rPr>
              <a:t>vailable?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06" name="Google Shape;293;p24"/>
          <p:cNvSpPr/>
          <p:nvPr/>
        </p:nvSpPr>
        <p:spPr>
          <a:xfrm>
            <a:off x="8258400" y="1765080"/>
            <a:ext cx="672120" cy="62172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300" spc="-1" strike="noStrike">
                <a:solidFill>
                  <a:srgbClr val="ffffff"/>
                </a:solidFill>
                <a:latin typeface="Arial"/>
                <a:ea typeface="Arial"/>
              </a:rPr>
              <a:t>Join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300" spc="-1" strike="noStrike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07" name="Google Shape;294;p24"/>
          <p:cNvSpPr/>
          <p:nvPr/>
        </p:nvSpPr>
        <p:spPr>
          <a:xfrm>
            <a:off x="8150760" y="1019520"/>
            <a:ext cx="46944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Yes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8" name="Google Shape;295;p24"/>
          <p:cNvSpPr/>
          <p:nvPr/>
        </p:nvSpPr>
        <p:spPr>
          <a:xfrm>
            <a:off x="6995880" y="470160"/>
            <a:ext cx="4694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No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9" name="Google Shape;296;p24"/>
          <p:cNvSpPr/>
          <p:nvPr/>
        </p:nvSpPr>
        <p:spPr>
          <a:xfrm>
            <a:off x="8112240" y="2928600"/>
            <a:ext cx="964800" cy="70092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Arial"/>
              </a:rPr>
              <a:t>Send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Arial"/>
              </a:rPr>
              <a:t>Message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10" name="Google Shape;297;p24"/>
          <p:cNvSpPr/>
          <p:nvPr/>
        </p:nvSpPr>
        <p:spPr>
          <a:xfrm>
            <a:off x="8594640" y="2387160"/>
            <a:ext cx="360" cy="54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298;p24"/>
          <p:cNvSpPr/>
          <p:nvPr/>
        </p:nvSpPr>
        <p:spPr>
          <a:xfrm>
            <a:off x="6636600" y="3279240"/>
            <a:ext cx="147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299;p24"/>
          <p:cNvSpPr/>
          <p:nvPr/>
        </p:nvSpPr>
        <p:spPr>
          <a:xfrm>
            <a:off x="8112240" y="4343040"/>
            <a:ext cx="9648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ffffff"/>
                </a:solidFill>
                <a:latin typeface="Arial"/>
                <a:ea typeface="Arial"/>
              </a:rPr>
              <a:t>Logout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213" name="Google Shape;300;p24"/>
          <p:cNvSpPr/>
          <p:nvPr/>
        </p:nvSpPr>
        <p:spPr>
          <a:xfrm>
            <a:off x="8594640" y="3629880"/>
            <a:ext cx="360" cy="71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oogle Shape;301;p24"/>
          <p:cNvSpPr/>
          <p:nvPr/>
        </p:nvSpPr>
        <p:spPr>
          <a:xfrm flipH="1" rot="5400000">
            <a:off x="8132400" y="1303920"/>
            <a:ext cx="461160" cy="461160"/>
          </a:xfrm>
          <a:prstGeom prst="bentConnector2">
            <a:avLst/>
          </a:pr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7920" y="459000"/>
            <a:ext cx="7687800" cy="72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500" spc="-1" strike="noStrike">
                <a:solidFill>
                  <a:srgbClr val="eb5600"/>
                </a:solidFill>
                <a:latin typeface="Raleway"/>
                <a:ea typeface="Raleway"/>
              </a:rPr>
              <a:t>About the Project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6800" y="1413720"/>
            <a:ext cx="8687520" cy="365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7360">
              <a:lnSpc>
                <a:spcPct val="115000"/>
              </a:lnSpc>
              <a:buClr>
                <a:srgbClr val="1a1a1a"/>
              </a:buClr>
              <a:buFont typeface="Lato"/>
              <a:buChar char="●"/>
            </a:pPr>
            <a:r>
              <a:rPr b="0" lang="en-GB" sz="2500" spc="-1" strike="noStrike">
                <a:solidFill>
                  <a:srgbClr val="1a1a1a"/>
                </a:solidFill>
                <a:latin typeface="Lato"/>
                <a:ea typeface="Lato"/>
              </a:rPr>
              <a:t>Learning new technologies on your own can be challenging so we created a </a:t>
            </a:r>
            <a:r>
              <a:rPr b="0" lang="en-GB" sz="2500" spc="-1" strike="noStrike">
                <a:solidFill>
                  <a:srgbClr val="0e1d96"/>
                </a:solidFill>
                <a:latin typeface="Lato"/>
                <a:ea typeface="Lato"/>
              </a:rPr>
              <a:t>Web App</a:t>
            </a:r>
            <a:r>
              <a:rPr b="0" lang="en-GB" sz="2500" spc="-1" strike="noStrike">
                <a:solidFill>
                  <a:srgbClr val="1a1a1a"/>
                </a:solidFill>
                <a:latin typeface="Lato"/>
                <a:ea typeface="Lato"/>
              </a:rPr>
              <a:t>.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500" spc="-1" strike="noStrike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1a1a1a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e1d96"/>
                </a:solidFill>
                <a:latin typeface="Lato"/>
                <a:ea typeface="Lato"/>
              </a:rPr>
              <a:t>Study Buddy </a:t>
            </a: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is an online portal for learners, students and enthusiasts of Computer Science where they can learn about new technologies, solve problems or simply discuss about a topic with their peers.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7920" y="511920"/>
            <a:ext cx="7687800" cy="633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500" spc="-1" strike="noStrike">
                <a:solidFill>
                  <a:srgbClr val="eb5600"/>
                </a:solidFill>
                <a:latin typeface="Raleway"/>
                <a:ea typeface="Raleway"/>
              </a:rPr>
              <a:t>Problem Definition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41280" y="1243080"/>
            <a:ext cx="8663040" cy="3899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To do meetings and discussions about study related topics, one have to do personal meet or call.</a:t>
            </a:r>
            <a:endParaRPr b="0" lang="en-IN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If anybody is using social media app, there is restriction of having number or user id to connect with other users.</a:t>
            </a:r>
            <a:endParaRPr b="0" lang="en-IN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Also there is no existing groups for study to join and communicate with others.</a:t>
            </a:r>
            <a:endParaRPr b="0" lang="en-IN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It is difficult to create and manage all different types of study related groups.</a:t>
            </a:r>
            <a:endParaRPr b="0" lang="en-IN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Lato"/>
                <a:ea typeface="Lato"/>
              </a:rPr>
              <a:t>In this pandemic, physically gathering and study together     is not possible.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6800" y="489960"/>
            <a:ext cx="8687520" cy="458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500" spc="-1" strike="noStrike">
                <a:solidFill>
                  <a:srgbClr val="eb5600"/>
                </a:solidFill>
                <a:latin typeface="Arial"/>
                <a:ea typeface="Arial"/>
              </a:rPr>
              <a:t>Working of system</a:t>
            </a:r>
            <a:endParaRPr b="0" lang="en-IN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3500" spc="-1" strike="noStrike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User must create an account to host a room with specific topic or to join an existing room.</a:t>
            </a:r>
            <a:endParaRPr b="0" lang="en-IN" sz="2500" spc="-1" strike="noStrike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User can join any room he/she wants.</a:t>
            </a:r>
            <a:endParaRPr b="0" lang="en-IN" sz="2500" spc="-1" strike="noStrike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User can create a new topic while creating a new room.</a:t>
            </a:r>
            <a:endParaRPr b="0" lang="en-IN" sz="2500" spc="-1" strike="noStrike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A room is always associated with a topic.</a:t>
            </a:r>
            <a:endParaRPr b="0" lang="en-IN" sz="2500" spc="-1" strike="noStrike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User has a choice to select the specific topic or room.</a:t>
            </a:r>
            <a:endParaRPr b="0" lang="en-IN" sz="2500" spc="-1" strike="noStrike">
              <a:latin typeface="Arial"/>
            </a:endParaRPr>
          </a:p>
          <a:p>
            <a:pPr marL="457200" indent="-387360">
              <a:lnSpc>
                <a:spcPct val="12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User can search for a specific room by topic name or room name or description.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6800" y="489960"/>
            <a:ext cx="8687520" cy="458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500" spc="-1" strike="noStrike">
                <a:solidFill>
                  <a:srgbClr val="eb5600"/>
                </a:solidFill>
                <a:latin typeface="Arial"/>
                <a:ea typeface="Arial"/>
              </a:rPr>
              <a:t>Working of system</a:t>
            </a:r>
            <a:endParaRPr b="0" lang="en-IN" sz="35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IN" sz="3500" spc="-1" strike="noStrike">
              <a:latin typeface="Arial"/>
            </a:endParaRPr>
          </a:p>
          <a:p>
            <a:pPr marL="457200" indent="-387360">
              <a:lnSpc>
                <a:spcPct val="12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User can discuss topics and queries via messages in each room.</a:t>
            </a:r>
            <a:endParaRPr b="0" lang="en-IN" sz="2500" spc="-1" strike="noStrike">
              <a:latin typeface="Arial"/>
            </a:endParaRPr>
          </a:p>
          <a:p>
            <a:pPr marL="457200" indent="-387360">
              <a:lnSpc>
                <a:spcPct val="12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Unauthenticated users can only see the available rooms.</a:t>
            </a:r>
            <a:endParaRPr b="0" lang="en-IN" sz="2500" spc="-1" strike="noStrike">
              <a:latin typeface="Arial"/>
            </a:endParaRPr>
          </a:p>
          <a:p>
            <a:pPr marL="457200" indent="-387360">
              <a:lnSpc>
                <a:spcPct val="12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User can follow other users to see their profiles and activities.</a:t>
            </a:r>
            <a:endParaRPr b="0" lang="en-IN" sz="2500" spc="-1" strike="noStrike">
              <a:latin typeface="Arial"/>
            </a:endParaRPr>
          </a:p>
          <a:p>
            <a:pPr marL="457200" indent="-387360">
              <a:lnSpc>
                <a:spcPct val="12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User can edit the profile.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7920" y="495720"/>
            <a:ext cx="7687800" cy="72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500" spc="-1" strike="noStrike">
                <a:solidFill>
                  <a:srgbClr val="eb5600"/>
                </a:solidFill>
                <a:latin typeface="Raleway"/>
                <a:ea typeface="Raleway"/>
              </a:rPr>
              <a:t>Setup Requirements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16800" y="1486800"/>
            <a:ext cx="8687520" cy="332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7360">
              <a:lnSpc>
                <a:spcPct val="115000"/>
              </a:lnSpc>
              <a:buClr>
                <a:srgbClr val="1a1a1a"/>
              </a:buClr>
              <a:buFont typeface="Lato"/>
              <a:buChar char="●"/>
            </a:pPr>
            <a:r>
              <a:rPr b="0" lang="en-GB" sz="2500" spc="-1" strike="noStrike">
                <a:solidFill>
                  <a:srgbClr val="0e1d96"/>
                </a:solidFill>
                <a:latin typeface="Lato"/>
                <a:ea typeface="Lato"/>
              </a:rPr>
              <a:t>Hardware requirements :-</a:t>
            </a:r>
            <a:endParaRPr b="0" lang="en-IN" sz="25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500MB RAM and above, 1.5GHz Processor Speed, 200MB of free disk space.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500" spc="-1" strike="noStrike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1a1a1a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2500" spc="-1" strike="noStrike">
                <a:solidFill>
                  <a:srgbClr val="0e1d96"/>
                </a:solidFill>
                <a:latin typeface="Lato"/>
                <a:ea typeface="Lato"/>
              </a:rPr>
              <a:t>Software requirements :-</a:t>
            </a:r>
            <a:endParaRPr b="0" lang="en-IN" sz="25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Linux / Windows / Mac , Web Browser,  SQLite Database,</a:t>
            </a:r>
            <a:endParaRPr b="0" lang="en-IN" sz="25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Lato"/>
                <a:ea typeface="Lato"/>
              </a:rPr>
              <a:t>Python-Django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7920" y="947520"/>
            <a:ext cx="7687800" cy="50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5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100" spc="-1" strike="noStrike">
                <a:solidFill>
                  <a:srgbClr val="eb5600"/>
                </a:solidFill>
                <a:latin typeface="Raleway"/>
                <a:ea typeface="Raleway"/>
              </a:rPr>
              <a:t>   </a:t>
            </a:r>
            <a:r>
              <a:rPr b="1" lang="en-GB" sz="4000" spc="-1" strike="noStrike">
                <a:solidFill>
                  <a:srgbClr val="eb5600"/>
                </a:solidFill>
                <a:latin typeface="Raleway"/>
                <a:ea typeface="Raleway"/>
              </a:rPr>
              <a:t>UML Diagrams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67040" y="1831680"/>
            <a:ext cx="8687520" cy="265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GB" sz="2700" spc="-1" strike="noStrike">
                <a:solidFill>
                  <a:srgbClr val="000000"/>
                </a:solidFill>
                <a:latin typeface="Lato"/>
                <a:ea typeface="Lato"/>
              </a:rPr>
              <a:t>ER Diagram</a:t>
            </a:r>
            <a:endParaRPr b="0" lang="en-IN" sz="27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GB" sz="2700" spc="-1" strike="noStrike">
                <a:solidFill>
                  <a:srgbClr val="000000"/>
                </a:solidFill>
                <a:latin typeface="Lato"/>
                <a:ea typeface="Lato"/>
              </a:rPr>
              <a:t>Class Diagram</a:t>
            </a:r>
            <a:endParaRPr b="0" lang="en-IN" sz="27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GB" sz="2700" spc="-1" strike="noStrike">
                <a:solidFill>
                  <a:srgbClr val="000000"/>
                </a:solidFill>
                <a:latin typeface="Lato"/>
                <a:ea typeface="Lato"/>
              </a:rPr>
              <a:t>Sequence Diagram</a:t>
            </a:r>
            <a:endParaRPr b="0" lang="en-IN" sz="27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GB" sz="2700" spc="-1" strike="noStrike">
                <a:solidFill>
                  <a:srgbClr val="000000"/>
                </a:solidFill>
                <a:latin typeface="Lato"/>
                <a:ea typeface="Lato"/>
              </a:rPr>
              <a:t>Use Case Diagram</a:t>
            </a:r>
            <a:endParaRPr b="0" lang="en-IN" sz="27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GB" sz="2700" spc="-1" strike="noStrike">
                <a:solidFill>
                  <a:srgbClr val="000000"/>
                </a:solidFill>
                <a:latin typeface="Lato"/>
                <a:ea typeface="Lato"/>
              </a:rPr>
              <a:t>Activity diagram</a:t>
            </a:r>
            <a:endParaRPr b="0" lang="en-IN" sz="27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27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0" y="522360"/>
            <a:ext cx="9203040" cy="46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203040" cy="52200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500" spc="-1" strike="noStrike">
                <a:solidFill>
                  <a:srgbClr val="eb5600"/>
                </a:solidFill>
                <a:latin typeface="Raleway"/>
                <a:ea typeface="Raleway"/>
              </a:rPr>
              <a:t>ER Diagram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128;p20"/>
          <p:cNvSpPr/>
          <p:nvPr/>
        </p:nvSpPr>
        <p:spPr>
          <a:xfrm>
            <a:off x="163080" y="604800"/>
            <a:ext cx="139032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username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Google Shape;129;p20"/>
          <p:cNvSpPr/>
          <p:nvPr/>
        </p:nvSpPr>
        <p:spPr>
          <a:xfrm>
            <a:off x="1032480" y="1599840"/>
            <a:ext cx="1437840" cy="37152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USER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9" name="Google Shape;130;p20"/>
          <p:cNvSpPr/>
          <p:nvPr/>
        </p:nvSpPr>
        <p:spPr>
          <a:xfrm>
            <a:off x="858240" y="944280"/>
            <a:ext cx="892800" cy="65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131;p20"/>
          <p:cNvSpPr/>
          <p:nvPr/>
        </p:nvSpPr>
        <p:spPr>
          <a:xfrm>
            <a:off x="1751400" y="604800"/>
            <a:ext cx="90036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ffffff"/>
                </a:solidFill>
                <a:latin typeface="Arial"/>
                <a:ea typeface="Arial"/>
              </a:rPr>
              <a:t>email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61" name="Google Shape;132;p20"/>
          <p:cNvSpPr/>
          <p:nvPr/>
        </p:nvSpPr>
        <p:spPr>
          <a:xfrm>
            <a:off x="72000" y="1134720"/>
            <a:ext cx="958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900" spc="-1" strike="noStrike">
                <a:solidFill>
                  <a:srgbClr val="ffffff"/>
                </a:solidFill>
                <a:latin typeface="Arial"/>
                <a:ea typeface="Arial"/>
              </a:rPr>
              <a:t>avatar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62" name="Google Shape;133;p20"/>
          <p:cNvSpPr/>
          <p:nvPr/>
        </p:nvSpPr>
        <p:spPr>
          <a:xfrm>
            <a:off x="2409840" y="1026720"/>
            <a:ext cx="79632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900" spc="-1" strike="noStrike">
                <a:solidFill>
                  <a:srgbClr val="ffffff"/>
                </a:solidFill>
                <a:latin typeface="Arial"/>
                <a:ea typeface="Arial"/>
              </a:rPr>
              <a:t>bio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63" name="Google Shape;134;p20"/>
          <p:cNvSpPr/>
          <p:nvPr/>
        </p:nvSpPr>
        <p:spPr>
          <a:xfrm flipH="1" rot="10800000">
            <a:off x="1751760" y="944640"/>
            <a:ext cx="450000" cy="65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Google Shape;135;p20"/>
          <p:cNvSpPr/>
          <p:nvPr/>
        </p:nvSpPr>
        <p:spPr>
          <a:xfrm>
            <a:off x="1031040" y="1304640"/>
            <a:ext cx="720000" cy="29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136;p20"/>
          <p:cNvSpPr/>
          <p:nvPr/>
        </p:nvSpPr>
        <p:spPr>
          <a:xfrm flipH="1">
            <a:off x="1751400" y="1196640"/>
            <a:ext cx="658080" cy="40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Google Shape;137;p20"/>
          <p:cNvSpPr/>
          <p:nvPr/>
        </p:nvSpPr>
        <p:spPr>
          <a:xfrm>
            <a:off x="3744000" y="1358280"/>
            <a:ext cx="1229760" cy="854640"/>
          </a:xfrm>
          <a:prstGeom prst="diamond">
            <a:avLst/>
          </a:prstGeom>
          <a:solidFill>
            <a:schemeClr val="lt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Can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create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7" name="Google Shape;138;p20"/>
          <p:cNvSpPr/>
          <p:nvPr/>
        </p:nvSpPr>
        <p:spPr>
          <a:xfrm>
            <a:off x="6308280" y="158328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8" name="Google Shape;139;p20"/>
          <p:cNvSpPr/>
          <p:nvPr/>
        </p:nvSpPr>
        <p:spPr>
          <a:xfrm>
            <a:off x="6308280" y="369720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TOPIC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9" name="Google Shape;140;p20"/>
          <p:cNvSpPr/>
          <p:nvPr/>
        </p:nvSpPr>
        <p:spPr>
          <a:xfrm>
            <a:off x="2470680" y="1785960"/>
            <a:ext cx="127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Google Shape;141;p20"/>
          <p:cNvSpPr/>
          <p:nvPr/>
        </p:nvSpPr>
        <p:spPr>
          <a:xfrm>
            <a:off x="4974120" y="1785960"/>
            <a:ext cx="133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Google Shape;142;p20"/>
          <p:cNvSpPr/>
          <p:nvPr/>
        </p:nvSpPr>
        <p:spPr>
          <a:xfrm>
            <a:off x="6610680" y="2571840"/>
            <a:ext cx="1020240" cy="675360"/>
          </a:xfrm>
          <a:prstGeom prst="diamond">
            <a:avLst/>
          </a:prstGeom>
          <a:solidFill>
            <a:schemeClr val="lt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has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2" name="Google Shape;143;p20"/>
          <p:cNvSpPr/>
          <p:nvPr/>
        </p:nvSpPr>
        <p:spPr>
          <a:xfrm>
            <a:off x="7121160" y="1988280"/>
            <a:ext cx="360" cy="58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Google Shape;144;p20"/>
          <p:cNvSpPr/>
          <p:nvPr/>
        </p:nvSpPr>
        <p:spPr>
          <a:xfrm rot="10800000">
            <a:off x="7120800" y="3247920"/>
            <a:ext cx="36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Google Shape;145;p20"/>
          <p:cNvSpPr/>
          <p:nvPr/>
        </p:nvSpPr>
        <p:spPr>
          <a:xfrm>
            <a:off x="1136520" y="2449800"/>
            <a:ext cx="1229760" cy="765360"/>
          </a:xfrm>
          <a:prstGeom prst="diamond">
            <a:avLst/>
          </a:prstGeom>
          <a:solidFill>
            <a:schemeClr val="lt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Can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send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5" name="Google Shape;146;p20"/>
          <p:cNvSpPr/>
          <p:nvPr/>
        </p:nvSpPr>
        <p:spPr>
          <a:xfrm>
            <a:off x="938880" y="389952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MESSAGE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6" name="Google Shape;147;p20"/>
          <p:cNvSpPr/>
          <p:nvPr/>
        </p:nvSpPr>
        <p:spPr>
          <a:xfrm>
            <a:off x="72000" y="3589200"/>
            <a:ext cx="796320" cy="31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Arial"/>
              </a:rPr>
              <a:t>body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77" name="Google Shape;148;p20"/>
          <p:cNvSpPr/>
          <p:nvPr/>
        </p:nvSpPr>
        <p:spPr>
          <a:xfrm>
            <a:off x="2217600" y="4556160"/>
            <a:ext cx="1489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Arial"/>
              </a:rPr>
              <a:t>updated_time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78" name="Google Shape;149;p20"/>
          <p:cNvSpPr/>
          <p:nvPr/>
        </p:nvSpPr>
        <p:spPr>
          <a:xfrm>
            <a:off x="398160" y="4556160"/>
            <a:ext cx="1489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Arial"/>
              </a:rPr>
              <a:t>created_time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79" name="Google Shape;150;p20"/>
          <p:cNvSpPr/>
          <p:nvPr/>
        </p:nvSpPr>
        <p:spPr>
          <a:xfrm rot="10800000">
            <a:off x="470520" y="3902760"/>
            <a:ext cx="468360" cy="19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Google Shape;151;p20"/>
          <p:cNvSpPr/>
          <p:nvPr/>
        </p:nvSpPr>
        <p:spPr>
          <a:xfrm flipH="1">
            <a:off x="1142280" y="4304160"/>
            <a:ext cx="608040" cy="25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152;p20"/>
          <p:cNvSpPr/>
          <p:nvPr/>
        </p:nvSpPr>
        <p:spPr>
          <a:xfrm>
            <a:off x="1751400" y="4304160"/>
            <a:ext cx="465840" cy="42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Google Shape;153;p20"/>
          <p:cNvSpPr/>
          <p:nvPr/>
        </p:nvSpPr>
        <p:spPr>
          <a:xfrm rot="10800000">
            <a:off x="1751040" y="1972080"/>
            <a:ext cx="360" cy="47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154;p20"/>
          <p:cNvSpPr/>
          <p:nvPr/>
        </p:nvSpPr>
        <p:spPr>
          <a:xfrm rot="10800000">
            <a:off x="1751040" y="3216240"/>
            <a:ext cx="36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oogle Shape;155;p20"/>
          <p:cNvSpPr/>
          <p:nvPr/>
        </p:nvSpPr>
        <p:spPr>
          <a:xfrm rot="20185800">
            <a:off x="3801960" y="2833200"/>
            <a:ext cx="958680" cy="675000"/>
          </a:xfrm>
          <a:prstGeom prst="diamond">
            <a:avLst/>
          </a:prstGeom>
          <a:solidFill>
            <a:schemeClr val="lt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has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5" name="Google Shape;156;p20"/>
          <p:cNvSpPr/>
          <p:nvPr/>
        </p:nvSpPr>
        <p:spPr>
          <a:xfrm flipH="1" rot="10800000">
            <a:off x="2564640" y="3363120"/>
            <a:ext cx="1278000" cy="73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157;p20"/>
          <p:cNvSpPr/>
          <p:nvPr/>
        </p:nvSpPr>
        <p:spPr>
          <a:xfrm flipH="1" rot="10800000">
            <a:off x="4721040" y="1786320"/>
            <a:ext cx="1586520" cy="119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Google Shape;158;p20"/>
          <p:cNvSpPr/>
          <p:nvPr/>
        </p:nvSpPr>
        <p:spPr>
          <a:xfrm>
            <a:off x="5757840" y="660600"/>
            <a:ext cx="1489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Arial"/>
              </a:rPr>
              <a:t>created_time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88" name="Google Shape;159;p20"/>
          <p:cNvSpPr/>
          <p:nvPr/>
        </p:nvSpPr>
        <p:spPr>
          <a:xfrm>
            <a:off x="7342560" y="726120"/>
            <a:ext cx="1489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Arial"/>
              </a:rPr>
              <a:t>updated_time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89" name="Google Shape;160;p20"/>
          <p:cNvSpPr/>
          <p:nvPr/>
        </p:nvSpPr>
        <p:spPr>
          <a:xfrm>
            <a:off x="7933680" y="1224000"/>
            <a:ext cx="1148760" cy="40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Arial"/>
              </a:rPr>
              <a:t>discription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90" name="Google Shape;161;p20"/>
          <p:cNvSpPr/>
          <p:nvPr/>
        </p:nvSpPr>
        <p:spPr>
          <a:xfrm>
            <a:off x="8123400" y="2041200"/>
            <a:ext cx="958680" cy="4777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300" spc="-1" strike="noStrike">
                <a:solidFill>
                  <a:srgbClr val="ffffff"/>
                </a:solidFill>
                <a:latin typeface="Arial"/>
                <a:ea typeface="Arial"/>
              </a:rPr>
              <a:t>Room name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91" name="Google Shape;162;p20"/>
          <p:cNvSpPr/>
          <p:nvPr/>
        </p:nvSpPr>
        <p:spPr>
          <a:xfrm rot="10800000">
            <a:off x="6503040" y="999720"/>
            <a:ext cx="618120" cy="58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163;p20"/>
          <p:cNvSpPr/>
          <p:nvPr/>
        </p:nvSpPr>
        <p:spPr>
          <a:xfrm flipH="1" rot="10800000">
            <a:off x="7120800" y="1065600"/>
            <a:ext cx="96588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164;p20"/>
          <p:cNvSpPr/>
          <p:nvPr/>
        </p:nvSpPr>
        <p:spPr>
          <a:xfrm flipH="1" rot="10800000">
            <a:off x="7120440" y="1425960"/>
            <a:ext cx="812520" cy="15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oogle Shape;165;p20"/>
          <p:cNvSpPr/>
          <p:nvPr/>
        </p:nvSpPr>
        <p:spPr>
          <a:xfrm>
            <a:off x="7933680" y="1785960"/>
            <a:ext cx="189360" cy="49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66;p20"/>
          <p:cNvSpPr/>
          <p:nvPr/>
        </p:nvSpPr>
        <p:spPr>
          <a:xfrm>
            <a:off x="6375960" y="4551480"/>
            <a:ext cx="1489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Arial"/>
              </a:rPr>
              <a:t>topic_name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96" name="Google Shape;167;p20"/>
          <p:cNvSpPr/>
          <p:nvPr/>
        </p:nvSpPr>
        <p:spPr>
          <a:xfrm rot="10800000">
            <a:off x="7120800" y="4102200"/>
            <a:ext cx="36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Google Shape;168;p20"/>
          <p:cNvSpPr/>
          <p:nvPr/>
        </p:nvSpPr>
        <p:spPr>
          <a:xfrm>
            <a:off x="2597760" y="144900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8" name="Google Shape;169;p20"/>
          <p:cNvSpPr/>
          <p:nvPr/>
        </p:nvSpPr>
        <p:spPr>
          <a:xfrm>
            <a:off x="7121160" y="197316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9" name="Google Shape;170;p20"/>
          <p:cNvSpPr/>
          <p:nvPr/>
        </p:nvSpPr>
        <p:spPr>
          <a:xfrm>
            <a:off x="1451160" y="195984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0" name="Google Shape;171;p20"/>
          <p:cNvSpPr/>
          <p:nvPr/>
        </p:nvSpPr>
        <p:spPr>
          <a:xfrm>
            <a:off x="1451160" y="347760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1" name="Google Shape;172;p20"/>
          <p:cNvSpPr/>
          <p:nvPr/>
        </p:nvSpPr>
        <p:spPr>
          <a:xfrm>
            <a:off x="2658240" y="390168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2" name="Google Shape;173;p20"/>
          <p:cNvSpPr/>
          <p:nvPr/>
        </p:nvSpPr>
        <p:spPr>
          <a:xfrm>
            <a:off x="6075720" y="183276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3" name="Google Shape;174;p20"/>
          <p:cNvSpPr/>
          <p:nvPr/>
        </p:nvSpPr>
        <p:spPr>
          <a:xfrm>
            <a:off x="7121160" y="327204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4" name="Google Shape;175;p20"/>
          <p:cNvSpPr/>
          <p:nvPr/>
        </p:nvSpPr>
        <p:spPr>
          <a:xfrm>
            <a:off x="5897520" y="138564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0" y="522360"/>
            <a:ext cx="9203040" cy="46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203040" cy="52200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500" spc="-1" strike="noStrike">
                <a:solidFill>
                  <a:srgbClr val="eb5600"/>
                </a:solidFill>
                <a:latin typeface="Raleway"/>
                <a:ea typeface="Raleway"/>
              </a:rPr>
              <a:t>Class Diagram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82;p21"/>
          <p:cNvSpPr/>
          <p:nvPr/>
        </p:nvSpPr>
        <p:spPr>
          <a:xfrm>
            <a:off x="4943880" y="86112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8" name="Google Shape;183;p21"/>
          <p:cNvSpPr/>
          <p:nvPr/>
        </p:nvSpPr>
        <p:spPr>
          <a:xfrm>
            <a:off x="7065360" y="86112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TOPIC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9" name="Google Shape;184;p21"/>
          <p:cNvSpPr/>
          <p:nvPr/>
        </p:nvSpPr>
        <p:spPr>
          <a:xfrm>
            <a:off x="2647800" y="86112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MESSAGE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0" name="Google Shape;185;p21"/>
          <p:cNvSpPr/>
          <p:nvPr/>
        </p:nvSpPr>
        <p:spPr>
          <a:xfrm>
            <a:off x="394920" y="86112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USER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1" name="Google Shape;186;p21"/>
          <p:cNvSpPr/>
          <p:nvPr/>
        </p:nvSpPr>
        <p:spPr>
          <a:xfrm>
            <a:off x="365400" y="1684080"/>
            <a:ext cx="1683720" cy="3184920"/>
          </a:xfrm>
          <a:prstGeom prst="rect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Lato"/>
                <a:ea typeface="Lato"/>
              </a:rPr>
              <a:t>Username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Lato"/>
                <a:ea typeface="Lato"/>
              </a:rPr>
              <a:t>Email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Lato"/>
                <a:ea typeface="Lato"/>
              </a:rPr>
              <a:t>Bio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Lato"/>
                <a:ea typeface="Lato"/>
              </a:rPr>
              <a:t>Avatar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+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Lato"/>
                <a:ea typeface="Lato"/>
              </a:rPr>
              <a:t>Register()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+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Lato"/>
                <a:ea typeface="Lato"/>
              </a:rPr>
              <a:t>Login()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Lato"/>
                <a:ea typeface="Lato"/>
              </a:rPr>
              <a:t>    </a:t>
            </a:r>
            <a:r>
              <a:rPr b="0" lang="en-GB" sz="1500" spc="-1" strike="noStrike">
                <a:solidFill>
                  <a:srgbClr val="000000"/>
                </a:solidFill>
                <a:latin typeface="Lato"/>
                <a:ea typeface="Lato"/>
              </a:rPr>
              <a:t>-</a:t>
            </a:r>
            <a:r>
              <a:rPr b="0" lang="en-GB" sz="15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latin typeface="Lato"/>
                <a:ea typeface="Lato"/>
              </a:rPr>
              <a:t>Edit()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112" name="Google Shape;187;p21"/>
          <p:cNvSpPr/>
          <p:nvPr/>
        </p:nvSpPr>
        <p:spPr>
          <a:xfrm>
            <a:off x="365400" y="3276720"/>
            <a:ext cx="168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188;p21"/>
          <p:cNvSpPr/>
          <p:nvPr/>
        </p:nvSpPr>
        <p:spPr>
          <a:xfrm>
            <a:off x="2618280" y="1744920"/>
            <a:ext cx="1683720" cy="3184920"/>
          </a:xfrm>
          <a:prstGeom prst="rect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GB" sz="1600" spc="-1" strike="noStrike">
                <a:solidFill>
                  <a:srgbClr val="000000"/>
                </a:solidFill>
                <a:latin typeface="Lato"/>
                <a:ea typeface="Lato"/>
              </a:rPr>
              <a:t>Body</a:t>
            </a:r>
            <a:endParaRPr b="0" lang="en-IN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GB" sz="1600" spc="-1" strike="noStrike">
                <a:solidFill>
                  <a:srgbClr val="000000"/>
                </a:solidFill>
                <a:latin typeface="Lato"/>
                <a:ea typeface="Lato"/>
              </a:rPr>
              <a:t>Created_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Lato"/>
                <a:ea typeface="Lato"/>
              </a:rPr>
              <a:t>time</a:t>
            </a:r>
            <a:endParaRPr b="0" lang="en-IN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Lato"/>
                <a:ea typeface="Lato"/>
              </a:rPr>
              <a:t>Updated_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Lato"/>
                <a:ea typeface="Lato"/>
              </a:rPr>
              <a:t>time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Lato"/>
                <a:ea typeface="Lato"/>
              </a:rPr>
              <a:t>Create_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Lato"/>
                <a:ea typeface="Lato"/>
              </a:rPr>
              <a:t>message()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114" name="Google Shape;189;p21"/>
          <p:cNvSpPr/>
          <p:nvPr/>
        </p:nvSpPr>
        <p:spPr>
          <a:xfrm>
            <a:off x="4914720" y="1744920"/>
            <a:ext cx="1683720" cy="3184920"/>
          </a:xfrm>
          <a:prstGeom prst="rect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Room_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name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Description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Created_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time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Updated_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Lato"/>
                <a:ea typeface="Lato"/>
              </a:rPr>
              <a:t>Time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Lato"/>
              <a:buChar char="+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Lato"/>
                <a:ea typeface="Lato"/>
              </a:rPr>
              <a:t>Create()</a:t>
            </a:r>
            <a:endParaRPr b="0" lang="en-IN" sz="1500" spc="-1" strike="noStrike"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Lato"/>
              <a:buChar char="+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Lato"/>
                <a:ea typeface="Lato"/>
              </a:rPr>
              <a:t>Edit()</a:t>
            </a:r>
            <a:endParaRPr b="0" lang="en-IN" sz="1500" spc="-1" strike="noStrike"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Lato"/>
              <a:buChar char="+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Lato"/>
                <a:ea typeface="Lato"/>
              </a:rPr>
              <a:t>Delete()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115" name="Google Shape;190;p21"/>
          <p:cNvSpPr/>
          <p:nvPr/>
        </p:nvSpPr>
        <p:spPr>
          <a:xfrm>
            <a:off x="7036200" y="1744920"/>
            <a:ext cx="1683720" cy="3184920"/>
          </a:xfrm>
          <a:prstGeom prst="rect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Lato"/>
              <a:buChar char="-"/>
            </a:pPr>
            <a:r>
              <a:rPr b="0" lang="en-GB" sz="1600" spc="-1" strike="noStrike">
                <a:solidFill>
                  <a:srgbClr val="000000"/>
                </a:solidFill>
                <a:latin typeface="Lato"/>
                <a:ea typeface="Lato"/>
              </a:rPr>
              <a:t>Topic_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Lato"/>
                <a:ea typeface="Lato"/>
              </a:rPr>
              <a:t>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16" name="Google Shape;191;p21"/>
          <p:cNvSpPr/>
          <p:nvPr/>
        </p:nvSpPr>
        <p:spPr>
          <a:xfrm>
            <a:off x="2618280" y="3337920"/>
            <a:ext cx="168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192;p21"/>
          <p:cNvSpPr/>
          <p:nvPr/>
        </p:nvSpPr>
        <p:spPr>
          <a:xfrm>
            <a:off x="4914720" y="3337920"/>
            <a:ext cx="168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193;p21"/>
          <p:cNvSpPr/>
          <p:nvPr/>
        </p:nvSpPr>
        <p:spPr>
          <a:xfrm>
            <a:off x="1207800" y="1265760"/>
            <a:ext cx="360" cy="41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94;p21"/>
          <p:cNvSpPr/>
          <p:nvPr/>
        </p:nvSpPr>
        <p:spPr>
          <a:xfrm>
            <a:off x="3460320" y="1265760"/>
            <a:ext cx="360" cy="47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95;p21"/>
          <p:cNvSpPr/>
          <p:nvPr/>
        </p:nvSpPr>
        <p:spPr>
          <a:xfrm>
            <a:off x="5756760" y="1265760"/>
            <a:ext cx="360" cy="47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96;p21"/>
          <p:cNvSpPr/>
          <p:nvPr/>
        </p:nvSpPr>
        <p:spPr>
          <a:xfrm>
            <a:off x="7878240" y="1265760"/>
            <a:ext cx="360" cy="47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2022-01-09T17:07:30Z</dcterms:modified>
  <cp:revision>1</cp:revision>
  <dc:subject/>
  <dc:title/>
</cp:coreProperties>
</file>