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3" r:id="rId9"/>
    <p:sldId id="262" r:id="rId10"/>
    <p:sldId id="264" r:id="rId11"/>
    <p:sldId id="267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neu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qups.com/rugvedj/UX61eC2GWc/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4535" y="217714"/>
            <a:ext cx="9477828" cy="2382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Critical Analysis on User Experience aspects of a Learning Management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42" y="3427552"/>
            <a:ext cx="6707414" cy="28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8725"/>
            <a:ext cx="8911687" cy="825505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Blackboard </a:t>
            </a:r>
            <a:r>
              <a:rPr lang="en-US" dirty="0" smtClean="0"/>
              <a:t>to a new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994230"/>
            <a:ext cx="5897932" cy="5740399"/>
          </a:xfrm>
        </p:spPr>
        <p:txBody>
          <a:bodyPr>
            <a:noAutofit/>
          </a:bodyPr>
          <a:lstStyle/>
          <a:p>
            <a:r>
              <a:rPr lang="en-US" sz="2000" dirty="0" smtClean="0"/>
              <a:t>Blackboard can be converted into an artificially intelligent virtual agent by itself. This agent will act as an instructor / private tutor / personal assistant to any student who has enrolled in a program. </a:t>
            </a:r>
          </a:p>
          <a:p>
            <a:r>
              <a:rPr lang="en-US" sz="2000" dirty="0" smtClean="0"/>
              <a:t>Virtual Agent will deliver relevant Course Materials, Videos, Podcasts to each student.</a:t>
            </a:r>
          </a:p>
          <a:p>
            <a:r>
              <a:rPr lang="en-US" sz="2000" dirty="0" smtClean="0"/>
              <a:t>Major focus will be on delivering content through interactive and user-friendly means. How ? Support multiple languages. Agent can capture user accent in few iterations !   </a:t>
            </a:r>
          </a:p>
          <a:p>
            <a:r>
              <a:rPr lang="en-US" sz="2000" dirty="0" smtClean="0"/>
              <a:t>Anti Plagiarism / Idea Theft detection mechanisms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2" y="994230"/>
            <a:ext cx="3187926" cy="54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8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564067" y="5174338"/>
            <a:ext cx="41872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Thank You 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66" y="899885"/>
            <a:ext cx="6747019" cy="41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5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Redesign Wireframes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87" y="1905000"/>
            <a:ext cx="7857361" cy="4705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0315" y="1535668"/>
            <a:ext cx="38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Navigation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0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8460" y="650297"/>
            <a:ext cx="38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Course List Page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339" y="1582283"/>
            <a:ext cx="6928232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2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8460" y="650297"/>
            <a:ext cx="38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My Course Page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13" y="1433740"/>
            <a:ext cx="707201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8460" y="650297"/>
            <a:ext cx="38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My Grades Page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663" y="1414462"/>
            <a:ext cx="7589993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3999"/>
            <a:ext cx="9181874" cy="5036457"/>
          </a:xfrm>
        </p:spPr>
        <p:txBody>
          <a:bodyPr>
            <a:normAutofit/>
          </a:bodyPr>
          <a:lstStyle/>
          <a:p>
            <a:r>
              <a:rPr lang="en-US" dirty="0" smtClean="0"/>
              <a:t>Learning Management Systems offers a great platform for a virtual learning environment. In other words, its an application that handles all aspects of a learning process.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analysis has been done on a popular learning management system – “</a:t>
            </a:r>
            <a:r>
              <a:rPr lang="en-US" b="1" i="1" dirty="0" smtClean="0"/>
              <a:t>Blackboard Learn</a:t>
            </a:r>
            <a:r>
              <a:rPr lang="en-US" dirty="0" smtClean="0"/>
              <a:t>” which is used widely by students and faculty for learning purposes.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Blackboard Learn is a web based software that has a scalable, customizable architecture combined with various features for communication and content sharing / delivery. </a:t>
            </a:r>
          </a:p>
          <a:p>
            <a:endParaRPr lang="en-US" dirty="0"/>
          </a:p>
          <a:p>
            <a:r>
              <a:rPr lang="en-US" dirty="0" smtClean="0"/>
              <a:t>We will be using this link </a:t>
            </a:r>
            <a:r>
              <a:rPr lang="en-US" dirty="0" smtClean="0">
                <a:hlinkClick r:id="rId2"/>
              </a:rPr>
              <a:t>https://blackboard.neu.edu</a:t>
            </a:r>
            <a:r>
              <a:rPr lang="en-US" dirty="0" smtClean="0"/>
              <a:t>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Experience </a:t>
            </a:r>
            <a:r>
              <a:rPr lang="en-US" dirty="0" smtClean="0"/>
              <a:t>Analysis – What is good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1) </a:t>
            </a:r>
            <a:r>
              <a:rPr lang="en-US" sz="2400" b="1" dirty="0" smtClean="0"/>
              <a:t>Login and Homepage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39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user friendly website with a good color combination (does not hurt my eyes in dark and low contrast). </a:t>
            </a:r>
          </a:p>
          <a:p>
            <a:pPr>
              <a:lnSpc>
                <a:spcPct val="200000"/>
              </a:lnSpc>
            </a:pPr>
            <a:r>
              <a:rPr lang="en-US" dirty="0"/>
              <a:t>Auto login using </a:t>
            </a:r>
            <a:r>
              <a:rPr lang="en-US" dirty="0" smtClean="0"/>
              <a:t>husky id </a:t>
            </a:r>
            <a:r>
              <a:rPr lang="en-US" dirty="0"/>
              <a:t>saves lot of time</a:t>
            </a:r>
            <a:r>
              <a:rPr lang="en-US" dirty="0" smtClean="0"/>
              <a:t>. No registration required !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Features are categorized conveniently on navigation bar.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content structure on home page is logically arranged to a great extent. For Example: </a:t>
            </a:r>
            <a:r>
              <a:rPr lang="en-US" dirty="0" smtClean="0"/>
              <a:t>Priority to </a:t>
            </a:r>
            <a:r>
              <a:rPr lang="en-US" dirty="0" smtClean="0"/>
              <a:t>“</a:t>
            </a:r>
            <a:r>
              <a:rPr lang="en-US" b="1" i="1" dirty="0" smtClean="0"/>
              <a:t>My Announcements</a:t>
            </a:r>
            <a:r>
              <a:rPr lang="en-US" dirty="0" smtClean="0"/>
              <a:t>” section </a:t>
            </a:r>
            <a:r>
              <a:rPr lang="en-US" dirty="0" smtClean="0"/>
              <a:t>as compared to </a:t>
            </a:r>
            <a:r>
              <a:rPr lang="en-US" dirty="0" smtClean="0"/>
              <a:t>“</a:t>
            </a:r>
            <a:r>
              <a:rPr lang="en-US" b="1" i="1" dirty="0" smtClean="0"/>
              <a:t>My Courses</a:t>
            </a:r>
            <a:r>
              <a:rPr lang="en-US" dirty="0" smtClean="0"/>
              <a:t>” section.  </a:t>
            </a:r>
          </a:p>
        </p:txBody>
      </p:sp>
    </p:spTree>
    <p:extLst>
      <p:ext uri="{BB962C8B-B14F-4D97-AF65-F5344CB8AC3E}">
        <p14:creationId xmlns:p14="http://schemas.microsoft.com/office/powerpoint/2010/main" val="15660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57943"/>
            <a:ext cx="8915400" cy="4953279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This product can be accessed conveniently by handicap, impaired </a:t>
            </a:r>
            <a:r>
              <a:rPr lang="en-US" dirty="0" smtClean="0"/>
              <a:t>users since </a:t>
            </a:r>
            <a:r>
              <a:rPr lang="en-US" dirty="0"/>
              <a:t>it conforms to </a:t>
            </a:r>
            <a:r>
              <a:rPr lang="en-US" b="1" dirty="0">
                <a:solidFill>
                  <a:srgbClr val="0070C0"/>
                </a:solidFill>
              </a:rPr>
              <a:t>WCAG 2.0 </a:t>
            </a:r>
            <a:r>
              <a:rPr lang="en-US" dirty="0"/>
              <a:t>guidelines. </a:t>
            </a:r>
            <a:endParaRPr lang="en-US" dirty="0" smtClean="0"/>
          </a:p>
          <a:p>
            <a:pPr>
              <a:lnSpc>
                <a:spcPct val="300000"/>
              </a:lnSpc>
            </a:pPr>
            <a:r>
              <a:rPr lang="en-US" dirty="0" smtClean="0"/>
              <a:t>How </a:t>
            </a:r>
            <a:r>
              <a:rPr lang="en-US" dirty="0"/>
              <a:t>did I know if its WCAG compliant ? Just try to access each element on the page by using keyboard only !!  </a:t>
            </a:r>
            <a:r>
              <a:rPr lang="en-US" dirty="0" smtClean="0"/>
              <a:t>                                                                  </a:t>
            </a:r>
            <a:r>
              <a:rPr lang="en-US" b="1" dirty="0" smtClean="0"/>
              <a:t>**</a:t>
            </a:r>
            <a:r>
              <a:rPr lang="en-US" dirty="0"/>
              <a:t>Although this is just one of the guideline</a:t>
            </a:r>
            <a:r>
              <a:rPr lang="en-US" b="1" dirty="0" smtClean="0"/>
              <a:t>** </a:t>
            </a:r>
            <a:endParaRPr lang="en-US" b="1" dirty="0"/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Course Page and other sub-pages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8513"/>
            <a:ext cx="8915400" cy="50219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Critical components/views are placed </a:t>
            </a:r>
            <a:r>
              <a:rPr lang="en-US" dirty="0" smtClean="0"/>
              <a:t>appropriately on the page.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Side Navigation panel enhances site visibility to the user.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Key Features on this page: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i="1" dirty="0" smtClean="0"/>
              <a:t>To Do</a:t>
            </a:r>
            <a:r>
              <a:rPr lang="en-US" dirty="0" smtClean="0"/>
              <a:t>” section displays submission due dates that keeps a student on track.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Discussion board is a great feature where users can discuss topics and share information inform of posted messages.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Grades can be instantly viewed. User is updated with his/her performance in course.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Different 3</a:t>
            </a:r>
            <a:r>
              <a:rPr lang="en-US" baseline="30000" dirty="0" smtClean="0"/>
              <a:t>rd</a:t>
            </a:r>
            <a:r>
              <a:rPr lang="en-US" dirty="0" smtClean="0"/>
              <a:t> party learning materials (Lynda etc.) can be accessed via Tools. Tons of resources on a single page !!</a:t>
            </a:r>
          </a:p>
        </p:txBody>
      </p:sp>
    </p:spTree>
    <p:extLst>
      <p:ext uri="{BB962C8B-B14F-4D97-AF65-F5344CB8AC3E}">
        <p14:creationId xmlns:p14="http://schemas.microsoft.com/office/powerpoint/2010/main" val="27997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8343"/>
            <a:ext cx="8911687" cy="1556657"/>
          </a:xfrm>
        </p:spPr>
        <p:txBody>
          <a:bodyPr/>
          <a:lstStyle/>
          <a:p>
            <a:r>
              <a:rPr lang="en-US" dirty="0" smtClean="0"/>
              <a:t>Immediate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9486"/>
            <a:ext cx="6482217" cy="51961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Blackboard needs to revamp their content distribution service. Sometimes, video lectures that are captured using Hi-definition recording devices tends to pixelate while streaming. Buffering takes a lot of time.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Global Navigation Menu appears too cluttered. Although it’s functionality is unique and it provides a comprehensive view, it also reduces look and feel of the menu bar.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Blackboard </a:t>
            </a:r>
            <a:r>
              <a:rPr lang="en-US" dirty="0" smtClean="0"/>
              <a:t>can make use of virtual agents to deliver instructional content. For Example: Lynda.com uses a virtual agent to deliver a presentation.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429" y="1509486"/>
            <a:ext cx="2840718" cy="49058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534400" y="3672114"/>
            <a:ext cx="537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914" y="174171"/>
            <a:ext cx="6066972" cy="65459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Serious upgrades are required on real time status update services. For Example: Many times in spite of uploading assignment prior to due date, the status fails to change under “To Do” section of course page.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Content visibility of older date stamp is inconsistent. No Archiving facilities provided yet.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Tools Section has redundant data and links. Need to revisit this page and update links if possible.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Site feedback forms unavailable to students !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Refer MOQUPS for Redesign Wireframes.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0" y="377370"/>
            <a:ext cx="3425372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on Immediate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blackboard is a robust, scalable and highly customizable product and carries an upward business value.</a:t>
            </a:r>
          </a:p>
          <a:p>
            <a:r>
              <a:rPr lang="en-US" dirty="0" smtClean="0"/>
              <a:t>However, it needs to review certain critical back-end logic including services and provide flawless support to enhance the learning process.</a:t>
            </a:r>
          </a:p>
          <a:p>
            <a:r>
              <a:rPr lang="en-US" dirty="0" smtClean="0"/>
              <a:t>Blackboard also needs to improve its user interface and make things more simple and clear.  </a:t>
            </a:r>
          </a:p>
          <a:p>
            <a:r>
              <a:rPr lang="en-US" dirty="0" smtClean="0"/>
              <a:t>I would recommend developing a product that is powerful and efficient like blackboard and also elegant like </a:t>
            </a:r>
            <a:r>
              <a:rPr lang="en-US" dirty="0"/>
              <a:t>M</a:t>
            </a:r>
            <a:r>
              <a:rPr lang="en-US" dirty="0" smtClean="0"/>
              <a:t>oodle. </a:t>
            </a:r>
            <a:endParaRPr lang="en-US" dirty="0" smtClean="0"/>
          </a:p>
          <a:p>
            <a:r>
              <a:rPr lang="en-US" dirty="0"/>
              <a:t>Refer 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app.moqups.com/rugvedj/UX61eC2GWc/view </a:t>
            </a:r>
            <a:r>
              <a:rPr lang="en-US" dirty="0" smtClean="0"/>
              <a:t>for mockup wireframes of Blackboard Redesign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Toughest </a:t>
            </a:r>
            <a:r>
              <a:rPr lang="en-US" dirty="0" smtClean="0"/>
              <a:t>competitors </a:t>
            </a:r>
            <a:r>
              <a:rPr lang="en-US" dirty="0" smtClean="0"/>
              <a:t>so far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7543"/>
            <a:ext cx="6757988" cy="5050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Moodle is another open source product that has been used widely amongst various academic institutions.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application uses the </a:t>
            </a:r>
            <a:r>
              <a:rPr lang="en-US" dirty="0"/>
              <a:t>“</a:t>
            </a:r>
            <a:r>
              <a:rPr lang="en-US" b="1" i="1" dirty="0"/>
              <a:t>freemium</a:t>
            </a:r>
            <a:r>
              <a:rPr lang="en-US" dirty="0"/>
              <a:t>” payment model, which </a:t>
            </a:r>
            <a:r>
              <a:rPr lang="en-US" dirty="0" smtClean="0"/>
              <a:t>implies </a:t>
            </a:r>
            <a:r>
              <a:rPr lang="en-US" dirty="0"/>
              <a:t>that </a:t>
            </a:r>
            <a:r>
              <a:rPr lang="en-US" dirty="0" smtClean="0"/>
              <a:t>basic elements are available </a:t>
            </a:r>
            <a:r>
              <a:rPr lang="en-US" dirty="0"/>
              <a:t>for free, but </a:t>
            </a:r>
            <a:r>
              <a:rPr lang="en-US" dirty="0" smtClean="0"/>
              <a:t>exclusive features are chargeable.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Moodle has </a:t>
            </a:r>
            <a:r>
              <a:rPr lang="en-US" dirty="0" smtClean="0"/>
              <a:t>very similar features to blackboard but stands apart in its user interface. As a result, user experience is highly enhanced while using Moodle. GUI is less cluttered as compared to Blackboard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Lynda.com is slowly venturing into a LMS from traditional online education delivery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2" y="1567543"/>
            <a:ext cx="2438853" cy="1040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2" y="3115129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3470</TotalTime>
  <Words>823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A Critical Analysis on User Experience aspects of a Learning Management System</vt:lpstr>
      <vt:lpstr>Abstract</vt:lpstr>
      <vt:lpstr>User Experience Analysis – What is good ?  1) Login and Homepage</vt:lpstr>
      <vt:lpstr>PowerPoint Presentation</vt:lpstr>
      <vt:lpstr>2) Course Page and other sub-pages</vt:lpstr>
      <vt:lpstr>Immediate improvements</vt:lpstr>
      <vt:lpstr>PowerPoint Presentation</vt:lpstr>
      <vt:lpstr>Conclusion on Immediate Improvements</vt:lpstr>
      <vt:lpstr>Toughest competitors so far ?</vt:lpstr>
      <vt:lpstr>Taking Blackboard to a new Level </vt:lpstr>
      <vt:lpstr>PowerPoint Presentation</vt:lpstr>
      <vt:lpstr>Sample Redesign Wireframes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</dc:title>
  <dc:creator>Rugved Jahagirdar</dc:creator>
  <cp:lastModifiedBy>Rugved Jahagirdar</cp:lastModifiedBy>
  <cp:revision>56</cp:revision>
  <dcterms:created xsi:type="dcterms:W3CDTF">2016-05-14T10:54:42Z</dcterms:created>
  <dcterms:modified xsi:type="dcterms:W3CDTF">2016-05-21T07:03:20Z</dcterms:modified>
</cp:coreProperties>
</file>