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1" r:id="rId2"/>
    <p:sldId id="281" r:id="rId3"/>
    <p:sldId id="297" r:id="rId4"/>
    <p:sldId id="294" r:id="rId5"/>
    <p:sldId id="295" r:id="rId6"/>
    <p:sldId id="296" r:id="rId7"/>
    <p:sldId id="288" r:id="rId8"/>
    <p:sldId id="298" r:id="rId9"/>
    <p:sldId id="299" r:id="rId10"/>
    <p:sldId id="300" r:id="rId11"/>
    <p:sldId id="301" r:id="rId12"/>
    <p:sldId id="302" r:id="rId13"/>
    <p:sldId id="290" r:id="rId14"/>
    <p:sldId id="304" r:id="rId15"/>
    <p:sldId id="305" r:id="rId16"/>
    <p:sldId id="306" r:id="rId17"/>
    <p:sldId id="292" r:id="rId18"/>
    <p:sldId id="280" r:id="rId19"/>
    <p:sldId id="284" r:id="rId20"/>
    <p:sldId id="308" r:id="rId21"/>
    <p:sldId id="311" r:id="rId22"/>
    <p:sldId id="309" r:id="rId23"/>
    <p:sldId id="312" r:id="rId24"/>
    <p:sldId id="307" r:id="rId25"/>
    <p:sldId id="313" r:id="rId26"/>
    <p:sldId id="310" r:id="rId27"/>
    <p:sldId id="314"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9"/>
  </p:normalViewPr>
  <p:slideViewPr>
    <p:cSldViewPr snapToGrid="0" snapToObjects="1">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Dollars (in millions)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1973.0</c:v>
                </c:pt>
                <c:pt idx="1">
                  <c:v>1984.0</c:v>
                </c:pt>
                <c:pt idx="2">
                  <c:v>1996.0</c:v>
                </c:pt>
                <c:pt idx="3">
                  <c:v>2001.0</c:v>
                </c:pt>
                <c:pt idx="4">
                  <c:v>2016.0</c:v>
                </c:pt>
                <c:pt idx="5">
                  <c:v>2017.0</c:v>
                </c:pt>
              </c:numCache>
            </c:numRef>
          </c:cat>
          <c:val>
            <c:numRef>
              <c:f>Sheet1!$B$2:$B$7</c:f>
              <c:numCache>
                <c:formatCode>General</c:formatCode>
                <c:ptCount val="6"/>
                <c:pt idx="0">
                  <c:v>2.0</c:v>
                </c:pt>
                <c:pt idx="1">
                  <c:v>7.0</c:v>
                </c:pt>
                <c:pt idx="2">
                  <c:v>20.0</c:v>
                </c:pt>
                <c:pt idx="3">
                  <c:v>67.0</c:v>
                </c:pt>
                <c:pt idx="4">
                  <c:v>116.0</c:v>
                </c:pt>
                <c:pt idx="5">
                  <c:v>263.0</c:v>
                </c:pt>
              </c:numCache>
            </c:numRef>
          </c:val>
          <c:smooth val="0"/>
        </c:ser>
        <c:dLbls>
          <c:showLegendKey val="0"/>
          <c:showVal val="0"/>
          <c:showCatName val="0"/>
          <c:showSerName val="0"/>
          <c:showPercent val="0"/>
          <c:showBubbleSize val="0"/>
        </c:dLbls>
        <c:marker val="1"/>
        <c:smooth val="0"/>
        <c:axId val="-494831040"/>
        <c:axId val="-491127376"/>
      </c:lineChart>
      <c:catAx>
        <c:axId val="-494831040"/>
        <c:scaling>
          <c:orientation val="minMax"/>
        </c:scaling>
        <c:delete val="0"/>
        <c:axPos val="b"/>
        <c:numFmt formatCode="General" sourceLinked="1"/>
        <c:majorTickMark val="none"/>
        <c:minorTickMark val="none"/>
        <c:tickLblPos val="nextTo"/>
        <c:spPr>
          <a:solidFill>
            <a:schemeClr val="accent1">
              <a:lumMod val="20000"/>
              <a:lumOff val="80000"/>
              <a:alpha val="42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accent5"/>
                </a:solidFill>
                <a:latin typeface="+mn-lt"/>
                <a:ea typeface="+mn-ea"/>
                <a:cs typeface="+mn-cs"/>
              </a:defRPr>
            </a:pPr>
            <a:endParaRPr lang="en-US"/>
          </a:p>
        </c:txPr>
        <c:crossAx val="-491127376"/>
        <c:crosses val="autoZero"/>
        <c:auto val="1"/>
        <c:lblAlgn val="ctr"/>
        <c:lblOffset val="100"/>
        <c:noMultiLvlLbl val="0"/>
      </c:catAx>
      <c:valAx>
        <c:axId val="-491127376"/>
        <c:scaling>
          <c:orientation val="minMax"/>
        </c:scaling>
        <c:delete val="1"/>
        <c:axPos val="l"/>
        <c:majorTickMark val="none"/>
        <c:minorTickMark val="none"/>
        <c:tickLblPos val="nextTo"/>
        <c:crossAx val="-494831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A4F65-E693-FF4B-ACFB-CFE42A375A6D}" type="doc">
      <dgm:prSet loTypeId="urn:microsoft.com/office/officeart/2005/8/layout/process3" loCatId="" qsTypeId="urn:microsoft.com/office/officeart/2005/8/quickstyle/simple4" qsCatId="simple" csTypeId="urn:microsoft.com/office/officeart/2005/8/colors/accent3_1" csCatId="accent3" phldr="1"/>
      <dgm:spPr/>
      <dgm:t>
        <a:bodyPr/>
        <a:lstStyle/>
        <a:p>
          <a:endParaRPr lang="en-US"/>
        </a:p>
      </dgm:t>
    </dgm:pt>
    <dgm:pt modelId="{89671C1F-2273-F044-8259-CC329BCEB13F}">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WRANGLING</a:t>
          </a:r>
          <a:endParaRPr lang="en-US" sz="2000" b="1" i="0" u="none" strike="noStrike" cap="none" spc="0" baseline="0" dirty="0">
            <a:ln>
              <a:noFill/>
            </a:ln>
            <a:solidFill>
              <a:srgbClr val="002060"/>
            </a:solidFill>
            <a:uFillTx/>
            <a:latin typeface="+mn-lt"/>
            <a:ea typeface="+mn-ea"/>
            <a:cs typeface="+mn-cs"/>
            <a:sym typeface="Calibri"/>
          </a:endParaRPr>
        </a:p>
      </dgm:t>
    </dgm:pt>
    <dgm:pt modelId="{53EE2DEB-B9B1-284E-BCDB-78E24F12D218}" type="parTrans" cxnId="{65BC80E8-6E93-4945-BE9C-D6DD34633E63}">
      <dgm:prSet/>
      <dgm:spPr/>
      <dgm:t>
        <a:bodyPr/>
        <a:lstStyle/>
        <a:p>
          <a:endParaRPr lang="en-US"/>
        </a:p>
      </dgm:t>
    </dgm:pt>
    <dgm:pt modelId="{9A12B47F-63A0-2C43-B969-685F0ECCD2F9}" type="sibTrans" cxnId="{65BC80E8-6E93-4945-BE9C-D6DD34633E63}">
      <dgm:prSet/>
      <dgm:spPr/>
      <dgm:t>
        <a:bodyPr/>
        <a:lstStyle/>
        <a:p>
          <a:endParaRPr lang="en-US"/>
        </a:p>
      </dgm:t>
    </dgm:pt>
    <dgm:pt modelId="{1B0EB363-70D0-FC46-BF73-6DE0AFCBA4D2}">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EXPLORATION</a:t>
          </a:r>
          <a:endParaRPr lang="en-US" sz="2000" b="1" i="0" u="none" strike="noStrike" cap="none" spc="0" baseline="0" dirty="0">
            <a:ln>
              <a:noFill/>
            </a:ln>
            <a:solidFill>
              <a:srgbClr val="002060"/>
            </a:solidFill>
            <a:uFillTx/>
            <a:latin typeface="+mn-lt"/>
            <a:ea typeface="+mn-ea"/>
            <a:cs typeface="+mn-cs"/>
            <a:sym typeface="Calibri"/>
          </a:endParaRPr>
        </a:p>
      </dgm:t>
    </dgm:pt>
    <dgm:pt modelId="{2E6AB0BA-8139-C642-8BDA-9A1D35934D56}" type="parTrans" cxnId="{D99FBAAC-4567-A744-A2A7-82338BF4459C}">
      <dgm:prSet/>
      <dgm:spPr/>
      <dgm:t>
        <a:bodyPr/>
        <a:lstStyle/>
        <a:p>
          <a:endParaRPr lang="en-US"/>
        </a:p>
      </dgm:t>
    </dgm:pt>
    <dgm:pt modelId="{0C17D84F-6F4C-BD47-A5E3-4FCF388E71C6}" type="sibTrans" cxnId="{D99FBAAC-4567-A744-A2A7-82338BF4459C}">
      <dgm:prSet/>
      <dgm:spPr/>
      <dgm:t>
        <a:bodyPr/>
        <a:lstStyle/>
        <a:p>
          <a:endParaRPr lang="en-US"/>
        </a:p>
      </dgm:t>
    </dgm:pt>
    <dgm:pt modelId="{FCC1E620-50EB-2A43-B721-EB42AEFD1394}">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MODELING</a:t>
          </a:r>
          <a:endParaRPr lang="en-US" sz="2000" b="1" i="0" u="none" strike="noStrike" cap="none" spc="0" baseline="0" dirty="0">
            <a:ln>
              <a:noFill/>
            </a:ln>
            <a:solidFill>
              <a:srgbClr val="002060"/>
            </a:solidFill>
            <a:uFillTx/>
            <a:latin typeface="+mn-lt"/>
            <a:ea typeface="+mn-ea"/>
            <a:cs typeface="+mn-cs"/>
            <a:sym typeface="Calibri"/>
          </a:endParaRPr>
        </a:p>
      </dgm:t>
    </dgm:pt>
    <dgm:pt modelId="{67B08291-516E-134F-B07F-D35E0322EE45}" type="parTrans" cxnId="{FE65C373-DEF4-CA42-9BD1-C9E5E06B447C}">
      <dgm:prSet/>
      <dgm:spPr/>
      <dgm:t>
        <a:bodyPr/>
        <a:lstStyle/>
        <a:p>
          <a:endParaRPr lang="en-US"/>
        </a:p>
      </dgm:t>
    </dgm:pt>
    <dgm:pt modelId="{6FBE3F59-6945-CF47-A91F-C83F4EFA9530}" type="sibTrans" cxnId="{FE65C373-DEF4-CA42-9BD1-C9E5E06B447C}">
      <dgm:prSet/>
      <dgm:spPr/>
      <dgm:t>
        <a:bodyPr/>
        <a:lstStyle/>
        <a:p>
          <a:endParaRPr lang="en-US"/>
        </a:p>
      </dgm:t>
    </dgm:pt>
    <dgm:pt modelId="{FD77DE0C-FC71-444F-807E-E4B0C38E0266}">
      <dgm:prSet phldrT="[Text]" custT="1"/>
      <dgm:spPr/>
      <dgm:t>
        <a:bodyPr/>
        <a:lstStyle/>
        <a:p>
          <a:r>
            <a:rPr lang="en-US" sz="1200" b="1" dirty="0" smtClean="0"/>
            <a:t>Feature Selection</a:t>
          </a:r>
          <a:endParaRPr lang="en-US" sz="1200" b="1" dirty="0"/>
        </a:p>
      </dgm:t>
    </dgm:pt>
    <dgm:pt modelId="{0DE076BF-7AF7-3343-8129-384F28C82795}" type="parTrans" cxnId="{11360BF0-D131-C24E-9B65-4C77C3816710}">
      <dgm:prSet/>
      <dgm:spPr/>
      <dgm:t>
        <a:bodyPr/>
        <a:lstStyle/>
        <a:p>
          <a:endParaRPr lang="en-US"/>
        </a:p>
      </dgm:t>
    </dgm:pt>
    <dgm:pt modelId="{FFE693A4-3FCF-604A-9107-8C382896E425}" type="sibTrans" cxnId="{11360BF0-D131-C24E-9B65-4C77C3816710}">
      <dgm:prSet/>
      <dgm:spPr/>
      <dgm:t>
        <a:bodyPr/>
        <a:lstStyle/>
        <a:p>
          <a:endParaRPr lang="en-US"/>
        </a:p>
      </dgm:t>
    </dgm:pt>
    <dgm:pt modelId="{F4D6A4A9-9DAD-224C-8342-BB7A2DDF913A}">
      <dgm:prSet phldrT="[Text]" custT="1"/>
      <dgm:spPr/>
      <dgm:t>
        <a:bodyPr/>
        <a:lstStyle/>
        <a:p>
          <a:r>
            <a:rPr lang="en-US" sz="1200" b="1" dirty="0" smtClean="0"/>
            <a:t>Aggregate</a:t>
          </a:r>
          <a:endParaRPr lang="en-US" sz="1200" b="1" dirty="0"/>
        </a:p>
      </dgm:t>
    </dgm:pt>
    <dgm:pt modelId="{1CBF5B0E-CEF7-584A-8381-52EB0773FC13}" type="parTrans" cxnId="{55AAC335-B04B-0A42-A57A-B73DDF38631C}">
      <dgm:prSet/>
      <dgm:spPr/>
      <dgm:t>
        <a:bodyPr/>
        <a:lstStyle/>
        <a:p>
          <a:endParaRPr lang="en-US"/>
        </a:p>
      </dgm:t>
    </dgm:pt>
    <dgm:pt modelId="{F6A98E69-545B-6144-BCDE-82113FF4AA96}" type="sibTrans" cxnId="{55AAC335-B04B-0A42-A57A-B73DDF38631C}">
      <dgm:prSet/>
      <dgm:spPr/>
      <dgm:t>
        <a:bodyPr/>
        <a:lstStyle/>
        <a:p>
          <a:endParaRPr lang="en-US"/>
        </a:p>
      </dgm:t>
    </dgm:pt>
    <dgm:pt modelId="{D28BC306-FA7E-3341-ABAE-0388FCED96B4}">
      <dgm:prSet phldrT="[Text]" custT="1"/>
      <dgm:spPr/>
      <dgm:t>
        <a:bodyPr/>
        <a:lstStyle/>
        <a:p>
          <a:r>
            <a:rPr lang="en-US" sz="1200" b="1" dirty="0" smtClean="0"/>
            <a:t>Handle Missing Values</a:t>
          </a:r>
          <a:endParaRPr lang="en-US" sz="1200" b="1" dirty="0"/>
        </a:p>
      </dgm:t>
    </dgm:pt>
    <dgm:pt modelId="{C07623FB-A781-534D-8959-3E9E4E51FA94}" type="parTrans" cxnId="{2E870D36-215C-564E-B035-3081BBF1D2CD}">
      <dgm:prSet/>
      <dgm:spPr/>
      <dgm:t>
        <a:bodyPr/>
        <a:lstStyle/>
        <a:p>
          <a:endParaRPr lang="en-US"/>
        </a:p>
      </dgm:t>
    </dgm:pt>
    <dgm:pt modelId="{7312BEF6-87C1-624B-9712-DA28E427C26E}" type="sibTrans" cxnId="{2E870D36-215C-564E-B035-3081BBF1D2CD}">
      <dgm:prSet/>
      <dgm:spPr/>
      <dgm:t>
        <a:bodyPr/>
        <a:lstStyle/>
        <a:p>
          <a:endParaRPr lang="en-US"/>
        </a:p>
      </dgm:t>
    </dgm:pt>
    <dgm:pt modelId="{1A326651-0D97-594E-B4F1-D8AF6A3F6E8C}">
      <dgm:prSet phldrT="[Text]" custT="1"/>
      <dgm:spPr/>
      <dgm:t>
        <a:bodyPr/>
        <a:lstStyle/>
        <a:p>
          <a:r>
            <a:rPr lang="en-US" sz="1200" b="1" dirty="0" smtClean="0"/>
            <a:t>Hypothesis Testing: Difference Between Groups, Normality, Linearity, Multicollinearity</a:t>
          </a:r>
          <a:endParaRPr lang="en-US" sz="1200" b="1" dirty="0"/>
        </a:p>
      </dgm:t>
    </dgm:pt>
    <dgm:pt modelId="{6B324F3E-A408-244E-B2EE-F1CE1775489C}" type="parTrans" cxnId="{A7C6E0F3-32D3-B049-A607-3562BC500037}">
      <dgm:prSet/>
      <dgm:spPr/>
      <dgm:t>
        <a:bodyPr/>
        <a:lstStyle/>
        <a:p>
          <a:endParaRPr lang="en-US"/>
        </a:p>
      </dgm:t>
    </dgm:pt>
    <dgm:pt modelId="{7E3EBF2E-3A6A-814E-934C-1B7DAA612EF1}" type="sibTrans" cxnId="{A7C6E0F3-32D3-B049-A607-3562BC500037}">
      <dgm:prSet/>
      <dgm:spPr/>
      <dgm:t>
        <a:bodyPr/>
        <a:lstStyle/>
        <a:p>
          <a:endParaRPr lang="en-US"/>
        </a:p>
      </dgm:t>
    </dgm:pt>
    <dgm:pt modelId="{DC32A0A6-2159-A04E-AEC4-0732288299CC}">
      <dgm:prSet phldrT="[Text]" custT="1"/>
      <dgm:spPr/>
      <dgm:t>
        <a:bodyPr/>
        <a:lstStyle/>
        <a:p>
          <a:endParaRPr lang="en-US" sz="1200" b="1" dirty="0"/>
        </a:p>
      </dgm:t>
    </dgm:pt>
    <dgm:pt modelId="{0A0B9493-217F-0444-B8C3-AD0E20B0DB35}" type="parTrans" cxnId="{AEA60EAB-52A2-6649-9C0D-F87EA2FEF66D}">
      <dgm:prSet/>
      <dgm:spPr/>
      <dgm:t>
        <a:bodyPr/>
        <a:lstStyle/>
        <a:p>
          <a:endParaRPr lang="en-US"/>
        </a:p>
      </dgm:t>
    </dgm:pt>
    <dgm:pt modelId="{B496D7B4-24D8-6D49-B30E-34A51F9CC80F}" type="sibTrans" cxnId="{AEA60EAB-52A2-6649-9C0D-F87EA2FEF66D}">
      <dgm:prSet/>
      <dgm:spPr/>
      <dgm:t>
        <a:bodyPr/>
        <a:lstStyle/>
        <a:p>
          <a:endParaRPr lang="en-US"/>
        </a:p>
      </dgm:t>
    </dgm:pt>
    <dgm:pt modelId="{06200CBC-A373-8341-99B6-15B450D649D4}">
      <dgm:prSet phldrT="[Text]" custT="1"/>
      <dgm:spPr/>
      <dgm:t>
        <a:bodyPr/>
        <a:lstStyle/>
        <a:p>
          <a:r>
            <a:rPr lang="en-US" sz="1200" b="1" dirty="0" smtClean="0"/>
            <a:t>Feature Reduction (PCA)</a:t>
          </a:r>
          <a:endParaRPr lang="en-US" sz="1200" b="1" dirty="0"/>
        </a:p>
      </dgm:t>
    </dgm:pt>
    <dgm:pt modelId="{FEDA155F-3A46-0C4A-86EE-889D9034EBE7}" type="parTrans" cxnId="{63FAA824-F158-A043-AF06-77C20D0D83E1}">
      <dgm:prSet/>
      <dgm:spPr/>
      <dgm:t>
        <a:bodyPr/>
        <a:lstStyle/>
        <a:p>
          <a:endParaRPr lang="en-US"/>
        </a:p>
      </dgm:t>
    </dgm:pt>
    <dgm:pt modelId="{89194629-A4B6-4342-BB66-76292E4965C0}" type="sibTrans" cxnId="{63FAA824-F158-A043-AF06-77C20D0D83E1}">
      <dgm:prSet/>
      <dgm:spPr/>
      <dgm:t>
        <a:bodyPr/>
        <a:lstStyle/>
        <a:p>
          <a:endParaRPr lang="en-US"/>
        </a:p>
      </dgm:t>
    </dgm:pt>
    <dgm:pt modelId="{7DFDC9D1-26DE-1D41-B1EF-309D7D3DD03B}">
      <dgm:prSet phldrT="[Text]" custT="1"/>
      <dgm:spPr/>
      <dgm:t>
        <a:bodyPr/>
        <a:lstStyle/>
        <a:p>
          <a:r>
            <a:rPr lang="en-US" sz="1200" b="1" dirty="0" smtClean="0"/>
            <a:t>Regression Models: Linear, Polynomial, Ridge, Lasso, SVR</a:t>
          </a:r>
          <a:endParaRPr lang="en-US" sz="1200" b="1" dirty="0"/>
        </a:p>
      </dgm:t>
    </dgm:pt>
    <dgm:pt modelId="{F8E5D01D-B1A5-E540-B4E2-69A558F5C8F3}" type="parTrans" cxnId="{040C331E-8F32-CD4C-832E-426DE3C04E4F}">
      <dgm:prSet/>
      <dgm:spPr/>
      <dgm:t>
        <a:bodyPr/>
        <a:lstStyle/>
        <a:p>
          <a:endParaRPr lang="en-US"/>
        </a:p>
      </dgm:t>
    </dgm:pt>
    <dgm:pt modelId="{887C0244-9B34-2C47-84A5-8777C3A0EB51}" type="sibTrans" cxnId="{040C331E-8F32-CD4C-832E-426DE3C04E4F}">
      <dgm:prSet/>
      <dgm:spPr/>
      <dgm:t>
        <a:bodyPr/>
        <a:lstStyle/>
        <a:p>
          <a:endParaRPr lang="en-US"/>
        </a:p>
      </dgm:t>
    </dgm:pt>
    <dgm:pt modelId="{80F11061-8FDD-E44D-9C2B-35FB11B8B83F}">
      <dgm:prSet phldrT="[Text]" custT="1"/>
      <dgm:spPr/>
      <dgm:t>
        <a:bodyPr/>
        <a:lstStyle/>
        <a:p>
          <a:r>
            <a:rPr lang="en-US" sz="1200" b="1" dirty="0" smtClean="0"/>
            <a:t>Model Comparison</a:t>
          </a:r>
          <a:endParaRPr lang="en-US" sz="1200" b="1" dirty="0"/>
        </a:p>
      </dgm:t>
    </dgm:pt>
    <dgm:pt modelId="{0A4C86C4-0078-D147-8AB1-4CDA7380E909}" type="parTrans" cxnId="{983C85F1-21E4-3447-859F-CE21A4C0D9D0}">
      <dgm:prSet/>
      <dgm:spPr/>
      <dgm:t>
        <a:bodyPr/>
        <a:lstStyle/>
        <a:p>
          <a:endParaRPr lang="en-US"/>
        </a:p>
      </dgm:t>
    </dgm:pt>
    <dgm:pt modelId="{E510C9AB-9C3D-CE4F-9BD6-8553C03EFE84}" type="sibTrans" cxnId="{983C85F1-21E4-3447-859F-CE21A4C0D9D0}">
      <dgm:prSet/>
      <dgm:spPr/>
      <dgm:t>
        <a:bodyPr/>
        <a:lstStyle/>
        <a:p>
          <a:endParaRPr lang="en-US"/>
        </a:p>
      </dgm:t>
    </dgm:pt>
    <dgm:pt modelId="{2C3A59D5-7C31-854B-BEC4-477B4EDCFEB1}">
      <dgm:prSet phldrT="[Text]" custT="1"/>
      <dgm:spPr/>
      <dgm:t>
        <a:bodyPr/>
        <a:lstStyle/>
        <a:p>
          <a:r>
            <a:rPr lang="en-US" sz="1200" b="1" dirty="0" smtClean="0"/>
            <a:t>Prediction</a:t>
          </a:r>
          <a:endParaRPr lang="en-US" sz="1200" b="1" dirty="0"/>
        </a:p>
      </dgm:t>
    </dgm:pt>
    <dgm:pt modelId="{8D462414-86BB-2F49-8C1D-8EFD16EE25D9}" type="parTrans" cxnId="{00E7D4B5-5974-C045-9C92-08F7C4A6244B}">
      <dgm:prSet/>
      <dgm:spPr/>
      <dgm:t>
        <a:bodyPr/>
        <a:lstStyle/>
        <a:p>
          <a:endParaRPr lang="en-US"/>
        </a:p>
      </dgm:t>
    </dgm:pt>
    <dgm:pt modelId="{D648CF04-FBA2-804C-992F-893ECE253317}" type="sibTrans" cxnId="{00E7D4B5-5974-C045-9C92-08F7C4A6244B}">
      <dgm:prSet/>
      <dgm:spPr/>
      <dgm:t>
        <a:bodyPr/>
        <a:lstStyle/>
        <a:p>
          <a:endParaRPr lang="en-US"/>
        </a:p>
      </dgm:t>
    </dgm:pt>
    <dgm:pt modelId="{F079CC5F-A6F3-1C43-9FC3-257E124EC916}">
      <dgm:prSet phldrT="[Text]" custT="1"/>
      <dgm:spPr/>
      <dgm:t>
        <a:bodyPr/>
        <a:lstStyle/>
        <a:p>
          <a:r>
            <a:rPr lang="en-US" sz="1200" b="1" dirty="0" smtClean="0"/>
            <a:t>Data Distribution</a:t>
          </a:r>
          <a:endParaRPr lang="en-US" sz="1200" b="1" dirty="0"/>
        </a:p>
      </dgm:t>
    </dgm:pt>
    <dgm:pt modelId="{DE2739E8-D0BF-714B-97B3-793675F16C46}" type="parTrans" cxnId="{2B3BCEF7-D199-1440-A2CF-5B0D81FEB6E6}">
      <dgm:prSet/>
      <dgm:spPr/>
      <dgm:t>
        <a:bodyPr/>
        <a:lstStyle/>
        <a:p>
          <a:endParaRPr lang="en-US"/>
        </a:p>
      </dgm:t>
    </dgm:pt>
    <dgm:pt modelId="{DB181E94-9F9E-DC4D-88CB-737A06474E0F}" type="sibTrans" cxnId="{2B3BCEF7-D199-1440-A2CF-5B0D81FEB6E6}">
      <dgm:prSet/>
      <dgm:spPr/>
      <dgm:t>
        <a:bodyPr/>
        <a:lstStyle/>
        <a:p>
          <a:endParaRPr lang="en-US"/>
        </a:p>
      </dgm:t>
    </dgm:pt>
    <dgm:pt modelId="{A9E8A82E-F87B-F441-A1A9-DD851F2F487F}">
      <dgm:prSet phldrT="[Text]" custT="1"/>
      <dgm:spPr/>
      <dgm:t>
        <a:bodyPr/>
        <a:lstStyle/>
        <a:p>
          <a:r>
            <a:rPr lang="en-US" sz="1200" b="1" dirty="0" smtClean="0"/>
            <a:t>Clean</a:t>
          </a:r>
          <a:endParaRPr lang="en-US" sz="1200" b="1" dirty="0"/>
        </a:p>
      </dgm:t>
    </dgm:pt>
    <dgm:pt modelId="{E1F82063-1589-6147-AC7F-8C8461569D0C}" type="parTrans" cxnId="{897C1FBE-5CCC-3848-9947-A49E2225AC05}">
      <dgm:prSet/>
      <dgm:spPr/>
      <dgm:t>
        <a:bodyPr/>
        <a:lstStyle/>
        <a:p>
          <a:endParaRPr lang="en-US"/>
        </a:p>
      </dgm:t>
    </dgm:pt>
    <dgm:pt modelId="{8027A8EA-4FEC-6C4B-A3FB-AA98591B98D1}" type="sibTrans" cxnId="{897C1FBE-5CCC-3848-9947-A49E2225AC05}">
      <dgm:prSet/>
      <dgm:spPr/>
      <dgm:t>
        <a:bodyPr/>
        <a:lstStyle/>
        <a:p>
          <a:endParaRPr lang="en-US"/>
        </a:p>
      </dgm:t>
    </dgm:pt>
    <dgm:pt modelId="{2BF3E916-172E-2441-A541-02BFC13B564D}">
      <dgm:prSet phldrT="[Text]" custT="1"/>
      <dgm:spPr/>
      <dgm:t>
        <a:bodyPr/>
        <a:lstStyle/>
        <a:p>
          <a:r>
            <a:rPr lang="en-US" sz="1200" b="1" dirty="0" smtClean="0"/>
            <a:t>Merge</a:t>
          </a:r>
          <a:endParaRPr lang="en-US" sz="1200" b="1" dirty="0"/>
        </a:p>
      </dgm:t>
    </dgm:pt>
    <dgm:pt modelId="{57313FB6-7FB8-3849-B667-F84872DD0DC3}" type="parTrans" cxnId="{DBC2E0BC-7532-0B49-B06B-F8A2E16598BC}">
      <dgm:prSet/>
      <dgm:spPr/>
      <dgm:t>
        <a:bodyPr/>
        <a:lstStyle/>
        <a:p>
          <a:endParaRPr lang="en-US"/>
        </a:p>
      </dgm:t>
    </dgm:pt>
    <dgm:pt modelId="{8AD08004-AC78-6349-999A-C8E02E6A3DF0}" type="sibTrans" cxnId="{DBC2E0BC-7532-0B49-B06B-F8A2E16598BC}">
      <dgm:prSet/>
      <dgm:spPr/>
      <dgm:t>
        <a:bodyPr/>
        <a:lstStyle/>
        <a:p>
          <a:endParaRPr lang="en-US"/>
        </a:p>
      </dgm:t>
    </dgm:pt>
    <dgm:pt modelId="{237AC355-3F25-E941-8ABC-13B6A3A23BF6}" type="pres">
      <dgm:prSet presAssocID="{320A4F65-E693-FF4B-ACFB-CFE42A375A6D}" presName="linearFlow" presStyleCnt="0">
        <dgm:presLayoutVars>
          <dgm:dir/>
          <dgm:animLvl val="lvl"/>
          <dgm:resizeHandles val="exact"/>
        </dgm:presLayoutVars>
      </dgm:prSet>
      <dgm:spPr/>
      <dgm:t>
        <a:bodyPr/>
        <a:lstStyle/>
        <a:p>
          <a:endParaRPr lang="en-US"/>
        </a:p>
      </dgm:t>
    </dgm:pt>
    <dgm:pt modelId="{2531492F-4A44-DF4F-9087-FA4DCA434F5F}" type="pres">
      <dgm:prSet presAssocID="{89671C1F-2273-F044-8259-CC329BCEB13F}" presName="composite" presStyleCnt="0"/>
      <dgm:spPr/>
    </dgm:pt>
    <dgm:pt modelId="{0E3A5F0D-81C5-A444-A5DD-DC0B82C9C193}" type="pres">
      <dgm:prSet presAssocID="{89671C1F-2273-F044-8259-CC329BCEB13F}" presName="parTx" presStyleLbl="node1" presStyleIdx="0" presStyleCnt="3">
        <dgm:presLayoutVars>
          <dgm:chMax val="0"/>
          <dgm:chPref val="0"/>
          <dgm:bulletEnabled val="1"/>
        </dgm:presLayoutVars>
      </dgm:prSet>
      <dgm:spPr/>
      <dgm:t>
        <a:bodyPr/>
        <a:lstStyle/>
        <a:p>
          <a:endParaRPr lang="en-US"/>
        </a:p>
      </dgm:t>
    </dgm:pt>
    <dgm:pt modelId="{3BA8A627-F0CF-0B4D-960D-7BF7B770E872}" type="pres">
      <dgm:prSet presAssocID="{89671C1F-2273-F044-8259-CC329BCEB13F}" presName="parSh" presStyleLbl="node1" presStyleIdx="0" presStyleCnt="3"/>
      <dgm:spPr/>
      <dgm:t>
        <a:bodyPr/>
        <a:lstStyle/>
        <a:p>
          <a:endParaRPr lang="en-US"/>
        </a:p>
      </dgm:t>
    </dgm:pt>
    <dgm:pt modelId="{C23016CD-4CBC-FF40-9545-5F42E8BE0BDC}" type="pres">
      <dgm:prSet presAssocID="{89671C1F-2273-F044-8259-CC329BCEB13F}" presName="desTx" presStyleLbl="fgAcc1" presStyleIdx="0" presStyleCnt="3">
        <dgm:presLayoutVars>
          <dgm:bulletEnabled val="1"/>
        </dgm:presLayoutVars>
      </dgm:prSet>
      <dgm:spPr/>
      <dgm:t>
        <a:bodyPr/>
        <a:lstStyle/>
        <a:p>
          <a:endParaRPr lang="en-US"/>
        </a:p>
      </dgm:t>
    </dgm:pt>
    <dgm:pt modelId="{DCFC222B-A616-3A49-B652-A4FB3562832C}" type="pres">
      <dgm:prSet presAssocID="{9A12B47F-63A0-2C43-B969-685F0ECCD2F9}" presName="sibTrans" presStyleLbl="sibTrans2D1" presStyleIdx="0" presStyleCnt="2"/>
      <dgm:spPr/>
      <dgm:t>
        <a:bodyPr/>
        <a:lstStyle/>
        <a:p>
          <a:endParaRPr lang="en-US"/>
        </a:p>
      </dgm:t>
    </dgm:pt>
    <dgm:pt modelId="{C101C83D-7483-0740-A318-182D06BC8621}" type="pres">
      <dgm:prSet presAssocID="{9A12B47F-63A0-2C43-B969-685F0ECCD2F9}" presName="connTx" presStyleLbl="sibTrans2D1" presStyleIdx="0" presStyleCnt="2"/>
      <dgm:spPr/>
      <dgm:t>
        <a:bodyPr/>
        <a:lstStyle/>
        <a:p>
          <a:endParaRPr lang="en-US"/>
        </a:p>
      </dgm:t>
    </dgm:pt>
    <dgm:pt modelId="{ABCD2720-7406-3541-8658-DD85C1CF2E93}" type="pres">
      <dgm:prSet presAssocID="{1B0EB363-70D0-FC46-BF73-6DE0AFCBA4D2}" presName="composite" presStyleCnt="0"/>
      <dgm:spPr/>
    </dgm:pt>
    <dgm:pt modelId="{C0E7A76E-C9CF-2F4C-9160-1F54A848ACEC}" type="pres">
      <dgm:prSet presAssocID="{1B0EB363-70D0-FC46-BF73-6DE0AFCBA4D2}" presName="parTx" presStyleLbl="node1" presStyleIdx="0" presStyleCnt="3">
        <dgm:presLayoutVars>
          <dgm:chMax val="0"/>
          <dgm:chPref val="0"/>
          <dgm:bulletEnabled val="1"/>
        </dgm:presLayoutVars>
      </dgm:prSet>
      <dgm:spPr/>
      <dgm:t>
        <a:bodyPr/>
        <a:lstStyle/>
        <a:p>
          <a:endParaRPr lang="en-US"/>
        </a:p>
      </dgm:t>
    </dgm:pt>
    <dgm:pt modelId="{7B642EDD-8F5F-344C-9902-E5C3ACD11684}" type="pres">
      <dgm:prSet presAssocID="{1B0EB363-70D0-FC46-BF73-6DE0AFCBA4D2}" presName="parSh" presStyleLbl="node1" presStyleIdx="1" presStyleCnt="3"/>
      <dgm:spPr/>
      <dgm:t>
        <a:bodyPr/>
        <a:lstStyle/>
        <a:p>
          <a:endParaRPr lang="en-US"/>
        </a:p>
      </dgm:t>
    </dgm:pt>
    <dgm:pt modelId="{A6FE41C3-05BC-B04E-A14E-DFAD1FE62D5F}" type="pres">
      <dgm:prSet presAssocID="{1B0EB363-70D0-FC46-BF73-6DE0AFCBA4D2}" presName="desTx" presStyleLbl="fgAcc1" presStyleIdx="1" presStyleCnt="3">
        <dgm:presLayoutVars>
          <dgm:bulletEnabled val="1"/>
        </dgm:presLayoutVars>
      </dgm:prSet>
      <dgm:spPr/>
      <dgm:t>
        <a:bodyPr/>
        <a:lstStyle/>
        <a:p>
          <a:endParaRPr lang="en-US"/>
        </a:p>
      </dgm:t>
    </dgm:pt>
    <dgm:pt modelId="{52E5E4B3-30F9-B147-9319-1083D967F254}" type="pres">
      <dgm:prSet presAssocID="{0C17D84F-6F4C-BD47-A5E3-4FCF388E71C6}" presName="sibTrans" presStyleLbl="sibTrans2D1" presStyleIdx="1" presStyleCnt="2"/>
      <dgm:spPr/>
      <dgm:t>
        <a:bodyPr/>
        <a:lstStyle/>
        <a:p>
          <a:endParaRPr lang="en-US"/>
        </a:p>
      </dgm:t>
    </dgm:pt>
    <dgm:pt modelId="{EF30059F-0033-4447-A904-0BB5C585D86C}" type="pres">
      <dgm:prSet presAssocID="{0C17D84F-6F4C-BD47-A5E3-4FCF388E71C6}" presName="connTx" presStyleLbl="sibTrans2D1" presStyleIdx="1" presStyleCnt="2"/>
      <dgm:spPr/>
      <dgm:t>
        <a:bodyPr/>
        <a:lstStyle/>
        <a:p>
          <a:endParaRPr lang="en-US"/>
        </a:p>
      </dgm:t>
    </dgm:pt>
    <dgm:pt modelId="{1D2D0599-585B-E44C-8829-CA7D6B8D3D3A}" type="pres">
      <dgm:prSet presAssocID="{FCC1E620-50EB-2A43-B721-EB42AEFD1394}" presName="composite" presStyleCnt="0"/>
      <dgm:spPr/>
    </dgm:pt>
    <dgm:pt modelId="{30242E98-94C6-BD48-9635-95CA1E0D1336}" type="pres">
      <dgm:prSet presAssocID="{FCC1E620-50EB-2A43-B721-EB42AEFD1394}" presName="parTx" presStyleLbl="node1" presStyleIdx="1" presStyleCnt="3">
        <dgm:presLayoutVars>
          <dgm:chMax val="0"/>
          <dgm:chPref val="0"/>
          <dgm:bulletEnabled val="1"/>
        </dgm:presLayoutVars>
      </dgm:prSet>
      <dgm:spPr/>
      <dgm:t>
        <a:bodyPr/>
        <a:lstStyle/>
        <a:p>
          <a:endParaRPr lang="en-US"/>
        </a:p>
      </dgm:t>
    </dgm:pt>
    <dgm:pt modelId="{C1323156-0093-764C-8E13-AA4BA3A3B2ED}" type="pres">
      <dgm:prSet presAssocID="{FCC1E620-50EB-2A43-B721-EB42AEFD1394}" presName="parSh" presStyleLbl="node1" presStyleIdx="2" presStyleCnt="3"/>
      <dgm:spPr/>
      <dgm:t>
        <a:bodyPr/>
        <a:lstStyle/>
        <a:p>
          <a:endParaRPr lang="en-US"/>
        </a:p>
      </dgm:t>
    </dgm:pt>
    <dgm:pt modelId="{93BCB50A-3073-9C48-8EF6-1C01B23E9A22}" type="pres">
      <dgm:prSet presAssocID="{FCC1E620-50EB-2A43-B721-EB42AEFD1394}" presName="desTx" presStyleLbl="fgAcc1" presStyleIdx="2" presStyleCnt="3">
        <dgm:presLayoutVars>
          <dgm:bulletEnabled val="1"/>
        </dgm:presLayoutVars>
      </dgm:prSet>
      <dgm:spPr/>
      <dgm:t>
        <a:bodyPr/>
        <a:lstStyle/>
        <a:p>
          <a:endParaRPr lang="en-US"/>
        </a:p>
      </dgm:t>
    </dgm:pt>
  </dgm:ptLst>
  <dgm:cxnLst>
    <dgm:cxn modelId="{DEA722D6-523C-A944-9C53-3B798B144DA2}" type="presOf" srcId="{1B0EB363-70D0-FC46-BF73-6DE0AFCBA4D2}" destId="{C0E7A76E-C9CF-2F4C-9160-1F54A848ACEC}" srcOrd="0" destOrd="0" presId="urn:microsoft.com/office/officeart/2005/8/layout/process3"/>
    <dgm:cxn modelId="{05FF42E3-25B6-C341-BDD7-A8A0FC33C20A}" type="presOf" srcId="{D28BC306-FA7E-3341-ABAE-0388FCED96B4}" destId="{C23016CD-4CBC-FF40-9545-5F42E8BE0BDC}" srcOrd="0" destOrd="2" presId="urn:microsoft.com/office/officeart/2005/8/layout/process3"/>
    <dgm:cxn modelId="{AEA60EAB-52A2-6649-9C0D-F87EA2FEF66D}" srcId="{1B0EB363-70D0-FC46-BF73-6DE0AFCBA4D2}" destId="{DC32A0A6-2159-A04E-AEC4-0732288299CC}" srcOrd="2" destOrd="0" parTransId="{0A0B9493-217F-0444-B8C3-AD0E20B0DB35}" sibTransId="{B496D7B4-24D8-6D49-B30E-34A51F9CC80F}"/>
    <dgm:cxn modelId="{FE2663D4-F91E-CA42-920A-50B5E8CC0EDC}" type="presOf" srcId="{1B0EB363-70D0-FC46-BF73-6DE0AFCBA4D2}" destId="{7B642EDD-8F5F-344C-9902-E5C3ACD11684}" srcOrd="1" destOrd="0" presId="urn:microsoft.com/office/officeart/2005/8/layout/process3"/>
    <dgm:cxn modelId="{612DF7A5-D0A9-404E-8371-BD5D9614D10B}" type="presOf" srcId="{7DFDC9D1-26DE-1D41-B1EF-309D7D3DD03B}" destId="{93BCB50A-3073-9C48-8EF6-1C01B23E9A22}" srcOrd="0" destOrd="2" presId="urn:microsoft.com/office/officeart/2005/8/layout/process3"/>
    <dgm:cxn modelId="{D99FBAAC-4567-A744-A2A7-82338BF4459C}" srcId="{320A4F65-E693-FF4B-ACFB-CFE42A375A6D}" destId="{1B0EB363-70D0-FC46-BF73-6DE0AFCBA4D2}" srcOrd="1" destOrd="0" parTransId="{2E6AB0BA-8139-C642-8BDA-9A1D35934D56}" sibTransId="{0C17D84F-6F4C-BD47-A5E3-4FCF388E71C6}"/>
    <dgm:cxn modelId="{040C331E-8F32-CD4C-832E-426DE3C04E4F}" srcId="{FCC1E620-50EB-2A43-B721-EB42AEFD1394}" destId="{7DFDC9D1-26DE-1D41-B1EF-309D7D3DD03B}" srcOrd="2" destOrd="0" parTransId="{F8E5D01D-B1A5-E540-B4E2-69A558F5C8F3}" sibTransId="{887C0244-9B34-2C47-84A5-8777C3A0EB51}"/>
    <dgm:cxn modelId="{59D4B112-6BED-C64B-9EFA-47BAE74E61A2}" type="presOf" srcId="{F4D6A4A9-9DAD-224C-8342-BB7A2DDF913A}" destId="{C23016CD-4CBC-FF40-9545-5F42E8BE0BDC}" srcOrd="0" destOrd="3" presId="urn:microsoft.com/office/officeart/2005/8/layout/process3"/>
    <dgm:cxn modelId="{5B9B0866-3CD1-4C40-97B7-EAE5B6639321}" type="presOf" srcId="{06200CBC-A373-8341-99B6-15B450D649D4}" destId="{93BCB50A-3073-9C48-8EF6-1C01B23E9A22}" srcOrd="0" destOrd="1" presId="urn:microsoft.com/office/officeart/2005/8/layout/process3"/>
    <dgm:cxn modelId="{78FF3C03-2B6B-514F-A05D-9121F84ABF3E}" type="presOf" srcId="{2BF3E916-172E-2441-A541-02BFC13B564D}" destId="{C23016CD-4CBC-FF40-9545-5F42E8BE0BDC}" srcOrd="0" destOrd="1" presId="urn:microsoft.com/office/officeart/2005/8/layout/process3"/>
    <dgm:cxn modelId="{11360BF0-D131-C24E-9B65-4C77C3816710}" srcId="{FCC1E620-50EB-2A43-B721-EB42AEFD1394}" destId="{FD77DE0C-FC71-444F-807E-E4B0C38E0266}" srcOrd="0" destOrd="0" parTransId="{0DE076BF-7AF7-3343-8129-384F28C82795}" sibTransId="{FFE693A4-3FCF-604A-9107-8C382896E425}"/>
    <dgm:cxn modelId="{65BC80E8-6E93-4945-BE9C-D6DD34633E63}" srcId="{320A4F65-E693-FF4B-ACFB-CFE42A375A6D}" destId="{89671C1F-2273-F044-8259-CC329BCEB13F}" srcOrd="0" destOrd="0" parTransId="{53EE2DEB-B9B1-284E-BCDB-78E24F12D218}" sibTransId="{9A12B47F-63A0-2C43-B969-685F0ECCD2F9}"/>
    <dgm:cxn modelId="{33F30795-A5B9-404E-A1FE-A6ECC0817E25}" type="presOf" srcId="{FD77DE0C-FC71-444F-807E-E4B0C38E0266}" destId="{93BCB50A-3073-9C48-8EF6-1C01B23E9A22}" srcOrd="0" destOrd="0" presId="urn:microsoft.com/office/officeart/2005/8/layout/process3"/>
    <dgm:cxn modelId="{D6A30498-64E9-4E4F-A9C7-A74E4763B252}" type="presOf" srcId="{FCC1E620-50EB-2A43-B721-EB42AEFD1394}" destId="{30242E98-94C6-BD48-9635-95CA1E0D1336}" srcOrd="0" destOrd="0" presId="urn:microsoft.com/office/officeart/2005/8/layout/process3"/>
    <dgm:cxn modelId="{4E61924F-97BC-D746-96EB-FB7685665BB8}" type="presOf" srcId="{A9E8A82E-F87B-F441-A1A9-DD851F2F487F}" destId="{C23016CD-4CBC-FF40-9545-5F42E8BE0BDC}" srcOrd="0" destOrd="0" presId="urn:microsoft.com/office/officeart/2005/8/layout/process3"/>
    <dgm:cxn modelId="{DBC2E0BC-7532-0B49-B06B-F8A2E16598BC}" srcId="{89671C1F-2273-F044-8259-CC329BCEB13F}" destId="{2BF3E916-172E-2441-A541-02BFC13B564D}" srcOrd="1" destOrd="0" parTransId="{57313FB6-7FB8-3849-B667-F84872DD0DC3}" sibTransId="{8AD08004-AC78-6349-999A-C8E02E6A3DF0}"/>
    <dgm:cxn modelId="{55AAC335-B04B-0A42-A57A-B73DDF38631C}" srcId="{89671C1F-2273-F044-8259-CC329BCEB13F}" destId="{F4D6A4A9-9DAD-224C-8342-BB7A2DDF913A}" srcOrd="3" destOrd="0" parTransId="{1CBF5B0E-CEF7-584A-8381-52EB0773FC13}" sibTransId="{F6A98E69-545B-6144-BCDE-82113FF4AA96}"/>
    <dgm:cxn modelId="{FE65C373-DEF4-CA42-9BD1-C9E5E06B447C}" srcId="{320A4F65-E693-FF4B-ACFB-CFE42A375A6D}" destId="{FCC1E620-50EB-2A43-B721-EB42AEFD1394}" srcOrd="2" destOrd="0" parTransId="{67B08291-516E-134F-B07F-D35E0322EE45}" sibTransId="{6FBE3F59-6945-CF47-A91F-C83F4EFA9530}"/>
    <dgm:cxn modelId="{FA183054-772D-F646-9B7F-413DF6768CC0}" type="presOf" srcId="{DC32A0A6-2159-A04E-AEC4-0732288299CC}" destId="{A6FE41C3-05BC-B04E-A14E-DFAD1FE62D5F}" srcOrd="0" destOrd="2" presId="urn:microsoft.com/office/officeart/2005/8/layout/process3"/>
    <dgm:cxn modelId="{60FDFA8D-63F2-0E4F-9515-CA4A3C26F755}" type="presOf" srcId="{80F11061-8FDD-E44D-9C2B-35FB11B8B83F}" destId="{93BCB50A-3073-9C48-8EF6-1C01B23E9A22}" srcOrd="0" destOrd="3" presId="urn:microsoft.com/office/officeart/2005/8/layout/process3"/>
    <dgm:cxn modelId="{897C1FBE-5CCC-3848-9947-A49E2225AC05}" srcId="{89671C1F-2273-F044-8259-CC329BCEB13F}" destId="{A9E8A82E-F87B-F441-A1A9-DD851F2F487F}" srcOrd="0" destOrd="0" parTransId="{E1F82063-1589-6147-AC7F-8C8461569D0C}" sibTransId="{8027A8EA-4FEC-6C4B-A3FB-AA98591B98D1}"/>
    <dgm:cxn modelId="{983C85F1-21E4-3447-859F-CE21A4C0D9D0}" srcId="{FCC1E620-50EB-2A43-B721-EB42AEFD1394}" destId="{80F11061-8FDD-E44D-9C2B-35FB11B8B83F}" srcOrd="3" destOrd="0" parTransId="{0A4C86C4-0078-D147-8AB1-4CDA7380E909}" sibTransId="{E510C9AB-9C3D-CE4F-9BD6-8553C03EFE84}"/>
    <dgm:cxn modelId="{63FAA824-F158-A043-AF06-77C20D0D83E1}" srcId="{FCC1E620-50EB-2A43-B721-EB42AEFD1394}" destId="{06200CBC-A373-8341-99B6-15B450D649D4}" srcOrd="1" destOrd="0" parTransId="{FEDA155F-3A46-0C4A-86EE-889D9034EBE7}" sibTransId="{89194629-A4B6-4342-BB66-76292E4965C0}"/>
    <dgm:cxn modelId="{00E7D4B5-5974-C045-9C92-08F7C4A6244B}" srcId="{FCC1E620-50EB-2A43-B721-EB42AEFD1394}" destId="{2C3A59D5-7C31-854B-BEC4-477B4EDCFEB1}" srcOrd="4" destOrd="0" parTransId="{8D462414-86BB-2F49-8C1D-8EFD16EE25D9}" sibTransId="{D648CF04-FBA2-804C-992F-893ECE253317}"/>
    <dgm:cxn modelId="{624944AA-6CE1-5241-BD15-9CE6ACA01EB5}" type="presOf" srcId="{0C17D84F-6F4C-BD47-A5E3-4FCF388E71C6}" destId="{EF30059F-0033-4447-A904-0BB5C585D86C}" srcOrd="1" destOrd="0" presId="urn:microsoft.com/office/officeart/2005/8/layout/process3"/>
    <dgm:cxn modelId="{3E741E02-CAF8-784E-AAFE-6DFC674E8AD4}" type="presOf" srcId="{89671C1F-2273-F044-8259-CC329BCEB13F}" destId="{3BA8A627-F0CF-0B4D-960D-7BF7B770E872}" srcOrd="1" destOrd="0" presId="urn:microsoft.com/office/officeart/2005/8/layout/process3"/>
    <dgm:cxn modelId="{F9599B36-C06B-A143-81D0-E8E854BD5794}" type="presOf" srcId="{9A12B47F-63A0-2C43-B969-685F0ECCD2F9}" destId="{DCFC222B-A616-3A49-B652-A4FB3562832C}" srcOrd="0" destOrd="0" presId="urn:microsoft.com/office/officeart/2005/8/layout/process3"/>
    <dgm:cxn modelId="{30064FB5-6607-8C42-AB8E-127380E83EFF}" type="presOf" srcId="{0C17D84F-6F4C-BD47-A5E3-4FCF388E71C6}" destId="{52E5E4B3-30F9-B147-9319-1083D967F254}" srcOrd="0" destOrd="0" presId="urn:microsoft.com/office/officeart/2005/8/layout/process3"/>
    <dgm:cxn modelId="{2B3BCEF7-D199-1440-A2CF-5B0D81FEB6E6}" srcId="{1B0EB363-70D0-FC46-BF73-6DE0AFCBA4D2}" destId="{F079CC5F-A6F3-1C43-9FC3-257E124EC916}" srcOrd="0" destOrd="0" parTransId="{DE2739E8-D0BF-714B-97B3-793675F16C46}" sibTransId="{DB181E94-9F9E-DC4D-88CB-737A06474E0F}"/>
    <dgm:cxn modelId="{3F886686-7D6E-C944-A659-AF100971F451}" type="presOf" srcId="{320A4F65-E693-FF4B-ACFB-CFE42A375A6D}" destId="{237AC355-3F25-E941-8ABC-13B6A3A23BF6}" srcOrd="0" destOrd="0" presId="urn:microsoft.com/office/officeart/2005/8/layout/process3"/>
    <dgm:cxn modelId="{A7C6E0F3-32D3-B049-A607-3562BC500037}" srcId="{1B0EB363-70D0-FC46-BF73-6DE0AFCBA4D2}" destId="{1A326651-0D97-594E-B4F1-D8AF6A3F6E8C}" srcOrd="1" destOrd="0" parTransId="{6B324F3E-A408-244E-B2EE-F1CE1775489C}" sibTransId="{7E3EBF2E-3A6A-814E-934C-1B7DAA612EF1}"/>
    <dgm:cxn modelId="{32CA7605-E3A5-CF4A-A32A-D012E3DC4A6F}" type="presOf" srcId="{2C3A59D5-7C31-854B-BEC4-477B4EDCFEB1}" destId="{93BCB50A-3073-9C48-8EF6-1C01B23E9A22}" srcOrd="0" destOrd="4" presId="urn:microsoft.com/office/officeart/2005/8/layout/process3"/>
    <dgm:cxn modelId="{2E870D36-215C-564E-B035-3081BBF1D2CD}" srcId="{89671C1F-2273-F044-8259-CC329BCEB13F}" destId="{D28BC306-FA7E-3341-ABAE-0388FCED96B4}" srcOrd="2" destOrd="0" parTransId="{C07623FB-A781-534D-8959-3E9E4E51FA94}" sibTransId="{7312BEF6-87C1-624B-9712-DA28E427C26E}"/>
    <dgm:cxn modelId="{172C4B83-B382-014D-9B9E-30E613803405}" type="presOf" srcId="{1A326651-0D97-594E-B4F1-D8AF6A3F6E8C}" destId="{A6FE41C3-05BC-B04E-A14E-DFAD1FE62D5F}" srcOrd="0" destOrd="1" presId="urn:microsoft.com/office/officeart/2005/8/layout/process3"/>
    <dgm:cxn modelId="{8A3551CE-B4CD-7547-988E-BAF5EB4E67D1}" type="presOf" srcId="{F079CC5F-A6F3-1C43-9FC3-257E124EC916}" destId="{A6FE41C3-05BC-B04E-A14E-DFAD1FE62D5F}" srcOrd="0" destOrd="0" presId="urn:microsoft.com/office/officeart/2005/8/layout/process3"/>
    <dgm:cxn modelId="{2FEC209B-FC57-E14E-B5CC-154B25DBE7BB}" type="presOf" srcId="{9A12B47F-63A0-2C43-B969-685F0ECCD2F9}" destId="{C101C83D-7483-0740-A318-182D06BC8621}" srcOrd="1" destOrd="0" presId="urn:microsoft.com/office/officeart/2005/8/layout/process3"/>
    <dgm:cxn modelId="{87681BCF-3F96-2A42-9156-4D08C933DD4B}" type="presOf" srcId="{FCC1E620-50EB-2A43-B721-EB42AEFD1394}" destId="{C1323156-0093-764C-8E13-AA4BA3A3B2ED}" srcOrd="1" destOrd="0" presId="urn:microsoft.com/office/officeart/2005/8/layout/process3"/>
    <dgm:cxn modelId="{806B5DB6-E6B3-BB49-A76F-E0C3E30E9D1E}" type="presOf" srcId="{89671C1F-2273-F044-8259-CC329BCEB13F}" destId="{0E3A5F0D-81C5-A444-A5DD-DC0B82C9C193}" srcOrd="0" destOrd="0" presId="urn:microsoft.com/office/officeart/2005/8/layout/process3"/>
    <dgm:cxn modelId="{9C53D51B-F7BC-7D46-B1AF-976101E24D97}" type="presParOf" srcId="{237AC355-3F25-E941-8ABC-13B6A3A23BF6}" destId="{2531492F-4A44-DF4F-9087-FA4DCA434F5F}" srcOrd="0" destOrd="0" presId="urn:microsoft.com/office/officeart/2005/8/layout/process3"/>
    <dgm:cxn modelId="{EB8BE6D9-3F96-B04C-BF77-9544DA7F4CEB}" type="presParOf" srcId="{2531492F-4A44-DF4F-9087-FA4DCA434F5F}" destId="{0E3A5F0D-81C5-A444-A5DD-DC0B82C9C193}" srcOrd="0" destOrd="0" presId="urn:microsoft.com/office/officeart/2005/8/layout/process3"/>
    <dgm:cxn modelId="{FB485B66-04FA-704F-A09B-9D0A550DED33}" type="presParOf" srcId="{2531492F-4A44-DF4F-9087-FA4DCA434F5F}" destId="{3BA8A627-F0CF-0B4D-960D-7BF7B770E872}" srcOrd="1" destOrd="0" presId="urn:microsoft.com/office/officeart/2005/8/layout/process3"/>
    <dgm:cxn modelId="{2053FC6C-0F94-0F4F-AC01-331DE3D3EFA8}" type="presParOf" srcId="{2531492F-4A44-DF4F-9087-FA4DCA434F5F}" destId="{C23016CD-4CBC-FF40-9545-5F42E8BE0BDC}" srcOrd="2" destOrd="0" presId="urn:microsoft.com/office/officeart/2005/8/layout/process3"/>
    <dgm:cxn modelId="{7233D92A-F772-8C47-B7E8-1BCE21F8E4FC}" type="presParOf" srcId="{237AC355-3F25-E941-8ABC-13B6A3A23BF6}" destId="{DCFC222B-A616-3A49-B652-A4FB3562832C}" srcOrd="1" destOrd="0" presId="urn:microsoft.com/office/officeart/2005/8/layout/process3"/>
    <dgm:cxn modelId="{86D596CF-CD77-7C46-895A-85AB98C694BF}" type="presParOf" srcId="{DCFC222B-A616-3A49-B652-A4FB3562832C}" destId="{C101C83D-7483-0740-A318-182D06BC8621}" srcOrd="0" destOrd="0" presId="urn:microsoft.com/office/officeart/2005/8/layout/process3"/>
    <dgm:cxn modelId="{03A61118-CFB1-2F4A-8719-65FA2DE4F661}" type="presParOf" srcId="{237AC355-3F25-E941-8ABC-13B6A3A23BF6}" destId="{ABCD2720-7406-3541-8658-DD85C1CF2E93}" srcOrd="2" destOrd="0" presId="urn:microsoft.com/office/officeart/2005/8/layout/process3"/>
    <dgm:cxn modelId="{B9F83B8B-114F-C348-A59A-D26295341128}" type="presParOf" srcId="{ABCD2720-7406-3541-8658-DD85C1CF2E93}" destId="{C0E7A76E-C9CF-2F4C-9160-1F54A848ACEC}" srcOrd="0" destOrd="0" presId="urn:microsoft.com/office/officeart/2005/8/layout/process3"/>
    <dgm:cxn modelId="{25C24940-A65D-8F47-859E-34F8A1CFDBA0}" type="presParOf" srcId="{ABCD2720-7406-3541-8658-DD85C1CF2E93}" destId="{7B642EDD-8F5F-344C-9902-E5C3ACD11684}" srcOrd="1" destOrd="0" presId="urn:microsoft.com/office/officeart/2005/8/layout/process3"/>
    <dgm:cxn modelId="{50F2CC95-227C-6841-ADE3-A957CB7D6976}" type="presParOf" srcId="{ABCD2720-7406-3541-8658-DD85C1CF2E93}" destId="{A6FE41C3-05BC-B04E-A14E-DFAD1FE62D5F}" srcOrd="2" destOrd="0" presId="urn:microsoft.com/office/officeart/2005/8/layout/process3"/>
    <dgm:cxn modelId="{005AFA05-2381-3B42-84FE-A1B5494CB872}" type="presParOf" srcId="{237AC355-3F25-E941-8ABC-13B6A3A23BF6}" destId="{52E5E4B3-30F9-B147-9319-1083D967F254}" srcOrd="3" destOrd="0" presId="urn:microsoft.com/office/officeart/2005/8/layout/process3"/>
    <dgm:cxn modelId="{33A3DA02-ADBF-8B4B-A8F7-209D6B41698E}" type="presParOf" srcId="{52E5E4B3-30F9-B147-9319-1083D967F254}" destId="{EF30059F-0033-4447-A904-0BB5C585D86C}" srcOrd="0" destOrd="0" presId="urn:microsoft.com/office/officeart/2005/8/layout/process3"/>
    <dgm:cxn modelId="{A600985E-B4CF-A843-8897-D40D8F869853}" type="presParOf" srcId="{237AC355-3F25-E941-8ABC-13B6A3A23BF6}" destId="{1D2D0599-585B-E44C-8829-CA7D6B8D3D3A}" srcOrd="4" destOrd="0" presId="urn:microsoft.com/office/officeart/2005/8/layout/process3"/>
    <dgm:cxn modelId="{6A5FF879-21C4-F24E-A497-727FC20FB778}" type="presParOf" srcId="{1D2D0599-585B-E44C-8829-CA7D6B8D3D3A}" destId="{30242E98-94C6-BD48-9635-95CA1E0D1336}" srcOrd="0" destOrd="0" presId="urn:microsoft.com/office/officeart/2005/8/layout/process3"/>
    <dgm:cxn modelId="{8E05165E-ED7E-0F44-95EF-09965ABEEF5F}" type="presParOf" srcId="{1D2D0599-585B-E44C-8829-CA7D6B8D3D3A}" destId="{C1323156-0093-764C-8E13-AA4BA3A3B2ED}" srcOrd="1" destOrd="0" presId="urn:microsoft.com/office/officeart/2005/8/layout/process3"/>
    <dgm:cxn modelId="{AEC9CD77-F2A1-274B-8540-695A5E847CBC}" type="presParOf" srcId="{1D2D0599-585B-E44C-8829-CA7D6B8D3D3A}" destId="{93BCB50A-3073-9C48-8EF6-1C01B23E9A2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82152-5382-5547-B8CD-E253D254125B}" type="doc">
      <dgm:prSet loTypeId="urn:microsoft.com/office/officeart/2005/8/layout/vList2" loCatId="" qsTypeId="urn:microsoft.com/office/officeart/2005/8/quickstyle/simple4" qsCatId="simple" csTypeId="urn:microsoft.com/office/officeart/2005/8/colors/accent3_5" csCatId="accent3" phldr="1"/>
      <dgm:spPr/>
      <dgm:t>
        <a:bodyPr/>
        <a:lstStyle/>
        <a:p>
          <a:endParaRPr lang="en-US"/>
        </a:p>
      </dgm:t>
    </dgm:pt>
    <dgm:pt modelId="{51878759-511C-7742-813D-D02E69F46816}">
      <dgm:prSet phldrT="[Text]" custT="1"/>
      <dgm:spPr/>
      <dgm:t>
        <a:bodyPr/>
        <a:lstStyle/>
        <a:p>
          <a:r>
            <a:rPr lang="en-US" sz="2000" b="1" dirty="0" smtClean="0">
              <a:solidFill>
                <a:schemeClr val="bg2">
                  <a:lumMod val="75000"/>
                </a:schemeClr>
              </a:solidFill>
            </a:rPr>
            <a:t>DEFENDER</a:t>
          </a:r>
          <a:endParaRPr lang="en-US" sz="2000" b="1" dirty="0">
            <a:solidFill>
              <a:schemeClr val="bg2">
                <a:lumMod val="75000"/>
              </a:schemeClr>
            </a:solidFill>
          </a:endParaRPr>
        </a:p>
      </dgm:t>
    </dgm:pt>
    <dgm:pt modelId="{63E52B8E-1352-654C-8CD6-4349C3A6F5F7}" type="parTrans" cxnId="{E9859F41-8A67-FE49-ADC6-C016D8516E89}">
      <dgm:prSet/>
      <dgm:spPr/>
      <dgm:t>
        <a:bodyPr/>
        <a:lstStyle/>
        <a:p>
          <a:endParaRPr lang="en-US"/>
        </a:p>
      </dgm:t>
    </dgm:pt>
    <dgm:pt modelId="{CA8F4963-0B10-654E-B3B4-7B3CB1B384EA}" type="sibTrans" cxnId="{E9859F41-8A67-FE49-ADC6-C016D8516E89}">
      <dgm:prSet/>
      <dgm:spPr/>
      <dgm:t>
        <a:bodyPr/>
        <a:lstStyle/>
        <a:p>
          <a:endParaRPr lang="en-US"/>
        </a:p>
      </dgm:t>
    </dgm:pt>
    <dgm:pt modelId="{39E57D7B-91CA-D64A-B4D3-489861A38C8C}">
      <dgm:prSet phldrT="[Text]"/>
      <dgm:spPr/>
      <dgm:t>
        <a:bodyPr/>
        <a:lstStyle/>
        <a:p>
          <a:r>
            <a:rPr lang="en-US" dirty="0" smtClean="0"/>
            <a:t>Standing Tackle, Interceptions, Marking, Sliding Tackle and Reaction</a:t>
          </a:r>
          <a:endParaRPr lang="en-US" dirty="0"/>
        </a:p>
      </dgm:t>
    </dgm:pt>
    <dgm:pt modelId="{D5D5D7B0-442F-3147-A3A2-4164F974E2CD}" type="parTrans" cxnId="{6FF2C3EF-E507-4444-AD42-D358F1CDAED6}">
      <dgm:prSet/>
      <dgm:spPr/>
      <dgm:t>
        <a:bodyPr/>
        <a:lstStyle/>
        <a:p>
          <a:endParaRPr lang="en-US"/>
        </a:p>
      </dgm:t>
    </dgm:pt>
    <dgm:pt modelId="{A1658BE0-B033-334F-A9A0-BBD55BC07288}" type="sibTrans" cxnId="{6FF2C3EF-E507-4444-AD42-D358F1CDAED6}">
      <dgm:prSet/>
      <dgm:spPr/>
      <dgm:t>
        <a:bodyPr/>
        <a:lstStyle/>
        <a:p>
          <a:endParaRPr lang="en-US"/>
        </a:p>
      </dgm:t>
    </dgm:pt>
    <dgm:pt modelId="{7ACAA1EC-ABDD-264B-B594-AEA3323F8E8B}">
      <dgm:prSet phldrT="[Text]" custT="1"/>
      <dgm:spPr/>
      <dgm:t>
        <a:bodyPr/>
        <a:lstStyle/>
        <a:p>
          <a:r>
            <a:rPr lang="en-US" sz="2000" b="1" dirty="0" smtClean="0">
              <a:solidFill>
                <a:schemeClr val="bg2">
                  <a:lumMod val="75000"/>
                </a:schemeClr>
              </a:solidFill>
            </a:rPr>
            <a:t>FORWARD</a:t>
          </a:r>
          <a:endParaRPr lang="en-US" sz="2000" b="1" dirty="0">
            <a:solidFill>
              <a:schemeClr val="bg2">
                <a:lumMod val="75000"/>
              </a:schemeClr>
            </a:solidFill>
          </a:endParaRPr>
        </a:p>
      </dgm:t>
    </dgm:pt>
    <dgm:pt modelId="{4C3560B3-BC5B-7D46-B4B5-98685848A1C1}" type="parTrans" cxnId="{33849D83-56D7-0B46-ACC9-8934FDAEC603}">
      <dgm:prSet/>
      <dgm:spPr/>
      <dgm:t>
        <a:bodyPr/>
        <a:lstStyle/>
        <a:p>
          <a:endParaRPr lang="en-US"/>
        </a:p>
      </dgm:t>
    </dgm:pt>
    <dgm:pt modelId="{5BDA744F-9014-F746-9A29-1A0FAC2BAD2B}" type="sibTrans" cxnId="{33849D83-56D7-0B46-ACC9-8934FDAEC603}">
      <dgm:prSet/>
      <dgm:spPr/>
      <dgm:t>
        <a:bodyPr/>
        <a:lstStyle/>
        <a:p>
          <a:endParaRPr lang="en-US"/>
        </a:p>
      </dgm:t>
    </dgm:pt>
    <dgm:pt modelId="{FC41F621-F69F-7A46-87FA-3394A74A2BBD}">
      <dgm:prSet phldrT="[Text]"/>
      <dgm:spPr/>
      <dgm:t>
        <a:bodyPr/>
        <a:lstStyle/>
        <a:p>
          <a:r>
            <a:rPr lang="en-US" dirty="0" smtClean="0"/>
            <a:t>Ball Control, Reactions, Positioning, Finishing, Volleys, Shot Power, Long Shots, Short Passing and Dribbling</a:t>
          </a:r>
          <a:endParaRPr lang="en-US" dirty="0"/>
        </a:p>
      </dgm:t>
    </dgm:pt>
    <dgm:pt modelId="{A4725E07-0CB4-7547-9B06-AEE189BBE2E2}" type="parTrans" cxnId="{D1A954D8-BA3C-BA41-BCFA-E7CB398BB1F7}">
      <dgm:prSet/>
      <dgm:spPr/>
      <dgm:t>
        <a:bodyPr/>
        <a:lstStyle/>
        <a:p>
          <a:endParaRPr lang="en-US"/>
        </a:p>
      </dgm:t>
    </dgm:pt>
    <dgm:pt modelId="{397872E2-89B9-5E43-A870-39231F9D57DD}" type="sibTrans" cxnId="{D1A954D8-BA3C-BA41-BCFA-E7CB398BB1F7}">
      <dgm:prSet/>
      <dgm:spPr/>
      <dgm:t>
        <a:bodyPr/>
        <a:lstStyle/>
        <a:p>
          <a:endParaRPr lang="en-US"/>
        </a:p>
      </dgm:t>
    </dgm:pt>
    <dgm:pt modelId="{8326558F-3AA6-384A-AEE1-3021DE30A337}">
      <dgm:prSet custT="1"/>
      <dgm:spPr/>
      <dgm:t>
        <a:bodyPr/>
        <a:lstStyle/>
        <a:p>
          <a:r>
            <a:rPr lang="en-US" sz="2000" b="1" dirty="0" smtClean="0">
              <a:solidFill>
                <a:schemeClr val="bg2">
                  <a:lumMod val="75000"/>
                </a:schemeClr>
              </a:solidFill>
            </a:rPr>
            <a:t>MIDFIELDER</a:t>
          </a:r>
          <a:endParaRPr lang="en-US" sz="2000" b="1" dirty="0">
            <a:solidFill>
              <a:schemeClr val="bg2">
                <a:lumMod val="75000"/>
              </a:schemeClr>
            </a:solidFill>
          </a:endParaRPr>
        </a:p>
      </dgm:t>
    </dgm:pt>
    <dgm:pt modelId="{FCB6EA21-261E-5644-BEAA-60142C48D258}" type="parTrans" cxnId="{602C183A-D2F1-BF46-9747-6774061F3C0D}">
      <dgm:prSet/>
      <dgm:spPr/>
      <dgm:t>
        <a:bodyPr/>
        <a:lstStyle/>
        <a:p>
          <a:endParaRPr lang="en-US"/>
        </a:p>
      </dgm:t>
    </dgm:pt>
    <dgm:pt modelId="{96E58EAA-773E-CA4E-8C79-0E4E8B232057}" type="sibTrans" cxnId="{602C183A-D2F1-BF46-9747-6774061F3C0D}">
      <dgm:prSet/>
      <dgm:spPr/>
      <dgm:t>
        <a:bodyPr/>
        <a:lstStyle/>
        <a:p>
          <a:endParaRPr lang="en-US"/>
        </a:p>
      </dgm:t>
    </dgm:pt>
    <dgm:pt modelId="{EADD679B-6501-6640-B08C-FE166566DAED}">
      <dgm:prSet custT="1"/>
      <dgm:spPr/>
      <dgm:t>
        <a:bodyPr/>
        <a:lstStyle/>
        <a:p>
          <a:r>
            <a:rPr lang="en-US" sz="2000" b="1" dirty="0" smtClean="0">
              <a:solidFill>
                <a:schemeClr val="bg2">
                  <a:lumMod val="75000"/>
                </a:schemeClr>
              </a:solidFill>
            </a:rPr>
            <a:t>GOALKEEPER</a:t>
          </a:r>
          <a:endParaRPr lang="en-US" sz="2000" b="1" dirty="0">
            <a:solidFill>
              <a:schemeClr val="bg2">
                <a:lumMod val="75000"/>
              </a:schemeClr>
            </a:solidFill>
          </a:endParaRPr>
        </a:p>
      </dgm:t>
    </dgm:pt>
    <dgm:pt modelId="{1E467B24-E28F-B247-ABC1-FEBC1449D915}" type="parTrans" cxnId="{91AA27D5-3BAA-AF43-B57A-B32604610163}">
      <dgm:prSet/>
      <dgm:spPr/>
      <dgm:t>
        <a:bodyPr/>
        <a:lstStyle/>
        <a:p>
          <a:endParaRPr lang="en-US"/>
        </a:p>
      </dgm:t>
    </dgm:pt>
    <dgm:pt modelId="{31F240EA-AEA4-364C-A5DF-19B8D1F23BA8}" type="sibTrans" cxnId="{91AA27D5-3BAA-AF43-B57A-B32604610163}">
      <dgm:prSet/>
      <dgm:spPr/>
      <dgm:t>
        <a:bodyPr/>
        <a:lstStyle/>
        <a:p>
          <a:endParaRPr lang="en-US"/>
        </a:p>
      </dgm:t>
    </dgm:pt>
    <dgm:pt modelId="{ED00DBD4-89AA-124C-8D22-D798FD1CC6DB}">
      <dgm:prSet/>
      <dgm:spPr/>
      <dgm:t>
        <a:bodyPr/>
        <a:lstStyle/>
        <a:p>
          <a:r>
            <a:rPr lang="en-US" dirty="0" smtClean="0"/>
            <a:t>Ball Control, Reactions, Vision, and Short Passing</a:t>
          </a:r>
          <a:endParaRPr lang="en-US" dirty="0"/>
        </a:p>
      </dgm:t>
    </dgm:pt>
    <dgm:pt modelId="{8D9022E4-F06D-3F46-8D17-81E2995432CD}" type="parTrans" cxnId="{BFE724E5-731E-B246-B17F-090FDAFCC488}">
      <dgm:prSet/>
      <dgm:spPr/>
      <dgm:t>
        <a:bodyPr/>
        <a:lstStyle/>
        <a:p>
          <a:endParaRPr lang="en-US"/>
        </a:p>
      </dgm:t>
    </dgm:pt>
    <dgm:pt modelId="{1CEF1AFA-6076-9E48-B24B-24A6E4DD4E87}" type="sibTrans" cxnId="{BFE724E5-731E-B246-B17F-090FDAFCC488}">
      <dgm:prSet/>
      <dgm:spPr/>
      <dgm:t>
        <a:bodyPr/>
        <a:lstStyle/>
        <a:p>
          <a:endParaRPr lang="en-US"/>
        </a:p>
      </dgm:t>
    </dgm:pt>
    <dgm:pt modelId="{07BF70E9-940F-7B4E-86F2-33CF2985559A}">
      <dgm:prSet/>
      <dgm:spPr/>
      <dgm:t>
        <a:bodyPr/>
        <a:lstStyle/>
        <a:p>
          <a:r>
            <a:rPr lang="en-US" dirty="0" smtClean="0"/>
            <a:t>Goalkeeping positioning, Goalkeeping Reflexes, Goalkeeping Diving and Goalkeeping Handling</a:t>
          </a:r>
          <a:endParaRPr lang="en-US" dirty="0"/>
        </a:p>
      </dgm:t>
    </dgm:pt>
    <dgm:pt modelId="{FD6F1B9C-4CF4-A448-8B20-942F20D8C376}" type="parTrans" cxnId="{DCB4C79D-DA26-D246-BE1C-DE21E1457AFA}">
      <dgm:prSet/>
      <dgm:spPr/>
      <dgm:t>
        <a:bodyPr/>
        <a:lstStyle/>
        <a:p>
          <a:endParaRPr lang="en-US"/>
        </a:p>
      </dgm:t>
    </dgm:pt>
    <dgm:pt modelId="{A1444792-2B33-9940-8835-A53A39357AF1}" type="sibTrans" cxnId="{DCB4C79D-DA26-D246-BE1C-DE21E1457AFA}">
      <dgm:prSet/>
      <dgm:spPr/>
      <dgm:t>
        <a:bodyPr/>
        <a:lstStyle/>
        <a:p>
          <a:endParaRPr lang="en-US"/>
        </a:p>
      </dgm:t>
    </dgm:pt>
    <dgm:pt modelId="{358386AE-46D5-724C-945D-BD1CE72E6178}" type="pres">
      <dgm:prSet presAssocID="{16082152-5382-5547-B8CD-E253D254125B}" presName="linear" presStyleCnt="0">
        <dgm:presLayoutVars>
          <dgm:animLvl val="lvl"/>
          <dgm:resizeHandles val="exact"/>
        </dgm:presLayoutVars>
      </dgm:prSet>
      <dgm:spPr/>
    </dgm:pt>
    <dgm:pt modelId="{40453911-AE90-1E46-BCE2-0BE0B4ABB59A}" type="pres">
      <dgm:prSet presAssocID="{51878759-511C-7742-813D-D02E69F46816}" presName="parentText" presStyleLbl="node1" presStyleIdx="0" presStyleCnt="4">
        <dgm:presLayoutVars>
          <dgm:chMax val="0"/>
          <dgm:bulletEnabled val="1"/>
        </dgm:presLayoutVars>
      </dgm:prSet>
      <dgm:spPr/>
    </dgm:pt>
    <dgm:pt modelId="{18D62793-4639-2447-AA54-1AA885C47622}" type="pres">
      <dgm:prSet presAssocID="{51878759-511C-7742-813D-D02E69F46816}" presName="childText" presStyleLbl="revTx" presStyleIdx="0" presStyleCnt="4">
        <dgm:presLayoutVars>
          <dgm:bulletEnabled val="1"/>
        </dgm:presLayoutVars>
      </dgm:prSet>
      <dgm:spPr/>
      <dgm:t>
        <a:bodyPr/>
        <a:lstStyle/>
        <a:p>
          <a:endParaRPr lang="en-US"/>
        </a:p>
      </dgm:t>
    </dgm:pt>
    <dgm:pt modelId="{1565172C-B236-C146-BD44-0C824D718245}" type="pres">
      <dgm:prSet presAssocID="{7ACAA1EC-ABDD-264B-B594-AEA3323F8E8B}" presName="parentText" presStyleLbl="node1" presStyleIdx="1" presStyleCnt="4">
        <dgm:presLayoutVars>
          <dgm:chMax val="0"/>
          <dgm:bulletEnabled val="1"/>
        </dgm:presLayoutVars>
      </dgm:prSet>
      <dgm:spPr/>
      <dgm:t>
        <a:bodyPr/>
        <a:lstStyle/>
        <a:p>
          <a:endParaRPr lang="en-US"/>
        </a:p>
      </dgm:t>
    </dgm:pt>
    <dgm:pt modelId="{FC953FCA-53E0-1547-9C98-F243A21D3124}" type="pres">
      <dgm:prSet presAssocID="{7ACAA1EC-ABDD-264B-B594-AEA3323F8E8B}" presName="childText" presStyleLbl="revTx" presStyleIdx="1" presStyleCnt="4">
        <dgm:presLayoutVars>
          <dgm:bulletEnabled val="1"/>
        </dgm:presLayoutVars>
      </dgm:prSet>
      <dgm:spPr/>
      <dgm:t>
        <a:bodyPr/>
        <a:lstStyle/>
        <a:p>
          <a:endParaRPr lang="en-US"/>
        </a:p>
      </dgm:t>
    </dgm:pt>
    <dgm:pt modelId="{1AFA89AA-FC53-5A46-8BD2-54A9523B1494}" type="pres">
      <dgm:prSet presAssocID="{8326558F-3AA6-384A-AEE1-3021DE30A337}" presName="parentText" presStyleLbl="node1" presStyleIdx="2" presStyleCnt="4">
        <dgm:presLayoutVars>
          <dgm:chMax val="0"/>
          <dgm:bulletEnabled val="1"/>
        </dgm:presLayoutVars>
      </dgm:prSet>
      <dgm:spPr/>
      <dgm:t>
        <a:bodyPr/>
        <a:lstStyle/>
        <a:p>
          <a:endParaRPr lang="en-US"/>
        </a:p>
      </dgm:t>
    </dgm:pt>
    <dgm:pt modelId="{EEA56FC6-A5A7-794A-89C2-3B7CCEBB7CFF}" type="pres">
      <dgm:prSet presAssocID="{8326558F-3AA6-384A-AEE1-3021DE30A337}" presName="childText" presStyleLbl="revTx" presStyleIdx="2" presStyleCnt="4">
        <dgm:presLayoutVars>
          <dgm:bulletEnabled val="1"/>
        </dgm:presLayoutVars>
      </dgm:prSet>
      <dgm:spPr/>
      <dgm:t>
        <a:bodyPr/>
        <a:lstStyle/>
        <a:p>
          <a:endParaRPr lang="en-US"/>
        </a:p>
      </dgm:t>
    </dgm:pt>
    <dgm:pt modelId="{88FBA5C5-5792-D94D-8F46-21A11791E1C1}" type="pres">
      <dgm:prSet presAssocID="{EADD679B-6501-6640-B08C-FE166566DAED}" presName="parentText" presStyleLbl="node1" presStyleIdx="3" presStyleCnt="4">
        <dgm:presLayoutVars>
          <dgm:chMax val="0"/>
          <dgm:bulletEnabled val="1"/>
        </dgm:presLayoutVars>
      </dgm:prSet>
      <dgm:spPr/>
    </dgm:pt>
    <dgm:pt modelId="{14C97C0B-A7EB-C248-84EC-49AE55D96938}" type="pres">
      <dgm:prSet presAssocID="{EADD679B-6501-6640-B08C-FE166566DAED}" presName="childText" presStyleLbl="revTx" presStyleIdx="3" presStyleCnt="4">
        <dgm:presLayoutVars>
          <dgm:bulletEnabled val="1"/>
        </dgm:presLayoutVars>
      </dgm:prSet>
      <dgm:spPr/>
      <dgm:t>
        <a:bodyPr/>
        <a:lstStyle/>
        <a:p>
          <a:endParaRPr lang="en-US"/>
        </a:p>
      </dgm:t>
    </dgm:pt>
  </dgm:ptLst>
  <dgm:cxnLst>
    <dgm:cxn modelId="{A60C4B09-4C2D-9748-808C-2BCDA0105A14}" type="presOf" srcId="{16082152-5382-5547-B8CD-E253D254125B}" destId="{358386AE-46D5-724C-945D-BD1CE72E6178}" srcOrd="0" destOrd="0" presId="urn:microsoft.com/office/officeart/2005/8/layout/vList2"/>
    <dgm:cxn modelId="{B17C4444-D321-9C4C-B249-40335030CAE7}" type="presOf" srcId="{ED00DBD4-89AA-124C-8D22-D798FD1CC6DB}" destId="{EEA56FC6-A5A7-794A-89C2-3B7CCEBB7CFF}" srcOrd="0" destOrd="0" presId="urn:microsoft.com/office/officeart/2005/8/layout/vList2"/>
    <dgm:cxn modelId="{BFE724E5-731E-B246-B17F-090FDAFCC488}" srcId="{8326558F-3AA6-384A-AEE1-3021DE30A337}" destId="{ED00DBD4-89AA-124C-8D22-D798FD1CC6DB}" srcOrd="0" destOrd="0" parTransId="{8D9022E4-F06D-3F46-8D17-81E2995432CD}" sibTransId="{1CEF1AFA-6076-9E48-B24B-24A6E4DD4E87}"/>
    <dgm:cxn modelId="{2464D9DF-11BE-434D-BC7C-AE625D1C3B41}" type="presOf" srcId="{FC41F621-F69F-7A46-87FA-3394A74A2BBD}" destId="{FC953FCA-53E0-1547-9C98-F243A21D3124}" srcOrd="0" destOrd="0" presId="urn:microsoft.com/office/officeart/2005/8/layout/vList2"/>
    <dgm:cxn modelId="{517BA15E-E3AD-924D-B0CF-D971F8E1E6D2}" type="presOf" srcId="{8326558F-3AA6-384A-AEE1-3021DE30A337}" destId="{1AFA89AA-FC53-5A46-8BD2-54A9523B1494}" srcOrd="0" destOrd="0" presId="urn:microsoft.com/office/officeart/2005/8/layout/vList2"/>
    <dgm:cxn modelId="{8F54949A-D7CA-7246-B5F4-DCB01AA9C0B1}" type="presOf" srcId="{07BF70E9-940F-7B4E-86F2-33CF2985559A}" destId="{14C97C0B-A7EB-C248-84EC-49AE55D96938}" srcOrd="0" destOrd="0" presId="urn:microsoft.com/office/officeart/2005/8/layout/vList2"/>
    <dgm:cxn modelId="{D1A954D8-BA3C-BA41-BCFA-E7CB398BB1F7}" srcId="{7ACAA1EC-ABDD-264B-B594-AEA3323F8E8B}" destId="{FC41F621-F69F-7A46-87FA-3394A74A2BBD}" srcOrd="0" destOrd="0" parTransId="{A4725E07-0CB4-7547-9B06-AEE189BBE2E2}" sibTransId="{397872E2-89B9-5E43-A870-39231F9D57DD}"/>
    <dgm:cxn modelId="{602C183A-D2F1-BF46-9747-6774061F3C0D}" srcId="{16082152-5382-5547-B8CD-E253D254125B}" destId="{8326558F-3AA6-384A-AEE1-3021DE30A337}" srcOrd="2" destOrd="0" parTransId="{FCB6EA21-261E-5644-BEAA-60142C48D258}" sibTransId="{96E58EAA-773E-CA4E-8C79-0E4E8B232057}"/>
    <dgm:cxn modelId="{CE355EAA-68E5-AA4E-9847-8D9E5952AC28}" type="presOf" srcId="{39E57D7B-91CA-D64A-B4D3-489861A38C8C}" destId="{18D62793-4639-2447-AA54-1AA885C47622}" srcOrd="0" destOrd="0" presId="urn:microsoft.com/office/officeart/2005/8/layout/vList2"/>
    <dgm:cxn modelId="{33849D83-56D7-0B46-ACC9-8934FDAEC603}" srcId="{16082152-5382-5547-B8CD-E253D254125B}" destId="{7ACAA1EC-ABDD-264B-B594-AEA3323F8E8B}" srcOrd="1" destOrd="0" parTransId="{4C3560B3-BC5B-7D46-B4B5-98685848A1C1}" sibTransId="{5BDA744F-9014-F746-9A29-1A0FAC2BAD2B}"/>
    <dgm:cxn modelId="{DCB4C79D-DA26-D246-BE1C-DE21E1457AFA}" srcId="{EADD679B-6501-6640-B08C-FE166566DAED}" destId="{07BF70E9-940F-7B4E-86F2-33CF2985559A}" srcOrd="0" destOrd="0" parTransId="{FD6F1B9C-4CF4-A448-8B20-942F20D8C376}" sibTransId="{A1444792-2B33-9940-8835-A53A39357AF1}"/>
    <dgm:cxn modelId="{8D7A2B97-3002-F74F-A626-30962DE6D2FD}" type="presOf" srcId="{7ACAA1EC-ABDD-264B-B594-AEA3323F8E8B}" destId="{1565172C-B236-C146-BD44-0C824D718245}" srcOrd="0" destOrd="0" presId="urn:microsoft.com/office/officeart/2005/8/layout/vList2"/>
    <dgm:cxn modelId="{B1CB5793-637E-0D44-AD45-FF5AED9590F0}" type="presOf" srcId="{51878759-511C-7742-813D-D02E69F46816}" destId="{40453911-AE90-1E46-BCE2-0BE0B4ABB59A}" srcOrd="0" destOrd="0" presId="urn:microsoft.com/office/officeart/2005/8/layout/vList2"/>
    <dgm:cxn modelId="{91AA27D5-3BAA-AF43-B57A-B32604610163}" srcId="{16082152-5382-5547-B8CD-E253D254125B}" destId="{EADD679B-6501-6640-B08C-FE166566DAED}" srcOrd="3" destOrd="0" parTransId="{1E467B24-E28F-B247-ABC1-FEBC1449D915}" sibTransId="{31F240EA-AEA4-364C-A5DF-19B8D1F23BA8}"/>
    <dgm:cxn modelId="{5500457F-BE3F-1E49-AB1F-970E6630AC28}" type="presOf" srcId="{EADD679B-6501-6640-B08C-FE166566DAED}" destId="{88FBA5C5-5792-D94D-8F46-21A11791E1C1}" srcOrd="0" destOrd="0" presId="urn:microsoft.com/office/officeart/2005/8/layout/vList2"/>
    <dgm:cxn modelId="{6FF2C3EF-E507-4444-AD42-D358F1CDAED6}" srcId="{51878759-511C-7742-813D-D02E69F46816}" destId="{39E57D7B-91CA-D64A-B4D3-489861A38C8C}" srcOrd="0" destOrd="0" parTransId="{D5D5D7B0-442F-3147-A3A2-4164F974E2CD}" sibTransId="{A1658BE0-B033-334F-A9A0-BBD55BC07288}"/>
    <dgm:cxn modelId="{E9859F41-8A67-FE49-ADC6-C016D8516E89}" srcId="{16082152-5382-5547-B8CD-E253D254125B}" destId="{51878759-511C-7742-813D-D02E69F46816}" srcOrd="0" destOrd="0" parTransId="{63E52B8E-1352-654C-8CD6-4349C3A6F5F7}" sibTransId="{CA8F4963-0B10-654E-B3B4-7B3CB1B384EA}"/>
    <dgm:cxn modelId="{49832A80-19EE-6848-8879-972A61E99BD4}" type="presParOf" srcId="{358386AE-46D5-724C-945D-BD1CE72E6178}" destId="{40453911-AE90-1E46-BCE2-0BE0B4ABB59A}" srcOrd="0" destOrd="0" presId="urn:microsoft.com/office/officeart/2005/8/layout/vList2"/>
    <dgm:cxn modelId="{FBF7EFB4-4078-7B49-87DA-A209972CD06E}" type="presParOf" srcId="{358386AE-46D5-724C-945D-BD1CE72E6178}" destId="{18D62793-4639-2447-AA54-1AA885C47622}" srcOrd="1" destOrd="0" presId="urn:microsoft.com/office/officeart/2005/8/layout/vList2"/>
    <dgm:cxn modelId="{F3C69AE1-6A34-0A4E-A539-4BFB8738C69F}" type="presParOf" srcId="{358386AE-46D5-724C-945D-BD1CE72E6178}" destId="{1565172C-B236-C146-BD44-0C824D718245}" srcOrd="2" destOrd="0" presId="urn:microsoft.com/office/officeart/2005/8/layout/vList2"/>
    <dgm:cxn modelId="{A7E00BA9-9DDF-6D4B-8560-9949493CBCE6}" type="presParOf" srcId="{358386AE-46D5-724C-945D-BD1CE72E6178}" destId="{FC953FCA-53E0-1547-9C98-F243A21D3124}" srcOrd="3" destOrd="0" presId="urn:microsoft.com/office/officeart/2005/8/layout/vList2"/>
    <dgm:cxn modelId="{5D6288A6-3554-E34B-91D8-2364981AF8CB}" type="presParOf" srcId="{358386AE-46D5-724C-945D-BD1CE72E6178}" destId="{1AFA89AA-FC53-5A46-8BD2-54A9523B1494}" srcOrd="4" destOrd="0" presId="urn:microsoft.com/office/officeart/2005/8/layout/vList2"/>
    <dgm:cxn modelId="{B64A1B6B-AC98-824E-B699-40E1130AF6C7}" type="presParOf" srcId="{358386AE-46D5-724C-945D-BD1CE72E6178}" destId="{EEA56FC6-A5A7-794A-89C2-3B7CCEBB7CFF}" srcOrd="5" destOrd="0" presId="urn:microsoft.com/office/officeart/2005/8/layout/vList2"/>
    <dgm:cxn modelId="{B76E6342-6B1D-0847-8118-FB4DF364064D}" type="presParOf" srcId="{358386AE-46D5-724C-945D-BD1CE72E6178}" destId="{88FBA5C5-5792-D94D-8F46-21A11791E1C1}" srcOrd="6" destOrd="0" presId="urn:microsoft.com/office/officeart/2005/8/layout/vList2"/>
    <dgm:cxn modelId="{3AB28CB9-1CF9-E141-B984-B6369AC27C18}" type="presParOf" srcId="{358386AE-46D5-724C-945D-BD1CE72E6178}" destId="{14C97C0B-A7EB-C248-84EC-49AE55D969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8A627-F0CF-0B4D-960D-7BF7B770E872}">
      <dsp:nvSpPr>
        <dsp:cNvPr id="0" name=""/>
        <dsp:cNvSpPr/>
      </dsp:nvSpPr>
      <dsp:spPr>
        <a:xfrm>
          <a:off x="393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WRANGLING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3931" y="20110"/>
        <a:ext cx="1787450" cy="714980"/>
      </dsp:txXfrm>
    </dsp:sp>
    <dsp:sp modelId="{C23016CD-4CBC-FF40-9545-5F42E8BE0BDC}">
      <dsp:nvSpPr>
        <dsp:cNvPr id="0" name=""/>
        <dsp:cNvSpPr/>
      </dsp:nvSpPr>
      <dsp:spPr>
        <a:xfrm>
          <a:off x="37003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Clean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Merge</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Handle Missing Values</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Aggregate</a:t>
          </a:r>
          <a:endParaRPr lang="en-US" sz="1200" b="1" kern="1200" dirty="0"/>
        </a:p>
      </dsp:txBody>
      <dsp:txXfrm>
        <a:off x="422333" y="787388"/>
        <a:ext cx="1682854" cy="1681004"/>
      </dsp:txXfrm>
    </dsp:sp>
    <dsp:sp modelId="{DCFC222B-A616-3A49-B652-A4FB3562832C}">
      <dsp:nvSpPr>
        <dsp:cNvPr id="0" name=""/>
        <dsp:cNvSpPr/>
      </dsp:nvSpPr>
      <dsp:spPr>
        <a:xfrm>
          <a:off x="2062353"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062353" y="244093"/>
        <a:ext cx="440951" cy="267013"/>
      </dsp:txXfrm>
    </dsp:sp>
    <dsp:sp modelId="{7B642EDD-8F5F-344C-9902-E5C3ACD11684}">
      <dsp:nvSpPr>
        <dsp:cNvPr id="0" name=""/>
        <dsp:cNvSpPr/>
      </dsp:nvSpPr>
      <dsp:spPr>
        <a:xfrm>
          <a:off x="2875266"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EXPLORATION</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2875266" y="20110"/>
        <a:ext cx="1787450" cy="714980"/>
      </dsp:txXfrm>
    </dsp:sp>
    <dsp:sp modelId="{A6FE41C3-05BC-B04E-A14E-DFAD1FE62D5F}">
      <dsp:nvSpPr>
        <dsp:cNvPr id="0" name=""/>
        <dsp:cNvSpPr/>
      </dsp:nvSpPr>
      <dsp:spPr>
        <a:xfrm>
          <a:off x="3241370"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Data Distribution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Hypothesis Testing: Difference Between Groups, Normality, Linearity, Multicollinearity</a:t>
          </a:r>
          <a:endParaRPr lang="en-US" sz="1200" b="1" kern="1200" dirty="0"/>
        </a:p>
        <a:p>
          <a:pPr marL="114300" lvl="1" indent="-114300" algn="l" defTabSz="533400">
            <a:lnSpc>
              <a:spcPct val="90000"/>
            </a:lnSpc>
            <a:spcBef>
              <a:spcPct val="0"/>
            </a:spcBef>
            <a:spcAft>
              <a:spcPct val="15000"/>
            </a:spcAft>
            <a:buChar char="•"/>
          </a:pPr>
          <a:endParaRPr lang="en-US" sz="1200" b="1" kern="1200" dirty="0"/>
        </a:p>
      </dsp:txBody>
      <dsp:txXfrm>
        <a:off x="3293668" y="787388"/>
        <a:ext cx="1682854" cy="1681004"/>
      </dsp:txXfrm>
    </dsp:sp>
    <dsp:sp modelId="{52E5E4B3-30F9-B147-9319-1083D967F254}">
      <dsp:nvSpPr>
        <dsp:cNvPr id="0" name=""/>
        <dsp:cNvSpPr/>
      </dsp:nvSpPr>
      <dsp:spPr>
        <a:xfrm>
          <a:off x="4933688"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33688" y="244093"/>
        <a:ext cx="440951" cy="267013"/>
      </dsp:txXfrm>
    </dsp:sp>
    <dsp:sp modelId="{C1323156-0093-764C-8E13-AA4BA3A3B2ED}">
      <dsp:nvSpPr>
        <dsp:cNvPr id="0" name=""/>
        <dsp:cNvSpPr/>
      </dsp:nvSpPr>
      <dsp:spPr>
        <a:xfrm>
          <a:off x="574660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MODELING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5746601" y="20110"/>
        <a:ext cx="1787450" cy="714980"/>
      </dsp:txXfrm>
    </dsp:sp>
    <dsp:sp modelId="{93BCB50A-3073-9C48-8EF6-1C01B23E9A22}">
      <dsp:nvSpPr>
        <dsp:cNvPr id="0" name=""/>
        <dsp:cNvSpPr/>
      </dsp:nvSpPr>
      <dsp:spPr>
        <a:xfrm>
          <a:off x="611270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Feature Selection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Feature Reduction (PCA)</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Regression Models: Linear, Polynomial, Ridge, Lasso, SVR</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Model Comparison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Prediction</a:t>
          </a:r>
          <a:endParaRPr lang="en-US" sz="1200" b="1" kern="1200" dirty="0"/>
        </a:p>
      </dsp:txBody>
      <dsp:txXfrm>
        <a:off x="6165003" y="787388"/>
        <a:ext cx="1682854" cy="1681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53911-AE90-1E46-BCE2-0BE0B4ABB59A}">
      <dsp:nvSpPr>
        <dsp:cNvPr id="0" name=""/>
        <dsp:cNvSpPr/>
      </dsp:nvSpPr>
      <dsp:spPr>
        <a:xfrm>
          <a:off x="0" y="72940"/>
          <a:ext cx="4397405" cy="484379"/>
        </a:xfrm>
        <a:prstGeom prst="roundRect">
          <a:avLst/>
        </a:prstGeom>
        <a:gradFill rotWithShape="0">
          <a:gsLst>
            <a:gs pos="0">
              <a:schemeClr val="accent3">
                <a:alpha val="90000"/>
                <a:hueOff val="0"/>
                <a:satOff val="0"/>
                <a:lumOff val="0"/>
                <a:alphaOff val="0"/>
                <a:tint val="100000"/>
                <a:shade val="100000"/>
                <a:satMod val="129999"/>
              </a:schemeClr>
            </a:gs>
            <a:gs pos="100000">
              <a:schemeClr val="accent3">
                <a:alpha val="9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DEFENDER</a:t>
          </a:r>
          <a:endParaRPr lang="en-US" sz="2000" b="1" kern="1200" dirty="0">
            <a:solidFill>
              <a:schemeClr val="bg2">
                <a:lumMod val="75000"/>
              </a:schemeClr>
            </a:solidFill>
          </a:endParaRPr>
        </a:p>
      </dsp:txBody>
      <dsp:txXfrm>
        <a:off x="23645" y="96585"/>
        <a:ext cx="4350115" cy="437089"/>
      </dsp:txXfrm>
    </dsp:sp>
    <dsp:sp modelId="{18D62793-4639-2447-AA54-1AA885C47622}">
      <dsp:nvSpPr>
        <dsp:cNvPr id="0" name=""/>
        <dsp:cNvSpPr/>
      </dsp:nvSpPr>
      <dsp:spPr>
        <a:xfrm>
          <a:off x="0" y="557320"/>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Standing Tackle, Interceptions, Marking, Sliding Tackle and Reaction</a:t>
          </a:r>
          <a:endParaRPr lang="en-US" sz="1400" kern="1200" dirty="0"/>
        </a:p>
      </dsp:txBody>
      <dsp:txXfrm>
        <a:off x="0" y="557320"/>
        <a:ext cx="4397405" cy="437805"/>
      </dsp:txXfrm>
    </dsp:sp>
    <dsp:sp modelId="{1565172C-B236-C146-BD44-0C824D718245}">
      <dsp:nvSpPr>
        <dsp:cNvPr id="0" name=""/>
        <dsp:cNvSpPr/>
      </dsp:nvSpPr>
      <dsp:spPr>
        <a:xfrm>
          <a:off x="0" y="995126"/>
          <a:ext cx="4397405" cy="484379"/>
        </a:xfrm>
        <a:prstGeom prst="roundRect">
          <a:avLst/>
        </a:prstGeom>
        <a:gradFill rotWithShape="0">
          <a:gsLst>
            <a:gs pos="0">
              <a:schemeClr val="accent3">
                <a:alpha val="90000"/>
                <a:hueOff val="0"/>
                <a:satOff val="0"/>
                <a:lumOff val="0"/>
                <a:alphaOff val="-13333"/>
                <a:tint val="100000"/>
                <a:shade val="100000"/>
                <a:satMod val="129999"/>
              </a:schemeClr>
            </a:gs>
            <a:gs pos="100000">
              <a:schemeClr val="accent3">
                <a:alpha val="90000"/>
                <a:hueOff val="0"/>
                <a:satOff val="0"/>
                <a:lumOff val="0"/>
                <a:alphaOff val="-13333"/>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FORWARD</a:t>
          </a:r>
          <a:endParaRPr lang="en-US" sz="2000" b="1" kern="1200" dirty="0">
            <a:solidFill>
              <a:schemeClr val="bg2">
                <a:lumMod val="75000"/>
              </a:schemeClr>
            </a:solidFill>
          </a:endParaRPr>
        </a:p>
      </dsp:txBody>
      <dsp:txXfrm>
        <a:off x="23645" y="1018771"/>
        <a:ext cx="4350115" cy="437089"/>
      </dsp:txXfrm>
    </dsp:sp>
    <dsp:sp modelId="{FC953FCA-53E0-1547-9C98-F243A21D3124}">
      <dsp:nvSpPr>
        <dsp:cNvPr id="0" name=""/>
        <dsp:cNvSpPr/>
      </dsp:nvSpPr>
      <dsp:spPr>
        <a:xfrm>
          <a:off x="0" y="1479506"/>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Positioning, Finishing, Volleys, Shot Power, Long Shots, Short Passing and Dribbling</a:t>
          </a:r>
          <a:endParaRPr lang="en-US" sz="1400" kern="1200" dirty="0"/>
        </a:p>
      </dsp:txBody>
      <dsp:txXfrm>
        <a:off x="0" y="1479506"/>
        <a:ext cx="4397405" cy="437805"/>
      </dsp:txXfrm>
    </dsp:sp>
    <dsp:sp modelId="{1AFA89AA-FC53-5A46-8BD2-54A9523B1494}">
      <dsp:nvSpPr>
        <dsp:cNvPr id="0" name=""/>
        <dsp:cNvSpPr/>
      </dsp:nvSpPr>
      <dsp:spPr>
        <a:xfrm>
          <a:off x="0" y="1917311"/>
          <a:ext cx="4397405" cy="484379"/>
        </a:xfrm>
        <a:prstGeom prst="roundRect">
          <a:avLst/>
        </a:prstGeom>
        <a:gradFill rotWithShape="0">
          <a:gsLst>
            <a:gs pos="0">
              <a:schemeClr val="accent3">
                <a:alpha val="90000"/>
                <a:hueOff val="0"/>
                <a:satOff val="0"/>
                <a:lumOff val="0"/>
                <a:alphaOff val="-26667"/>
                <a:tint val="100000"/>
                <a:shade val="100000"/>
                <a:satMod val="129999"/>
              </a:schemeClr>
            </a:gs>
            <a:gs pos="100000">
              <a:schemeClr val="accent3">
                <a:alpha val="90000"/>
                <a:hueOff val="0"/>
                <a:satOff val="0"/>
                <a:lumOff val="0"/>
                <a:alphaOff val="-26667"/>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MIDFIELDER</a:t>
          </a:r>
          <a:endParaRPr lang="en-US" sz="2000" b="1" kern="1200" dirty="0">
            <a:solidFill>
              <a:schemeClr val="bg2">
                <a:lumMod val="75000"/>
              </a:schemeClr>
            </a:solidFill>
          </a:endParaRPr>
        </a:p>
      </dsp:txBody>
      <dsp:txXfrm>
        <a:off x="23645" y="1940956"/>
        <a:ext cx="4350115" cy="437089"/>
      </dsp:txXfrm>
    </dsp:sp>
    <dsp:sp modelId="{EEA56FC6-A5A7-794A-89C2-3B7CCEBB7CFF}">
      <dsp:nvSpPr>
        <dsp:cNvPr id="0" name=""/>
        <dsp:cNvSpPr/>
      </dsp:nvSpPr>
      <dsp:spPr>
        <a:xfrm>
          <a:off x="0" y="2401690"/>
          <a:ext cx="439740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Vision, and Short Passing</a:t>
          </a:r>
          <a:endParaRPr lang="en-US" sz="1400" kern="1200" dirty="0"/>
        </a:p>
      </dsp:txBody>
      <dsp:txXfrm>
        <a:off x="0" y="2401690"/>
        <a:ext cx="4397405" cy="298080"/>
      </dsp:txXfrm>
    </dsp:sp>
    <dsp:sp modelId="{88FBA5C5-5792-D94D-8F46-21A11791E1C1}">
      <dsp:nvSpPr>
        <dsp:cNvPr id="0" name=""/>
        <dsp:cNvSpPr/>
      </dsp:nvSpPr>
      <dsp:spPr>
        <a:xfrm>
          <a:off x="0" y="2699770"/>
          <a:ext cx="4397405" cy="484379"/>
        </a:xfrm>
        <a:prstGeom prst="roundRect">
          <a:avLst/>
        </a:prstGeom>
        <a:gradFill rotWithShape="0">
          <a:gsLst>
            <a:gs pos="0">
              <a:schemeClr val="accent3">
                <a:alpha val="90000"/>
                <a:hueOff val="0"/>
                <a:satOff val="0"/>
                <a:lumOff val="0"/>
                <a:alphaOff val="-40000"/>
                <a:tint val="100000"/>
                <a:shade val="100000"/>
                <a:satMod val="129999"/>
              </a:schemeClr>
            </a:gs>
            <a:gs pos="100000">
              <a:schemeClr val="accent3">
                <a:alpha val="90000"/>
                <a:hueOff val="0"/>
                <a:satOff val="0"/>
                <a:lumOff val="0"/>
                <a:alphaOff val="-4000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GOALKEEPER</a:t>
          </a:r>
          <a:endParaRPr lang="en-US" sz="2000" b="1" kern="1200" dirty="0">
            <a:solidFill>
              <a:schemeClr val="bg2">
                <a:lumMod val="75000"/>
              </a:schemeClr>
            </a:solidFill>
          </a:endParaRPr>
        </a:p>
      </dsp:txBody>
      <dsp:txXfrm>
        <a:off x="23645" y="2723415"/>
        <a:ext cx="4350115" cy="437089"/>
      </dsp:txXfrm>
    </dsp:sp>
    <dsp:sp modelId="{14C97C0B-A7EB-C248-84EC-49AE55D96938}">
      <dsp:nvSpPr>
        <dsp:cNvPr id="0" name=""/>
        <dsp:cNvSpPr/>
      </dsp:nvSpPr>
      <dsp:spPr>
        <a:xfrm>
          <a:off x="0" y="3184151"/>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Goalkeeping positioning, Goalkeeping Reflexes, Goalkeeping Diving and Goalkeeping Handling</a:t>
          </a:r>
          <a:endParaRPr lang="en-US" sz="1400" kern="1200" dirty="0"/>
        </a:p>
      </dsp:txBody>
      <dsp:txXfrm>
        <a:off x="0" y="3184151"/>
        <a:ext cx="4397405" cy="437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5" name="Title Text"/>
          <p:cNvSpPr txBox="1">
            <a:spLocks noGrp="1"/>
          </p:cNvSpPr>
          <p:nvPr>
            <p:ph type="title"/>
          </p:nvPr>
        </p:nvSpPr>
        <p:spPr>
          <a:xfrm>
            <a:off x="1143000" y="841771"/>
            <a:ext cx="6858000" cy="1790701"/>
          </a:xfrm>
          <a:prstGeom prst="rect">
            <a:avLst/>
          </a:prstGeom>
        </p:spPr>
        <p:txBody>
          <a:bodyPr anchor="b"/>
          <a:lstStyle>
            <a:lvl1pPr algn="ctr">
              <a:defRPr sz="4500"/>
            </a:lvl1pPr>
          </a:lstStyle>
          <a:p>
            <a:r>
              <a:t>Title Text</a:t>
            </a:r>
          </a:p>
        </p:txBody>
      </p:sp>
      <p:sp>
        <p:nvSpPr>
          <p:cNvPr id="16" name="Body Level One…"/>
          <p:cNvSpPr txBox="1">
            <a:spLocks noGrp="1"/>
          </p:cNvSpPr>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4"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45"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46"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7"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48" name="Title Text"/>
          <p:cNvSpPr txBox="1">
            <a:spLocks noGrp="1"/>
          </p:cNvSpPr>
          <p:nvPr>
            <p:ph type="title"/>
          </p:nvPr>
        </p:nvSpPr>
        <p:spPr>
          <a:xfrm>
            <a:off x="6543675" y="273843"/>
            <a:ext cx="1971675" cy="4358880"/>
          </a:xfrm>
          <a:prstGeom prst="rect">
            <a:avLst/>
          </a:prstGeom>
        </p:spPr>
        <p:txBody>
          <a:bodyPr/>
          <a:lstStyle/>
          <a:p>
            <a:r>
              <a:t>Title Text</a:t>
            </a:r>
          </a:p>
        </p:txBody>
      </p:sp>
      <p:sp>
        <p:nvSpPr>
          <p:cNvPr id="149" name="Body Level One…"/>
          <p:cNvSpPr txBox="1">
            <a:spLocks noGrp="1"/>
          </p:cNvSpPr>
          <p:nvPr>
            <p:ph type="body" idx="1"/>
          </p:nvPr>
        </p:nvSpPr>
        <p:spPr>
          <a:xfrm>
            <a:off x="628650" y="273843"/>
            <a:ext cx="5800725" cy="43588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4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4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4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44" name="Title Text"/>
          <p:cNvSpPr txBox="1">
            <a:spLocks noGrp="1"/>
          </p:cNvSpPr>
          <p:nvPr>
            <p:ph type="title"/>
          </p:nvPr>
        </p:nvSpPr>
        <p:spPr>
          <a:xfrm>
            <a:off x="623887" y="1282303"/>
            <a:ext cx="7886701" cy="2139554"/>
          </a:xfrm>
          <a:prstGeom prst="rect">
            <a:avLst/>
          </a:prstGeom>
        </p:spPr>
        <p:txBody>
          <a:bodyPr anchor="b"/>
          <a:lstStyle>
            <a:lvl1pPr>
              <a:defRPr sz="4500"/>
            </a:lvl1pPr>
          </a:lstStyle>
          <a:p>
            <a:r>
              <a:t>Title Text</a:t>
            </a:r>
          </a:p>
        </p:txBody>
      </p:sp>
      <p:sp>
        <p:nvSpPr>
          <p:cNvPr id="45" name="Body Level One…"/>
          <p:cNvSpPr txBox="1">
            <a:spLocks noGrp="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5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5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5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57"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58" name="Body Level One…"/>
          <p:cNvSpPr txBox="1">
            <a:spLocks noGrp="1"/>
          </p:cNvSpPr>
          <p:nvPr>
            <p:ph type="body" sz="half" idx="1"/>
          </p:nvPr>
        </p:nvSpPr>
        <p:spPr>
          <a:xfrm>
            <a:off x="628650" y="1369219"/>
            <a:ext cx="3886200" cy="3263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6"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67"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68"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69"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70" name="Title Text"/>
          <p:cNvSpPr txBox="1">
            <a:spLocks noGrp="1"/>
          </p:cNvSpPr>
          <p:nvPr>
            <p:ph type="title"/>
          </p:nvPr>
        </p:nvSpPr>
        <p:spPr>
          <a:xfrm>
            <a:off x="629841" y="273843"/>
            <a:ext cx="7886701" cy="994173"/>
          </a:xfrm>
          <a:prstGeom prst="rect">
            <a:avLst/>
          </a:prstGeom>
        </p:spPr>
        <p:txBody>
          <a:bodyPr/>
          <a:lstStyle/>
          <a:p>
            <a:r>
              <a:t>Title Text</a:t>
            </a:r>
          </a:p>
        </p:txBody>
      </p:sp>
      <p:sp>
        <p:nvSpPr>
          <p:cNvPr id="71" name="Body Level One…"/>
          <p:cNvSpPr txBox="1">
            <a:spLocks noGrp="1"/>
          </p:cNvSpPr>
          <p:nvPr>
            <p:ph type="body" sz="quarter" idx="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13"/>
          </p:nvPr>
        </p:nvSpPr>
        <p:spPr>
          <a:xfrm>
            <a:off x="4629150" y="1260871"/>
            <a:ext cx="3887392" cy="617935"/>
          </a:xfrm>
          <a:prstGeom prst="rect">
            <a:avLst/>
          </a:prstGeom>
        </p:spPr>
        <p:txBody>
          <a:bodyPr anchor="b"/>
          <a:lstStyle/>
          <a:p>
            <a:pPr marL="0" indent="0">
              <a:buSzTx/>
              <a:buFontTx/>
              <a:buNone/>
              <a:defRPr sz="1800" b="1"/>
            </a:pPr>
            <a:endParaRPr/>
          </a:p>
        </p:txBody>
      </p:sp>
      <p:sp>
        <p:nvSpPr>
          <p:cNvPr id="73"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8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8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8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84"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85"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93"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94"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95"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9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0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0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0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07"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08" name="Body Level One…"/>
          <p:cNvSpPr txBox="1">
            <a:spLocks noGrp="1"/>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109" name="Text Placeholder 3"/>
          <p:cNvSpPr>
            <a:spLocks noGrp="1"/>
          </p:cNvSpPr>
          <p:nvPr>
            <p:ph type="body" sz="quarter" idx="13"/>
          </p:nvPr>
        </p:nvSpPr>
        <p:spPr>
          <a:xfrm>
            <a:off x="629840" y="1543050"/>
            <a:ext cx="2949180" cy="2858692"/>
          </a:xfrm>
          <a:prstGeom prst="rect">
            <a:avLst/>
          </a:prstGeom>
        </p:spPr>
        <p:txBody>
          <a:bodyPr/>
          <a:lstStyle/>
          <a:p>
            <a:pPr marL="0" indent="0">
              <a:buSzTx/>
              <a:buFontTx/>
              <a:buNone/>
              <a:defRPr sz="1200"/>
            </a:pPr>
            <a:endParaRPr/>
          </a:p>
        </p:txBody>
      </p:sp>
      <p:sp>
        <p:nvSpPr>
          <p:cNvPr id="11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7"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18"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19"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20"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21"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22" name="Picture Placeholder 2"/>
          <p:cNvSpPr>
            <a:spLocks noGrp="1"/>
          </p:cNvSpPr>
          <p:nvPr>
            <p:ph type="pic" sz="half" idx="13"/>
          </p:nvPr>
        </p:nvSpPr>
        <p:spPr>
          <a:xfrm>
            <a:off x="3887391" y="740568"/>
            <a:ext cx="4629151" cy="3655221"/>
          </a:xfrm>
          <a:prstGeom prst="rect">
            <a:avLst/>
          </a:prstGeom>
        </p:spPr>
        <p:txBody>
          <a:bodyPr lIns="91439" rIns="91439">
            <a:noAutofit/>
          </a:bodyPr>
          <a:lstStyle/>
          <a:p>
            <a:endParaRPr/>
          </a:p>
        </p:txBody>
      </p:sp>
      <p:sp>
        <p:nvSpPr>
          <p:cNvPr id="123" name="Body Level One…"/>
          <p:cNvSpPr txBox="1">
            <a:spLocks noGrp="1"/>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3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3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35"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1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57200" y="0"/>
            <a:ext cx="8229600" cy="1269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ofifa.com/" TargetMode="External"/><Relationship Id="rId4" Type="http://schemas.openxmlformats.org/officeDocument/2006/relationships/hyperlink" Target="https://www.kaggle.com/hugomathien/soccer" TargetMode="External"/><Relationship Id="rId5"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hyperlink" Target="http://football-data.mx-api.enetscores.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808080"/>
                </a:solidFill>
                <a:latin typeface="Aller Display"/>
                <a:ea typeface="Aller Display"/>
                <a:cs typeface="Aller Display"/>
                <a:sym typeface="Aller Display"/>
              </a:rPr>
              <a:t>Identifying Top Players and Significant Player Attributes Based on Player Position for European </a:t>
            </a:r>
            <a:r>
              <a:rPr lang="en-US" sz="2800" b="1" dirty="0">
                <a:solidFill>
                  <a:srgbClr val="808080"/>
                </a:solidFill>
                <a:latin typeface="Aller Display"/>
                <a:ea typeface="Aller Display"/>
                <a:cs typeface="Aller Display"/>
                <a:sym typeface="Aller Display"/>
              </a:rPr>
              <a:t>Football</a:t>
            </a:r>
            <a:endParaRPr lang="en-US" sz="2800" b="1" dirty="0">
              <a:solidFill>
                <a:srgbClr val="808080"/>
              </a:solidFill>
              <a:latin typeface="Aller Display"/>
              <a:ea typeface="Aller Display"/>
              <a:cs typeface="Aller Display"/>
              <a:sym typeface="Aller Display"/>
            </a:endParaRPr>
          </a:p>
        </p:txBody>
      </p:sp>
      <p:sp>
        <p:nvSpPr>
          <p:cNvPr id="3" name="Text Placeholder 2"/>
          <p:cNvSpPr>
            <a:spLocks noGrp="1"/>
          </p:cNvSpPr>
          <p:nvPr>
            <p:ph type="body" sz="quarter" idx="1"/>
          </p:nvPr>
        </p:nvSpPr>
        <p:spPr/>
        <p:txBody>
          <a:bodyPr>
            <a:noAutofit/>
          </a:bodyPr>
          <a:lstStyle/>
          <a:p>
            <a:pPr algn="l"/>
            <a:r>
              <a:rPr lang="en-US" sz="900" b="1" i="1" dirty="0"/>
              <a:t>Springboard Intermediate Data Science: Python</a:t>
            </a:r>
            <a:endParaRPr lang="en-GB" sz="900" b="1" dirty="0"/>
          </a:p>
          <a:p>
            <a:pPr algn="l"/>
            <a:r>
              <a:rPr lang="en-US" sz="900" b="1" i="1" dirty="0"/>
              <a:t>Capstone Project Final </a:t>
            </a:r>
            <a:r>
              <a:rPr lang="en-US" sz="900" b="1" i="1" dirty="0" smtClean="0"/>
              <a:t>Report</a:t>
            </a:r>
            <a:endParaRPr lang="en-GB" sz="900" b="1" dirty="0"/>
          </a:p>
          <a:p>
            <a:pPr algn="l"/>
            <a:r>
              <a:rPr lang="en-US" sz="900" i="1" dirty="0"/>
              <a:t>Prepared by: Ruhama Ahale (ruhama.ahale@gmail.com)</a:t>
            </a:r>
            <a:endParaRPr lang="en-GB" sz="900" dirty="0"/>
          </a:p>
          <a:p>
            <a:pPr algn="l"/>
            <a:r>
              <a:rPr lang="en-US" sz="900" i="1" dirty="0"/>
              <a:t>Mentor: Raghunandan </a:t>
            </a:r>
            <a:r>
              <a:rPr lang="en-US" sz="900" i="1" dirty="0" smtClean="0"/>
              <a:t>Patthar</a:t>
            </a:r>
            <a:endParaRPr lang="en-GB" sz="900" dirty="0"/>
          </a:p>
          <a:p>
            <a:pPr algn="l"/>
            <a:r>
              <a:rPr lang="en-US" sz="900" dirty="0"/>
              <a:t> </a:t>
            </a:r>
            <a:endParaRPr lang="en-GB" sz="900" dirty="0"/>
          </a:p>
          <a:p>
            <a:pPr algn="r"/>
            <a:r>
              <a:rPr lang="en-US" sz="900" b="1" dirty="0"/>
              <a:t>October 2017</a:t>
            </a:r>
            <a:endParaRPr lang="en-GB" sz="900" dirty="0"/>
          </a:p>
          <a:p>
            <a:pPr algn="l"/>
            <a:endParaRPr lang="en-US" sz="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746" y="2409163"/>
            <a:ext cx="1826549" cy="1826549"/>
          </a:xfrm>
          <a:prstGeom prst="rect">
            <a:avLst/>
          </a:prstGeom>
        </p:spPr>
      </p:pic>
    </p:spTree>
    <p:extLst>
      <p:ext uri="{BB962C8B-B14F-4D97-AF65-F5344CB8AC3E}">
        <p14:creationId xmlns:p14="http://schemas.microsoft.com/office/powerpoint/2010/main" val="80402289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DATA MODELING</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7391512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FEATURE SELECTION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a:solidFill>
                  <a:srgbClr val="3B3838"/>
                </a:solidFill>
                <a:latin typeface="+mj-lt"/>
              </a:rPr>
              <a:t>Players at different positions have different skill sets, based on the available attribute set we identify features that are </a:t>
            </a:r>
            <a:r>
              <a:rPr lang="en-US" sz="1100" dirty="0" smtClean="0">
                <a:solidFill>
                  <a:srgbClr val="3B3838"/>
                </a:solidFill>
                <a:latin typeface="+mj-lt"/>
              </a:rPr>
              <a:t>significantly affecting the player rating</a:t>
            </a:r>
            <a:endParaRPr lang="en-US" sz="1100" dirty="0">
              <a:solidFill>
                <a:srgbClr val="3B3838"/>
              </a:solidFill>
              <a:latin typeface="+mj-lt"/>
            </a:endParaRPr>
          </a:p>
          <a:p>
            <a:pPr>
              <a:lnSpc>
                <a:spcPct val="100000"/>
              </a:lnSpc>
              <a:spcBef>
                <a:spcPts val="600"/>
              </a:spcBef>
              <a:defRPr sz="1100">
                <a:solidFill>
                  <a:srgbClr val="3B3838"/>
                </a:solidFill>
              </a:defRPr>
            </a:pPr>
            <a:r>
              <a:rPr lang="en-US" sz="1100" dirty="0" smtClean="0">
                <a:solidFill>
                  <a:srgbClr val="3B3838"/>
                </a:solidFill>
                <a:latin typeface="+mj-lt"/>
              </a:rPr>
              <a:t>As the dataset </a:t>
            </a:r>
            <a:r>
              <a:rPr lang="en-US" sz="1100" dirty="0">
                <a:solidFill>
                  <a:srgbClr val="3B3838"/>
                </a:solidFill>
                <a:latin typeface="+mj-lt"/>
              </a:rPr>
              <a:t>is very large with many features (36). </a:t>
            </a:r>
            <a:r>
              <a:rPr lang="en-US" sz="1100" dirty="0" smtClean="0">
                <a:solidFill>
                  <a:srgbClr val="3B3838"/>
                </a:solidFill>
                <a:latin typeface="+mj-lt"/>
              </a:rPr>
              <a:t>We select features for each player </a:t>
            </a:r>
            <a:r>
              <a:rPr lang="en-US" sz="1100" dirty="0">
                <a:solidFill>
                  <a:srgbClr val="3B3838"/>
                </a:solidFill>
                <a:latin typeface="+mj-lt"/>
              </a:rPr>
              <a:t>position </a:t>
            </a:r>
            <a:r>
              <a:rPr lang="en-US" sz="1100" dirty="0" smtClean="0">
                <a:solidFill>
                  <a:srgbClr val="3B3838"/>
                </a:solidFill>
                <a:latin typeface="+mj-lt"/>
              </a:rPr>
              <a:t>such that if </a:t>
            </a:r>
            <a:r>
              <a:rPr lang="en-US" sz="1100" dirty="0">
                <a:solidFill>
                  <a:srgbClr val="3B3838"/>
                </a:solidFill>
                <a:latin typeface="+mj-lt"/>
              </a:rPr>
              <a:t>there is no significant relationship between player rating and feature we discard the feature. </a:t>
            </a:r>
            <a:endParaRPr lang="en-US" sz="1100" dirty="0" smtClean="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The selected features are scaled to increase modeling accuracy</a:t>
            </a:r>
            <a:endParaRPr lang="en-GB" sz="1100"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Principal Component Analysis is performed on the scaled feature data to reduce dimensionality and the new components are selected basis scree plot. </a:t>
            </a:r>
            <a:endParaRPr lang="en-US" sz="1100"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These </a:t>
            </a:r>
            <a:r>
              <a:rPr lang="en-US" sz="1100" dirty="0">
                <a:solidFill>
                  <a:srgbClr val="3B3838"/>
                </a:solidFill>
                <a:latin typeface="+mj-lt"/>
              </a:rPr>
              <a:t>new components are used in </a:t>
            </a:r>
            <a:r>
              <a:rPr lang="en-US" sz="1100" dirty="0">
                <a:solidFill>
                  <a:srgbClr val="3B3838"/>
                </a:solidFill>
                <a:latin typeface="+mj-lt"/>
              </a:rPr>
              <a:t>two of the models: Linear Regression and Polynomial </a:t>
            </a:r>
            <a:r>
              <a:rPr lang="en-US" sz="1100" dirty="0" smtClean="0">
                <a:solidFill>
                  <a:srgbClr val="3B3838"/>
                </a:solidFill>
                <a:latin typeface="+mj-lt"/>
              </a:rPr>
              <a:t>Regression as these models do not work well with high dimensions</a:t>
            </a:r>
            <a:endParaRPr lang="en-US"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
        <p:nvSpPr>
          <p:cNvPr id="37" name="TextBox 36"/>
          <p:cNvSpPr txBox="1"/>
          <p:nvPr/>
        </p:nvSpPr>
        <p:spPr>
          <a:xfrm>
            <a:off x="4257786" y="3902801"/>
            <a:ext cx="452709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The respective insignificant features for each of these positions are excluded from the data modeling for the position</a:t>
            </a:r>
            <a:endParaRPr lang="en-US" sz="1000" b="1" dirty="0">
              <a:solidFill>
                <a:srgbClr val="3B3838"/>
              </a:solidFill>
              <a:latin typeface="+mj-lt"/>
            </a:endParaRPr>
          </a:p>
        </p:txBody>
      </p:sp>
      <p:grpSp>
        <p:nvGrpSpPr>
          <p:cNvPr id="14" name="Group 13"/>
          <p:cNvGrpSpPr/>
          <p:nvPr/>
        </p:nvGrpSpPr>
        <p:grpSpPr>
          <a:xfrm>
            <a:off x="4257786" y="809804"/>
            <a:ext cx="4527094" cy="2878382"/>
            <a:chOff x="1762206" y="790113"/>
            <a:chExt cx="5193775" cy="3302266"/>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1762206" y="1073274"/>
              <a:ext cx="2299335" cy="1087120"/>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4656011" y="1074372"/>
              <a:ext cx="2299970" cy="1135380"/>
            </a:xfrm>
            <a:prstGeom prst="rect">
              <a:avLst/>
            </a:prstGeom>
          </p:spPr>
        </p:pic>
        <p:sp>
          <p:nvSpPr>
            <p:cNvPr id="17" name="TextBox 16"/>
            <p:cNvSpPr txBox="1"/>
            <p:nvPr/>
          </p:nvSpPr>
          <p:spPr>
            <a:xfrm>
              <a:off x="1762207"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Defender: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sp>
          <p:nvSpPr>
            <p:cNvPr id="18" name="TextBox 17"/>
            <p:cNvSpPr txBox="1"/>
            <p:nvPr/>
          </p:nvSpPr>
          <p:spPr>
            <a:xfrm>
              <a:off x="4698501"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Forward:</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207" y="2572849"/>
              <a:ext cx="2300400" cy="1303560"/>
            </a:xfrm>
            <a:prstGeom prst="rect">
              <a:avLst/>
            </a:prstGeom>
          </p:spPr>
        </p:pic>
        <p:sp>
          <p:nvSpPr>
            <p:cNvPr id="21" name="TextBox 20"/>
            <p:cNvSpPr txBox="1"/>
            <p:nvPr/>
          </p:nvSpPr>
          <p:spPr>
            <a:xfrm>
              <a:off x="1762206"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Midfielder: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3090" y="2572849"/>
              <a:ext cx="2300400" cy="1519530"/>
            </a:xfrm>
            <a:prstGeom prst="rect">
              <a:avLst/>
            </a:prstGeom>
          </p:spPr>
        </p:pic>
        <p:sp>
          <p:nvSpPr>
            <p:cNvPr id="23" name="TextBox 22"/>
            <p:cNvSpPr txBox="1"/>
            <p:nvPr/>
          </p:nvSpPr>
          <p:spPr>
            <a:xfrm>
              <a:off x="4656011"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Goalkeeper: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1177648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MODEL COMPARISON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All datasets are split into train and test data (80-20 split)</a:t>
            </a:r>
          </a:p>
          <a:p>
            <a:pPr>
              <a:lnSpc>
                <a:spcPct val="100000"/>
              </a:lnSpc>
              <a:spcBef>
                <a:spcPts val="600"/>
              </a:spcBef>
              <a:defRPr sz="1100">
                <a:solidFill>
                  <a:srgbClr val="3B3838"/>
                </a:solidFill>
              </a:defRPr>
            </a:pPr>
            <a:r>
              <a:rPr lang="en-US" sz="1100" dirty="0" smtClean="0">
                <a:solidFill>
                  <a:srgbClr val="3B3838"/>
                </a:solidFill>
                <a:latin typeface="+mj-lt"/>
              </a:rPr>
              <a:t>Models are optimized on train data by obtaining best parameters and performing K-fold Cross Validation</a:t>
            </a:r>
          </a:p>
          <a:p>
            <a:pPr>
              <a:lnSpc>
                <a:spcPct val="100000"/>
              </a:lnSpc>
              <a:spcBef>
                <a:spcPts val="600"/>
              </a:spcBef>
              <a:defRPr sz="1100">
                <a:solidFill>
                  <a:srgbClr val="3B3838"/>
                </a:solidFill>
              </a:defRPr>
            </a:pPr>
            <a:r>
              <a:rPr lang="en-US" sz="1100" dirty="0">
                <a:solidFill>
                  <a:srgbClr val="3B3838"/>
                </a:solidFill>
                <a:latin typeface="+mj-lt"/>
              </a:rPr>
              <a:t>Best fitting model is selected for each position by comparing the test accuracy and root mean square error of the model</a:t>
            </a:r>
          </a:p>
          <a:p>
            <a:pPr>
              <a:lnSpc>
                <a:spcPct val="100000"/>
              </a:lnSpc>
              <a:spcBef>
                <a:spcPts val="600"/>
              </a:spcBef>
              <a:defRPr sz="1100">
                <a:solidFill>
                  <a:srgbClr val="3B3838"/>
                </a:solidFill>
              </a:defRPr>
            </a:pPr>
            <a:r>
              <a:rPr lang="en-US" sz="1100" dirty="0">
                <a:solidFill>
                  <a:srgbClr val="3B3838"/>
                </a:solidFill>
                <a:latin typeface="+mj-lt"/>
              </a:rPr>
              <a:t>The </a:t>
            </a:r>
            <a:r>
              <a:rPr lang="en-US" sz="1100" dirty="0">
                <a:solidFill>
                  <a:srgbClr val="3B3838"/>
                </a:solidFill>
                <a:latin typeface="+mj-lt"/>
              </a:rPr>
              <a:t>following modeling techniques were used:</a:t>
            </a:r>
          </a:p>
          <a:p>
            <a:pPr lvl="1">
              <a:lnSpc>
                <a:spcPct val="100000"/>
              </a:lnSpc>
              <a:spcBef>
                <a:spcPts val="600"/>
              </a:spcBef>
              <a:defRPr sz="1100">
                <a:solidFill>
                  <a:srgbClr val="3B3838"/>
                </a:solidFill>
              </a:defRPr>
            </a:pPr>
            <a:r>
              <a:rPr lang="en-US" sz="1100" b="1" dirty="0">
                <a:solidFill>
                  <a:srgbClr val="3B3838"/>
                </a:solidFill>
                <a:latin typeface="+mj-lt"/>
              </a:rPr>
              <a:t>Linear Regression</a:t>
            </a:r>
          </a:p>
          <a:p>
            <a:pPr lvl="1">
              <a:lnSpc>
                <a:spcPct val="100000"/>
              </a:lnSpc>
              <a:spcBef>
                <a:spcPts val="600"/>
              </a:spcBef>
              <a:defRPr sz="1100">
                <a:solidFill>
                  <a:srgbClr val="3B3838"/>
                </a:solidFill>
              </a:defRPr>
            </a:pPr>
            <a:r>
              <a:rPr lang="en-US" sz="1100" b="1" dirty="0">
                <a:solidFill>
                  <a:srgbClr val="3B3838"/>
                </a:solidFill>
                <a:latin typeface="+mj-lt"/>
              </a:rPr>
              <a:t>Polynomial Regression</a:t>
            </a:r>
          </a:p>
          <a:p>
            <a:pPr lvl="1">
              <a:lnSpc>
                <a:spcPct val="100000"/>
              </a:lnSpc>
              <a:spcBef>
                <a:spcPts val="600"/>
              </a:spcBef>
              <a:defRPr sz="1100">
                <a:solidFill>
                  <a:srgbClr val="3B3838"/>
                </a:solidFill>
              </a:defRPr>
            </a:pPr>
            <a:r>
              <a:rPr lang="en-US" sz="1100" b="1" dirty="0">
                <a:solidFill>
                  <a:srgbClr val="3B3838"/>
                </a:solidFill>
                <a:latin typeface="+mj-lt"/>
              </a:rPr>
              <a:t>Ridge Regression</a:t>
            </a:r>
          </a:p>
          <a:p>
            <a:pPr lvl="1">
              <a:lnSpc>
                <a:spcPct val="100000"/>
              </a:lnSpc>
              <a:spcBef>
                <a:spcPts val="600"/>
              </a:spcBef>
              <a:defRPr sz="1100">
                <a:solidFill>
                  <a:srgbClr val="3B3838"/>
                </a:solidFill>
              </a:defRPr>
            </a:pPr>
            <a:r>
              <a:rPr lang="en-US" sz="1100" b="1" dirty="0">
                <a:solidFill>
                  <a:srgbClr val="3B3838"/>
                </a:solidFill>
                <a:latin typeface="+mj-lt"/>
              </a:rPr>
              <a:t>Lasso Regression</a:t>
            </a:r>
          </a:p>
          <a:p>
            <a:pPr lvl="1">
              <a:lnSpc>
                <a:spcPct val="100000"/>
              </a:lnSpc>
              <a:spcBef>
                <a:spcPts val="600"/>
              </a:spcBef>
              <a:defRPr sz="1100">
                <a:solidFill>
                  <a:srgbClr val="3B3838"/>
                </a:solidFill>
              </a:defRPr>
            </a:pPr>
            <a:r>
              <a:rPr lang="en-US" sz="1100" b="1" dirty="0">
                <a:solidFill>
                  <a:srgbClr val="3B3838"/>
                </a:solidFill>
                <a:latin typeface="+mj-lt"/>
              </a:rPr>
              <a:t>Support Vector Regression (SVR</a:t>
            </a:r>
            <a:r>
              <a:rPr lang="en-US" sz="1100" b="1" dirty="0">
                <a:solidFill>
                  <a:srgbClr val="3B3838"/>
                </a:solidFill>
                <a:latin typeface="+mj-lt"/>
              </a:rPr>
              <a:t>)</a:t>
            </a:r>
            <a:endParaRPr lang="en-US" sz="1100" b="1"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For each position Polynomial Regression had overfitting issues and was thus not considered</a:t>
            </a:r>
          </a:p>
          <a:p>
            <a:pPr>
              <a:lnSpc>
                <a:spcPct val="100000"/>
              </a:lnSpc>
              <a:spcBef>
                <a:spcPts val="600"/>
              </a:spcBef>
              <a:defRPr sz="1100">
                <a:solidFill>
                  <a:srgbClr val="3B3838"/>
                </a:solidFill>
              </a:defRPr>
            </a:pPr>
            <a:r>
              <a:rPr lang="en-US" sz="1100" dirty="0">
                <a:solidFill>
                  <a:srgbClr val="3B3838"/>
                </a:solidFill>
                <a:latin typeface="+mj-lt"/>
              </a:rPr>
              <a:t>SVR was the best fit model for predicting ratings for each player position. As such, the predicted player ratings for last ages (in data) of players were computed </a:t>
            </a:r>
            <a:r>
              <a:rPr lang="en-US" sz="1100" dirty="0" smtClean="0">
                <a:solidFill>
                  <a:srgbClr val="3B3838"/>
                </a:solidFill>
                <a:latin typeface="+mj-lt"/>
              </a:rPr>
              <a:t>using SVR.</a:t>
            </a:r>
          </a:p>
          <a:p>
            <a:pPr lvl="1">
              <a:lnSpc>
                <a:spcPct val="100000"/>
              </a:lnSpc>
              <a:spcBef>
                <a:spcPts val="600"/>
              </a:spcBef>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917" y="3698650"/>
            <a:ext cx="377205" cy="377205"/>
          </a:xfrm>
          <a:prstGeom prst="rect">
            <a:avLst/>
          </a:prstGeom>
        </p:spPr>
      </p:pic>
      <p:sp>
        <p:nvSpPr>
          <p:cNvPr id="37" name="TextBox 36"/>
          <p:cNvSpPr txBox="1"/>
          <p:nvPr/>
        </p:nvSpPr>
        <p:spPr>
          <a:xfrm>
            <a:off x="4959122" y="3698650"/>
            <a:ext cx="452709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Support Vector Regression (SVR) is </a:t>
            </a:r>
            <a:r>
              <a:rPr lang="en-US" sz="1000" b="1" smtClean="0">
                <a:solidFill>
                  <a:srgbClr val="3B3838"/>
                </a:solidFill>
                <a:latin typeface="+mj-lt"/>
              </a:rPr>
              <a:t>the best fitting model</a:t>
            </a:r>
            <a:endParaRPr lang="en-US" sz="1000" b="1" dirty="0">
              <a:solidFill>
                <a:srgbClr val="3B3838"/>
              </a:solidFill>
              <a:latin typeface="+mj-lt"/>
            </a:endParaRPr>
          </a:p>
        </p:txBody>
      </p:sp>
      <p:grpSp>
        <p:nvGrpSpPr>
          <p:cNvPr id="19" name="Group 18"/>
          <p:cNvGrpSpPr/>
          <p:nvPr/>
        </p:nvGrpSpPr>
        <p:grpSpPr>
          <a:xfrm>
            <a:off x="4583845" y="605618"/>
            <a:ext cx="4560155" cy="2994050"/>
            <a:chOff x="2501113" y="790113"/>
            <a:chExt cx="4560155" cy="2994050"/>
          </a:xfrm>
        </p:grpSpPr>
        <p:sp>
          <p:nvSpPr>
            <p:cNvPr id="24" name="TextBox 23"/>
            <p:cNvSpPr txBox="1"/>
            <p:nvPr/>
          </p:nvSpPr>
          <p:spPr>
            <a:xfrm>
              <a:off x="2565768" y="790113"/>
              <a:ext cx="221498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Defender Model </a:t>
              </a:r>
              <a:r>
                <a:rPr lang="en-US" sz="1050" b="1" dirty="0" smtClean="0"/>
                <a:t>Comparison</a:t>
              </a:r>
              <a:endParaRPr lang="en-GB" sz="1050" dirty="0"/>
            </a:p>
            <a:p>
              <a:pPr marL="0" marR="0" indent="0" algn="l" defTabSz="685800" rtl="0" fontAlgn="auto" latinLnBrk="0" hangingPunct="0">
                <a:lnSpc>
                  <a:spcPct val="100000"/>
                </a:lnSpc>
                <a:spcBef>
                  <a:spcPts val="0"/>
                </a:spcBef>
                <a:spcAft>
                  <a:spcPts val="0"/>
                </a:spcAft>
                <a:buClrTx/>
                <a:buSzTx/>
                <a:buFontTx/>
                <a:buNone/>
                <a:tabLst/>
              </a:pPr>
              <a:endParaRPr kumimoji="0" lang="en-US" sz="1050" b="0" i="0" u="none" strike="noStrike" cap="none" spc="0" normalizeH="0" baseline="0" dirty="0">
                <a:ln>
                  <a:noFill/>
                </a:ln>
                <a:solidFill>
                  <a:srgbClr val="000000"/>
                </a:solidFill>
                <a:effectLst/>
                <a:uFillTx/>
                <a:sym typeface="Calibri"/>
              </a:endParaRPr>
            </a:p>
          </p:txBody>
        </p:sp>
        <p:sp>
          <p:nvSpPr>
            <p:cNvPr id="26" name="TextBox 25"/>
            <p:cNvSpPr txBox="1"/>
            <p:nvPr/>
          </p:nvSpPr>
          <p:spPr>
            <a:xfrm>
              <a:off x="4846279" y="790113"/>
              <a:ext cx="221498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Forward Model </a:t>
              </a:r>
              <a:r>
                <a:rPr lang="en-US" sz="1050" b="1" dirty="0" smtClean="0"/>
                <a:t>Comparison</a:t>
              </a:r>
              <a:endParaRPr lang="en-GB" sz="1050" b="1" dirty="0"/>
            </a:p>
            <a:p>
              <a:endParaRPr lang="en-US" sz="1050" b="1" dirty="0"/>
            </a:p>
          </p:txBody>
        </p:sp>
        <p:sp>
          <p:nvSpPr>
            <p:cNvPr id="27" name="TextBox 26"/>
            <p:cNvSpPr txBox="1"/>
            <p:nvPr/>
          </p:nvSpPr>
          <p:spPr>
            <a:xfrm>
              <a:off x="2602715" y="2317393"/>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Midfielder </a:t>
              </a:r>
              <a:r>
                <a:rPr lang="en-US" sz="1050" b="1" smtClean="0"/>
                <a:t>Model </a:t>
              </a:r>
              <a:r>
                <a:rPr lang="en-US" sz="1050" b="1" smtClean="0"/>
                <a:t>Comparison</a:t>
              </a:r>
              <a:endParaRPr lang="en-GB" sz="1400" dirty="0"/>
            </a:p>
            <a:p>
              <a:endParaRPr lang="en-US" sz="1400" dirty="0"/>
            </a:p>
          </p:txBody>
        </p:sp>
        <p:sp>
          <p:nvSpPr>
            <p:cNvPr id="28" name="TextBox 27"/>
            <p:cNvSpPr txBox="1"/>
            <p:nvPr/>
          </p:nvSpPr>
          <p:spPr>
            <a:xfrm>
              <a:off x="4763154" y="2326629"/>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Goalkeeper Model </a:t>
              </a:r>
              <a:r>
                <a:rPr lang="en-US" sz="1050" b="1" dirty="0" smtClean="0"/>
                <a:t>Comparison</a:t>
              </a:r>
              <a:endParaRPr lang="en-GB" sz="1050" b="1" dirty="0"/>
            </a:p>
            <a:p>
              <a:endParaRPr lang="en-US" sz="1400"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59" y="1036333"/>
              <a:ext cx="1862708" cy="119213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77" y="1036333"/>
              <a:ext cx="1864800" cy="1173019"/>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1113" y="2622363"/>
              <a:ext cx="1864800" cy="11618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777" y="2613069"/>
              <a:ext cx="1864800" cy="1171094"/>
            </a:xfrm>
            <a:prstGeom prst="rect">
              <a:avLst/>
            </a:prstGeom>
          </p:spPr>
        </p:pic>
      </p:grpSp>
      <p:sp>
        <p:nvSpPr>
          <p:cNvPr id="2" name="Rounded Rectangle 1"/>
          <p:cNvSpPr/>
          <p:nvPr/>
        </p:nvSpPr>
        <p:spPr>
          <a:xfrm>
            <a:off x="5637320" y="1784412"/>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3" name="Rounded Rectangle 32"/>
          <p:cNvSpPr/>
          <p:nvPr/>
        </p:nvSpPr>
        <p:spPr>
          <a:xfrm>
            <a:off x="7832318" y="1750658"/>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4" name="Rounded Rectangle 33"/>
          <p:cNvSpPr/>
          <p:nvPr/>
        </p:nvSpPr>
        <p:spPr>
          <a:xfrm>
            <a:off x="5637320" y="3317351"/>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5" name="Rounded Rectangle 34"/>
          <p:cNvSpPr/>
          <p:nvPr/>
        </p:nvSpPr>
        <p:spPr>
          <a:xfrm>
            <a:off x="7832318" y="3331600"/>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59194404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15954" y="401441"/>
            <a:ext cx="5659168" cy="3817397"/>
            <a:chOff x="945110" y="124288"/>
            <a:chExt cx="6816505" cy="459808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10" y="124288"/>
              <a:ext cx="3129112" cy="226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10" y="2454432"/>
              <a:ext cx="3211200" cy="22679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415" y="135278"/>
              <a:ext cx="3193200" cy="22679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667" y="2454368"/>
              <a:ext cx="3228948" cy="2268000"/>
            </a:xfrm>
            <a:prstGeom prst="rect">
              <a:avLst/>
            </a:prstGeom>
          </p:spPr>
        </p:pic>
      </p:grpSp>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PREDICTION</a:t>
            </a:r>
            <a:endParaRPr dirty="0"/>
          </a:p>
        </p:txBody>
      </p:sp>
      <p:sp>
        <p:nvSpPr>
          <p:cNvPr id="9" name="Rectangle 8"/>
          <p:cNvSpPr/>
          <p:nvPr/>
        </p:nvSpPr>
        <p:spPr>
          <a:xfrm>
            <a:off x="275209" y="1868871"/>
            <a:ext cx="2640746" cy="1015663"/>
          </a:xfrm>
          <a:prstGeom prst="rect">
            <a:avLst/>
          </a:prstGeom>
        </p:spPr>
        <p:txBody>
          <a:bodyPr wrap="square">
            <a:spAutoFit/>
          </a:bodyPr>
          <a:lstStyle/>
          <a:p>
            <a:r>
              <a:rPr lang="en-US" sz="1200" b="1" dirty="0">
                <a:solidFill>
                  <a:srgbClr val="3B3838"/>
                </a:solidFill>
                <a:latin typeface="+mj-lt"/>
              </a:rPr>
              <a:t>The </a:t>
            </a:r>
            <a:r>
              <a:rPr lang="en-US" sz="1200" b="1" dirty="0">
                <a:solidFill>
                  <a:srgbClr val="3B3838"/>
                </a:solidFill>
                <a:latin typeface="+mj-lt"/>
              </a:rPr>
              <a:t>scatter plots of the actual vs predicted ratings for all four positions show almost negligible </a:t>
            </a:r>
            <a:r>
              <a:rPr lang="en-US" sz="1200" b="1" dirty="0" smtClean="0">
                <a:solidFill>
                  <a:srgbClr val="3B3838"/>
                </a:solidFill>
                <a:latin typeface="+mj-lt"/>
              </a:rPr>
              <a:t>dispersion indicating that our predictions have </a:t>
            </a:r>
            <a:r>
              <a:rPr lang="en-US" sz="1200" b="1" smtClean="0">
                <a:solidFill>
                  <a:srgbClr val="3B3838"/>
                </a:solidFill>
                <a:latin typeface="+mj-lt"/>
              </a:rPr>
              <a:t>high accuracy</a:t>
            </a:r>
            <a:endParaRPr lang="en-US" sz="1200"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3323434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RESULTS</a:t>
            </a:r>
            <a:endParaRPr dirty="0"/>
          </a:p>
        </p:txBody>
      </p:sp>
      <p:graphicFrame>
        <p:nvGraphicFramePr>
          <p:cNvPr id="11" name="Diagram 10"/>
          <p:cNvGraphicFramePr/>
          <p:nvPr>
            <p:extLst>
              <p:ext uri="{D42A27DB-BD31-4B8C-83A1-F6EECF244321}">
                <p14:modId xmlns:p14="http://schemas.microsoft.com/office/powerpoint/2010/main" val="1950274723"/>
              </p:ext>
            </p:extLst>
          </p:nvPr>
        </p:nvGraphicFramePr>
        <p:xfrm>
          <a:off x="4418121" y="838429"/>
          <a:ext cx="4397405" cy="3694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p:cNvSpPr txBox="1">
            <a:spLocks noGrp="1"/>
          </p:cNvSpPr>
          <p:nvPr>
            <p:ph type="body" idx="1"/>
          </p:nvPr>
        </p:nvSpPr>
        <p:spPr>
          <a:xfrm>
            <a:off x="256334" y="605618"/>
            <a:ext cx="3927003" cy="3904238"/>
          </a:xfrm>
          <a:prstGeom prst="rect">
            <a:avLst/>
          </a:prstGeom>
        </p:spPr>
        <p:txBody>
          <a:bodyPr>
            <a:normAutofit/>
          </a:bodyPr>
          <a:lstStyle/>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the top attributes which have very high correlation with the ratings of players for each position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top players by position overall and also top players by position under age of 25 years</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list of these top players is available in the appendix (slide x)</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models have been successful in predicting player rating using only the attribute stats available with more than 97% accuracy</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predicted ratings are for 2016*, some of our predicted top players such as Neymar, Lukaku, Morata were transferred this season. This shows how useful our list can be for player selection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final list can be filtered by age, country, league or other player details based on clients requirement. This will help narrow down the search as desired</a:t>
            </a:r>
          </a:p>
          <a:p>
            <a:pPr marL="171450" indent="-171450" algn="l">
              <a:lnSpc>
                <a:spcPct val="100000"/>
              </a:lnSpc>
              <a:spcBef>
                <a:spcPts val="600"/>
              </a:spcBef>
              <a:buFont typeface="Arial" charset="0"/>
              <a:buChar char="•"/>
              <a:defRPr sz="1100">
                <a:solidFill>
                  <a:srgbClr val="3B3838"/>
                </a:solidFill>
              </a:defRPr>
            </a:pPr>
            <a:endParaRPr lang="en-US" sz="1100" dirty="0" smtClean="0">
              <a:solidFill>
                <a:srgbClr val="3B3838"/>
              </a:solidFill>
              <a:latin typeface="+mj-lt"/>
            </a:endParaRPr>
          </a:p>
          <a:p>
            <a:pPr marL="171450" lvl="1" indent="-171450" algn="l">
              <a:lnSpc>
                <a:spcPct val="100000"/>
              </a:lnSpc>
              <a:spcBef>
                <a:spcPts val="600"/>
              </a:spcBef>
              <a:buFont typeface="Arial" charset="0"/>
              <a:buChar char="•"/>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sp>
        <p:nvSpPr>
          <p:cNvPr id="13" name="TextBox 12"/>
          <p:cNvSpPr txBox="1"/>
          <p:nvPr/>
        </p:nvSpPr>
        <p:spPr>
          <a:xfrm>
            <a:off x="4954684" y="436342"/>
            <a:ext cx="341790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600" b="1" dirty="0" smtClean="0">
                <a:solidFill>
                  <a:srgbClr val="3B3838"/>
                </a:solidFill>
                <a:latin typeface="+mj-lt"/>
              </a:rPr>
              <a:t>MOST SIGNIFICANT FEATURES</a:t>
            </a:r>
            <a:endParaRPr lang="en-US" sz="1600" b="1" dirty="0">
              <a:solidFill>
                <a:srgbClr val="3B3838"/>
              </a:solidFill>
              <a:latin typeface="+mj-lt"/>
            </a:endParaRPr>
          </a:p>
        </p:txBody>
      </p:sp>
      <p:sp>
        <p:nvSpPr>
          <p:cNvPr id="14" name="TextBox 13"/>
          <p:cNvSpPr txBox="1"/>
          <p:nvPr/>
        </p:nvSpPr>
        <p:spPr>
          <a:xfrm>
            <a:off x="142986" y="4533326"/>
            <a:ext cx="2389212" cy="2000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smtClean="0">
                <a:ln>
                  <a:noFill/>
                </a:ln>
                <a:solidFill>
                  <a:srgbClr val="000000"/>
                </a:solidFill>
                <a:effectLst/>
                <a:uFillTx/>
                <a:sym typeface="Calibri"/>
              </a:rPr>
              <a:t>*</a:t>
            </a:r>
            <a:r>
              <a:rPr lang="en-US" sz="700" dirty="0">
                <a:solidFill>
                  <a:srgbClr val="3B3838"/>
                </a:solidFill>
                <a:latin typeface="+mj-lt"/>
              </a:rPr>
              <a:t>2017 data will be added to the analysis in the future</a:t>
            </a:r>
            <a:endParaRPr lang="en-US" sz="700" dirty="0">
              <a:solidFill>
                <a:srgbClr val="3B3838"/>
              </a:solidFill>
              <a:latin typeface="+mj-lt"/>
            </a:endParaRP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1387" y="461224"/>
            <a:ext cx="377205" cy="377205"/>
          </a:xfrm>
          <a:prstGeom prst="rect">
            <a:avLst/>
          </a:prstGeom>
        </p:spPr>
      </p:pic>
    </p:spTree>
    <p:extLst>
      <p:ext uri="{BB962C8B-B14F-4D97-AF65-F5344CB8AC3E}">
        <p14:creationId xmlns:p14="http://schemas.microsoft.com/office/powerpoint/2010/main" val="16141155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LIMITATIONS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pPr marL="0" indent="0">
              <a:buNone/>
            </a:pPr>
            <a:r>
              <a:rPr lang="en-US" sz="1100" dirty="0" smtClean="0">
                <a:solidFill>
                  <a:srgbClr val="3B3838"/>
                </a:solidFill>
                <a:latin typeface="+mj-lt"/>
              </a:rPr>
              <a:t>There </a:t>
            </a:r>
            <a:r>
              <a:rPr lang="en-US" sz="1100" dirty="0">
                <a:solidFill>
                  <a:srgbClr val="3B3838"/>
                </a:solidFill>
                <a:latin typeface="+mj-lt"/>
              </a:rPr>
              <a:t>are certain limitations in the data that reduce the robustness of the models we have developed:</a:t>
            </a:r>
            <a:endParaRPr lang="en-GB" sz="1100" dirty="0">
              <a:solidFill>
                <a:srgbClr val="3B3838"/>
              </a:solidFill>
              <a:latin typeface="+mj-lt"/>
            </a:endParaRPr>
          </a:p>
          <a:p>
            <a:endParaRPr lang="en-GB" sz="1100" dirty="0">
              <a:solidFill>
                <a:srgbClr val="3B3838"/>
              </a:solidFill>
              <a:latin typeface="+mj-lt"/>
            </a:endParaRPr>
          </a:p>
          <a:p>
            <a:r>
              <a:rPr lang="en-US" sz="1100" dirty="0" smtClean="0">
                <a:solidFill>
                  <a:srgbClr val="3B3838"/>
                </a:solidFill>
                <a:latin typeface="+mj-lt"/>
              </a:rPr>
              <a:t>Not </a:t>
            </a:r>
            <a:r>
              <a:rPr lang="en-US" sz="1100" dirty="0">
                <a:solidFill>
                  <a:srgbClr val="3B3838"/>
                </a:solidFill>
                <a:latin typeface="+mj-lt"/>
              </a:rPr>
              <a:t>all historical data is available for each player. </a:t>
            </a:r>
            <a:r>
              <a:rPr lang="en-US" sz="1100" dirty="0">
                <a:solidFill>
                  <a:srgbClr val="3B3838"/>
                </a:solidFill>
                <a:latin typeface="+mj-lt"/>
              </a:rPr>
              <a:t>Knowing that the FIFA Player Ranking is based on historical data of player, we do not have this data for each player. A lot of information will not be learned by the model due to the absence of this data.</a:t>
            </a:r>
            <a:endParaRPr lang="en-GB" sz="1100" dirty="0">
              <a:solidFill>
                <a:srgbClr val="3B3838"/>
              </a:solidFill>
              <a:latin typeface="+mj-lt"/>
            </a:endParaRPr>
          </a:p>
          <a:p>
            <a:r>
              <a:rPr lang="en-US" sz="1100" dirty="0" smtClean="0">
                <a:solidFill>
                  <a:srgbClr val="3B3838"/>
                </a:solidFill>
                <a:latin typeface="+mj-lt"/>
              </a:rPr>
              <a:t>Data </a:t>
            </a:r>
            <a:r>
              <a:rPr lang="en-US" sz="1100" dirty="0">
                <a:solidFill>
                  <a:srgbClr val="3B3838"/>
                </a:solidFill>
                <a:latin typeface="+mj-lt"/>
              </a:rPr>
              <a:t>related to ranks of leagues, teams and countries is also not available in this data. </a:t>
            </a:r>
            <a:r>
              <a:rPr lang="en-US" sz="1100" dirty="0">
                <a:solidFill>
                  <a:srgbClr val="3B3838"/>
                </a:solidFill>
                <a:latin typeface="+mj-lt"/>
              </a:rPr>
              <a:t>This information would have made the model more accurate as these factors play an important role in determining player ranking.</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is not enough historical data available for each player, if it were, a time series model could be built to predict the future ratings of players</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was country and league data missing for few players and more than 20% players from our players’ data had not been active </a:t>
            </a:r>
            <a:r>
              <a:rPr lang="en-US" sz="1100" dirty="0" smtClean="0">
                <a:solidFill>
                  <a:srgbClr val="3B3838"/>
                </a:solidFill>
                <a:latin typeface="+mj-lt"/>
              </a:rPr>
              <a:t>in the last two years. </a:t>
            </a:r>
            <a:r>
              <a:rPr lang="en-US" sz="1100" dirty="0">
                <a:solidFill>
                  <a:srgbClr val="3B3838"/>
                </a:solidFill>
                <a:latin typeface="+mj-lt"/>
              </a:rPr>
              <a:t>These players were excluded from featuring in the top players lists.</a:t>
            </a:r>
            <a:endParaRPr lang="en-GB"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Tree>
    <p:extLst>
      <p:ext uri="{BB962C8B-B14F-4D97-AF65-F5344CB8AC3E}">
        <p14:creationId xmlns:p14="http://schemas.microsoft.com/office/powerpoint/2010/main" val="189824125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RECOMMENDATIONS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r>
              <a:rPr lang="en-US" sz="1100" dirty="0">
                <a:solidFill>
                  <a:srgbClr val="3B3838"/>
                </a:solidFill>
                <a:latin typeface="+mj-lt"/>
              </a:rPr>
              <a:t>The player rating increases with age and for Defender, Midfielder and Forwards around the age range of 30-35 the rating starts to </a:t>
            </a:r>
            <a:r>
              <a:rPr lang="en-US" sz="1100" dirty="0" smtClean="0">
                <a:solidFill>
                  <a:srgbClr val="3B3838"/>
                </a:solidFill>
                <a:latin typeface="+mj-lt"/>
              </a:rPr>
              <a:t>drop</a:t>
            </a:r>
            <a:endParaRPr lang="en-US" sz="1100" dirty="0">
              <a:solidFill>
                <a:srgbClr val="3B3838"/>
              </a:solidFill>
              <a:latin typeface="+mj-lt"/>
            </a:endParaRPr>
          </a:p>
          <a:p>
            <a:r>
              <a:rPr lang="en-US" sz="1100" dirty="0">
                <a:solidFill>
                  <a:srgbClr val="3B3838"/>
                </a:solidFill>
                <a:latin typeface="+mj-lt"/>
              </a:rPr>
              <a:t>F</a:t>
            </a:r>
            <a:r>
              <a:rPr lang="en-US" sz="1100" dirty="0" smtClean="0">
                <a:solidFill>
                  <a:srgbClr val="3B3838"/>
                </a:solidFill>
                <a:latin typeface="+mj-lt"/>
              </a:rPr>
              <a:t>or </a:t>
            </a:r>
            <a:r>
              <a:rPr lang="en-US" sz="1100" dirty="0">
                <a:solidFill>
                  <a:srgbClr val="3B3838"/>
                </a:solidFill>
                <a:latin typeface="+mj-lt"/>
              </a:rPr>
              <a:t>goalkeepers, the trend is different with ratings remaining high from ages 25 </a:t>
            </a:r>
            <a:r>
              <a:rPr lang="en-US" sz="1100" dirty="0" smtClean="0">
                <a:solidFill>
                  <a:srgbClr val="3B3838"/>
                </a:solidFill>
                <a:latin typeface="+mj-lt"/>
              </a:rPr>
              <a:t>onwards</a:t>
            </a:r>
            <a:endParaRPr lang="en-US" sz="1100" dirty="0">
              <a:solidFill>
                <a:srgbClr val="3B3838"/>
              </a:solidFill>
              <a:latin typeface="+mj-lt"/>
            </a:endParaRPr>
          </a:p>
          <a:p>
            <a:r>
              <a:rPr lang="en-US" sz="1100" dirty="0" smtClean="0">
                <a:solidFill>
                  <a:srgbClr val="3B3838"/>
                </a:solidFill>
                <a:latin typeface="+mj-lt"/>
              </a:rPr>
              <a:t>The </a:t>
            </a:r>
            <a:r>
              <a:rPr lang="en-US" sz="1100" dirty="0">
                <a:solidFill>
                  <a:srgbClr val="3B3838"/>
                </a:solidFill>
                <a:latin typeface="+mj-lt"/>
              </a:rPr>
              <a:t>general assumption that player rating falls as age increases is true only after age range of 30-33 years. This information can be used on the best players given by the models to make better </a:t>
            </a:r>
            <a:r>
              <a:rPr lang="en-US" sz="1100" dirty="0" smtClean="0">
                <a:solidFill>
                  <a:srgbClr val="3B3838"/>
                </a:solidFill>
                <a:latin typeface="+mj-lt"/>
              </a:rPr>
              <a:t>selections</a:t>
            </a:r>
            <a:endParaRPr lang="en-GB" sz="1100" dirty="0">
              <a:solidFill>
                <a:srgbClr val="3B3838"/>
              </a:solidFill>
              <a:latin typeface="+mj-lt"/>
            </a:endParaRPr>
          </a:p>
          <a:p>
            <a:r>
              <a:rPr lang="en-US" sz="1100" dirty="0">
                <a:solidFill>
                  <a:srgbClr val="3B3838"/>
                </a:solidFill>
                <a:latin typeface="+mj-lt"/>
              </a:rPr>
              <a:t>We have identified the current best players and this list can be used to filter out potential new additions to the </a:t>
            </a:r>
            <a:r>
              <a:rPr lang="en-US" sz="1100" dirty="0" smtClean="0">
                <a:solidFill>
                  <a:srgbClr val="3B3838"/>
                </a:solidFill>
                <a:latin typeface="+mj-lt"/>
              </a:rPr>
              <a:t>club</a:t>
            </a:r>
          </a:p>
          <a:p>
            <a:r>
              <a:rPr lang="en-US" sz="1100" dirty="0" smtClean="0">
                <a:solidFill>
                  <a:srgbClr val="3B3838"/>
                </a:solidFill>
                <a:latin typeface="+mj-lt"/>
              </a:rPr>
              <a:t>The top significant features that are identified in this study should be further analyzed and these skills should be identified early in newer players to improve their performance</a:t>
            </a: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348" y="4164383"/>
            <a:ext cx="377205" cy="377205"/>
          </a:xfrm>
          <a:prstGeom prst="rect">
            <a:avLst/>
          </a:prstGeom>
        </p:spPr>
      </p:pic>
    </p:spTree>
    <p:extLst>
      <p:ext uri="{BB962C8B-B14F-4D97-AF65-F5344CB8AC3E}">
        <p14:creationId xmlns:p14="http://schemas.microsoft.com/office/powerpoint/2010/main" val="115173364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FUTURE WORK</a:t>
            </a:r>
            <a:endParaRPr dirty="0"/>
          </a:p>
        </p:txBody>
      </p:sp>
      <p:grpSp>
        <p:nvGrpSpPr>
          <p:cNvPr id="4" name="Rounded Rectangle 1"/>
          <p:cNvGrpSpPr/>
          <p:nvPr/>
        </p:nvGrpSpPr>
        <p:grpSpPr>
          <a:xfrm>
            <a:off x="2175055" y="690108"/>
            <a:ext cx="2395244" cy="971046"/>
            <a:chOff x="0" y="0"/>
            <a:chExt cx="2395242" cy="971045"/>
          </a:xfrm>
        </p:grpSpPr>
        <p:sp>
          <p:nvSpPr>
            <p:cNvPr id="5" name="Rounded Rectangle"/>
            <p:cNvSpPr/>
            <p:nvPr/>
          </p:nvSpPr>
          <p:spPr>
            <a:xfrm>
              <a:off x="0" y="0"/>
              <a:ext cx="2395242" cy="971045"/>
            </a:xfrm>
            <a:prstGeom prst="roundRect">
              <a:avLst>
                <a:gd name="adj" fmla="val 16667"/>
              </a:avLst>
            </a:prstGeom>
            <a:solidFill>
              <a:srgbClr val="FBE5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 name="Add search viewership by creating popular and trending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dirty="0"/>
                <a:t>Add </a:t>
              </a:r>
              <a:r>
                <a:rPr lang="en-US" dirty="0" smtClean="0"/>
                <a:t>FIFA 2017 data to get current player list</a:t>
              </a:r>
              <a:endParaRPr dirty="0"/>
            </a:p>
          </p:txBody>
        </p:sp>
      </p:grpSp>
      <p:grpSp>
        <p:nvGrpSpPr>
          <p:cNvPr id="7" name="Rounded Rectangle 4"/>
          <p:cNvGrpSpPr/>
          <p:nvPr/>
        </p:nvGrpSpPr>
        <p:grpSpPr>
          <a:xfrm>
            <a:off x="3791354" y="2081709"/>
            <a:ext cx="2395244" cy="971046"/>
            <a:chOff x="0" y="0"/>
            <a:chExt cx="2395242" cy="971045"/>
          </a:xfrm>
        </p:grpSpPr>
        <p:sp>
          <p:nvSpPr>
            <p:cNvPr id="8" name="Rounded Rectangle"/>
            <p:cNvSpPr/>
            <p:nvPr/>
          </p:nvSpPr>
          <p:spPr>
            <a:xfrm>
              <a:off x="0" y="0"/>
              <a:ext cx="2395242" cy="971045"/>
            </a:xfrm>
            <a:prstGeom prst="roundRect">
              <a:avLst>
                <a:gd name="adj" fmla="val 16667"/>
              </a:avLst>
            </a:prstGeom>
            <a:solidFill>
              <a:srgbClr val="FFF2C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Acquire new subscriber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Make predictions for more specific player positions</a:t>
              </a:r>
              <a:endParaRPr dirty="0"/>
            </a:p>
          </p:txBody>
        </p:sp>
      </p:grpSp>
      <p:grpSp>
        <p:nvGrpSpPr>
          <p:cNvPr id="10" name="Rounded Rectangle 5"/>
          <p:cNvGrpSpPr/>
          <p:nvPr/>
        </p:nvGrpSpPr>
        <p:grpSpPr>
          <a:xfrm>
            <a:off x="588178" y="2033581"/>
            <a:ext cx="2395243" cy="971046"/>
            <a:chOff x="0" y="0"/>
            <a:chExt cx="2395242" cy="971045"/>
          </a:xfrm>
        </p:grpSpPr>
        <p:sp>
          <p:nvSpPr>
            <p:cNvPr id="11" name="Rounded Rectangle"/>
            <p:cNvSpPr/>
            <p:nvPr/>
          </p:nvSpPr>
          <p:spPr>
            <a:xfrm>
              <a:off x="0" y="0"/>
              <a:ext cx="2395242" cy="971045"/>
            </a:xfrm>
            <a:prstGeom prst="roundRect">
              <a:avLst>
                <a:gd name="adj" fmla="val 16667"/>
              </a:avLst>
            </a:pr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Increase frequency of video upload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Identify patterns in attributes of top players</a:t>
              </a:r>
              <a:endParaRPr dirty="0"/>
            </a:p>
          </p:txBody>
        </p:sp>
      </p:grpSp>
      <p:grpSp>
        <p:nvGrpSpPr>
          <p:cNvPr id="13" name="Rounded Rectangle 6"/>
          <p:cNvGrpSpPr/>
          <p:nvPr/>
        </p:nvGrpSpPr>
        <p:grpSpPr>
          <a:xfrm>
            <a:off x="5961708" y="857456"/>
            <a:ext cx="2395244" cy="971047"/>
            <a:chOff x="0" y="0"/>
            <a:chExt cx="2395242" cy="971045"/>
          </a:xfrm>
        </p:grpSpPr>
        <p:sp>
          <p:nvSpPr>
            <p:cNvPr id="14" name="Rounded Rectangle"/>
            <p:cNvSpPr/>
            <p:nvPr/>
          </p:nvSpPr>
          <p:spPr>
            <a:xfrm>
              <a:off x="0" y="0"/>
              <a:ext cx="2395242" cy="971045"/>
            </a:xfrm>
            <a:prstGeom prst="roundRect">
              <a:avLst>
                <a:gd name="adj" fmla="val 16667"/>
              </a:avLst>
            </a:prstGeom>
            <a:solidFill>
              <a:srgbClr val="D6DCE5"/>
            </a:solidFill>
            <a:ln w="12700" cap="flat">
              <a:noFill/>
              <a:miter lim="400000"/>
            </a:ln>
            <a:effectLst/>
          </p:spPr>
          <p:txBody>
            <a:bodyPr wrap="square" lIns="45719" tIns="45719" rIns="45719" bIns="45719" numCol="1" anchor="ctr">
              <a:noAutofit/>
            </a:bodyPr>
            <a:lstStyle/>
            <a:p>
              <a:pPr algn="ctr">
                <a:defRPr>
                  <a:latin typeface="Aller Light"/>
                  <a:ea typeface="Aller Light"/>
                  <a:cs typeface="Aller Light"/>
                  <a:sym typeface="Aller Light"/>
                </a:defRPr>
              </a:pPr>
              <a:endParaRPr/>
            </a:p>
          </p:txBody>
        </p:sp>
        <p:sp>
          <p:nvSpPr>
            <p:cNvPr id="15" name="Consistently create good hygiene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effect of age, nationality on player attributes</a:t>
              </a:r>
              <a:endParaRPr dirty="0"/>
            </a:p>
          </p:txBody>
        </p:sp>
      </p:grpSp>
      <p:grpSp>
        <p:nvGrpSpPr>
          <p:cNvPr id="16" name="Rounded Rectangle 7"/>
          <p:cNvGrpSpPr/>
          <p:nvPr/>
        </p:nvGrpSpPr>
        <p:grpSpPr>
          <a:xfrm>
            <a:off x="6186598" y="3305961"/>
            <a:ext cx="2395243" cy="971046"/>
            <a:chOff x="0" y="0"/>
            <a:chExt cx="2395242" cy="971045"/>
          </a:xfrm>
        </p:grpSpPr>
        <p:sp>
          <p:nvSpPr>
            <p:cNvPr id="17" name="Rounded Rectangle"/>
            <p:cNvSpPr/>
            <p:nvPr/>
          </p:nvSpPr>
          <p:spPr>
            <a:xfrm>
              <a:off x="0" y="0"/>
              <a:ext cx="2395242" cy="971045"/>
            </a:xfrm>
            <a:prstGeom prst="roundRect">
              <a:avLst>
                <a:gd name="adj" fmla="val 16667"/>
              </a:avLst>
            </a:prstGeom>
            <a:solidFill>
              <a:srgbClr val="E2F0D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Keep audiences engaged"/>
            <p:cNvSpPr txBox="1"/>
            <p:nvPr/>
          </p:nvSpPr>
          <p:spPr>
            <a:xfrm>
              <a:off x="47401" y="139276"/>
              <a:ext cx="2300440" cy="692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Use attribute patterns of top players to identify potentially high performing newcomers</a:t>
              </a:r>
              <a:endParaRPr dirty="0"/>
            </a:p>
          </p:txBody>
        </p:sp>
      </p:grpSp>
      <p:grpSp>
        <p:nvGrpSpPr>
          <p:cNvPr id="19" name="Rounded Rectangle 4"/>
          <p:cNvGrpSpPr/>
          <p:nvPr/>
        </p:nvGrpSpPr>
        <p:grpSpPr>
          <a:xfrm>
            <a:off x="2324325" y="3551342"/>
            <a:ext cx="2395244" cy="971046"/>
            <a:chOff x="0" y="0"/>
            <a:chExt cx="2395242" cy="971045"/>
          </a:xfrm>
          <a:solidFill>
            <a:schemeClr val="accent5">
              <a:lumMod val="40000"/>
              <a:lumOff val="60000"/>
            </a:schemeClr>
          </a:solidFill>
        </p:grpSpPr>
        <p:sp>
          <p:nvSpPr>
            <p:cNvPr id="20" name="Rounded Rectangle"/>
            <p:cNvSpPr/>
            <p:nvPr/>
          </p:nvSpPr>
          <p:spPr>
            <a:xfrm>
              <a:off x="0" y="0"/>
              <a:ext cx="2395242" cy="971045"/>
            </a:xfrm>
            <a:prstGeom prst="roundRect">
              <a:avLst>
                <a:gd name="adj" fmla="val 16667"/>
              </a:avLst>
            </a:prstGeom>
            <a:grp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Acquire new subscribers"/>
            <p:cNvSpPr txBox="1"/>
            <p:nvPr/>
          </p:nvSpPr>
          <p:spPr>
            <a:xfrm>
              <a:off x="47401" y="139276"/>
              <a:ext cx="2300440" cy="692494"/>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historical performance of players to make future predictions</a:t>
              </a:r>
              <a:endParaRPr dirty="0"/>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238" y="249823"/>
            <a:ext cx="377205" cy="377205"/>
          </a:xfrm>
          <a:prstGeom prst="rect">
            <a:avLst/>
          </a:prstGeom>
        </p:spPr>
      </p:pic>
    </p:spTree>
    <p:extLst>
      <p:ext uri="{BB962C8B-B14F-4D97-AF65-F5344CB8AC3E}">
        <p14:creationId xmlns:p14="http://schemas.microsoft.com/office/powerpoint/2010/main" val="17119811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itle 1"/>
          <p:cNvSpPr txBox="1">
            <a:spLocks noGrp="1"/>
          </p:cNvSpPr>
          <p:nvPr>
            <p:ph type="title"/>
          </p:nvPr>
        </p:nvSpPr>
        <p:spPr>
          <a:xfrm>
            <a:off x="713710" y="2038848"/>
            <a:ext cx="7886701" cy="994173"/>
          </a:xfrm>
          <a:prstGeom prst="rect">
            <a:avLst/>
          </a:prstGeom>
        </p:spPr>
        <p:txBody>
          <a:bodyPr/>
          <a:lstStyle>
            <a:lvl1pPr algn="ctr">
              <a:defRPr>
                <a:solidFill>
                  <a:srgbClr val="808080"/>
                </a:solidFill>
                <a:latin typeface="Aller Display"/>
                <a:ea typeface="Aller Display"/>
                <a:cs typeface="Aller Display"/>
                <a:sym typeface="Aller Display"/>
              </a:defRPr>
            </a:lvl1pPr>
          </a:lstStyle>
          <a:p>
            <a:r>
              <a:rPr dirty="0"/>
              <a:t>Thank 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73" y="2158729"/>
            <a:ext cx="377205" cy="37720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
          <p:cNvSpPr/>
          <p:nvPr/>
        </p:nvSpPr>
        <p:spPr>
          <a:xfrm>
            <a:off x="101244" y="92194"/>
            <a:ext cx="3669805" cy="1200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011" y="21600"/>
                </a:lnTo>
                <a:lnTo>
                  <a:pt x="0" y="21600"/>
                </a:lnTo>
                <a:close/>
              </a:path>
            </a:pathLst>
          </a:custGeom>
          <a:solidFill>
            <a:srgbClr val="595959"/>
          </a:solidFill>
          <a:ln w="12700">
            <a:miter lim="400000"/>
          </a:ln>
        </p:spPr>
        <p:txBody>
          <a:bodyPr lIns="45719" rIns="45719" anchor="ctr"/>
          <a:lstStyle/>
          <a:p>
            <a:pPr algn="ctr">
              <a:defRPr>
                <a:solidFill>
                  <a:srgbClr val="FFFFFF"/>
                </a:solidFill>
              </a:defRPr>
            </a:pPr>
            <a:endParaRPr/>
          </a:p>
        </p:txBody>
      </p:sp>
      <p:sp>
        <p:nvSpPr>
          <p:cNvPr id="5" name="Freeform 22"/>
          <p:cNvSpPr/>
          <p:nvPr/>
        </p:nvSpPr>
        <p:spPr>
          <a:xfrm>
            <a:off x="5360940" y="3519722"/>
            <a:ext cx="3672640" cy="1225628"/>
          </a:xfrm>
          <a:custGeom>
            <a:avLst/>
            <a:gdLst/>
            <a:ahLst/>
            <a:cxnLst>
              <a:cxn ang="0">
                <a:pos x="wd2" y="hd2"/>
              </a:cxn>
              <a:cxn ang="5400000">
                <a:pos x="wd2" y="hd2"/>
              </a:cxn>
              <a:cxn ang="10800000">
                <a:pos x="wd2" y="hd2"/>
              </a:cxn>
              <a:cxn ang="16200000">
                <a:pos x="wd2" y="hd2"/>
              </a:cxn>
            </a:cxnLst>
            <a:rect l="0" t="0" r="r" b="b"/>
            <a:pathLst>
              <a:path w="21600" h="21600" extrusionOk="0">
                <a:moveTo>
                  <a:pt x="3672" y="0"/>
                </a:moveTo>
                <a:lnTo>
                  <a:pt x="21600" y="0"/>
                </a:lnTo>
                <a:lnTo>
                  <a:pt x="21600" y="21600"/>
                </a:lnTo>
                <a:lnTo>
                  <a:pt x="0" y="21600"/>
                </a:lnTo>
                <a:close/>
              </a:path>
            </a:pathLst>
          </a:custGeom>
          <a:solidFill>
            <a:schemeClr val="accent4"/>
          </a:solidFill>
          <a:ln w="12700">
            <a:miter lim="400000"/>
          </a:ln>
        </p:spPr>
        <p:txBody>
          <a:bodyPr lIns="45719" rIns="45719" anchor="ctr"/>
          <a:lstStyle/>
          <a:p>
            <a:pPr algn="ctr">
              <a:defRPr>
                <a:solidFill>
                  <a:srgbClr val="FFFFFF"/>
                </a:solidFill>
              </a:defRPr>
            </a:pPr>
            <a:endParaRPr/>
          </a:p>
        </p:txBody>
      </p:sp>
      <p:sp>
        <p:nvSpPr>
          <p:cNvPr id="6" name="Freeform 21"/>
          <p:cNvSpPr/>
          <p:nvPr/>
        </p:nvSpPr>
        <p:spPr>
          <a:xfrm>
            <a:off x="4636374" y="92195"/>
            <a:ext cx="4397206" cy="1200762"/>
          </a:xfrm>
          <a:custGeom>
            <a:avLst/>
            <a:gdLst/>
            <a:ahLst/>
            <a:cxnLst>
              <a:cxn ang="0">
                <a:pos x="wd2" y="hd2"/>
              </a:cxn>
              <a:cxn ang="5400000">
                <a:pos x="wd2" y="hd2"/>
              </a:cxn>
              <a:cxn ang="10800000">
                <a:pos x="wd2" y="hd2"/>
              </a:cxn>
              <a:cxn ang="16200000">
                <a:pos x="wd2" y="hd2"/>
              </a:cxn>
            </a:cxnLst>
            <a:rect l="0" t="0" r="r" b="b"/>
            <a:pathLst>
              <a:path w="21600" h="21600" extrusionOk="0">
                <a:moveTo>
                  <a:pt x="13451" y="0"/>
                </a:moveTo>
                <a:lnTo>
                  <a:pt x="21600" y="0"/>
                </a:lnTo>
                <a:lnTo>
                  <a:pt x="21600" y="21596"/>
                </a:lnTo>
                <a:lnTo>
                  <a:pt x="18027" y="21596"/>
                </a:lnTo>
                <a:lnTo>
                  <a:pt x="18027" y="21600"/>
                </a:lnTo>
                <a:lnTo>
                  <a:pt x="0" y="21600"/>
                </a:lnTo>
                <a:lnTo>
                  <a:pt x="2995" y="0"/>
                </a:lnTo>
                <a:lnTo>
                  <a:pt x="13451" y="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7" name="Freeform 25"/>
          <p:cNvSpPr/>
          <p:nvPr/>
        </p:nvSpPr>
        <p:spPr>
          <a:xfrm>
            <a:off x="101244" y="3519722"/>
            <a:ext cx="4409836" cy="1225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542" y="21600"/>
                </a:lnTo>
                <a:lnTo>
                  <a:pt x="0" y="2160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8" name="Title 1"/>
          <p:cNvSpPr txBox="1">
            <a:spLocks/>
          </p:cNvSpPr>
          <p:nvPr/>
        </p:nvSpPr>
        <p:spPr>
          <a:xfrm>
            <a:off x="713710" y="2038848"/>
            <a:ext cx="7886701" cy="994173"/>
          </a:xfrm>
          <a:prstGeom prst="rect">
            <a:avLst/>
          </a:prstGeom>
        </p:spPr>
        <p:txBody>
          <a:bodyPr/>
          <a:lstStyle>
            <a:lvl1pPr marL="0" marR="0" indent="0" algn="ctr" defTabSz="685800" rtl="0" latinLnBrk="0">
              <a:lnSpc>
                <a:spcPct val="90000"/>
              </a:lnSpc>
              <a:spcBef>
                <a:spcPts val="0"/>
              </a:spcBef>
              <a:spcAft>
                <a:spcPts val="0"/>
              </a:spcAft>
              <a:buClrTx/>
              <a:buSzTx/>
              <a:buFontTx/>
              <a:buNone/>
              <a:tabLst/>
              <a:defRPr sz="3300" b="0" i="0" u="none" strike="noStrike" cap="none" spc="0" baseline="0">
                <a:ln>
                  <a:noFill/>
                </a:ln>
                <a:solidFill>
                  <a:srgbClr val="808080"/>
                </a:solidFill>
                <a:uFillTx/>
                <a:latin typeface="Aller Display"/>
                <a:ea typeface="Aller Display"/>
                <a:cs typeface="Aller Display"/>
                <a:sym typeface="Aller Display"/>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a:lstStyle>
          <a:p>
            <a:pPr hangingPunct="1"/>
            <a:r>
              <a:rPr lang="en-US" dirty="0" smtClean="0"/>
              <a:t>APPENDIX</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452" y="1850245"/>
            <a:ext cx="377205" cy="377205"/>
          </a:xfrm>
          <a:prstGeom prst="rect">
            <a:avLst/>
          </a:prstGeom>
        </p:spPr>
      </p:pic>
    </p:spTree>
    <p:extLst>
      <p:ext uri="{BB962C8B-B14F-4D97-AF65-F5344CB8AC3E}">
        <p14:creationId xmlns:p14="http://schemas.microsoft.com/office/powerpoint/2010/main" val="11782117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25" y="844168"/>
            <a:ext cx="4572000" cy="3462486"/>
          </a:xfrm>
          <a:prstGeom prst="rect">
            <a:avLst/>
          </a:prstGeom>
        </p:spPr>
        <p:txBody>
          <a:bodyPr>
            <a:spAutoFit/>
          </a:bodyPr>
          <a:lstStyle/>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INTRODUCTION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PROBLEM</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REQUIREMENT</a:t>
            </a:r>
            <a:endParaRPr lang="en-US" sz="900" b="1" dirty="0">
              <a:solidFill>
                <a:srgbClr val="3B3838"/>
              </a:solidFill>
              <a:latin typeface="Aller Light"/>
              <a:ea typeface="Aller Light"/>
              <a:cs typeface="Aller Light"/>
            </a:endParaRPr>
          </a:p>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a:solidFill>
                  <a:srgbClr val="3B3838"/>
                </a:solidFill>
                <a:latin typeface="Aller Light"/>
                <a:ea typeface="Aller Light"/>
                <a:cs typeface="Aller Light"/>
              </a:rPr>
              <a:t>DATA </a:t>
            </a:r>
            <a:r>
              <a:rPr lang="en-US" sz="900" b="1" dirty="0" smtClean="0">
                <a:solidFill>
                  <a:srgbClr val="3B3838"/>
                </a:solidFill>
                <a:latin typeface="Aller Light"/>
                <a:ea typeface="Aller Light"/>
                <a:cs typeface="Aller Light"/>
              </a:rPr>
              <a:t>SOURCE</a:t>
            </a:r>
            <a:endParaRPr lang="en-GB" sz="900" b="1" dirty="0">
              <a:solidFill>
                <a:srgbClr val="3B3838"/>
              </a:solidFill>
              <a:latin typeface="Aller Light"/>
              <a:ea typeface="Aller Light"/>
              <a:cs typeface="Aller Light"/>
            </a:endParaRP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METHODOLOGY</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WRANGLING</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EXPLORATION</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MODELING</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FEATURE SELECTION</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MODEL COMPARISON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PREDICTION</a:t>
            </a:r>
            <a:endParaRPr lang="en-US" sz="900" b="1" dirty="0">
              <a:solidFill>
                <a:srgbClr val="3B3838"/>
              </a:solidFill>
              <a:latin typeface="Aller Light"/>
              <a:ea typeface="Aller Light"/>
              <a:cs typeface="Aller Light"/>
            </a:endParaRP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RESULTS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LIMITATIONS</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RECOMMENDATIONS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FUTURE </a:t>
            </a:r>
            <a:r>
              <a:rPr lang="en-US" sz="900" dirty="0" smtClean="0"/>
              <a:t>WORK</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APPENDIX</a:t>
            </a:r>
            <a:endParaRPr lang="en-US" sz="900" dirty="0" smtClean="0"/>
          </a:p>
        </p:txBody>
      </p:sp>
      <p:sp>
        <p:nvSpPr>
          <p:cNvPr id="3" name="Title 1"/>
          <p:cNvSpPr txBox="1"/>
          <p:nvPr/>
        </p:nvSpPr>
        <p:spPr>
          <a:xfrm>
            <a:off x="162864" y="93756"/>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TABLE OF CONTENTS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53" y="3902608"/>
            <a:ext cx="377205" cy="377205"/>
          </a:xfrm>
          <a:prstGeom prst="rect">
            <a:avLst/>
          </a:prstGeom>
        </p:spPr>
      </p:pic>
    </p:spTree>
    <p:extLst>
      <p:ext uri="{BB962C8B-B14F-4D97-AF65-F5344CB8AC3E}">
        <p14:creationId xmlns:p14="http://schemas.microsoft.com/office/powerpoint/2010/main" val="57023760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81681"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6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8580919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270000"/>
            <a:ext cx="7937500" cy="25908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3438656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028700"/>
            <a:ext cx="8051800" cy="3086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7208673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876300"/>
            <a:ext cx="8089900" cy="33782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42466207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10449"/>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756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10370096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62900" cy="25781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028050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92694"/>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a:t>
            </a:r>
            <a:r>
              <a:rPr lang="en-US" smtClean="0"/>
              <a:t>10 GOALKEEPERS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14528918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028700"/>
            <a:ext cx="8102600" cy="30734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GOALKEEPERS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548781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INTRODUCTION</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12043913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PROBLEM</a:t>
            </a:r>
            <a:endParaRPr dirty="0"/>
          </a:p>
        </p:txBody>
      </p:sp>
      <p:sp>
        <p:nvSpPr>
          <p:cNvPr id="7" name="Content Placeholder 2"/>
          <p:cNvSpPr txBox="1">
            <a:spLocks noGrp="1"/>
          </p:cNvSpPr>
          <p:nvPr>
            <p:ph type="body" idx="1"/>
          </p:nvPr>
        </p:nvSpPr>
        <p:spPr>
          <a:xfrm>
            <a:off x="256334" y="605618"/>
            <a:ext cx="8656847" cy="4095591"/>
          </a:xfrm>
          <a:prstGeom prst="rect">
            <a:avLst/>
          </a:prstGeom>
        </p:spPr>
        <p:txBody>
          <a:bodyPr/>
          <a:lstStyle/>
          <a:p>
            <a:pPr marL="0" indent="0">
              <a:lnSpc>
                <a:spcPct val="100000"/>
              </a:lnSpc>
              <a:spcBef>
                <a:spcPts val="600"/>
              </a:spcBef>
              <a:buSzTx/>
              <a:buNone/>
              <a:defRPr sz="1200" b="1">
                <a:solidFill>
                  <a:srgbClr val="3B3838"/>
                </a:solidFill>
              </a:defRPr>
            </a:pPr>
            <a:r>
              <a:rPr lang="en-US" dirty="0">
                <a:latin typeface="Helvetica" charset="0"/>
                <a:ea typeface="Helvetica" charset="0"/>
                <a:cs typeface="Helvetica" charset="0"/>
              </a:rPr>
              <a:t>P</a:t>
            </a:r>
            <a:r>
              <a:rPr lang="en-US" dirty="0" smtClean="0">
                <a:latin typeface="Helvetica" charset="0"/>
                <a:ea typeface="Helvetica" charset="0"/>
                <a:cs typeface="Helvetica" charset="0"/>
              </a:rPr>
              <a:t>layer </a:t>
            </a:r>
            <a:r>
              <a:rPr lang="en-US" dirty="0">
                <a:latin typeface="Helvetica" charset="0"/>
                <a:ea typeface="Helvetica" charset="0"/>
                <a:cs typeface="Helvetica" charset="0"/>
              </a:rPr>
              <a:t>t</a:t>
            </a:r>
            <a:r>
              <a:rPr lang="en-US" dirty="0" smtClean="0">
                <a:latin typeface="Helvetica" charset="0"/>
                <a:ea typeface="Helvetica" charset="0"/>
                <a:cs typeface="Helvetica" charset="0"/>
              </a:rPr>
              <a:t>ransfers in association football are multimillion dollar deals, every year clubs pay millions of dollars to sign new players. The client, a European football club wants a list of top players for each playing position so that they can shortlist desirable candidates from the players available on the transfer list. </a:t>
            </a:r>
            <a:endParaRPr lang="en-US" dirty="0">
              <a:latin typeface="Helvetica" charset="0"/>
              <a:ea typeface="Helvetica" charset="0"/>
              <a:cs typeface="Helvetica" charset="0"/>
            </a:endParaRPr>
          </a:p>
        </p:txBody>
      </p:sp>
      <p:graphicFrame>
        <p:nvGraphicFramePr>
          <p:cNvPr id="3" name="Chart 2"/>
          <p:cNvGraphicFramePr/>
          <p:nvPr>
            <p:extLst>
              <p:ext uri="{D42A27DB-BD31-4B8C-83A1-F6EECF244321}">
                <p14:modId xmlns:p14="http://schemas.microsoft.com/office/powerpoint/2010/main" val="1719274610"/>
              </p:ext>
            </p:extLst>
          </p:nvPr>
        </p:nvGraphicFramePr>
        <p:xfrm>
          <a:off x="450214" y="1376038"/>
          <a:ext cx="6971517" cy="31621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19593" y="3388227"/>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Johan</a:t>
            </a:r>
            <a:r>
              <a:rPr kumimoji="0" lang="en-US" sz="1000" b="1" i="0" u="none" strike="noStrike" cap="none" spc="0" normalizeH="0" dirty="0" smtClean="0">
                <a:ln>
                  <a:noFill/>
                </a:ln>
                <a:solidFill>
                  <a:srgbClr val="000000"/>
                </a:solidFill>
                <a:effectLst/>
                <a:uFillTx/>
                <a:sym typeface="Calibri"/>
              </a:rPr>
              <a:t> </a:t>
            </a:r>
            <a:r>
              <a:rPr kumimoji="0" lang="en-US" sz="1000" b="1" i="0" u="none" strike="noStrike" cap="none" spc="0" normalizeH="0" dirty="0" err="1" smtClean="0">
                <a:ln>
                  <a:noFill/>
                </a:ln>
                <a:solidFill>
                  <a:srgbClr val="000000"/>
                </a:solidFill>
                <a:effectLst/>
                <a:uFillTx/>
                <a:sym typeface="Calibri"/>
              </a:rPr>
              <a:t>Cruyff</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$2m</a:t>
            </a:r>
          </a:p>
          <a:p>
            <a:pPr marL="0" marR="0" indent="0" algn="l" defTabSz="6858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sym typeface="Calibri"/>
              </a:rPr>
              <a:t>Ajax</a:t>
            </a:r>
            <a:r>
              <a:rPr kumimoji="0" lang="en-US" sz="1000" b="0" i="0" u="none" strike="noStrike" cap="none" spc="0" normalizeH="0" dirty="0" smtClean="0">
                <a:ln>
                  <a:noFill/>
                </a:ln>
                <a:solidFill>
                  <a:srgbClr val="000000"/>
                </a:solidFill>
                <a:effectLst/>
                <a:uFillTx/>
                <a:sym typeface="Calibri"/>
              </a:rPr>
              <a:t> →Barcelona</a:t>
            </a:r>
            <a:endParaRPr kumimoji="0" lang="en-US" sz="1000" b="0" i="0" u="none" strike="noStrike" cap="none" spc="0" normalizeH="0" baseline="0" dirty="0">
              <a:ln>
                <a:noFill/>
              </a:ln>
              <a:solidFill>
                <a:srgbClr val="000000"/>
              </a:solidFill>
              <a:effectLst/>
              <a:uFillTx/>
              <a:sym typeface="Calibri"/>
            </a:endParaRPr>
          </a:p>
        </p:txBody>
      </p:sp>
      <p:sp>
        <p:nvSpPr>
          <p:cNvPr id="8" name="TextBox 7"/>
          <p:cNvSpPr txBox="1"/>
          <p:nvPr/>
        </p:nvSpPr>
        <p:spPr>
          <a:xfrm>
            <a:off x="1473693" y="3372526"/>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Diego </a:t>
            </a:r>
            <a:r>
              <a:rPr kumimoji="0" lang="en-US" sz="1000" b="1" i="0" u="none" strike="noStrike" cap="none" spc="0" normalizeH="0" baseline="0" dirty="0" err="1" smtClean="0">
                <a:ln>
                  <a:noFill/>
                </a:ln>
                <a:solidFill>
                  <a:srgbClr val="000000"/>
                </a:solidFill>
                <a:effectLst/>
                <a:uFillTx/>
                <a:sym typeface="Calibri"/>
              </a:rPr>
              <a:t>Maradona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$7m</a:t>
            </a:r>
          </a:p>
          <a:p>
            <a:r>
              <a:rPr lang="en-US" sz="1000" dirty="0"/>
              <a:t>Barcelona </a:t>
            </a:r>
            <a:r>
              <a:rPr kumimoji="0" lang="en-US" sz="1000" b="0" i="0" u="none" strike="noStrike" cap="none" spc="0" normalizeH="0" dirty="0" smtClean="0">
                <a:ln>
                  <a:noFill/>
                </a:ln>
                <a:solidFill>
                  <a:srgbClr val="000000"/>
                </a:solidFill>
                <a:effectLst/>
                <a:uFillTx/>
                <a:sym typeface="Calibri"/>
              </a:rPr>
              <a:t>→ Napoli</a:t>
            </a:r>
            <a:endParaRPr kumimoji="0" lang="en-US" sz="1000" b="0" i="0" u="none" strike="noStrike" cap="none" spc="0" normalizeH="0" baseline="0" dirty="0">
              <a:ln>
                <a:noFill/>
              </a:ln>
              <a:solidFill>
                <a:srgbClr val="000000"/>
              </a:solidFill>
              <a:effectLst/>
              <a:uFillTx/>
              <a:sym typeface="Calibri"/>
            </a:endParaRPr>
          </a:p>
        </p:txBody>
      </p:sp>
      <p:sp>
        <p:nvSpPr>
          <p:cNvPr id="9" name="TextBox 8"/>
          <p:cNvSpPr txBox="1"/>
          <p:nvPr/>
        </p:nvSpPr>
        <p:spPr>
          <a:xfrm>
            <a:off x="2621673" y="304888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Ronaldo</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$20m</a:t>
            </a:r>
          </a:p>
          <a:p>
            <a:r>
              <a:rPr kumimoji="0" lang="en-US" sz="1000" b="0" i="0" u="none" strike="noStrike" cap="none" spc="0" normalizeH="0" dirty="0" smtClean="0">
                <a:ln>
                  <a:noFill/>
                </a:ln>
                <a:solidFill>
                  <a:srgbClr val="000000"/>
                </a:solidFill>
                <a:effectLst/>
                <a:uFillTx/>
                <a:sym typeface="Calibri"/>
              </a:rPr>
              <a:t>PSV Eindhoven→ </a:t>
            </a:r>
            <a:r>
              <a:rPr lang="en-US" sz="1000" dirty="0"/>
              <a:t>Barcelona </a:t>
            </a:r>
            <a:endParaRPr kumimoji="0" lang="en-US" sz="1000" b="0" i="0" u="none" strike="noStrike" cap="none" spc="0" normalizeH="0" baseline="0" dirty="0">
              <a:ln>
                <a:noFill/>
              </a:ln>
              <a:solidFill>
                <a:srgbClr val="000000"/>
              </a:solidFill>
              <a:effectLst/>
              <a:uFillTx/>
              <a:sym typeface="Calibri"/>
            </a:endParaRPr>
          </a:p>
        </p:txBody>
      </p:sp>
      <p:sp>
        <p:nvSpPr>
          <p:cNvPr id="10" name="TextBox 9"/>
          <p:cNvSpPr txBox="1"/>
          <p:nvPr/>
        </p:nvSpPr>
        <p:spPr>
          <a:xfrm>
            <a:off x="3645152" y="275697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err="1" smtClean="0">
                <a:ln>
                  <a:noFill/>
                </a:ln>
                <a:solidFill>
                  <a:srgbClr val="000000"/>
                </a:solidFill>
                <a:effectLst/>
                <a:uFillTx/>
                <a:sym typeface="Calibri"/>
              </a:rPr>
              <a:t>Zinedine</a:t>
            </a:r>
            <a:r>
              <a:rPr kumimoji="0" lang="en-US" sz="1000" b="1" i="0" u="none" strike="noStrike" cap="none" spc="0" normalizeH="0" baseline="0" dirty="0" smtClean="0">
                <a:ln>
                  <a:noFill/>
                </a:ln>
                <a:solidFill>
                  <a:srgbClr val="000000"/>
                </a:solidFill>
                <a:effectLst/>
                <a:uFillTx/>
                <a:sym typeface="Calibri"/>
              </a:rPr>
              <a:t> Zidane</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$67m</a:t>
            </a:r>
          </a:p>
          <a:p>
            <a:r>
              <a:rPr lang="en-US" sz="1000" dirty="0" smtClean="0"/>
              <a:t>Juventus</a:t>
            </a:r>
            <a:r>
              <a:rPr kumimoji="0" lang="en-US" sz="1000" b="0" i="0" u="none" strike="noStrike" cap="none" spc="0" normalizeH="0" dirty="0" smtClean="0">
                <a:ln>
                  <a:noFill/>
                </a:ln>
                <a:solidFill>
                  <a:srgbClr val="000000"/>
                </a:solidFill>
                <a:effectLst/>
                <a:uFillTx/>
                <a:sym typeface="Calibri"/>
              </a:rPr>
              <a:t>→ Real Madrid</a:t>
            </a:r>
            <a:endParaRPr kumimoji="0" lang="en-US" sz="1000" b="0" i="0" u="none" strike="noStrike" cap="none" spc="0" normalizeH="0" baseline="0" dirty="0">
              <a:ln>
                <a:noFill/>
              </a:ln>
              <a:solidFill>
                <a:srgbClr val="000000"/>
              </a:solidFill>
              <a:effectLst/>
              <a:uFillTx/>
              <a:sym typeface="Calibri"/>
            </a:endParaRPr>
          </a:p>
        </p:txBody>
      </p:sp>
      <p:sp>
        <p:nvSpPr>
          <p:cNvPr id="11" name="TextBox 10"/>
          <p:cNvSpPr txBox="1"/>
          <p:nvPr/>
        </p:nvSpPr>
        <p:spPr>
          <a:xfrm>
            <a:off x="4673628" y="2187679"/>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Paul </a:t>
            </a:r>
            <a:r>
              <a:rPr kumimoji="0" lang="en-US" sz="1000" b="1" i="0" u="none" strike="noStrike" cap="none" spc="0" normalizeH="0" baseline="0" dirty="0" err="1" smtClean="0">
                <a:ln>
                  <a:noFill/>
                </a:ln>
                <a:solidFill>
                  <a:srgbClr val="000000"/>
                </a:solidFill>
                <a:effectLst/>
                <a:uFillTx/>
                <a:sym typeface="Calibri"/>
              </a:rPr>
              <a:t>Pogba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$116m</a:t>
            </a:r>
          </a:p>
          <a:p>
            <a:r>
              <a:rPr lang="en-US" sz="1000" dirty="0" smtClean="0"/>
              <a:t>Juventus</a:t>
            </a:r>
            <a:r>
              <a:rPr kumimoji="0" lang="en-US" sz="1000" b="0" i="0" u="none" strike="noStrike" cap="none" spc="0" normalizeH="0" dirty="0" smtClean="0">
                <a:ln>
                  <a:noFill/>
                </a:ln>
                <a:solidFill>
                  <a:srgbClr val="000000"/>
                </a:solidFill>
                <a:effectLst/>
                <a:uFillTx/>
                <a:sym typeface="Calibri"/>
              </a:rPr>
              <a:t>→ Manchester United</a:t>
            </a:r>
            <a:endParaRPr kumimoji="0" lang="en-US" sz="1000" b="0" i="0" u="none" strike="noStrike" cap="none" spc="0" normalizeH="0" baseline="0" dirty="0">
              <a:ln>
                <a:noFill/>
              </a:ln>
              <a:solidFill>
                <a:srgbClr val="000000"/>
              </a:solidFill>
              <a:effectLst/>
              <a:uFillTx/>
              <a:sym typeface="Calibri"/>
            </a:endParaRPr>
          </a:p>
        </p:txBody>
      </p:sp>
      <p:sp>
        <p:nvSpPr>
          <p:cNvPr id="12" name="TextBox 11"/>
          <p:cNvSpPr txBox="1"/>
          <p:nvPr/>
        </p:nvSpPr>
        <p:spPr>
          <a:xfrm>
            <a:off x="6047173" y="1213028"/>
            <a:ext cx="1217359"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t>Neymar</a:t>
            </a:r>
            <a:endParaRPr lang="en-US" sz="1000" b="1" dirty="0"/>
          </a:p>
          <a:p>
            <a:pPr marL="0" marR="0" indent="0" algn="l" defTabSz="685800" rtl="0" fontAlgn="auto" latinLnBrk="0" hangingPunct="0">
              <a:lnSpc>
                <a:spcPct val="100000"/>
              </a:lnSpc>
              <a:spcBef>
                <a:spcPts val="0"/>
              </a:spcBef>
              <a:spcAft>
                <a:spcPts val="0"/>
              </a:spcAft>
              <a:buClrTx/>
              <a:buSzTx/>
              <a:buFontTx/>
              <a:buNone/>
              <a:tabLst/>
            </a:pPr>
            <a:r>
              <a:rPr lang="en-US" sz="2000" b="1" dirty="0" smtClean="0">
                <a:solidFill>
                  <a:schemeClr val="accent5">
                    <a:lumMod val="75000"/>
                  </a:schemeClr>
                </a:solidFill>
              </a:rPr>
              <a:t>$263m</a:t>
            </a:r>
          </a:p>
          <a:p>
            <a:r>
              <a:rPr lang="en-US" sz="1000" dirty="0"/>
              <a:t>Barcelona </a:t>
            </a:r>
            <a:r>
              <a:rPr kumimoji="0" lang="en-US" sz="1000" b="0" i="0" u="none" strike="noStrike" cap="none" spc="0" normalizeH="0" dirty="0" smtClean="0">
                <a:ln>
                  <a:noFill/>
                </a:ln>
                <a:solidFill>
                  <a:srgbClr val="000000"/>
                </a:solidFill>
                <a:effectLst/>
                <a:uFillTx/>
                <a:sym typeface="Calibri"/>
              </a:rPr>
              <a:t>→ PSG</a:t>
            </a:r>
            <a:endParaRPr kumimoji="0" lang="en-US" sz="1000" b="0" i="0" u="none" strike="noStrike" cap="none" spc="0" normalizeH="0" baseline="0" dirty="0">
              <a:ln>
                <a:noFill/>
              </a:ln>
              <a:solidFill>
                <a:srgbClr val="000000"/>
              </a:solidFill>
              <a:effectLst/>
              <a:uFillTx/>
              <a:sym typeface="Calibri"/>
            </a:endParaRPr>
          </a:p>
        </p:txBody>
      </p:sp>
      <p:sp>
        <p:nvSpPr>
          <p:cNvPr id="6" name="Rounded Rectangle 5"/>
          <p:cNvSpPr/>
          <p:nvPr/>
        </p:nvSpPr>
        <p:spPr>
          <a:xfrm>
            <a:off x="692458" y="1533735"/>
            <a:ext cx="2831977" cy="987502"/>
          </a:xfrm>
          <a:prstGeom prst="roundRect">
            <a:avLst/>
          </a:prstGeom>
          <a:solidFill>
            <a:schemeClr val="tx2">
              <a:lumMod val="60000"/>
              <a:lumOff val="40000"/>
            </a:schemeClr>
          </a:solid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rgbClr val="000000"/>
                </a:solidFill>
                <a:effectLst/>
                <a:uFillTx/>
                <a:latin typeface="+mn-lt"/>
                <a:ea typeface="+mn-ea"/>
                <a:cs typeface="+mn-cs"/>
                <a:sym typeface="Calibri"/>
              </a:rPr>
              <a:t>At more than $263m,</a:t>
            </a:r>
            <a:r>
              <a:rPr kumimoji="0" lang="en-US" sz="1300" b="1" i="0" u="none" strike="noStrike" cap="none" spc="0" normalizeH="0" dirty="0" smtClean="0">
                <a:ln>
                  <a:noFill/>
                </a:ln>
                <a:solidFill>
                  <a:srgbClr val="000000"/>
                </a:solidFill>
                <a:effectLst/>
                <a:uFillTx/>
                <a:latin typeface="+mn-lt"/>
                <a:ea typeface="+mn-ea"/>
                <a:cs typeface="+mn-cs"/>
                <a:sym typeface="Calibri"/>
              </a:rPr>
              <a:t> Neymar’s transfer from Barcelona to PSG is the most expensive transfer in football history!</a:t>
            </a:r>
            <a:endParaRPr kumimoji="0" lang="en-US" sz="1300" b="1"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93" y="1752333"/>
            <a:ext cx="1472319" cy="223574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553" y="3795300"/>
            <a:ext cx="377205" cy="377205"/>
          </a:xfrm>
          <a:prstGeom prst="rect">
            <a:avLst/>
          </a:prstGeom>
        </p:spPr>
      </p:pic>
    </p:spTree>
    <p:extLst>
      <p:ext uri="{BB962C8B-B14F-4D97-AF65-F5344CB8AC3E}">
        <p14:creationId xmlns:p14="http://schemas.microsoft.com/office/powerpoint/2010/main" val="25266343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REQUIREMENT</a:t>
            </a:r>
            <a:endParaRPr dirty="0"/>
          </a:p>
        </p:txBody>
      </p:sp>
      <p:sp>
        <p:nvSpPr>
          <p:cNvPr id="7" name="Content Placeholder 2"/>
          <p:cNvSpPr txBox="1">
            <a:spLocks noGrp="1"/>
          </p:cNvSpPr>
          <p:nvPr>
            <p:ph type="body" idx="1"/>
          </p:nvPr>
        </p:nvSpPr>
        <p:spPr>
          <a:xfrm>
            <a:off x="256334" y="605618"/>
            <a:ext cx="8603581" cy="4095591"/>
          </a:xfrm>
          <a:prstGeom prst="rect">
            <a:avLst/>
          </a:prstGeom>
        </p:spPr>
        <p:txBody>
          <a:bodyPr>
            <a:normAutofit/>
          </a:bodyPr>
          <a:lstStyle/>
          <a:p>
            <a:pPr>
              <a:lnSpc>
                <a:spcPct val="100000"/>
              </a:lnSpc>
              <a:spcBef>
                <a:spcPts val="600"/>
              </a:spcBef>
              <a:defRPr sz="1100">
                <a:solidFill>
                  <a:srgbClr val="3B3838"/>
                </a:solidFill>
              </a:defRPr>
            </a:pPr>
            <a:r>
              <a:rPr lang="en-US" sz="1100" dirty="0">
                <a:solidFill>
                  <a:srgbClr val="3B3838"/>
                </a:solidFill>
                <a:latin typeface="+mj-lt"/>
              </a:rPr>
              <a:t>The client wants a model that can predict the aggregated overall rating of a player at each age of the player. </a:t>
            </a:r>
            <a:r>
              <a:rPr lang="en-US" sz="1100" dirty="0">
                <a:solidFill>
                  <a:srgbClr val="3B3838"/>
                </a:solidFill>
                <a:latin typeface="+mj-lt"/>
              </a:rPr>
              <a:t>In addition to the </a:t>
            </a:r>
            <a:r>
              <a:rPr lang="en-US" sz="1100" b="1" dirty="0">
                <a:solidFill>
                  <a:srgbClr val="3B3838"/>
                </a:solidFill>
                <a:latin typeface="+mj-lt"/>
              </a:rPr>
              <a:t>list of top players at playing positions </a:t>
            </a:r>
            <a:r>
              <a:rPr lang="en-US" sz="1100" dirty="0">
                <a:solidFill>
                  <a:srgbClr val="3B3838"/>
                </a:solidFill>
                <a:latin typeface="+mj-lt"/>
              </a:rPr>
              <a:t>they also want to know </a:t>
            </a:r>
            <a:r>
              <a:rPr lang="en-US" sz="1100" b="1" dirty="0">
                <a:solidFill>
                  <a:srgbClr val="3B3838"/>
                </a:solidFill>
                <a:latin typeface="+mj-lt"/>
              </a:rPr>
              <a:t>the significant attributes that affect the player rating for each </a:t>
            </a:r>
            <a:r>
              <a:rPr lang="en-US" sz="1100" b="1" dirty="0" smtClean="0">
                <a:solidFill>
                  <a:srgbClr val="3B3838"/>
                </a:solidFill>
                <a:latin typeface="+mj-lt"/>
              </a:rPr>
              <a:t>position</a:t>
            </a:r>
            <a:endParaRPr lang="en-GB" sz="1100"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P</a:t>
            </a:r>
            <a:r>
              <a:rPr lang="en-US" sz="1100" dirty="0" smtClean="0">
                <a:solidFill>
                  <a:srgbClr val="3B3838"/>
                </a:solidFill>
                <a:latin typeface="+mj-lt"/>
              </a:rPr>
              <a:t>layer </a:t>
            </a:r>
            <a:r>
              <a:rPr lang="en-US" sz="1100" dirty="0">
                <a:solidFill>
                  <a:srgbClr val="3B3838"/>
                </a:solidFill>
                <a:latin typeface="+mj-lt"/>
              </a:rPr>
              <a:t>ratings are calculated by FIFA based on player attribute stats as well as other factors such as the league the player is associated with, the specific circumstances which resulted in an attribute score and various other </a:t>
            </a:r>
            <a:r>
              <a:rPr lang="en-US" sz="1100" dirty="0" smtClean="0">
                <a:solidFill>
                  <a:srgbClr val="3B3838"/>
                </a:solidFill>
                <a:latin typeface="+mj-lt"/>
              </a:rPr>
              <a:t>factors</a:t>
            </a:r>
            <a:endParaRPr lang="en-US" sz="1100" dirty="0">
              <a:solidFill>
                <a:srgbClr val="3B3838"/>
              </a:solidFill>
              <a:latin typeface="+mj-lt"/>
            </a:endParaRPr>
          </a:p>
          <a:p>
            <a:pPr>
              <a:lnSpc>
                <a:spcPct val="100000"/>
              </a:lnSpc>
              <a:spcBef>
                <a:spcPts val="600"/>
              </a:spcBef>
              <a:defRPr sz="1100">
                <a:solidFill>
                  <a:srgbClr val="3B3838"/>
                </a:solidFill>
              </a:defRPr>
            </a:pPr>
            <a:r>
              <a:rPr lang="en-US" sz="1100" dirty="0" smtClean="0">
                <a:solidFill>
                  <a:srgbClr val="3B3838"/>
                </a:solidFill>
                <a:latin typeface="+mj-lt"/>
              </a:rPr>
              <a:t>Our aim is to </a:t>
            </a:r>
            <a:r>
              <a:rPr lang="en-US" sz="1100" b="1" dirty="0" smtClean="0">
                <a:solidFill>
                  <a:srgbClr val="3B3838"/>
                </a:solidFill>
                <a:latin typeface="+mj-lt"/>
              </a:rPr>
              <a:t>predict these ratings based only on the player attribute stats available to us from the FIFA video game data</a:t>
            </a:r>
          </a:p>
        </p:txBody>
      </p:sp>
      <p:sp>
        <p:nvSpPr>
          <p:cNvPr id="6" name="Right Arrow 5"/>
          <p:cNvSpPr/>
          <p:nvPr/>
        </p:nvSpPr>
        <p:spPr>
          <a:xfrm>
            <a:off x="4481580" y="2868174"/>
            <a:ext cx="1892884" cy="580813"/>
          </a:xfrm>
          <a:prstGeom prst="rightArrow">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bg1"/>
                </a:solidFill>
                <a:effectLst/>
                <a:uFillTx/>
                <a:latin typeface="+mj-lt"/>
                <a:ea typeface="+mn-ea"/>
                <a:cs typeface="+mn-cs"/>
                <a:sym typeface="Calibri"/>
              </a:rPr>
              <a:t>Prediction Algorithm</a:t>
            </a:r>
            <a:endParaRPr kumimoji="0" lang="en-US" sz="1300" b="1" i="0" u="none" strike="noStrike" cap="none" spc="0" normalizeH="0" baseline="0" dirty="0">
              <a:ln>
                <a:noFill/>
              </a:ln>
              <a:solidFill>
                <a:schemeClr val="bg1"/>
              </a:solidFill>
              <a:effectLst/>
              <a:uFillTx/>
              <a:latin typeface="+mj-lt"/>
              <a:ea typeface="+mn-ea"/>
              <a:cs typeface="+mn-cs"/>
              <a:sym typeface="Calibri"/>
            </a:endParaRPr>
          </a:p>
        </p:txBody>
      </p:sp>
      <p:sp>
        <p:nvSpPr>
          <p:cNvPr id="18" name="5-Point Star 17"/>
          <p:cNvSpPr/>
          <p:nvPr/>
        </p:nvSpPr>
        <p:spPr>
          <a:xfrm>
            <a:off x="6190395" y="1809785"/>
            <a:ext cx="2412067" cy="2023106"/>
          </a:xfrm>
          <a:prstGeom prst="star5">
            <a:avLst>
              <a:gd name="adj" fmla="val 24124"/>
              <a:gd name="hf" fmla="val 105146"/>
              <a:gd name="vf" fmla="val 110557"/>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accent5">
                    <a:lumMod val="75000"/>
                  </a:schemeClr>
                </a:solidFill>
                <a:effectLst/>
                <a:uFillTx/>
                <a:latin typeface="+mn-lt"/>
                <a:ea typeface="+mn-ea"/>
                <a:cs typeface="+mn-cs"/>
                <a:sym typeface="Calibri"/>
              </a:rPr>
              <a:t>   #3</a:t>
            </a:r>
          </a:p>
          <a:p>
            <a:pPr marL="0" marR="0" indent="0" algn="l" defTabSz="685800" rtl="0" fontAlgn="auto" latinLnBrk="0" hangingPunct="0">
              <a:lnSpc>
                <a:spcPct val="100000"/>
              </a:lnSpc>
              <a:spcBef>
                <a:spcPts val="0"/>
              </a:spcBef>
              <a:spcAft>
                <a:spcPts val="0"/>
              </a:spcAft>
              <a:buClrTx/>
              <a:buSzTx/>
              <a:buFontTx/>
              <a:buNone/>
              <a:tabLst/>
            </a:pPr>
            <a:r>
              <a:rPr lang="en-US" b="1" dirty="0" smtClean="0">
                <a:solidFill>
                  <a:schemeClr val="accent5">
                    <a:lumMod val="75000"/>
                  </a:schemeClr>
                </a:solidFill>
              </a:rPr>
              <a:t>      Forward</a:t>
            </a:r>
          </a:p>
          <a:p>
            <a:pPr marL="0" marR="0" indent="0" algn="l" defTabSz="685800" rtl="0" fontAlgn="auto" latinLnBrk="0" hangingPunct="0">
              <a:lnSpc>
                <a:spcPct val="100000"/>
              </a:lnSpc>
              <a:spcBef>
                <a:spcPts val="0"/>
              </a:spcBef>
              <a:spcAft>
                <a:spcPts val="0"/>
              </a:spcAft>
              <a:buClrTx/>
              <a:buSzTx/>
              <a:buFontTx/>
              <a:buNone/>
              <a:tabLst/>
            </a:pPr>
            <a:endParaRPr kumimoji="0" lang="en-US" sz="1300" b="1" i="0" u="none" strike="noStrike" cap="none" spc="0" normalizeH="0" baseline="0" dirty="0">
              <a:ln>
                <a:noFill/>
              </a:ln>
              <a:solidFill>
                <a:schemeClr val="accent5">
                  <a:lumMod val="75000"/>
                </a:schemeClr>
              </a:solidFill>
              <a:effectLst/>
              <a:uFillTx/>
              <a:latin typeface="+mn-lt"/>
              <a:ea typeface="+mn-ea"/>
              <a:cs typeface="+mn-cs"/>
              <a:sym typeface="Calibri"/>
            </a:endParaRPr>
          </a:p>
        </p:txBody>
      </p:sp>
      <p:sp>
        <p:nvSpPr>
          <p:cNvPr id="20" name="TextBox 19"/>
          <p:cNvSpPr txBox="1"/>
          <p:nvPr/>
        </p:nvSpPr>
        <p:spPr>
          <a:xfrm>
            <a:off x="6730216" y="3912538"/>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b="1" smtClean="0">
                <a:solidFill>
                  <a:schemeClr val="accent5">
                    <a:lumMod val="75000"/>
                  </a:schemeClr>
                </a:solidFill>
                <a:latin typeface="+mj-lt"/>
              </a:rPr>
              <a:t>Under 25 years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grpSp>
        <p:nvGrpSpPr>
          <p:cNvPr id="23" name="Group 22"/>
          <p:cNvGrpSpPr/>
          <p:nvPr/>
        </p:nvGrpSpPr>
        <p:grpSpPr>
          <a:xfrm>
            <a:off x="700217" y="1683568"/>
            <a:ext cx="4146990" cy="2952087"/>
            <a:chOff x="256334" y="1674690"/>
            <a:chExt cx="4146990" cy="2952087"/>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04" y="1828575"/>
              <a:ext cx="2354223" cy="2782264"/>
            </a:xfrm>
            <a:prstGeom prst="rect">
              <a:avLst/>
            </a:prstGeom>
          </p:spPr>
        </p:pic>
        <p:sp>
          <p:nvSpPr>
            <p:cNvPr id="9" name="TextBox 8"/>
            <p:cNvSpPr txBox="1"/>
            <p:nvPr/>
          </p:nvSpPr>
          <p:spPr>
            <a:xfrm>
              <a:off x="2849732" y="211288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Ball Control</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0" name="TextBox 9"/>
            <p:cNvSpPr txBox="1"/>
            <p:nvPr/>
          </p:nvSpPr>
          <p:spPr>
            <a:xfrm>
              <a:off x="2669679" y="376634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Volleys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1" name="TextBox 10"/>
            <p:cNvSpPr txBox="1"/>
            <p:nvPr/>
          </p:nvSpPr>
          <p:spPr>
            <a:xfrm>
              <a:off x="2811722" y="258870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Reactions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2" name="TextBox 11"/>
            <p:cNvSpPr txBox="1"/>
            <p:nvPr/>
          </p:nvSpPr>
          <p:spPr>
            <a:xfrm>
              <a:off x="474955" y="2850307"/>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Long Shots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3" name="TextBox 12"/>
            <p:cNvSpPr txBox="1"/>
            <p:nvPr/>
          </p:nvSpPr>
          <p:spPr>
            <a:xfrm>
              <a:off x="579447" y="2125299"/>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Shot Power</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4" name="TextBox 13"/>
            <p:cNvSpPr txBox="1"/>
            <p:nvPr/>
          </p:nvSpPr>
          <p:spPr>
            <a:xfrm>
              <a:off x="256334" y="340902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Short Passing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5" name="TextBox 14"/>
            <p:cNvSpPr txBox="1"/>
            <p:nvPr/>
          </p:nvSpPr>
          <p:spPr>
            <a:xfrm>
              <a:off x="474955" y="407326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Dribbling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6" name="TextBox 15"/>
            <p:cNvSpPr txBox="1"/>
            <p:nvPr/>
          </p:nvSpPr>
          <p:spPr>
            <a:xfrm>
              <a:off x="1499847" y="1674690"/>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Finishing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7" name="TextBox 16"/>
            <p:cNvSpPr txBox="1"/>
            <p:nvPr/>
          </p:nvSpPr>
          <p:spPr>
            <a:xfrm>
              <a:off x="2756975" y="314772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Positioning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22" name="TextBox 21"/>
            <p:cNvSpPr txBox="1"/>
            <p:nvPr/>
          </p:nvSpPr>
          <p:spPr>
            <a:xfrm>
              <a:off x="2636406" y="4395947"/>
              <a:ext cx="107817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mn-ea"/>
                  <a:cs typeface="+mn-cs"/>
                  <a:sym typeface="Calibri"/>
                </a:rPr>
                <a:t>Alvaro Morata</a:t>
              </a:r>
              <a:endParaRPr kumimoji="0" lang="en-US" sz="900" b="1" i="0" u="none" strike="noStrike" cap="none" spc="0" normalizeH="0" baseline="0" dirty="0">
                <a:ln>
                  <a:noFill/>
                </a:ln>
                <a:solidFill>
                  <a:srgbClr val="000000"/>
                </a:solidFill>
                <a:effectLst/>
                <a:uFillTx/>
                <a:latin typeface="+mn-lt"/>
                <a:ea typeface="+mn-ea"/>
                <a:cs typeface="+mn-cs"/>
                <a:sym typeface="Calibri"/>
              </a:endParaRPr>
            </a:p>
          </p:txBody>
        </p:sp>
      </p:gr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08648360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SOURCE</a:t>
            </a:r>
            <a:endParaRPr dirty="0"/>
          </a:p>
        </p:txBody>
      </p:sp>
      <p:sp>
        <p:nvSpPr>
          <p:cNvPr id="7" name="Content Placeholder 2"/>
          <p:cNvSpPr txBox="1">
            <a:spLocks noGrp="1"/>
          </p:cNvSpPr>
          <p:nvPr>
            <p:ph type="body" idx="1"/>
          </p:nvPr>
        </p:nvSpPr>
        <p:spPr>
          <a:xfrm>
            <a:off x="256334" y="605618"/>
            <a:ext cx="8603581" cy="4095591"/>
          </a:xfrm>
          <a:prstGeom prst="rect">
            <a:avLst/>
          </a:prstGeom>
        </p:spPr>
        <p:txBody>
          <a:bodyPr>
            <a:normAutofit/>
          </a:bodyPr>
          <a:lstStyle/>
          <a:p>
            <a:r>
              <a:rPr lang="en-US" sz="1100" dirty="0" smtClean="0">
                <a:solidFill>
                  <a:srgbClr val="3B3838"/>
                </a:solidFill>
                <a:latin typeface="+mj-lt"/>
              </a:rPr>
              <a:t>The </a:t>
            </a:r>
            <a:r>
              <a:rPr lang="en-US" sz="1100" dirty="0">
                <a:solidFill>
                  <a:srgbClr val="3B3838"/>
                </a:solidFill>
                <a:latin typeface="+mj-lt"/>
              </a:rPr>
              <a:t>data we will use for this problem is sourced from several websites such as </a:t>
            </a:r>
            <a:r>
              <a:rPr lang="en-GB" sz="1100" dirty="0">
                <a:solidFill>
                  <a:srgbClr val="3B3838"/>
                </a:solidFill>
                <a:latin typeface="+mj-lt"/>
              </a:rPr>
              <a:t> </a:t>
            </a:r>
            <a:r>
              <a:rPr lang="en-GB" sz="1100" dirty="0" smtClean="0">
                <a:solidFill>
                  <a:srgbClr val="3B3838"/>
                </a:solidFill>
                <a:latin typeface="+mj-lt"/>
              </a:rPr>
              <a:t/>
            </a:r>
            <a:br>
              <a:rPr lang="en-GB" sz="1100" dirty="0" smtClean="0">
                <a:solidFill>
                  <a:srgbClr val="3B3838"/>
                </a:solidFill>
                <a:latin typeface="+mj-lt"/>
              </a:rPr>
            </a:br>
            <a:r>
              <a:rPr lang="en-US" sz="1100" dirty="0" smtClean="0">
                <a:solidFill>
                  <a:srgbClr val="3B3838"/>
                </a:solidFill>
                <a:latin typeface="+mj-lt"/>
                <a:hlinkClick r:id="rId2"/>
              </a:rPr>
              <a:t>Football-Data-MX-API</a:t>
            </a:r>
            <a:r>
              <a:rPr lang="en-US" sz="1100" dirty="0" smtClean="0">
                <a:solidFill>
                  <a:srgbClr val="3B3838"/>
                </a:solidFill>
                <a:latin typeface="+mj-lt"/>
              </a:rPr>
              <a:t>: </a:t>
            </a:r>
            <a:r>
              <a:rPr lang="en-US" sz="1100" dirty="0">
                <a:solidFill>
                  <a:srgbClr val="3B3838"/>
                </a:solidFill>
                <a:latin typeface="+mj-lt"/>
              </a:rPr>
              <a:t>scores, lineup, team formation and events </a:t>
            </a:r>
            <a:r>
              <a:rPr lang="en-GB" sz="1100" dirty="0">
                <a:solidFill>
                  <a:srgbClr val="3B3838"/>
                </a:solidFill>
                <a:latin typeface="+mj-lt"/>
              </a:rPr>
              <a:t/>
            </a:r>
            <a:br>
              <a:rPr lang="en-GB" sz="1100" dirty="0">
                <a:solidFill>
                  <a:srgbClr val="3B3838"/>
                </a:solidFill>
                <a:latin typeface="+mj-lt"/>
              </a:rPr>
            </a:br>
            <a:r>
              <a:rPr lang="en-US" sz="1100" dirty="0" err="1" smtClean="0">
                <a:solidFill>
                  <a:srgbClr val="3B3838"/>
                </a:solidFill>
                <a:latin typeface="+mj-lt"/>
                <a:hlinkClick r:id="rId3"/>
              </a:rPr>
              <a:t>Sofifa</a:t>
            </a:r>
            <a:r>
              <a:rPr lang="en-US" sz="1100" dirty="0" smtClean="0">
                <a:solidFill>
                  <a:srgbClr val="3B3838"/>
                </a:solidFill>
                <a:latin typeface="+mj-lt"/>
              </a:rPr>
              <a:t>: </a:t>
            </a:r>
            <a:r>
              <a:rPr lang="en-US" sz="1100" dirty="0">
                <a:solidFill>
                  <a:srgbClr val="3B3838"/>
                </a:solidFill>
                <a:latin typeface="+mj-lt"/>
              </a:rPr>
              <a:t>players and teams attributes from EA Sports FIFA games, FIFA series and all FIFA assets property of EA Sports; </a:t>
            </a:r>
            <a:endParaRPr lang="en-US" sz="1100" dirty="0" smtClean="0">
              <a:solidFill>
                <a:srgbClr val="3B3838"/>
              </a:solidFill>
              <a:latin typeface="+mj-lt"/>
            </a:endParaRPr>
          </a:p>
          <a:p>
            <a:r>
              <a:rPr lang="en-US" sz="1100" dirty="0" smtClean="0">
                <a:solidFill>
                  <a:srgbClr val="3B3838"/>
                </a:solidFill>
                <a:latin typeface="+mj-lt"/>
              </a:rPr>
              <a:t>It </a:t>
            </a:r>
            <a:r>
              <a:rPr lang="en-US" sz="1100" dirty="0">
                <a:solidFill>
                  <a:srgbClr val="3B3838"/>
                </a:solidFill>
                <a:latin typeface="+mj-lt"/>
              </a:rPr>
              <a:t>is curated by </a:t>
            </a:r>
            <a:r>
              <a:rPr lang="en-US" sz="1100" dirty="0" err="1">
                <a:solidFill>
                  <a:srgbClr val="3B3838"/>
                </a:solidFill>
                <a:latin typeface="+mj-lt"/>
              </a:rPr>
              <a:t>Hugomathien</a:t>
            </a:r>
            <a:r>
              <a:rPr lang="en-US" sz="1100" dirty="0">
                <a:solidFill>
                  <a:srgbClr val="3B3838"/>
                </a:solidFill>
                <a:latin typeface="+mj-lt"/>
              </a:rPr>
              <a:t> and made available on </a:t>
            </a:r>
            <a:r>
              <a:rPr lang="en-US" sz="1100" dirty="0" err="1">
                <a:solidFill>
                  <a:srgbClr val="3B3838"/>
                </a:solidFill>
                <a:latin typeface="+mj-lt"/>
              </a:rPr>
              <a:t>Kaggle</a:t>
            </a:r>
            <a:r>
              <a:rPr lang="en-US" sz="1100" dirty="0">
                <a:solidFill>
                  <a:srgbClr val="3B3838"/>
                </a:solidFill>
                <a:latin typeface="+mj-lt"/>
              </a:rPr>
              <a:t> [</a:t>
            </a:r>
            <a:r>
              <a:rPr lang="en-US" sz="1100" dirty="0" smtClean="0">
                <a:solidFill>
                  <a:srgbClr val="3B3838"/>
                </a:solidFill>
                <a:latin typeface="+mj-lt"/>
                <a:hlinkClick r:id="rId4"/>
              </a:rPr>
              <a:t>here</a:t>
            </a:r>
            <a:r>
              <a:rPr lang="en-GB" sz="1100" dirty="0" smtClean="0">
                <a:solidFill>
                  <a:srgbClr val="3B3838"/>
                </a:solidFill>
                <a:latin typeface="+mj-lt"/>
              </a:rPr>
              <a:t>]</a:t>
            </a:r>
          </a:p>
          <a:p>
            <a:r>
              <a:rPr lang="en-GB" sz="1100" dirty="0" smtClean="0">
                <a:solidFill>
                  <a:srgbClr val="3B3838"/>
                </a:solidFill>
                <a:latin typeface="+mj-lt"/>
              </a:rPr>
              <a:t>Data available from 2008 to 2016 in form of SQLite database</a:t>
            </a:r>
          </a:p>
          <a:p>
            <a:endParaRPr lang="en-GB" sz="1100" dirty="0" smtClean="0">
              <a:solidFill>
                <a:srgbClr val="3B3838"/>
              </a:solidFill>
              <a:latin typeface="+mj-lt"/>
            </a:endParaRPr>
          </a:p>
          <a:p>
            <a:pPr marL="0" indent="0">
              <a:buNone/>
            </a:pPr>
            <a:r>
              <a:rPr lang="en-US" sz="1100" b="1" dirty="0" smtClean="0">
                <a:solidFill>
                  <a:srgbClr val="3B3838"/>
                </a:solidFill>
                <a:latin typeface="+mj-lt"/>
              </a:rPr>
              <a:t>TABLES</a:t>
            </a:r>
            <a:r>
              <a:rPr lang="en-US" sz="1100" b="1" dirty="0">
                <a:solidFill>
                  <a:srgbClr val="3B3838"/>
                </a:solidFill>
                <a:latin typeface="+mj-lt"/>
              </a:rPr>
              <a:t>:</a:t>
            </a:r>
            <a:endParaRPr lang="en-GB" sz="1100" b="1" dirty="0">
              <a:solidFill>
                <a:srgbClr val="3B3838"/>
              </a:solidFill>
              <a:latin typeface="+mj-lt"/>
            </a:endParaRPr>
          </a:p>
          <a:p>
            <a:pPr>
              <a:buFont typeface="Arial" charset="0"/>
              <a:buChar char="•"/>
            </a:pPr>
            <a:r>
              <a:rPr lang="en-US" sz="1100" b="1" dirty="0" smtClean="0">
                <a:solidFill>
                  <a:srgbClr val="3B3838"/>
                </a:solidFill>
                <a:latin typeface="+mj-lt"/>
              </a:rPr>
              <a:t>Match</a:t>
            </a:r>
            <a:r>
              <a:rPr lang="en-US" sz="1100" dirty="0">
                <a:solidFill>
                  <a:srgbClr val="3B3838"/>
                </a:solidFill>
                <a:latin typeface="+mj-lt"/>
              </a:rPr>
              <a:t>: </a:t>
            </a:r>
            <a:r>
              <a:rPr lang="en-US" sz="1100" dirty="0" smtClean="0">
                <a:solidFill>
                  <a:srgbClr val="3B3838"/>
                </a:solidFill>
                <a:latin typeface="+mj-lt"/>
              </a:rPr>
              <a:t>Match details data for each match like </a:t>
            </a:r>
            <a:r>
              <a:rPr lang="en-US" sz="1100" dirty="0" err="1" smtClean="0">
                <a:solidFill>
                  <a:srgbClr val="3B3838"/>
                </a:solidFill>
                <a:latin typeface="+mj-lt"/>
              </a:rPr>
              <a:t>match_date</a:t>
            </a:r>
            <a:r>
              <a:rPr lang="en-US" sz="1100" dirty="0">
                <a:solidFill>
                  <a:srgbClr val="3B3838"/>
                </a:solidFill>
                <a:latin typeface="+mj-lt"/>
              </a:rPr>
              <a:t>, </a:t>
            </a:r>
            <a:r>
              <a:rPr lang="en-US" sz="1100" dirty="0" err="1">
                <a:solidFill>
                  <a:srgbClr val="3B3838"/>
                </a:solidFill>
                <a:latin typeface="+mj-lt"/>
              </a:rPr>
              <a:t>home_team</a:t>
            </a:r>
            <a:r>
              <a:rPr lang="en-US" sz="1100" dirty="0">
                <a:solidFill>
                  <a:srgbClr val="3B3838"/>
                </a:solidFill>
                <a:latin typeface="+mj-lt"/>
              </a:rPr>
              <a:t>, </a:t>
            </a:r>
            <a:r>
              <a:rPr lang="en-US" sz="1100" dirty="0" err="1">
                <a:solidFill>
                  <a:srgbClr val="3B3838"/>
                </a:solidFill>
                <a:latin typeface="+mj-lt"/>
              </a:rPr>
              <a:t>opponent_team</a:t>
            </a:r>
            <a:r>
              <a:rPr lang="en-US" sz="1100" dirty="0">
                <a:solidFill>
                  <a:srgbClr val="3B3838"/>
                </a:solidFill>
                <a:latin typeface="+mj-lt"/>
              </a:rPr>
              <a:t>, </a:t>
            </a:r>
            <a:r>
              <a:rPr lang="en-US" sz="1100" dirty="0" err="1">
                <a:solidFill>
                  <a:srgbClr val="3B3838"/>
                </a:solidFill>
                <a:latin typeface="+mj-lt"/>
              </a:rPr>
              <a:t>player_ids</a:t>
            </a:r>
            <a:r>
              <a:rPr lang="en-US" sz="1100" dirty="0">
                <a:solidFill>
                  <a:srgbClr val="3B3838"/>
                </a:solidFill>
                <a:latin typeface="+mj-lt"/>
              </a:rPr>
              <a:t> of players playing in the match, </a:t>
            </a:r>
            <a:r>
              <a:rPr lang="en-US" sz="1100" dirty="0" err="1">
                <a:solidFill>
                  <a:srgbClr val="3B3838"/>
                </a:solidFill>
                <a:latin typeface="+mj-lt"/>
              </a:rPr>
              <a:t>player_id</a:t>
            </a:r>
            <a:r>
              <a:rPr lang="en-US" sz="1100" dirty="0">
                <a:solidFill>
                  <a:srgbClr val="3B3838"/>
                </a:solidFill>
                <a:latin typeface="+mj-lt"/>
              </a:rPr>
              <a:t> at each playing coordinate</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a:t>
            </a:r>
            <a:r>
              <a:rPr lang="en-US" sz="1100" dirty="0">
                <a:solidFill>
                  <a:srgbClr val="3B3838"/>
                </a:solidFill>
                <a:latin typeface="+mj-lt"/>
              </a:rPr>
              <a:t>: Player </a:t>
            </a:r>
            <a:r>
              <a:rPr lang="en-US" sz="1100" dirty="0" smtClean="0">
                <a:solidFill>
                  <a:srgbClr val="3B3838"/>
                </a:solidFill>
                <a:latin typeface="+mj-lt"/>
              </a:rPr>
              <a:t>details 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player_name</a:t>
            </a:r>
            <a:r>
              <a:rPr lang="en-US" sz="1100" dirty="0">
                <a:solidFill>
                  <a:srgbClr val="3B3838"/>
                </a:solidFill>
                <a:latin typeface="+mj-lt"/>
              </a:rPr>
              <a:t>, birthdate, height, weight</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Player_Attributes</a:t>
            </a:r>
            <a:r>
              <a:rPr lang="en-US" sz="1100" dirty="0">
                <a:solidFill>
                  <a:srgbClr val="3B3838"/>
                </a:solidFill>
                <a:latin typeface="+mj-lt"/>
              </a:rPr>
              <a:t>: Attributes sourced from several sources for each match player has played </a:t>
            </a:r>
            <a:r>
              <a:rPr lang="en-US" sz="1100" dirty="0" smtClean="0">
                <a:solidFill>
                  <a:srgbClr val="3B3838"/>
                </a:solidFill>
                <a:latin typeface="+mj-lt"/>
              </a:rPr>
              <a:t>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preferred_foot</a:t>
            </a:r>
            <a:r>
              <a:rPr lang="en-US" sz="1100" dirty="0">
                <a:solidFill>
                  <a:srgbClr val="3B3838"/>
                </a:solidFill>
                <a:latin typeface="+mj-lt"/>
              </a:rPr>
              <a:t>, </a:t>
            </a:r>
            <a:r>
              <a:rPr lang="en-US" sz="1100" dirty="0" err="1">
                <a:solidFill>
                  <a:srgbClr val="3B3838"/>
                </a:solidFill>
                <a:latin typeface="+mj-lt"/>
              </a:rPr>
              <a:t>attacking_work_rate</a:t>
            </a:r>
            <a:r>
              <a:rPr lang="en-US" sz="1100" dirty="0">
                <a:solidFill>
                  <a:srgbClr val="3B3838"/>
                </a:solidFill>
                <a:latin typeface="+mj-lt"/>
              </a:rPr>
              <a:t>, </a:t>
            </a:r>
            <a:r>
              <a:rPr lang="en-US" sz="1100" dirty="0" err="1">
                <a:solidFill>
                  <a:srgbClr val="3B3838"/>
                </a:solidFill>
                <a:latin typeface="+mj-lt"/>
              </a:rPr>
              <a:t>overall_rating</a:t>
            </a:r>
            <a:r>
              <a:rPr lang="en-US" sz="1100" dirty="0">
                <a:solidFill>
                  <a:srgbClr val="3B3838"/>
                </a:solidFill>
                <a:latin typeface="+mj-lt"/>
              </a:rPr>
              <a:t>, crossing, finishing, </a:t>
            </a:r>
            <a:r>
              <a:rPr lang="en-US" sz="1100" dirty="0" err="1">
                <a:solidFill>
                  <a:srgbClr val="3B3838"/>
                </a:solidFill>
                <a:latin typeface="+mj-lt"/>
              </a:rPr>
              <a:t>heading_accuracy</a:t>
            </a:r>
            <a:r>
              <a:rPr lang="en-US" sz="1100" dirty="0">
                <a:solidFill>
                  <a:srgbClr val="3B3838"/>
                </a:solidFill>
                <a:latin typeface="+mj-lt"/>
              </a:rPr>
              <a:t>, </a:t>
            </a:r>
            <a:r>
              <a:rPr lang="en-US" sz="1100" dirty="0" err="1">
                <a:solidFill>
                  <a:srgbClr val="3B3838"/>
                </a:solidFill>
                <a:latin typeface="+mj-lt"/>
              </a:rPr>
              <a:t>short_passing</a:t>
            </a:r>
            <a:r>
              <a:rPr lang="en-US" sz="1100" dirty="0">
                <a:solidFill>
                  <a:srgbClr val="3B3838"/>
                </a:solidFill>
                <a:latin typeface="+mj-lt"/>
              </a:rPr>
              <a:t> etc.</a:t>
            </a:r>
            <a:endParaRPr lang="en-GB" sz="1100" dirty="0">
              <a:solidFill>
                <a:srgbClr val="3B3838"/>
              </a:solidFill>
              <a:latin typeface="+mj-lt"/>
            </a:endParaRPr>
          </a:p>
          <a:p>
            <a:pPr>
              <a:buFont typeface="Arial" charset="0"/>
              <a:buChar char="•"/>
            </a:pPr>
            <a:r>
              <a:rPr lang="en-US" sz="1100" b="1" dirty="0">
                <a:solidFill>
                  <a:srgbClr val="3B3838"/>
                </a:solidFill>
                <a:latin typeface="+mj-lt"/>
              </a:rPr>
              <a:t>Country</a:t>
            </a:r>
            <a:r>
              <a:rPr lang="en-US" sz="1100" b="1" dirty="0">
                <a:solidFill>
                  <a:srgbClr val="3B3838"/>
                </a:solidFill>
                <a:latin typeface="+mj-lt"/>
              </a:rPr>
              <a:t>: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country_name</a:t>
            </a:r>
            <a:endParaRPr lang="en-GB" sz="1100" dirty="0">
              <a:solidFill>
                <a:srgbClr val="3B3838"/>
              </a:solidFill>
              <a:latin typeface="+mj-lt"/>
            </a:endParaRPr>
          </a:p>
          <a:p>
            <a:pPr>
              <a:buFont typeface="Arial" charset="0"/>
              <a:buChar char="•"/>
            </a:pPr>
            <a:r>
              <a:rPr lang="en-US" sz="1100" b="1" dirty="0">
                <a:solidFill>
                  <a:srgbClr val="3B3838"/>
                </a:solidFill>
                <a:latin typeface="+mj-lt"/>
              </a:rPr>
              <a:t>League</a:t>
            </a:r>
            <a:r>
              <a:rPr lang="en-US" sz="1100" b="1" dirty="0">
                <a:solidFill>
                  <a:srgbClr val="3B3838"/>
                </a:solidFill>
                <a:latin typeface="+mj-lt"/>
              </a:rPr>
              <a:t>: </a:t>
            </a:r>
            <a:r>
              <a:rPr lang="en-US" sz="1100" dirty="0">
                <a:solidFill>
                  <a:srgbClr val="3B3838"/>
                </a:solidFill>
                <a:latin typeface="+mj-lt"/>
              </a:rPr>
              <a:t>id,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league_name</a:t>
            </a:r>
            <a:endParaRPr lang="en-GB" sz="1100" dirty="0">
              <a:solidFill>
                <a:srgbClr val="3B3838"/>
              </a:solidFill>
              <a:latin typeface="+mj-lt"/>
            </a:endParaRPr>
          </a:p>
          <a:p>
            <a:endParaRPr lang="en-GB" sz="1100" dirty="0" smtClean="0">
              <a:solidFill>
                <a:srgbClr val="3B3838"/>
              </a:solidFill>
              <a:latin typeface="+mj-lt"/>
            </a:endParaRPr>
          </a:p>
          <a:p>
            <a:endParaRPr lang="en-US" sz="1100" dirty="0">
              <a:solidFill>
                <a:srgbClr val="3B3838"/>
              </a:solidFill>
              <a:latin typeface="+mj-l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86" y="4224756"/>
            <a:ext cx="377205" cy="377205"/>
          </a:xfrm>
          <a:prstGeom prst="rect">
            <a:avLst/>
          </a:prstGeom>
        </p:spPr>
      </p:pic>
    </p:spTree>
    <p:extLst>
      <p:ext uri="{BB962C8B-B14F-4D97-AF65-F5344CB8AC3E}">
        <p14:creationId xmlns:p14="http://schemas.microsoft.com/office/powerpoint/2010/main" val="213420043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1629380"/>
              </p:ext>
            </p:extLst>
          </p:nvPr>
        </p:nvGraphicFramePr>
        <p:xfrm>
          <a:off x="619956" y="1301350"/>
          <a:ext cx="7904088" cy="254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METHODOLOGY</a:t>
            </a:r>
            <a:endParaRPr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9367" y="333820"/>
            <a:ext cx="377205" cy="377205"/>
          </a:xfrm>
          <a:prstGeom prst="rect">
            <a:avLst/>
          </a:prstGeom>
        </p:spPr>
      </p:pic>
    </p:spTree>
    <p:extLst>
      <p:ext uri="{BB962C8B-B14F-4D97-AF65-F5344CB8AC3E}">
        <p14:creationId xmlns:p14="http://schemas.microsoft.com/office/powerpoint/2010/main" val="94582365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WRANGLING</a:t>
            </a:r>
            <a:endParaRPr dirty="0"/>
          </a:p>
        </p:txBody>
      </p:sp>
      <p:sp>
        <p:nvSpPr>
          <p:cNvPr id="3" name="Content Placeholder 2"/>
          <p:cNvSpPr txBox="1">
            <a:spLocks/>
          </p:cNvSpPr>
          <p:nvPr/>
        </p:nvSpPr>
        <p:spPr>
          <a:xfrm>
            <a:off x="256334" y="605618"/>
            <a:ext cx="4448831" cy="4095591"/>
          </a:xfrm>
          <a:prstGeom prst="rect">
            <a:avLst/>
          </a:prstGeom>
        </p:spPr>
        <p:txBody>
          <a:bodyPr>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r>
              <a:rPr lang="en-US" sz="1100" dirty="0" smtClean="0">
                <a:solidFill>
                  <a:srgbClr val="3B3838"/>
                </a:solidFill>
                <a:latin typeface="+mj-lt"/>
              </a:rPr>
              <a:t>Player positions are calculated for each player using Match data</a:t>
            </a:r>
          </a:p>
          <a:p>
            <a:pPr hangingPunct="1"/>
            <a:r>
              <a:rPr lang="en-US" sz="1100" dirty="0" smtClean="0">
                <a:solidFill>
                  <a:srgbClr val="3B3838"/>
                </a:solidFill>
                <a:latin typeface="+mj-lt"/>
              </a:rPr>
              <a:t>Player, Player Attributes, Positions files are merged to get all player data in a single data table, the variables in this table can be seen in the adjoining image</a:t>
            </a:r>
          </a:p>
          <a:p>
            <a:pPr hangingPunct="1"/>
            <a:r>
              <a:rPr lang="en-US" sz="1100" dirty="0" smtClean="0">
                <a:solidFill>
                  <a:srgbClr val="3B3838"/>
                </a:solidFill>
                <a:latin typeface="+mj-lt"/>
              </a:rPr>
              <a:t>Less than 5% of the data was missing i.e. some features were not available for some players, also data from the season 2008-09 was very inconsistent. These missing values were removed from the final dataset</a:t>
            </a:r>
          </a:p>
          <a:p>
            <a:pPr hangingPunct="1"/>
            <a:r>
              <a:rPr lang="en-US" sz="1100" dirty="0" smtClean="0">
                <a:solidFill>
                  <a:srgbClr val="3B3838"/>
                </a:solidFill>
                <a:latin typeface="+mj-lt"/>
              </a:rPr>
              <a:t>Data was aggregated using the mean function for each player at each age of the player because the model requirement is to get predicted scores for a player at players current age</a:t>
            </a:r>
          </a:p>
          <a:p>
            <a:pPr hangingPunct="1"/>
            <a:endParaRPr lang="en-US" sz="1100" dirty="0">
              <a:solidFill>
                <a:srgbClr val="3B3838"/>
              </a:solidFill>
              <a:latin typeface="+mj-lt"/>
            </a:endParaRPr>
          </a:p>
          <a:p>
            <a:pPr hangingPunct="1"/>
            <a:endParaRPr lang="en-GB" sz="1100" dirty="0" smtClean="0">
              <a:solidFill>
                <a:srgbClr val="3B3838"/>
              </a:solidFill>
              <a:latin typeface="+mj-lt"/>
            </a:endParaRPr>
          </a:p>
          <a:p>
            <a:pPr hangingPunct="1"/>
            <a:endParaRPr lang="en-GB" sz="1100" dirty="0" smtClean="0">
              <a:solidFill>
                <a:srgbClr val="3B3838"/>
              </a:solidFill>
              <a:latin typeface="+mj-lt"/>
            </a:endParaRPr>
          </a:p>
          <a:p>
            <a:pPr hangingPunct="1"/>
            <a:endParaRPr lang="en-US" sz="1100" dirty="0">
              <a:solidFill>
                <a:srgbClr val="3B3838"/>
              </a:solidFill>
              <a:latin typeface="+mj-lt"/>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10317" y="335302"/>
            <a:ext cx="2264175" cy="3949956"/>
          </a:xfrm>
          <a:prstGeom prst="rect">
            <a:avLst/>
          </a:prstGeom>
        </p:spPr>
      </p:pic>
      <p:sp>
        <p:nvSpPr>
          <p:cNvPr id="5" name="TextBox 4"/>
          <p:cNvSpPr txBox="1"/>
          <p:nvPr/>
        </p:nvSpPr>
        <p:spPr>
          <a:xfrm>
            <a:off x="5983550" y="4285258"/>
            <a:ext cx="172226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100" dirty="0">
                <a:solidFill>
                  <a:srgbClr val="3B3838"/>
                </a:solidFill>
                <a:latin typeface="+mj-lt"/>
              </a:rPr>
              <a:t>Player </a:t>
            </a:r>
            <a:r>
              <a:rPr lang="en-US" sz="1100" smtClean="0">
                <a:solidFill>
                  <a:srgbClr val="3B3838"/>
                </a:solidFill>
                <a:latin typeface="+mj-lt"/>
              </a:rPr>
              <a:t>data information</a:t>
            </a:r>
            <a:endParaRPr lang="en-US" sz="1100" dirty="0">
              <a:solidFill>
                <a:srgbClr val="3B3838"/>
              </a:solidFill>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3469365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EXPLORATION</a:t>
            </a:r>
            <a:endParaRPr dirty="0"/>
          </a:p>
        </p:txBody>
      </p:sp>
      <p:sp>
        <p:nvSpPr>
          <p:cNvPr id="7" name="Content Placeholder 2"/>
          <p:cNvSpPr txBox="1">
            <a:spLocks noGrp="1"/>
          </p:cNvSpPr>
          <p:nvPr>
            <p:ph type="body" idx="1"/>
          </p:nvPr>
        </p:nvSpPr>
        <p:spPr>
          <a:xfrm>
            <a:off x="256335" y="605618"/>
            <a:ext cx="4111479" cy="1036751"/>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It is assumed that a players playing position and players age affects the players rating. </a:t>
            </a:r>
          </a:p>
          <a:p>
            <a:pPr>
              <a:lnSpc>
                <a:spcPct val="100000"/>
              </a:lnSpc>
              <a:spcBef>
                <a:spcPts val="600"/>
              </a:spcBef>
              <a:defRPr sz="1100">
                <a:solidFill>
                  <a:srgbClr val="3B3838"/>
                </a:solidFill>
              </a:defRPr>
            </a:pPr>
            <a:r>
              <a:rPr lang="en-US" sz="1100" dirty="0" smtClean="0">
                <a:solidFill>
                  <a:srgbClr val="3B3838"/>
                </a:solidFill>
                <a:latin typeface="+mj-lt"/>
              </a:rPr>
              <a:t>We test these assumptions and find that player rating tends to increase until the player reaches approximately 30, while after 30 the growth stops and eventually ratings go down</a:t>
            </a:r>
          </a:p>
          <a:p>
            <a:pPr>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cxnSp>
        <p:nvCxnSpPr>
          <p:cNvPr id="4" name="Straight Connector 3"/>
          <p:cNvCxnSpPr/>
          <p:nvPr/>
        </p:nvCxnSpPr>
        <p:spPr>
          <a:xfrm>
            <a:off x="4563122" y="617082"/>
            <a:ext cx="17756" cy="3909337"/>
          </a:xfrm>
          <a:prstGeom prst="line">
            <a:avLst/>
          </a:prstGeom>
          <a:no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cxnSp>
      <p:sp>
        <p:nvSpPr>
          <p:cNvPr id="24" name="Content Placeholder 2"/>
          <p:cNvSpPr txBox="1">
            <a:spLocks/>
          </p:cNvSpPr>
          <p:nvPr/>
        </p:nvSpPr>
        <p:spPr>
          <a:xfrm>
            <a:off x="4755062" y="605618"/>
            <a:ext cx="4111479" cy="1684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lnSpc>
                <a:spcPct val="100000"/>
              </a:lnSpc>
              <a:spcBef>
                <a:spcPts val="600"/>
              </a:spcBef>
              <a:defRPr sz="1100">
                <a:solidFill>
                  <a:srgbClr val="3B3838"/>
                </a:solidFill>
              </a:defRPr>
            </a:pPr>
            <a:r>
              <a:rPr lang="en-US" sz="1100" dirty="0" smtClean="0">
                <a:solidFill>
                  <a:srgbClr val="3B3838"/>
                </a:solidFill>
                <a:latin typeface="+mj-lt"/>
              </a:rPr>
              <a:t>We can use the entire dataset available to build a model to predict player rating, however, our assumption that player position affects players rating is correct. We tested the hypothesis that there is no significant difference between mean ratings  of different position groups using the one way ANOVA test and based on results of the test we rejected the hypotheses</a:t>
            </a:r>
          </a:p>
          <a:p>
            <a:pPr hangingPunct="1">
              <a:lnSpc>
                <a:spcPct val="100000"/>
              </a:lnSpc>
              <a:spcBef>
                <a:spcPts val="600"/>
              </a:spcBef>
              <a:defRPr sz="1100">
                <a:solidFill>
                  <a:srgbClr val="3B3838"/>
                </a:solidFill>
              </a:defRPr>
            </a:pPr>
            <a:r>
              <a:rPr lang="en-US" sz="1100" dirty="0" smtClean="0">
                <a:solidFill>
                  <a:srgbClr val="3B3838"/>
                </a:solidFill>
                <a:latin typeface="+mj-lt"/>
              </a:rPr>
              <a:t>As a result, we will build prediction model separately for each position</a:t>
            </a:r>
          </a:p>
          <a:p>
            <a:pPr hangingPunct="1">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278" y="2271709"/>
            <a:ext cx="2994058" cy="2127195"/>
          </a:xfrm>
          <a:prstGeom prst="rect">
            <a:avLst/>
          </a:prstGeom>
        </p:spPr>
      </p:pic>
      <p:sp>
        <p:nvSpPr>
          <p:cNvPr id="37" name="TextBox 36"/>
          <p:cNvSpPr txBox="1"/>
          <p:nvPr/>
        </p:nvSpPr>
        <p:spPr>
          <a:xfrm>
            <a:off x="5690587" y="4403309"/>
            <a:ext cx="336463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dirty="0">
                <a:solidFill>
                  <a:srgbClr val="3B3838"/>
                </a:solidFill>
                <a:latin typeface="+mj-lt"/>
              </a:rPr>
              <a:t>Boxplot shows mean difference between groups</a:t>
            </a:r>
            <a:endParaRPr lang="en-US" sz="1000" dirty="0">
              <a:solidFill>
                <a:srgbClr val="3B3838"/>
              </a:solidFill>
              <a:latin typeface="+mj-lt"/>
            </a:endParaRPr>
          </a:p>
        </p:txBody>
      </p:sp>
      <p:grpSp>
        <p:nvGrpSpPr>
          <p:cNvPr id="39" name="Group 38"/>
          <p:cNvGrpSpPr/>
          <p:nvPr/>
        </p:nvGrpSpPr>
        <p:grpSpPr>
          <a:xfrm>
            <a:off x="435120" y="1828979"/>
            <a:ext cx="4145757" cy="2574346"/>
            <a:chOff x="435120" y="1828979"/>
            <a:chExt cx="4145757" cy="2574346"/>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0" y="1828979"/>
              <a:ext cx="3842403" cy="2574346"/>
            </a:xfrm>
            <a:prstGeom prst="rect">
              <a:avLst/>
            </a:prstGeom>
          </p:spPr>
        </p:pic>
        <p:cxnSp>
          <p:nvCxnSpPr>
            <p:cNvPr id="29" name="Straight Arrow Connector 28"/>
            <p:cNvCxnSpPr/>
            <p:nvPr/>
          </p:nvCxnSpPr>
          <p:spPr>
            <a:xfrm flipV="1">
              <a:off x="1118586" y="2636668"/>
              <a:ext cx="967666" cy="905522"/>
            </a:xfrm>
            <a:prstGeom prst="straightConnector1">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2911876" y="2476870"/>
              <a:ext cx="1074198" cy="221942"/>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Oval 34"/>
            <p:cNvSpPr/>
            <p:nvPr/>
          </p:nvSpPr>
          <p:spPr>
            <a:xfrm>
              <a:off x="2086252" y="2104008"/>
              <a:ext cx="825624" cy="53266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8" name="TextBox 37"/>
            <p:cNvSpPr txBox="1"/>
            <p:nvPr/>
          </p:nvSpPr>
          <p:spPr>
            <a:xfrm>
              <a:off x="2516819" y="2770007"/>
              <a:ext cx="206405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C00000"/>
                  </a:solidFill>
                  <a:effectLst/>
                  <a:uFillTx/>
                  <a:latin typeface="+mn-lt"/>
                  <a:ea typeface="+mn-ea"/>
                  <a:cs typeface="+mn-cs"/>
                  <a:sym typeface="Calibri"/>
                </a:rPr>
                <a:t>Player ratings start to drop</a:t>
              </a:r>
              <a:endParaRPr kumimoji="0" lang="en-US" sz="900" b="0" i="0" u="none" strike="noStrike" cap="none" spc="0" normalizeH="0" baseline="0" dirty="0">
                <a:ln>
                  <a:noFill/>
                </a:ln>
                <a:solidFill>
                  <a:srgbClr val="C00000"/>
                </a:solidFill>
                <a:effectLst/>
                <a:uFillTx/>
                <a:latin typeface="+mn-lt"/>
                <a:ea typeface="+mn-ea"/>
                <a:cs typeface="+mn-cs"/>
                <a:sym typeface="Calibri"/>
              </a:endParaRPr>
            </a:p>
          </p:txBody>
        </p:sp>
      </p:grpSp>
    </p:spTree>
    <p:extLst>
      <p:ext uri="{BB962C8B-B14F-4D97-AF65-F5344CB8AC3E}">
        <p14:creationId xmlns:p14="http://schemas.microsoft.com/office/powerpoint/2010/main" val="194094742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512</TotalTime>
  <Words>1571</Words>
  <Application>Microsoft Macintosh PowerPoint</Application>
  <PresentationFormat>On-screen Show (16:9)</PresentationFormat>
  <Paragraphs>194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Aller Display</vt:lpstr>
      <vt:lpstr>Aller Light</vt:lpstr>
      <vt:lpstr>Calibri</vt:lpstr>
      <vt:lpstr>Calibri Light</vt:lpstr>
      <vt:lpstr>Helvetica</vt:lpstr>
      <vt:lpstr>Arial</vt:lpstr>
      <vt:lpstr>Office Theme</vt:lpstr>
      <vt:lpstr>Identifying Top Players and Significant Player Attributes Based on Player Position for European Football</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ruhama.ahale@gmail.com</cp:lastModifiedBy>
  <cp:revision>204</cp:revision>
  <dcterms:modified xsi:type="dcterms:W3CDTF">2017-10-23T18:31:32Z</dcterms:modified>
</cp:coreProperties>
</file>