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uhanPablo\Documents\PUC%20POS\TCC\Puc_Lean2016\TRE_Dados_MapaRaciocinio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Graficos!$D$47</c:f>
              <c:strCache>
                <c:ptCount val="1"/>
                <c:pt idx="0">
                  <c:v>Tempo TOTAL (Dias) =Lead Time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trendlineType val="linear"/>
            <c:dispRSqr val="0"/>
            <c:dispEq val="0"/>
          </c:trendline>
          <c:cat>
            <c:strRef>
              <c:f>Graficos!$A$48:$A$76</c:f>
              <c:strCache>
                <c:ptCount val="29"/>
                <c:pt idx="0">
                  <c:v>Serviços Combustível</c:v>
                </c:pt>
                <c:pt idx="1">
                  <c:v>Alarme-Monitoramento</c:v>
                </c:pt>
                <c:pt idx="2">
                  <c:v>Alarme-Monitoramento</c:v>
                </c:pt>
                <c:pt idx="3">
                  <c:v>Alarme-Monitoramento</c:v>
                </c:pt>
                <c:pt idx="4">
                  <c:v>Alarme-Monitoramento</c:v>
                </c:pt>
                <c:pt idx="5">
                  <c:v>Alarme-Monitoramento</c:v>
                </c:pt>
                <c:pt idx="6">
                  <c:v>Alarme-Monitoramento</c:v>
                </c:pt>
                <c:pt idx="7">
                  <c:v>Serviços de Manutenção</c:v>
                </c:pt>
                <c:pt idx="8">
                  <c:v>Serviços de Mão de Obra</c:v>
                </c:pt>
                <c:pt idx="9">
                  <c:v>Serviço de Manutenção</c:v>
                </c:pt>
                <c:pt idx="10">
                  <c:v>Serviço de Manutenção</c:v>
                </c:pt>
                <c:pt idx="11">
                  <c:v>Aquisição Bens de Consumo</c:v>
                </c:pt>
                <c:pt idx="12">
                  <c:v>Serviços de Mão de Obra</c:v>
                </c:pt>
                <c:pt idx="13">
                  <c:v>Serviços de Mão de Obra</c:v>
                </c:pt>
                <c:pt idx="14">
                  <c:v>Aquisição de Software</c:v>
                </c:pt>
                <c:pt idx="15">
                  <c:v>Serviços de Manutenção</c:v>
                </c:pt>
                <c:pt idx="16">
                  <c:v>Serviços de Manutenção</c:v>
                </c:pt>
                <c:pt idx="17">
                  <c:v>Serviços de Manutenção</c:v>
                </c:pt>
                <c:pt idx="18">
                  <c:v>Serviços de Manutenção</c:v>
                </c:pt>
                <c:pt idx="19">
                  <c:v>Serviços de Manutenção Reformas</c:v>
                </c:pt>
                <c:pt idx="20">
                  <c:v>Aquisição de Bens de Consumo -Mat Hidraulicos e Eletricos</c:v>
                </c:pt>
                <c:pt idx="21">
                  <c:v>Aquisição de Bens de Consumo Placas Indicaticas</c:v>
                </c:pt>
                <c:pt idx="22">
                  <c:v>Contratação Eletricista Capital</c:v>
                </c:pt>
                <c:pt idx="23">
                  <c:v>Contratação Manutenção Predial</c:v>
                </c:pt>
                <c:pt idx="24">
                  <c:v>Aquisição de Bens de Consumo -Mat Hidraulicos e Eletricos</c:v>
                </c:pt>
                <c:pt idx="25">
                  <c:v>Contratação Serviço de Manutenção Predial Detização e Controle de Pragas</c:v>
                </c:pt>
                <c:pt idx="26">
                  <c:v>Contratação de  Serviço de Reformas</c:v>
                </c:pt>
                <c:pt idx="27">
                  <c:v>Contratação de  Serviço de Manutenção Predial - DIVISÓRIAS</c:v>
                </c:pt>
                <c:pt idx="28">
                  <c:v>Serviços de Engenharia</c:v>
                </c:pt>
              </c:strCache>
            </c:strRef>
          </c:cat>
          <c:val>
            <c:numRef>
              <c:f>Graficos!$D$48:$D$76</c:f>
              <c:numCache>
                <c:formatCode>0</c:formatCode>
                <c:ptCount val="29"/>
                <c:pt idx="0">
                  <c:v>134</c:v>
                </c:pt>
                <c:pt idx="1">
                  <c:v>101</c:v>
                </c:pt>
                <c:pt idx="2">
                  <c:v>78</c:v>
                </c:pt>
                <c:pt idx="3">
                  <c:v>61</c:v>
                </c:pt>
                <c:pt idx="4">
                  <c:v>218</c:v>
                </c:pt>
                <c:pt idx="5">
                  <c:v>222</c:v>
                </c:pt>
                <c:pt idx="6">
                  <c:v>111</c:v>
                </c:pt>
                <c:pt idx="7">
                  <c:v>91</c:v>
                </c:pt>
                <c:pt idx="8">
                  <c:v>465</c:v>
                </c:pt>
                <c:pt idx="9">
                  <c:v>642</c:v>
                </c:pt>
                <c:pt idx="10">
                  <c:v>225</c:v>
                </c:pt>
                <c:pt idx="11">
                  <c:v>138</c:v>
                </c:pt>
                <c:pt idx="12">
                  <c:v>228</c:v>
                </c:pt>
                <c:pt idx="13">
                  <c:v>230</c:v>
                </c:pt>
                <c:pt idx="14">
                  <c:v>397</c:v>
                </c:pt>
                <c:pt idx="15">
                  <c:v>34</c:v>
                </c:pt>
                <c:pt idx="16">
                  <c:v>92</c:v>
                </c:pt>
                <c:pt idx="17">
                  <c:v>62</c:v>
                </c:pt>
                <c:pt idx="18">
                  <c:v>59</c:v>
                </c:pt>
                <c:pt idx="19">
                  <c:v>90</c:v>
                </c:pt>
                <c:pt idx="20">
                  <c:v>80</c:v>
                </c:pt>
                <c:pt idx="21">
                  <c:v>276</c:v>
                </c:pt>
                <c:pt idx="22">
                  <c:v>139</c:v>
                </c:pt>
                <c:pt idx="23">
                  <c:v>84</c:v>
                </c:pt>
                <c:pt idx="24">
                  <c:v>110</c:v>
                </c:pt>
                <c:pt idx="25">
                  <c:v>147</c:v>
                </c:pt>
                <c:pt idx="26">
                  <c:v>250</c:v>
                </c:pt>
                <c:pt idx="27">
                  <c:v>93</c:v>
                </c:pt>
                <c:pt idx="28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481216"/>
        <c:axId val="190682176"/>
      </c:barChart>
      <c:catAx>
        <c:axId val="233481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90682176"/>
        <c:crosses val="autoZero"/>
        <c:auto val="1"/>
        <c:lblAlgn val="ctr"/>
        <c:lblOffset val="100"/>
        <c:noMultiLvlLbl val="0"/>
      </c:catAx>
      <c:valAx>
        <c:axId val="190682176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23348121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 – Projeto PUC PR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Reunião: 16/12/2016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Calculada</a:t>
            </a:r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11137"/>
              </p:ext>
            </p:extLst>
          </p:nvPr>
        </p:nvGraphicFramePr>
        <p:xfrm>
          <a:off x="971600" y="1628800"/>
          <a:ext cx="6840760" cy="3262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0380"/>
                <a:gridCol w="3420380"/>
              </a:tblGrid>
              <a:tr h="471567">
                <a:tc>
                  <a:txBody>
                    <a:bodyPr/>
                    <a:lstStyle/>
                    <a:p>
                      <a:r>
                        <a:rPr lang="pt-BR" dirty="0" smtClean="0"/>
                        <a:t>ÁREA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MÉDIA GERAL</a:t>
                      </a:r>
                      <a:endParaRPr lang="en-US" dirty="0"/>
                    </a:p>
                  </a:txBody>
                  <a:tcPr/>
                </a:tc>
              </a:tr>
              <a:tr h="1162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Média Secretaria de Segurança e Transporte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</a:t>
                      </a:r>
                      <a:endParaRPr lang="en-US" dirty="0"/>
                    </a:p>
                  </a:txBody>
                  <a:tcPr/>
                </a:tc>
              </a:tr>
              <a:tr h="813937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Secretaria de Gestão de Serviços e Contratações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175</a:t>
                      </a:r>
                      <a:endParaRPr lang="en-US" dirty="0"/>
                    </a:p>
                  </a:txBody>
                  <a:tcPr/>
                </a:tc>
              </a:tr>
              <a:tr h="813937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 GERAL 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DETALHADA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7624" y="35730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Obs</a:t>
            </a:r>
            <a:r>
              <a:rPr lang="pt-BR" dirty="0" smtClean="0"/>
              <a:t>: O PAD 304/16 referente ao serviço de contratação de limpeza dos vidro no interior foi responsável por elevar a média de 205 para 242 , contudo licitação ainda continua com maior  lead time de contratação</a:t>
            </a:r>
            <a:endParaRPr lang="en-US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41395"/>
              </p:ext>
            </p:extLst>
          </p:nvPr>
        </p:nvGraphicFramePr>
        <p:xfrm>
          <a:off x="1187624" y="1700808"/>
          <a:ext cx="6624736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4634"/>
                <a:gridCol w="3430102"/>
              </a:tblGrid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MÉDIA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Licitação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Dispensa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Registro Preços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148,6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Pareto Atualizado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723592" cy="38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516216" y="1700808"/>
            <a:ext cx="1944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LEAD TIME GERAL PARA 29 PROCESSOS</a:t>
            </a:r>
          </a:p>
          <a:p>
            <a:endParaRPr lang="pt-BR" sz="1400" dirty="0"/>
          </a:p>
          <a:p>
            <a:r>
              <a:rPr lang="pt-BR" sz="1400" dirty="0" smtClean="0"/>
              <a:t>SOMA = Média de Registro de Preços + Média de Licitação + Média de Dispensa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66023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32240" y="38787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508 DIAS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Lead time por Sub Categoria</a:t>
            </a:r>
            <a:endParaRPr lang="en-US" dirty="0"/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062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1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 DE REDUÇÃO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MÉDIA GERAL = 169 DIAS</a:t>
            </a:r>
          </a:p>
          <a:p>
            <a:endParaRPr lang="pt-BR" dirty="0"/>
          </a:p>
          <a:p>
            <a:r>
              <a:rPr lang="pt-BR" dirty="0" smtClean="0"/>
              <a:t>META PROPOSTA = 50%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1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do Workflow muitas vezes segue caminhos diferente do SIPOC</a:t>
            </a:r>
          </a:p>
          <a:p>
            <a:r>
              <a:rPr lang="pt-BR" dirty="0" smtClean="0"/>
              <a:t>Identificados alguns gargalos por motivos não muito definidos(</a:t>
            </a:r>
            <a:r>
              <a:rPr lang="pt-BR" dirty="0" err="1" smtClean="0"/>
              <a:t>Ex</a:t>
            </a:r>
            <a:r>
              <a:rPr lang="pt-BR" dirty="0" smtClean="0"/>
              <a:t>: Aguardando Emissão)</a:t>
            </a:r>
          </a:p>
          <a:p>
            <a:r>
              <a:rPr lang="pt-BR" dirty="0" smtClean="0"/>
              <a:t>Aprovações que poderiam ser feitas em paralelo.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82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164</Words>
  <Application>Microsoft Office PowerPoint</Application>
  <PresentationFormat>Apresentação na tela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TRE – Projeto PUC PR </vt:lpstr>
      <vt:lpstr>Média Calculada</vt:lpstr>
      <vt:lpstr>MÉDIA DETALHADA</vt:lpstr>
      <vt:lpstr>Gráfico de Pareto Atualizado</vt:lpstr>
      <vt:lpstr>Lead time por Sub Categoria</vt:lpstr>
      <vt:lpstr>META DE REDUÇÃO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 – Projeto PUC PR</dc:title>
  <dc:creator>Ruhan Pablo Acosta Sanabria</dc:creator>
  <cp:lastModifiedBy>Ruhan Pablo Acosta Sanabria</cp:lastModifiedBy>
  <cp:revision>6</cp:revision>
  <dcterms:created xsi:type="dcterms:W3CDTF">2016-12-15T22:17:20Z</dcterms:created>
  <dcterms:modified xsi:type="dcterms:W3CDTF">2016-12-15T23:26:12Z</dcterms:modified>
</cp:coreProperties>
</file>