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60" r:id="rId6"/>
    <p:sldId id="264" r:id="rId7"/>
    <p:sldId id="272" r:id="rId8"/>
    <p:sldId id="273" r:id="rId9"/>
    <p:sldId id="274" r:id="rId10"/>
    <p:sldId id="269" r:id="rId11"/>
    <p:sldId id="266" r:id="rId12"/>
    <p:sldId id="267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ECDF51-0C2C-4BD4-A143-8260D47E5C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A4B13F2-E876-4462-8DE1-6FF39E81D27A}">
      <dgm:prSet phldrT="[Texto]"/>
      <dgm:spPr/>
      <dgm:t>
        <a:bodyPr/>
        <a:lstStyle/>
        <a:p>
          <a:r>
            <a:rPr lang="pt-BR" dirty="0" smtClean="0"/>
            <a:t>Mapear atividades –Mapa de Processo detalhado de uma forma de contratação crítica</a:t>
          </a:r>
          <a:endParaRPr lang="en-US" dirty="0"/>
        </a:p>
      </dgm:t>
    </dgm:pt>
    <dgm:pt modelId="{FC194A00-361F-4269-B3A6-278646EEEC45}" type="parTrans" cxnId="{A4474718-88C8-419D-A096-EBAB64DB08A8}">
      <dgm:prSet/>
      <dgm:spPr/>
      <dgm:t>
        <a:bodyPr/>
        <a:lstStyle/>
        <a:p>
          <a:endParaRPr lang="en-US"/>
        </a:p>
      </dgm:t>
    </dgm:pt>
    <dgm:pt modelId="{D9A0E1B3-40F8-4A0B-B01C-448DDF255809}" type="sibTrans" cxnId="{A4474718-88C8-419D-A096-EBAB64DB08A8}">
      <dgm:prSet/>
      <dgm:spPr/>
      <dgm:t>
        <a:bodyPr/>
        <a:lstStyle/>
        <a:p>
          <a:endParaRPr lang="en-US"/>
        </a:p>
      </dgm:t>
    </dgm:pt>
    <dgm:pt modelId="{2FE62AC5-280A-4A9B-9DBF-3BB514515D9B}">
      <dgm:prSet phldrT="[Texto]"/>
      <dgm:spPr/>
      <dgm:t>
        <a:bodyPr/>
        <a:lstStyle/>
        <a:p>
          <a:r>
            <a:rPr lang="pt-BR" dirty="0" smtClean="0"/>
            <a:t>Identificar algum PAD crítico para mapear</a:t>
          </a:r>
          <a:endParaRPr lang="en-US" dirty="0"/>
        </a:p>
      </dgm:t>
    </dgm:pt>
    <dgm:pt modelId="{71B66D58-60E2-4231-890F-C47B5D1B65D9}" type="parTrans" cxnId="{42A07278-EDAC-4EAC-BE31-B7CF9D1F3B0A}">
      <dgm:prSet/>
      <dgm:spPr/>
      <dgm:t>
        <a:bodyPr/>
        <a:lstStyle/>
        <a:p>
          <a:endParaRPr lang="en-US"/>
        </a:p>
      </dgm:t>
    </dgm:pt>
    <dgm:pt modelId="{01307C35-FB85-43CF-A4FB-8EBC20798E86}" type="sibTrans" cxnId="{42A07278-EDAC-4EAC-BE31-B7CF9D1F3B0A}">
      <dgm:prSet/>
      <dgm:spPr/>
      <dgm:t>
        <a:bodyPr/>
        <a:lstStyle/>
        <a:p>
          <a:endParaRPr lang="en-US"/>
        </a:p>
      </dgm:t>
    </dgm:pt>
    <dgm:pt modelId="{088066A9-26DC-4DAD-9FD2-5DB4A495594E}">
      <dgm:prSet phldrT="[Texto]"/>
      <dgm:spPr/>
      <dgm:t>
        <a:bodyPr/>
        <a:lstStyle/>
        <a:p>
          <a:r>
            <a:rPr lang="pt-BR" dirty="0" smtClean="0"/>
            <a:t>Extrair no formato adotado no Banco de Dados</a:t>
          </a:r>
          <a:endParaRPr lang="en-US" dirty="0"/>
        </a:p>
      </dgm:t>
    </dgm:pt>
    <dgm:pt modelId="{8000FB17-1030-420F-9AFB-26B9B96E696E}" type="parTrans" cxnId="{3A5573A8-D0DF-4CF4-A9E2-B81D71737CCB}">
      <dgm:prSet/>
      <dgm:spPr/>
      <dgm:t>
        <a:bodyPr/>
        <a:lstStyle/>
        <a:p>
          <a:endParaRPr lang="en-US"/>
        </a:p>
      </dgm:t>
    </dgm:pt>
    <dgm:pt modelId="{A4BF13A6-808D-41AE-9F1A-B6DEFC4EFF73}" type="sibTrans" cxnId="{3A5573A8-D0DF-4CF4-A9E2-B81D71737CCB}">
      <dgm:prSet/>
      <dgm:spPr/>
      <dgm:t>
        <a:bodyPr/>
        <a:lstStyle/>
        <a:p>
          <a:endParaRPr lang="en-US"/>
        </a:p>
      </dgm:t>
    </dgm:pt>
    <dgm:pt modelId="{911C9649-F09F-4E47-949E-B8E423480905}">
      <dgm:prSet/>
      <dgm:spPr/>
      <dgm:t>
        <a:bodyPr/>
        <a:lstStyle/>
        <a:p>
          <a:r>
            <a:rPr lang="pt-BR" dirty="0" smtClean="0"/>
            <a:t>Rastrear tarefas do mapa de processo com cada trâmite relevante</a:t>
          </a:r>
          <a:endParaRPr lang="en-US" dirty="0"/>
        </a:p>
      </dgm:t>
    </dgm:pt>
    <dgm:pt modelId="{47550EED-5170-458D-9D8D-F3A2DCCA1CF3}" type="parTrans" cxnId="{F16A3988-F61B-4129-8594-9A95EA0A9CFC}">
      <dgm:prSet/>
      <dgm:spPr/>
      <dgm:t>
        <a:bodyPr/>
        <a:lstStyle/>
        <a:p>
          <a:endParaRPr lang="en-US"/>
        </a:p>
      </dgm:t>
    </dgm:pt>
    <dgm:pt modelId="{C34E6AE6-1A28-427D-9DBB-F07182E0C601}" type="sibTrans" cxnId="{F16A3988-F61B-4129-8594-9A95EA0A9CFC}">
      <dgm:prSet/>
      <dgm:spPr/>
      <dgm:t>
        <a:bodyPr/>
        <a:lstStyle/>
        <a:p>
          <a:endParaRPr lang="en-US"/>
        </a:p>
      </dgm:t>
    </dgm:pt>
    <dgm:pt modelId="{98797823-FAE4-4EA2-A04B-AD0B1991DD69}">
      <dgm:prSet/>
      <dgm:spPr/>
      <dgm:t>
        <a:bodyPr/>
        <a:lstStyle/>
        <a:p>
          <a:r>
            <a:rPr lang="pt-BR" dirty="0" smtClean="0"/>
            <a:t>Calcular Lead Time , </a:t>
          </a:r>
          <a:r>
            <a:rPr lang="pt-BR" dirty="0" err="1" smtClean="0"/>
            <a:t>Cycle</a:t>
          </a:r>
          <a:r>
            <a:rPr lang="pt-BR" dirty="0" smtClean="0"/>
            <a:t> Time , Valor agregado e não agregado</a:t>
          </a:r>
          <a:endParaRPr lang="en-US" dirty="0"/>
        </a:p>
      </dgm:t>
    </dgm:pt>
    <dgm:pt modelId="{220898F2-FB86-40D5-8C0E-B03942E9E714}" type="parTrans" cxnId="{F4ED5A78-D189-427F-BB9C-2B03C2D3A715}">
      <dgm:prSet/>
      <dgm:spPr/>
      <dgm:t>
        <a:bodyPr/>
        <a:lstStyle/>
        <a:p>
          <a:endParaRPr lang="en-US"/>
        </a:p>
      </dgm:t>
    </dgm:pt>
    <dgm:pt modelId="{61724E91-98A3-4459-8AA6-4A592E331E2E}" type="sibTrans" cxnId="{F4ED5A78-D189-427F-BB9C-2B03C2D3A715}">
      <dgm:prSet/>
      <dgm:spPr/>
      <dgm:t>
        <a:bodyPr/>
        <a:lstStyle/>
        <a:p>
          <a:endParaRPr lang="en-US"/>
        </a:p>
      </dgm:t>
    </dgm:pt>
    <dgm:pt modelId="{E27B196C-DF3E-4D50-B5E4-B1C7AE834579}">
      <dgm:prSet/>
      <dgm:spPr/>
      <dgm:t>
        <a:bodyPr/>
        <a:lstStyle/>
        <a:p>
          <a:r>
            <a:rPr lang="pt-BR" dirty="0" smtClean="0"/>
            <a:t>Criar VSM Estado Atual </a:t>
          </a:r>
          <a:endParaRPr lang="en-US" dirty="0"/>
        </a:p>
      </dgm:t>
    </dgm:pt>
    <dgm:pt modelId="{16E3689B-1DA3-48D8-856E-B4A17E5D5CBF}" type="parTrans" cxnId="{ACF375BC-D7BF-4B63-8AA7-DF8D9DD30F4A}">
      <dgm:prSet/>
      <dgm:spPr/>
      <dgm:t>
        <a:bodyPr/>
        <a:lstStyle/>
        <a:p>
          <a:endParaRPr lang="en-US"/>
        </a:p>
      </dgm:t>
    </dgm:pt>
    <dgm:pt modelId="{4274979B-230F-4246-951A-F22F78D69028}" type="sibTrans" cxnId="{ACF375BC-D7BF-4B63-8AA7-DF8D9DD30F4A}">
      <dgm:prSet/>
      <dgm:spPr/>
      <dgm:t>
        <a:bodyPr/>
        <a:lstStyle/>
        <a:p>
          <a:endParaRPr lang="en-US"/>
        </a:p>
      </dgm:t>
    </dgm:pt>
    <dgm:pt modelId="{84C2AAA0-DC8C-486A-855B-4B9F4BACC51C}">
      <dgm:prSet/>
      <dgm:spPr/>
      <dgm:t>
        <a:bodyPr/>
        <a:lstStyle/>
        <a:p>
          <a:r>
            <a:rPr lang="pt-BR" dirty="0" smtClean="0"/>
            <a:t>Identificar causas priorizar e  comprovar</a:t>
          </a:r>
          <a:endParaRPr lang="en-US" dirty="0"/>
        </a:p>
      </dgm:t>
    </dgm:pt>
    <dgm:pt modelId="{CBC2BB69-40DB-4472-8E24-9D613B67CDF1}" type="parTrans" cxnId="{B32A4193-7607-4E67-BF54-1BDCC363FB86}">
      <dgm:prSet/>
      <dgm:spPr/>
      <dgm:t>
        <a:bodyPr/>
        <a:lstStyle/>
        <a:p>
          <a:endParaRPr lang="en-US"/>
        </a:p>
      </dgm:t>
    </dgm:pt>
    <dgm:pt modelId="{CA484139-D5E6-4582-BE84-DC71CC1A0BF3}" type="sibTrans" cxnId="{B32A4193-7607-4E67-BF54-1BDCC363FB86}">
      <dgm:prSet/>
      <dgm:spPr/>
      <dgm:t>
        <a:bodyPr/>
        <a:lstStyle/>
        <a:p>
          <a:endParaRPr lang="en-US"/>
        </a:p>
      </dgm:t>
    </dgm:pt>
    <dgm:pt modelId="{2454D6AA-B5A6-46A5-911C-2D2D8002CE7B}">
      <dgm:prSet/>
      <dgm:spPr/>
      <dgm:t>
        <a:bodyPr/>
        <a:lstStyle/>
        <a:p>
          <a:r>
            <a:rPr lang="pt-BR" dirty="0" smtClean="0"/>
            <a:t>Desenhar VSM Estado Futuro</a:t>
          </a:r>
          <a:endParaRPr lang="en-US" dirty="0"/>
        </a:p>
      </dgm:t>
    </dgm:pt>
    <dgm:pt modelId="{8F4F9729-F9BE-4B17-B9C5-C30168297B78}" type="parTrans" cxnId="{123A8657-9E45-4E31-BAF3-4B5D879AAC79}">
      <dgm:prSet/>
      <dgm:spPr/>
      <dgm:t>
        <a:bodyPr/>
        <a:lstStyle/>
        <a:p>
          <a:endParaRPr lang="en-US"/>
        </a:p>
      </dgm:t>
    </dgm:pt>
    <dgm:pt modelId="{B66951B2-912A-48ED-A006-C3EA92DADD6D}" type="sibTrans" cxnId="{123A8657-9E45-4E31-BAF3-4B5D879AAC79}">
      <dgm:prSet/>
      <dgm:spPr/>
      <dgm:t>
        <a:bodyPr/>
        <a:lstStyle/>
        <a:p>
          <a:endParaRPr lang="en-US"/>
        </a:p>
      </dgm:t>
    </dgm:pt>
    <dgm:pt modelId="{312D3483-BCAA-4CBA-BCCA-2C36623BC7E4}" type="pres">
      <dgm:prSet presAssocID="{98ECDF51-0C2C-4BD4-A143-8260D47E5C7C}" presName="Name0" presStyleCnt="0">
        <dgm:presLayoutVars>
          <dgm:dir/>
          <dgm:resizeHandles val="exact"/>
        </dgm:presLayoutVars>
      </dgm:prSet>
      <dgm:spPr/>
    </dgm:pt>
    <dgm:pt modelId="{4E3A8CC7-6599-47F6-882D-C999A174994A}" type="pres">
      <dgm:prSet presAssocID="{8A4B13F2-E876-4462-8DE1-6FF39E81D27A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00317D-1F9F-40CE-B93B-73D212302F9B}" type="pres">
      <dgm:prSet presAssocID="{D9A0E1B3-40F8-4A0B-B01C-448DDF255809}" presName="sibTrans" presStyleLbl="sibTrans2D1" presStyleIdx="0" presStyleCnt="7"/>
      <dgm:spPr/>
      <dgm:t>
        <a:bodyPr/>
        <a:lstStyle/>
        <a:p>
          <a:endParaRPr lang="pt-BR"/>
        </a:p>
      </dgm:t>
    </dgm:pt>
    <dgm:pt modelId="{6695DA87-83A0-495F-84F4-AB098357C1CA}" type="pres">
      <dgm:prSet presAssocID="{D9A0E1B3-40F8-4A0B-B01C-448DDF255809}" presName="connectorText" presStyleLbl="sibTrans2D1" presStyleIdx="0" presStyleCnt="7"/>
      <dgm:spPr/>
      <dgm:t>
        <a:bodyPr/>
        <a:lstStyle/>
        <a:p>
          <a:endParaRPr lang="pt-BR"/>
        </a:p>
      </dgm:t>
    </dgm:pt>
    <dgm:pt modelId="{973FA5A7-83FB-40F4-A2DB-45274D12C016}" type="pres">
      <dgm:prSet presAssocID="{2FE62AC5-280A-4A9B-9DBF-3BB514515D9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A9037-2260-4DE2-B595-D6E21AEEB7EC}" type="pres">
      <dgm:prSet presAssocID="{01307C35-FB85-43CF-A4FB-8EBC20798E86}" presName="sibTrans" presStyleLbl="sibTrans2D1" presStyleIdx="1" presStyleCnt="7"/>
      <dgm:spPr/>
      <dgm:t>
        <a:bodyPr/>
        <a:lstStyle/>
        <a:p>
          <a:endParaRPr lang="pt-BR"/>
        </a:p>
      </dgm:t>
    </dgm:pt>
    <dgm:pt modelId="{73AA256C-7E13-430A-87A4-637839473AAB}" type="pres">
      <dgm:prSet presAssocID="{01307C35-FB85-43CF-A4FB-8EBC20798E86}" presName="connectorText" presStyleLbl="sibTrans2D1" presStyleIdx="1" presStyleCnt="7"/>
      <dgm:spPr/>
      <dgm:t>
        <a:bodyPr/>
        <a:lstStyle/>
        <a:p>
          <a:endParaRPr lang="pt-BR"/>
        </a:p>
      </dgm:t>
    </dgm:pt>
    <dgm:pt modelId="{59098B63-7FED-408D-A813-C8982841BFA6}" type="pres">
      <dgm:prSet presAssocID="{088066A9-26DC-4DAD-9FD2-5DB4A495594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C5F5A-F4C7-40C4-AEB3-A125514E4B40}" type="pres">
      <dgm:prSet presAssocID="{A4BF13A6-808D-41AE-9F1A-B6DEFC4EFF73}" presName="sibTrans" presStyleLbl="sibTrans2D1" presStyleIdx="2" presStyleCnt="7"/>
      <dgm:spPr/>
      <dgm:t>
        <a:bodyPr/>
        <a:lstStyle/>
        <a:p>
          <a:endParaRPr lang="pt-BR"/>
        </a:p>
      </dgm:t>
    </dgm:pt>
    <dgm:pt modelId="{ED580F5A-9777-4C1F-B514-4FFFBC518BF7}" type="pres">
      <dgm:prSet presAssocID="{A4BF13A6-808D-41AE-9F1A-B6DEFC4EFF73}" presName="connectorText" presStyleLbl="sibTrans2D1" presStyleIdx="2" presStyleCnt="7"/>
      <dgm:spPr/>
      <dgm:t>
        <a:bodyPr/>
        <a:lstStyle/>
        <a:p>
          <a:endParaRPr lang="pt-BR"/>
        </a:p>
      </dgm:t>
    </dgm:pt>
    <dgm:pt modelId="{AC9308C5-0228-4EC0-9A80-03A61FB69966}" type="pres">
      <dgm:prSet presAssocID="{911C9649-F09F-4E47-949E-B8E42348090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125EA-4E1F-4A84-83A6-F7A10548526F}" type="pres">
      <dgm:prSet presAssocID="{C34E6AE6-1A28-427D-9DBB-F07182E0C601}" presName="sibTrans" presStyleLbl="sibTrans2D1" presStyleIdx="3" presStyleCnt="7"/>
      <dgm:spPr/>
      <dgm:t>
        <a:bodyPr/>
        <a:lstStyle/>
        <a:p>
          <a:endParaRPr lang="pt-BR"/>
        </a:p>
      </dgm:t>
    </dgm:pt>
    <dgm:pt modelId="{1C393F61-6B61-4A63-B37D-C67BF2BE5738}" type="pres">
      <dgm:prSet presAssocID="{C34E6AE6-1A28-427D-9DBB-F07182E0C601}" presName="connectorText" presStyleLbl="sibTrans2D1" presStyleIdx="3" presStyleCnt="7"/>
      <dgm:spPr/>
      <dgm:t>
        <a:bodyPr/>
        <a:lstStyle/>
        <a:p>
          <a:endParaRPr lang="pt-BR"/>
        </a:p>
      </dgm:t>
    </dgm:pt>
    <dgm:pt modelId="{E1BD6FF4-D542-42EA-B09D-40572FCB24DB}" type="pres">
      <dgm:prSet presAssocID="{98797823-FAE4-4EA2-A04B-AD0B1991DD6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DB057-DB4E-4AE4-994F-597651176A96}" type="pres">
      <dgm:prSet presAssocID="{61724E91-98A3-4459-8AA6-4A592E331E2E}" presName="sibTrans" presStyleLbl="sibTrans2D1" presStyleIdx="4" presStyleCnt="7"/>
      <dgm:spPr/>
      <dgm:t>
        <a:bodyPr/>
        <a:lstStyle/>
        <a:p>
          <a:endParaRPr lang="pt-BR"/>
        </a:p>
      </dgm:t>
    </dgm:pt>
    <dgm:pt modelId="{0606162D-BB47-4FE7-B341-F0D28A0C2475}" type="pres">
      <dgm:prSet presAssocID="{61724E91-98A3-4459-8AA6-4A592E331E2E}" presName="connectorText" presStyleLbl="sibTrans2D1" presStyleIdx="4" presStyleCnt="7"/>
      <dgm:spPr/>
      <dgm:t>
        <a:bodyPr/>
        <a:lstStyle/>
        <a:p>
          <a:endParaRPr lang="pt-BR"/>
        </a:p>
      </dgm:t>
    </dgm:pt>
    <dgm:pt modelId="{5CFB361A-E8FF-4A00-9A9E-218DD332A7C1}" type="pres">
      <dgm:prSet presAssocID="{E27B196C-DF3E-4D50-B5E4-B1C7AE834579}" presName="node" presStyleLbl="node1" presStyleIdx="5" presStyleCnt="8" custLinFactX="-116648" custLinFactY="47875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F85CF-E0A7-420D-B41E-B96673FC5338}" type="pres">
      <dgm:prSet presAssocID="{4274979B-230F-4246-951A-F22F78D69028}" presName="sibTrans" presStyleLbl="sibTrans2D1" presStyleIdx="5" presStyleCnt="7"/>
      <dgm:spPr/>
      <dgm:t>
        <a:bodyPr/>
        <a:lstStyle/>
        <a:p>
          <a:endParaRPr lang="pt-BR"/>
        </a:p>
      </dgm:t>
    </dgm:pt>
    <dgm:pt modelId="{AA2E9E5A-FE97-4F49-91E2-E59938094442}" type="pres">
      <dgm:prSet presAssocID="{4274979B-230F-4246-951A-F22F78D69028}" presName="connectorText" presStyleLbl="sibTrans2D1" presStyleIdx="5" presStyleCnt="7"/>
      <dgm:spPr/>
      <dgm:t>
        <a:bodyPr/>
        <a:lstStyle/>
        <a:p>
          <a:endParaRPr lang="pt-BR"/>
        </a:p>
      </dgm:t>
    </dgm:pt>
    <dgm:pt modelId="{E0CDA61B-FDA4-4FA5-A2F3-965314EC53FC}" type="pres">
      <dgm:prSet presAssocID="{84C2AAA0-DC8C-486A-855B-4B9F4BACC51C}" presName="node" presStyleLbl="node1" presStyleIdx="6" presStyleCnt="8" custLinFactX="-95469" custLinFactY="47875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C33B3-5D5E-4E22-AEF4-025C0C5DB44C}" type="pres">
      <dgm:prSet presAssocID="{CA484139-D5E6-4582-BE84-DC71CC1A0BF3}" presName="sibTrans" presStyleLbl="sibTrans2D1" presStyleIdx="6" presStyleCnt="7"/>
      <dgm:spPr/>
      <dgm:t>
        <a:bodyPr/>
        <a:lstStyle/>
        <a:p>
          <a:endParaRPr lang="pt-BR"/>
        </a:p>
      </dgm:t>
    </dgm:pt>
    <dgm:pt modelId="{ABC0DC35-4025-4250-8E21-F2000B512F7A}" type="pres">
      <dgm:prSet presAssocID="{CA484139-D5E6-4582-BE84-DC71CC1A0BF3}" presName="connectorText" presStyleLbl="sibTrans2D1" presStyleIdx="6" presStyleCnt="7"/>
      <dgm:spPr/>
      <dgm:t>
        <a:bodyPr/>
        <a:lstStyle/>
        <a:p>
          <a:endParaRPr lang="pt-BR"/>
        </a:p>
      </dgm:t>
    </dgm:pt>
    <dgm:pt modelId="{DF66BDFE-BC43-424F-8DF1-B69DD604C968}" type="pres">
      <dgm:prSet presAssocID="{2454D6AA-B5A6-46A5-911C-2D2D8002CE7B}" presName="node" presStyleLbl="node1" presStyleIdx="7" presStyleCnt="8" custLinFactX="-26163" custLinFactY="47875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EBE262-FA83-469E-A2C4-32F79C6A83CD}" type="presOf" srcId="{8A4B13F2-E876-4462-8DE1-6FF39E81D27A}" destId="{4E3A8CC7-6599-47F6-882D-C999A174994A}" srcOrd="0" destOrd="0" presId="urn:microsoft.com/office/officeart/2005/8/layout/process1"/>
    <dgm:cxn modelId="{13E4FB3E-E614-40CD-AC02-4BAF70653E8A}" type="presOf" srcId="{A4BF13A6-808D-41AE-9F1A-B6DEFC4EFF73}" destId="{ED580F5A-9777-4C1F-B514-4FFFBC518BF7}" srcOrd="1" destOrd="0" presId="urn:microsoft.com/office/officeart/2005/8/layout/process1"/>
    <dgm:cxn modelId="{273F3AFB-72F6-43CF-B3DA-7BC1FCAA0B7D}" type="presOf" srcId="{98797823-FAE4-4EA2-A04B-AD0B1991DD69}" destId="{E1BD6FF4-D542-42EA-B09D-40572FCB24DB}" srcOrd="0" destOrd="0" presId="urn:microsoft.com/office/officeart/2005/8/layout/process1"/>
    <dgm:cxn modelId="{B5111309-F03D-434F-B70D-C1BD604236D7}" type="presOf" srcId="{C34E6AE6-1A28-427D-9DBB-F07182E0C601}" destId="{1C393F61-6B61-4A63-B37D-C67BF2BE5738}" srcOrd="1" destOrd="0" presId="urn:microsoft.com/office/officeart/2005/8/layout/process1"/>
    <dgm:cxn modelId="{BB59A154-9650-4C1A-AA77-A0D3FAF39345}" type="presOf" srcId="{61724E91-98A3-4459-8AA6-4A592E331E2E}" destId="{0606162D-BB47-4FE7-B341-F0D28A0C2475}" srcOrd="1" destOrd="0" presId="urn:microsoft.com/office/officeart/2005/8/layout/process1"/>
    <dgm:cxn modelId="{ACF375BC-D7BF-4B63-8AA7-DF8D9DD30F4A}" srcId="{98ECDF51-0C2C-4BD4-A143-8260D47E5C7C}" destId="{E27B196C-DF3E-4D50-B5E4-B1C7AE834579}" srcOrd="5" destOrd="0" parTransId="{16E3689B-1DA3-48D8-856E-B4A17E5D5CBF}" sibTransId="{4274979B-230F-4246-951A-F22F78D69028}"/>
    <dgm:cxn modelId="{A4474718-88C8-419D-A096-EBAB64DB08A8}" srcId="{98ECDF51-0C2C-4BD4-A143-8260D47E5C7C}" destId="{8A4B13F2-E876-4462-8DE1-6FF39E81D27A}" srcOrd="0" destOrd="0" parTransId="{FC194A00-361F-4269-B3A6-278646EEEC45}" sibTransId="{D9A0E1B3-40F8-4A0B-B01C-448DDF255809}"/>
    <dgm:cxn modelId="{1B590C9E-2B57-44CC-B7BF-23D819921375}" type="presOf" srcId="{C34E6AE6-1A28-427D-9DBB-F07182E0C601}" destId="{25A125EA-4E1F-4A84-83A6-F7A10548526F}" srcOrd="0" destOrd="0" presId="urn:microsoft.com/office/officeart/2005/8/layout/process1"/>
    <dgm:cxn modelId="{8CF51921-B97C-4956-BBA4-8A22DC2CA7B4}" type="presOf" srcId="{2454D6AA-B5A6-46A5-911C-2D2D8002CE7B}" destId="{DF66BDFE-BC43-424F-8DF1-B69DD604C968}" srcOrd="0" destOrd="0" presId="urn:microsoft.com/office/officeart/2005/8/layout/process1"/>
    <dgm:cxn modelId="{1A2EDF4E-5986-498F-8901-2E1869CC669D}" type="presOf" srcId="{D9A0E1B3-40F8-4A0B-B01C-448DDF255809}" destId="{0D00317D-1F9F-40CE-B93B-73D212302F9B}" srcOrd="0" destOrd="0" presId="urn:microsoft.com/office/officeart/2005/8/layout/process1"/>
    <dgm:cxn modelId="{B5EE4EE4-2C58-4676-8913-FE65080189C7}" type="presOf" srcId="{61724E91-98A3-4459-8AA6-4A592E331E2E}" destId="{AE9DB057-DB4E-4AE4-994F-597651176A96}" srcOrd="0" destOrd="0" presId="urn:microsoft.com/office/officeart/2005/8/layout/process1"/>
    <dgm:cxn modelId="{E7731A05-D31D-4C3F-A04D-31386AB87B28}" type="presOf" srcId="{4274979B-230F-4246-951A-F22F78D69028}" destId="{AD6F85CF-E0A7-420D-B41E-B96673FC5338}" srcOrd="0" destOrd="0" presId="urn:microsoft.com/office/officeart/2005/8/layout/process1"/>
    <dgm:cxn modelId="{42A07278-EDAC-4EAC-BE31-B7CF9D1F3B0A}" srcId="{98ECDF51-0C2C-4BD4-A143-8260D47E5C7C}" destId="{2FE62AC5-280A-4A9B-9DBF-3BB514515D9B}" srcOrd="1" destOrd="0" parTransId="{71B66D58-60E2-4231-890F-C47B5D1B65D9}" sibTransId="{01307C35-FB85-43CF-A4FB-8EBC20798E86}"/>
    <dgm:cxn modelId="{B32A4193-7607-4E67-BF54-1BDCC363FB86}" srcId="{98ECDF51-0C2C-4BD4-A143-8260D47E5C7C}" destId="{84C2AAA0-DC8C-486A-855B-4B9F4BACC51C}" srcOrd="6" destOrd="0" parTransId="{CBC2BB69-40DB-4472-8E24-9D613B67CDF1}" sibTransId="{CA484139-D5E6-4582-BE84-DC71CC1A0BF3}"/>
    <dgm:cxn modelId="{4261AD2E-815B-4FE3-8746-6515CE7B1025}" type="presOf" srcId="{01307C35-FB85-43CF-A4FB-8EBC20798E86}" destId="{73AA256C-7E13-430A-87A4-637839473AAB}" srcOrd="1" destOrd="0" presId="urn:microsoft.com/office/officeart/2005/8/layout/process1"/>
    <dgm:cxn modelId="{C4E2AB11-E352-49CC-85F9-DB7440450E52}" type="presOf" srcId="{4274979B-230F-4246-951A-F22F78D69028}" destId="{AA2E9E5A-FE97-4F49-91E2-E59938094442}" srcOrd="1" destOrd="0" presId="urn:microsoft.com/office/officeart/2005/8/layout/process1"/>
    <dgm:cxn modelId="{3801D387-3F57-4EFB-9B5C-AA95E92C17E7}" type="presOf" srcId="{088066A9-26DC-4DAD-9FD2-5DB4A495594E}" destId="{59098B63-7FED-408D-A813-C8982841BFA6}" srcOrd="0" destOrd="0" presId="urn:microsoft.com/office/officeart/2005/8/layout/process1"/>
    <dgm:cxn modelId="{F52F50CF-0B49-4B8D-A3EF-7CB663DEB1BB}" type="presOf" srcId="{98ECDF51-0C2C-4BD4-A143-8260D47E5C7C}" destId="{312D3483-BCAA-4CBA-BCCA-2C36623BC7E4}" srcOrd="0" destOrd="0" presId="urn:microsoft.com/office/officeart/2005/8/layout/process1"/>
    <dgm:cxn modelId="{AB3C4BCC-9050-402D-BFA8-10F71AA98E2C}" type="presOf" srcId="{A4BF13A6-808D-41AE-9F1A-B6DEFC4EFF73}" destId="{DE3C5F5A-F4C7-40C4-AEB3-A125514E4B40}" srcOrd="0" destOrd="0" presId="urn:microsoft.com/office/officeart/2005/8/layout/process1"/>
    <dgm:cxn modelId="{F4ED5A78-D189-427F-BB9C-2B03C2D3A715}" srcId="{98ECDF51-0C2C-4BD4-A143-8260D47E5C7C}" destId="{98797823-FAE4-4EA2-A04B-AD0B1991DD69}" srcOrd="4" destOrd="0" parTransId="{220898F2-FB86-40D5-8C0E-B03942E9E714}" sibTransId="{61724E91-98A3-4459-8AA6-4A592E331E2E}"/>
    <dgm:cxn modelId="{123A8657-9E45-4E31-BAF3-4B5D879AAC79}" srcId="{98ECDF51-0C2C-4BD4-A143-8260D47E5C7C}" destId="{2454D6AA-B5A6-46A5-911C-2D2D8002CE7B}" srcOrd="7" destOrd="0" parTransId="{8F4F9729-F9BE-4B17-B9C5-C30168297B78}" sibTransId="{B66951B2-912A-48ED-A006-C3EA92DADD6D}"/>
    <dgm:cxn modelId="{006CA85A-F381-44A4-851D-20C86D256A2D}" type="presOf" srcId="{D9A0E1B3-40F8-4A0B-B01C-448DDF255809}" destId="{6695DA87-83A0-495F-84F4-AB098357C1CA}" srcOrd="1" destOrd="0" presId="urn:microsoft.com/office/officeart/2005/8/layout/process1"/>
    <dgm:cxn modelId="{27CCA62F-1B1F-40B3-8271-3B2783E39E3C}" type="presOf" srcId="{84C2AAA0-DC8C-486A-855B-4B9F4BACC51C}" destId="{E0CDA61B-FDA4-4FA5-A2F3-965314EC53FC}" srcOrd="0" destOrd="0" presId="urn:microsoft.com/office/officeart/2005/8/layout/process1"/>
    <dgm:cxn modelId="{9B32E014-4450-48C6-AEA1-B444F87163D6}" type="presOf" srcId="{CA484139-D5E6-4582-BE84-DC71CC1A0BF3}" destId="{ABC0DC35-4025-4250-8E21-F2000B512F7A}" srcOrd="1" destOrd="0" presId="urn:microsoft.com/office/officeart/2005/8/layout/process1"/>
    <dgm:cxn modelId="{F16A3988-F61B-4129-8594-9A95EA0A9CFC}" srcId="{98ECDF51-0C2C-4BD4-A143-8260D47E5C7C}" destId="{911C9649-F09F-4E47-949E-B8E423480905}" srcOrd="3" destOrd="0" parTransId="{47550EED-5170-458D-9D8D-F3A2DCCA1CF3}" sibTransId="{C34E6AE6-1A28-427D-9DBB-F07182E0C601}"/>
    <dgm:cxn modelId="{20E067CA-CEA5-4274-B107-C0E6FB67E4A9}" type="presOf" srcId="{01307C35-FB85-43CF-A4FB-8EBC20798E86}" destId="{494A9037-2260-4DE2-B595-D6E21AEEB7EC}" srcOrd="0" destOrd="0" presId="urn:microsoft.com/office/officeart/2005/8/layout/process1"/>
    <dgm:cxn modelId="{4CA25C0E-E814-44A5-ABC3-C30DE6715AAD}" type="presOf" srcId="{911C9649-F09F-4E47-949E-B8E423480905}" destId="{AC9308C5-0228-4EC0-9A80-03A61FB69966}" srcOrd="0" destOrd="0" presId="urn:microsoft.com/office/officeart/2005/8/layout/process1"/>
    <dgm:cxn modelId="{4B079DE6-C8CB-4F14-84F7-254E419BCAA4}" type="presOf" srcId="{CA484139-D5E6-4582-BE84-DC71CC1A0BF3}" destId="{96AC33B3-5D5E-4E22-AEF4-025C0C5DB44C}" srcOrd="0" destOrd="0" presId="urn:microsoft.com/office/officeart/2005/8/layout/process1"/>
    <dgm:cxn modelId="{79519DB5-DD65-4692-9EEF-A24DF0D0DE3E}" type="presOf" srcId="{E27B196C-DF3E-4D50-B5E4-B1C7AE834579}" destId="{5CFB361A-E8FF-4A00-9A9E-218DD332A7C1}" srcOrd="0" destOrd="0" presId="urn:microsoft.com/office/officeart/2005/8/layout/process1"/>
    <dgm:cxn modelId="{3A5573A8-D0DF-4CF4-A9E2-B81D71737CCB}" srcId="{98ECDF51-0C2C-4BD4-A143-8260D47E5C7C}" destId="{088066A9-26DC-4DAD-9FD2-5DB4A495594E}" srcOrd="2" destOrd="0" parTransId="{8000FB17-1030-420F-9AFB-26B9B96E696E}" sibTransId="{A4BF13A6-808D-41AE-9F1A-B6DEFC4EFF73}"/>
    <dgm:cxn modelId="{ADA25F14-26B1-4025-B46B-CC38D10E7438}" type="presOf" srcId="{2FE62AC5-280A-4A9B-9DBF-3BB514515D9B}" destId="{973FA5A7-83FB-40F4-A2DB-45274D12C016}" srcOrd="0" destOrd="0" presId="urn:microsoft.com/office/officeart/2005/8/layout/process1"/>
    <dgm:cxn modelId="{824D9F05-ABDC-428F-A050-FF02C94B0C01}" type="presParOf" srcId="{312D3483-BCAA-4CBA-BCCA-2C36623BC7E4}" destId="{4E3A8CC7-6599-47F6-882D-C999A174994A}" srcOrd="0" destOrd="0" presId="urn:microsoft.com/office/officeart/2005/8/layout/process1"/>
    <dgm:cxn modelId="{FD1CCCB4-F6ED-4C70-865B-457C8170DB55}" type="presParOf" srcId="{312D3483-BCAA-4CBA-BCCA-2C36623BC7E4}" destId="{0D00317D-1F9F-40CE-B93B-73D212302F9B}" srcOrd="1" destOrd="0" presId="urn:microsoft.com/office/officeart/2005/8/layout/process1"/>
    <dgm:cxn modelId="{2EB97081-08B4-449D-8518-0857817010E6}" type="presParOf" srcId="{0D00317D-1F9F-40CE-B93B-73D212302F9B}" destId="{6695DA87-83A0-495F-84F4-AB098357C1CA}" srcOrd="0" destOrd="0" presId="urn:microsoft.com/office/officeart/2005/8/layout/process1"/>
    <dgm:cxn modelId="{685FE90C-43AF-4C46-B4AE-47CE8680F410}" type="presParOf" srcId="{312D3483-BCAA-4CBA-BCCA-2C36623BC7E4}" destId="{973FA5A7-83FB-40F4-A2DB-45274D12C016}" srcOrd="2" destOrd="0" presId="urn:microsoft.com/office/officeart/2005/8/layout/process1"/>
    <dgm:cxn modelId="{AE254D8C-A32E-4DE0-97E3-2AA466FB6142}" type="presParOf" srcId="{312D3483-BCAA-4CBA-BCCA-2C36623BC7E4}" destId="{494A9037-2260-4DE2-B595-D6E21AEEB7EC}" srcOrd="3" destOrd="0" presId="urn:microsoft.com/office/officeart/2005/8/layout/process1"/>
    <dgm:cxn modelId="{03FF00B7-0BC9-4D90-A262-D3F185657ED1}" type="presParOf" srcId="{494A9037-2260-4DE2-B595-D6E21AEEB7EC}" destId="{73AA256C-7E13-430A-87A4-637839473AAB}" srcOrd="0" destOrd="0" presId="urn:microsoft.com/office/officeart/2005/8/layout/process1"/>
    <dgm:cxn modelId="{144F2D13-994D-4C32-A4CB-E607FFD43FDB}" type="presParOf" srcId="{312D3483-BCAA-4CBA-BCCA-2C36623BC7E4}" destId="{59098B63-7FED-408D-A813-C8982841BFA6}" srcOrd="4" destOrd="0" presId="urn:microsoft.com/office/officeart/2005/8/layout/process1"/>
    <dgm:cxn modelId="{B7A4E2F1-8B8D-4E2B-B7F5-866039F00934}" type="presParOf" srcId="{312D3483-BCAA-4CBA-BCCA-2C36623BC7E4}" destId="{DE3C5F5A-F4C7-40C4-AEB3-A125514E4B40}" srcOrd="5" destOrd="0" presId="urn:microsoft.com/office/officeart/2005/8/layout/process1"/>
    <dgm:cxn modelId="{357E37F7-B854-446C-A702-8605FB27AF6C}" type="presParOf" srcId="{DE3C5F5A-F4C7-40C4-AEB3-A125514E4B40}" destId="{ED580F5A-9777-4C1F-B514-4FFFBC518BF7}" srcOrd="0" destOrd="0" presId="urn:microsoft.com/office/officeart/2005/8/layout/process1"/>
    <dgm:cxn modelId="{A03CC54C-3E95-4DEC-8245-81A34FAF470E}" type="presParOf" srcId="{312D3483-BCAA-4CBA-BCCA-2C36623BC7E4}" destId="{AC9308C5-0228-4EC0-9A80-03A61FB69966}" srcOrd="6" destOrd="0" presId="urn:microsoft.com/office/officeart/2005/8/layout/process1"/>
    <dgm:cxn modelId="{10FD4C5C-C727-47DD-8146-D2BF4EA71217}" type="presParOf" srcId="{312D3483-BCAA-4CBA-BCCA-2C36623BC7E4}" destId="{25A125EA-4E1F-4A84-83A6-F7A10548526F}" srcOrd="7" destOrd="0" presId="urn:microsoft.com/office/officeart/2005/8/layout/process1"/>
    <dgm:cxn modelId="{C906E35A-7267-4D4C-918A-BE2DCFF8FACD}" type="presParOf" srcId="{25A125EA-4E1F-4A84-83A6-F7A10548526F}" destId="{1C393F61-6B61-4A63-B37D-C67BF2BE5738}" srcOrd="0" destOrd="0" presId="urn:microsoft.com/office/officeart/2005/8/layout/process1"/>
    <dgm:cxn modelId="{C9F3EFC4-0EFF-460D-B784-34593DAE7478}" type="presParOf" srcId="{312D3483-BCAA-4CBA-BCCA-2C36623BC7E4}" destId="{E1BD6FF4-D542-42EA-B09D-40572FCB24DB}" srcOrd="8" destOrd="0" presId="urn:microsoft.com/office/officeart/2005/8/layout/process1"/>
    <dgm:cxn modelId="{6B53E321-5AC0-4026-BA5B-64DA025286A6}" type="presParOf" srcId="{312D3483-BCAA-4CBA-BCCA-2C36623BC7E4}" destId="{AE9DB057-DB4E-4AE4-994F-597651176A96}" srcOrd="9" destOrd="0" presId="urn:microsoft.com/office/officeart/2005/8/layout/process1"/>
    <dgm:cxn modelId="{2C65E0BA-969B-42F4-9B90-8A89622671A4}" type="presParOf" srcId="{AE9DB057-DB4E-4AE4-994F-597651176A96}" destId="{0606162D-BB47-4FE7-B341-F0D28A0C2475}" srcOrd="0" destOrd="0" presId="urn:microsoft.com/office/officeart/2005/8/layout/process1"/>
    <dgm:cxn modelId="{AA9157C1-8AAE-41A2-B8DE-BD94299DD9B0}" type="presParOf" srcId="{312D3483-BCAA-4CBA-BCCA-2C36623BC7E4}" destId="{5CFB361A-E8FF-4A00-9A9E-218DD332A7C1}" srcOrd="10" destOrd="0" presId="urn:microsoft.com/office/officeart/2005/8/layout/process1"/>
    <dgm:cxn modelId="{B6BEE038-D37D-4754-8C78-FDEFE52D197E}" type="presParOf" srcId="{312D3483-BCAA-4CBA-BCCA-2C36623BC7E4}" destId="{AD6F85CF-E0A7-420D-B41E-B96673FC5338}" srcOrd="11" destOrd="0" presId="urn:microsoft.com/office/officeart/2005/8/layout/process1"/>
    <dgm:cxn modelId="{AEDDD370-6CAC-4F6F-9397-274272161EFA}" type="presParOf" srcId="{AD6F85CF-E0A7-420D-B41E-B96673FC5338}" destId="{AA2E9E5A-FE97-4F49-91E2-E59938094442}" srcOrd="0" destOrd="0" presId="urn:microsoft.com/office/officeart/2005/8/layout/process1"/>
    <dgm:cxn modelId="{5076994F-4250-46AE-85AF-141C54B0F92D}" type="presParOf" srcId="{312D3483-BCAA-4CBA-BCCA-2C36623BC7E4}" destId="{E0CDA61B-FDA4-4FA5-A2F3-965314EC53FC}" srcOrd="12" destOrd="0" presId="urn:microsoft.com/office/officeart/2005/8/layout/process1"/>
    <dgm:cxn modelId="{658D0022-F565-48AC-9433-079712CC1611}" type="presParOf" srcId="{312D3483-BCAA-4CBA-BCCA-2C36623BC7E4}" destId="{96AC33B3-5D5E-4E22-AEF4-025C0C5DB44C}" srcOrd="13" destOrd="0" presId="urn:microsoft.com/office/officeart/2005/8/layout/process1"/>
    <dgm:cxn modelId="{495B5DAA-7FBB-4ABD-99CF-982202B8FF6A}" type="presParOf" srcId="{96AC33B3-5D5E-4E22-AEF4-025C0C5DB44C}" destId="{ABC0DC35-4025-4250-8E21-F2000B512F7A}" srcOrd="0" destOrd="0" presId="urn:microsoft.com/office/officeart/2005/8/layout/process1"/>
    <dgm:cxn modelId="{B8A881D7-E269-48B7-B6BA-D59DD97294FB}" type="presParOf" srcId="{312D3483-BCAA-4CBA-BCCA-2C36623BC7E4}" destId="{DF66BDFE-BC43-424F-8DF1-B69DD604C968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A8CC7-6599-47F6-882D-C999A174994A}">
      <dsp:nvSpPr>
        <dsp:cNvPr id="0" name=""/>
        <dsp:cNvSpPr/>
      </dsp:nvSpPr>
      <dsp:spPr>
        <a:xfrm>
          <a:off x="3943" y="1533424"/>
          <a:ext cx="1067435" cy="1511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Mapear atividades –Mapa de Processo detalhado de uma forma de contratação crítica</a:t>
          </a:r>
          <a:endParaRPr lang="en-US" sz="1200" kern="1200" dirty="0"/>
        </a:p>
      </dsp:txBody>
      <dsp:txXfrm>
        <a:off x="35207" y="1564688"/>
        <a:ext cx="1004907" cy="1448560"/>
      </dsp:txXfrm>
    </dsp:sp>
    <dsp:sp modelId="{0D00317D-1F9F-40CE-B93B-73D212302F9B}">
      <dsp:nvSpPr>
        <dsp:cNvPr id="0" name=""/>
        <dsp:cNvSpPr/>
      </dsp:nvSpPr>
      <dsp:spPr>
        <a:xfrm>
          <a:off x="1178122" y="2156607"/>
          <a:ext cx="226296" cy="264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78122" y="2209552"/>
        <a:ext cx="158407" cy="158833"/>
      </dsp:txXfrm>
    </dsp:sp>
    <dsp:sp modelId="{973FA5A7-83FB-40F4-A2DB-45274D12C016}">
      <dsp:nvSpPr>
        <dsp:cNvPr id="0" name=""/>
        <dsp:cNvSpPr/>
      </dsp:nvSpPr>
      <dsp:spPr>
        <a:xfrm>
          <a:off x="1498352" y="1533424"/>
          <a:ext cx="1067435" cy="1511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Identificar algum PAD crítico para mapear</a:t>
          </a:r>
          <a:endParaRPr lang="en-US" sz="1200" kern="1200" dirty="0"/>
        </a:p>
      </dsp:txBody>
      <dsp:txXfrm>
        <a:off x="1529616" y="1564688"/>
        <a:ext cx="1004907" cy="1448560"/>
      </dsp:txXfrm>
    </dsp:sp>
    <dsp:sp modelId="{494A9037-2260-4DE2-B595-D6E21AEEB7EC}">
      <dsp:nvSpPr>
        <dsp:cNvPr id="0" name=""/>
        <dsp:cNvSpPr/>
      </dsp:nvSpPr>
      <dsp:spPr>
        <a:xfrm>
          <a:off x="2672531" y="2156607"/>
          <a:ext cx="226296" cy="264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672531" y="2209552"/>
        <a:ext cx="158407" cy="158833"/>
      </dsp:txXfrm>
    </dsp:sp>
    <dsp:sp modelId="{59098B63-7FED-408D-A813-C8982841BFA6}">
      <dsp:nvSpPr>
        <dsp:cNvPr id="0" name=""/>
        <dsp:cNvSpPr/>
      </dsp:nvSpPr>
      <dsp:spPr>
        <a:xfrm>
          <a:off x="2992762" y="1533424"/>
          <a:ext cx="1067435" cy="1511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Extrair no formato adotado no Banco de Dados</a:t>
          </a:r>
          <a:endParaRPr lang="en-US" sz="1200" kern="1200" dirty="0"/>
        </a:p>
      </dsp:txBody>
      <dsp:txXfrm>
        <a:off x="3024026" y="1564688"/>
        <a:ext cx="1004907" cy="1448560"/>
      </dsp:txXfrm>
    </dsp:sp>
    <dsp:sp modelId="{DE3C5F5A-F4C7-40C4-AEB3-A125514E4B40}">
      <dsp:nvSpPr>
        <dsp:cNvPr id="0" name=""/>
        <dsp:cNvSpPr/>
      </dsp:nvSpPr>
      <dsp:spPr>
        <a:xfrm>
          <a:off x="4166941" y="2156607"/>
          <a:ext cx="226296" cy="264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166941" y="2209552"/>
        <a:ext cx="158407" cy="158833"/>
      </dsp:txXfrm>
    </dsp:sp>
    <dsp:sp modelId="{AC9308C5-0228-4EC0-9A80-03A61FB69966}">
      <dsp:nvSpPr>
        <dsp:cNvPr id="0" name=""/>
        <dsp:cNvSpPr/>
      </dsp:nvSpPr>
      <dsp:spPr>
        <a:xfrm>
          <a:off x="4487171" y="1533424"/>
          <a:ext cx="1067435" cy="1511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Rastrear tarefas do mapa de processo com cada trâmite relevante</a:t>
          </a:r>
          <a:endParaRPr lang="en-US" sz="1200" kern="1200" dirty="0"/>
        </a:p>
      </dsp:txBody>
      <dsp:txXfrm>
        <a:off x="4518435" y="1564688"/>
        <a:ext cx="1004907" cy="1448560"/>
      </dsp:txXfrm>
    </dsp:sp>
    <dsp:sp modelId="{25A125EA-4E1F-4A84-83A6-F7A10548526F}">
      <dsp:nvSpPr>
        <dsp:cNvPr id="0" name=""/>
        <dsp:cNvSpPr/>
      </dsp:nvSpPr>
      <dsp:spPr>
        <a:xfrm>
          <a:off x="5661350" y="2156607"/>
          <a:ext cx="226296" cy="264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661350" y="2209552"/>
        <a:ext cx="158407" cy="158833"/>
      </dsp:txXfrm>
    </dsp:sp>
    <dsp:sp modelId="{E1BD6FF4-D542-42EA-B09D-40572FCB24DB}">
      <dsp:nvSpPr>
        <dsp:cNvPr id="0" name=""/>
        <dsp:cNvSpPr/>
      </dsp:nvSpPr>
      <dsp:spPr>
        <a:xfrm>
          <a:off x="5981581" y="1533424"/>
          <a:ext cx="1067435" cy="1511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Calcular Lead Time , </a:t>
          </a:r>
          <a:r>
            <a:rPr lang="pt-BR" sz="1200" kern="1200" dirty="0" err="1" smtClean="0"/>
            <a:t>Cycle</a:t>
          </a:r>
          <a:r>
            <a:rPr lang="pt-BR" sz="1200" kern="1200" dirty="0" smtClean="0"/>
            <a:t> Time , Valor agregado e não agregado</a:t>
          </a:r>
          <a:endParaRPr lang="en-US" sz="1200" kern="1200" dirty="0"/>
        </a:p>
      </dsp:txBody>
      <dsp:txXfrm>
        <a:off x="6012845" y="1564688"/>
        <a:ext cx="1004907" cy="1448560"/>
      </dsp:txXfrm>
    </dsp:sp>
    <dsp:sp modelId="{AE9DB057-DB4E-4AE4-994F-597651176A96}">
      <dsp:nvSpPr>
        <dsp:cNvPr id="0" name=""/>
        <dsp:cNvSpPr/>
      </dsp:nvSpPr>
      <dsp:spPr>
        <a:xfrm rot="6691259">
          <a:off x="6206464" y="2923654"/>
          <a:ext cx="12725" cy="264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6209073" y="2974824"/>
        <a:ext cx="8908" cy="158833"/>
      </dsp:txXfrm>
    </dsp:sp>
    <dsp:sp modelId="{5CFB361A-E8FF-4A00-9A9E-218DD332A7C1}">
      <dsp:nvSpPr>
        <dsp:cNvPr id="0" name=""/>
        <dsp:cNvSpPr/>
      </dsp:nvSpPr>
      <dsp:spPr>
        <a:xfrm>
          <a:off x="5376900" y="3066849"/>
          <a:ext cx="1067435" cy="1511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Criar VSM Estado Atual </a:t>
          </a:r>
          <a:endParaRPr lang="en-US" sz="1200" kern="1200" dirty="0"/>
        </a:p>
      </dsp:txBody>
      <dsp:txXfrm>
        <a:off x="5408164" y="3098113"/>
        <a:ext cx="1004907" cy="1448560"/>
      </dsp:txXfrm>
    </dsp:sp>
    <dsp:sp modelId="{AD6F85CF-E0A7-420D-B41E-B96673FC5338}">
      <dsp:nvSpPr>
        <dsp:cNvPr id="0" name=""/>
        <dsp:cNvSpPr/>
      </dsp:nvSpPr>
      <dsp:spPr>
        <a:xfrm>
          <a:off x="6714341" y="3690031"/>
          <a:ext cx="572410" cy="264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714341" y="3742976"/>
        <a:ext cx="492993" cy="158833"/>
      </dsp:txXfrm>
    </dsp:sp>
    <dsp:sp modelId="{E0CDA61B-FDA4-4FA5-A2F3-965314EC53FC}">
      <dsp:nvSpPr>
        <dsp:cNvPr id="0" name=""/>
        <dsp:cNvSpPr/>
      </dsp:nvSpPr>
      <dsp:spPr>
        <a:xfrm>
          <a:off x="7524356" y="3066849"/>
          <a:ext cx="1067435" cy="1511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Identificar causas priorizar e  comprovar</a:t>
          </a:r>
          <a:endParaRPr lang="en-US" sz="1200" kern="1200" dirty="0"/>
        </a:p>
      </dsp:txBody>
      <dsp:txXfrm>
        <a:off x="7555620" y="3098113"/>
        <a:ext cx="1004907" cy="1448560"/>
      </dsp:txXfrm>
    </dsp:sp>
    <dsp:sp modelId="{96AC33B3-5D5E-4E22-AEF4-025C0C5DB44C}">
      <dsp:nvSpPr>
        <dsp:cNvPr id="0" name=""/>
        <dsp:cNvSpPr/>
      </dsp:nvSpPr>
      <dsp:spPr>
        <a:xfrm>
          <a:off x="8883484" y="3690031"/>
          <a:ext cx="618388" cy="264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8883484" y="3742976"/>
        <a:ext cx="538971" cy="158833"/>
      </dsp:txXfrm>
    </dsp:sp>
    <dsp:sp modelId="{DF66BDFE-BC43-424F-8DF1-B69DD604C968}">
      <dsp:nvSpPr>
        <dsp:cNvPr id="0" name=""/>
        <dsp:cNvSpPr/>
      </dsp:nvSpPr>
      <dsp:spPr>
        <a:xfrm>
          <a:off x="9758563" y="3066849"/>
          <a:ext cx="1067435" cy="1511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Desenhar VSM Estado Futuro</a:t>
          </a:r>
          <a:endParaRPr lang="en-US" sz="1200" kern="1200" dirty="0"/>
        </a:p>
      </dsp:txBody>
      <dsp:txXfrm>
        <a:off x="9789827" y="3098113"/>
        <a:ext cx="1004907" cy="1448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n.org.br/artigos/57/escritorio-enxuto-(lean-office)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DMAIC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Fase ANALYZE- ANALISAR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2</a:t>
            </a:r>
            <a:r>
              <a:rPr lang="pt-BR" dirty="0" smtClean="0"/>
              <a:t>.Mapa </a:t>
            </a:r>
            <a:r>
              <a:rPr lang="pt-BR" dirty="0" smtClean="0"/>
              <a:t>de Processos</a:t>
            </a:r>
            <a:endParaRPr lang="pt-BR" dirty="0"/>
          </a:p>
        </p:txBody>
      </p:sp>
      <p:pic>
        <p:nvPicPr>
          <p:cNvPr id="3074" name="Picture 2" descr="Image result for mapa de processos seis sig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89" y="2048129"/>
            <a:ext cx="8177263" cy="399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7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05" y="2714764"/>
            <a:ext cx="978217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2.Mapa </a:t>
            </a:r>
            <a:r>
              <a:rPr lang="pt-BR" dirty="0" smtClean="0"/>
              <a:t>de Processos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006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3.Diagrama </a:t>
            </a:r>
            <a:r>
              <a:rPr lang="pt-BR" b="1" dirty="0" smtClean="0"/>
              <a:t>de Ishikawa + </a:t>
            </a:r>
            <a:r>
              <a:rPr lang="pt-BR" b="1" dirty="0" smtClean="0"/>
              <a:t>4.Matrix </a:t>
            </a:r>
            <a:r>
              <a:rPr lang="pt-BR" b="1" dirty="0" smtClean="0"/>
              <a:t>Esforço x Impacto</a:t>
            </a:r>
            <a:endParaRPr lang="pt-BR" dirty="0"/>
          </a:p>
        </p:txBody>
      </p:sp>
      <p:pic>
        <p:nvPicPr>
          <p:cNvPr id="4098" name="Picture 2" descr="Image result for mapa de processos seis sig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5" y="2020529"/>
            <a:ext cx="10069453" cy="425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2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88" y="1905000"/>
            <a:ext cx="51339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5.Diagrama </a:t>
            </a:r>
            <a:r>
              <a:rPr lang="pt-BR" dirty="0" smtClean="0"/>
              <a:t>de Dispersão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9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-285008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37805" y="14212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Plano de atividades TRE </a:t>
            </a:r>
            <a:r>
              <a:rPr lang="pt-BR" dirty="0" err="1" smtClean="0"/>
              <a:t>Analyze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783634032"/>
              </p:ext>
            </p:extLst>
          </p:nvPr>
        </p:nvGraphicFramePr>
        <p:xfrm>
          <a:off x="327906" y="1995054"/>
          <a:ext cx="11536189" cy="457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34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Quais as principais perguntas a serem respondidas?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914400" y="2153265"/>
            <a:ext cx="10241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Qual o processo Gerador do Problema?</a:t>
            </a:r>
            <a:r>
              <a:rPr lang="pt-BR" dirty="0"/>
              <a:t> 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/>
              <a:t>Quais são as causas potenciais que mais influenciam no problema?</a:t>
            </a:r>
            <a:r>
              <a:rPr lang="pt-BR" dirty="0"/>
              <a:t> </a:t>
            </a:r>
          </a:p>
          <a:p>
            <a:endParaRPr lang="pt-BR" dirty="0" smtClean="0"/>
          </a:p>
          <a:p>
            <a:r>
              <a:rPr lang="pt-BR" b="1" dirty="0"/>
              <a:t>Será necessário   revisar  o  mapa de processo?</a:t>
            </a:r>
            <a:r>
              <a:rPr lang="pt-BR" dirty="0"/>
              <a:t> </a:t>
            </a:r>
            <a:endParaRPr lang="pt-BR" dirty="0" smtClean="0"/>
          </a:p>
          <a:p>
            <a:endParaRPr lang="pt-BR" dirty="0"/>
          </a:p>
          <a:p>
            <a:r>
              <a:rPr lang="pt-BR" b="1" dirty="0"/>
              <a:t>As causas potenciais foram priorizadas?</a:t>
            </a:r>
            <a:r>
              <a:rPr lang="pt-BR" dirty="0"/>
              <a:t> 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/>
              <a:t>As causas priorizadas foram comprovadas (quantificadas)?</a:t>
            </a:r>
          </a:p>
          <a:p>
            <a:endParaRPr lang="pt-BR" b="1" dirty="0"/>
          </a:p>
          <a:p>
            <a:r>
              <a:rPr lang="pt-BR" b="1" dirty="0"/>
              <a:t>Quais são as causas fundamentais?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ferramentas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386349" y="2227007"/>
            <a:ext cx="5530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1.VSM </a:t>
            </a:r>
            <a:r>
              <a:rPr lang="pt-BR" dirty="0" smtClean="0"/>
              <a:t>– Mapa de Fluxo de Valor </a:t>
            </a:r>
          </a:p>
          <a:p>
            <a:r>
              <a:rPr lang="pt-BR" dirty="0" smtClean="0"/>
              <a:t>2.Mapa </a:t>
            </a:r>
            <a:r>
              <a:rPr lang="pt-BR" dirty="0" smtClean="0"/>
              <a:t>de processo</a:t>
            </a:r>
          </a:p>
          <a:p>
            <a:r>
              <a:rPr lang="pt-BR" dirty="0" smtClean="0"/>
              <a:t>3.Diagrama </a:t>
            </a:r>
            <a:r>
              <a:rPr lang="pt-BR" dirty="0" smtClean="0"/>
              <a:t>de Ishikawa + Matriz de Esforço  x Impacto</a:t>
            </a:r>
            <a:br>
              <a:rPr lang="pt-BR" dirty="0" smtClean="0"/>
            </a:br>
            <a:r>
              <a:rPr lang="pt-BR" dirty="0" smtClean="0"/>
              <a:t>4.Diagramas </a:t>
            </a:r>
            <a:r>
              <a:rPr lang="pt-BR" dirty="0" smtClean="0"/>
              <a:t>de Disperção Y’s e X’s</a:t>
            </a:r>
          </a:p>
          <a:p>
            <a:r>
              <a:rPr lang="pt-BR" dirty="0" smtClean="0"/>
              <a:t>5.Matriz </a:t>
            </a:r>
            <a:r>
              <a:rPr lang="pt-BR" dirty="0"/>
              <a:t>de Priorização(Causas)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295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85937"/>
          </a:xfrm>
        </p:spPr>
        <p:txBody>
          <a:bodyPr/>
          <a:lstStyle/>
          <a:p>
            <a:r>
              <a:rPr lang="pt-BR" b="1" u="sng" dirty="0" smtClean="0"/>
              <a:t>Conceitos que iremos trabalhar</a:t>
            </a:r>
            <a:endParaRPr lang="pt-BR" b="1" u="sng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097280" y="2168013"/>
            <a:ext cx="10058400" cy="38788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latin typeface="+mn-lt"/>
              </a:rPr>
              <a:t>Lead time (Tempo de atravessamento)  - </a:t>
            </a:r>
            <a:r>
              <a:rPr lang="pt-BR" sz="3200" dirty="0" smtClean="0">
                <a:latin typeface="+mn-lt"/>
              </a:rPr>
              <a:t>Considerando horas trabalhada + finais </a:t>
            </a:r>
            <a:r>
              <a:rPr lang="pt-BR" sz="3200" dirty="0" smtClean="0">
                <a:latin typeface="+mn-lt"/>
              </a:rPr>
              <a:t>de semana, feriados, horas não trabalhadas em  que o trâmite ficou parado.</a:t>
            </a:r>
          </a:p>
          <a:p>
            <a:endParaRPr lang="pt-BR" sz="3200" dirty="0" smtClean="0">
              <a:latin typeface="+mn-lt"/>
            </a:endParaRPr>
          </a:p>
          <a:p>
            <a:r>
              <a:rPr lang="pt-BR" sz="3200" dirty="0" err="1" smtClean="0">
                <a:latin typeface="+mn-lt"/>
              </a:rPr>
              <a:t>Cycle</a:t>
            </a:r>
            <a:r>
              <a:rPr lang="pt-BR" sz="3200" dirty="0" smtClean="0">
                <a:latin typeface="+mn-lt"/>
              </a:rPr>
              <a:t> Time(Tempo de Ciclo)  - Tempo que efetivamente foi trabalhado na atividade(Descontado as esperas)</a:t>
            </a:r>
          </a:p>
          <a:p>
            <a:endParaRPr lang="pt-BR" sz="3200" dirty="0" smtClean="0">
              <a:latin typeface="+mn-lt"/>
            </a:endParaRPr>
          </a:p>
          <a:p>
            <a:r>
              <a:rPr lang="pt-BR" sz="3200" dirty="0" err="1" smtClean="0">
                <a:latin typeface="+mn-lt"/>
              </a:rPr>
              <a:t>Takt</a:t>
            </a:r>
            <a:r>
              <a:rPr lang="pt-BR" sz="3200" dirty="0" smtClean="0">
                <a:latin typeface="+mn-lt"/>
              </a:rPr>
              <a:t> Time – Ritmo da demanda de licitações.( (Tempo Operacional Liquido/Demanda)</a:t>
            </a:r>
            <a:br>
              <a:rPr lang="pt-BR" sz="3200" dirty="0" smtClean="0">
                <a:latin typeface="+mn-lt"/>
              </a:rPr>
            </a:br>
            <a:endParaRPr lang="pt-BR" sz="3200" dirty="0" smtClean="0">
              <a:latin typeface="+mn-lt"/>
            </a:endParaRPr>
          </a:p>
          <a:p>
            <a:r>
              <a:rPr lang="pt-BR" sz="3200" dirty="0" err="1" smtClean="0">
                <a:latin typeface="+mn-lt"/>
              </a:rPr>
              <a:t>Value</a:t>
            </a:r>
            <a:r>
              <a:rPr lang="pt-BR" sz="3200" dirty="0" smtClean="0">
                <a:latin typeface="+mn-lt"/>
              </a:rPr>
              <a:t> </a:t>
            </a:r>
            <a:r>
              <a:rPr lang="pt-BR" sz="3200" dirty="0" err="1" smtClean="0">
                <a:latin typeface="+mn-lt"/>
              </a:rPr>
              <a:t>Add</a:t>
            </a:r>
            <a:r>
              <a:rPr lang="pt-BR" sz="3200" dirty="0" smtClean="0">
                <a:latin typeface="+mn-lt"/>
              </a:rPr>
              <a:t> ( Agregação de valor) – Atividades que agregam valor  ao trâmite  final. Criação do Estudo de viabilidade, Criação do Projeto Básico. Aprovação de  Orçamento.</a:t>
            </a:r>
          </a:p>
          <a:p>
            <a:endParaRPr lang="pt-BR" sz="3200" dirty="0" smtClean="0">
              <a:latin typeface="+mn-lt"/>
            </a:endParaRPr>
          </a:p>
          <a:p>
            <a:r>
              <a:rPr lang="pt-BR" sz="3200" dirty="0" smtClean="0">
                <a:latin typeface="+mn-lt"/>
              </a:rPr>
              <a:t>Non </a:t>
            </a:r>
            <a:r>
              <a:rPr lang="pt-BR" sz="3200" dirty="0" err="1" smtClean="0">
                <a:latin typeface="+mn-lt"/>
              </a:rPr>
              <a:t>Value</a:t>
            </a:r>
            <a:r>
              <a:rPr lang="pt-BR" sz="3200" dirty="0" smtClean="0">
                <a:latin typeface="+mn-lt"/>
              </a:rPr>
              <a:t> </a:t>
            </a:r>
            <a:r>
              <a:rPr lang="pt-BR" sz="3200" dirty="0" err="1" smtClean="0">
                <a:latin typeface="+mn-lt"/>
              </a:rPr>
              <a:t>Add</a:t>
            </a:r>
            <a:r>
              <a:rPr lang="pt-BR" sz="3200" dirty="0">
                <a:latin typeface="+mn-lt"/>
              </a:rPr>
              <a:t> </a:t>
            </a:r>
            <a:r>
              <a:rPr lang="pt-BR" sz="3200" dirty="0" smtClean="0">
                <a:latin typeface="+mn-lt"/>
              </a:rPr>
              <a:t>(Sem agregação de valor) – Atividades que estão no processo porém não necessariamente transformam alguma saída relevante. Por exemplo validação /revisão  de um Projeto Básico. Pode ser uma tarefa que garanta a qualidade contudo , o processo por si só deve garantir a qualidade em cada uma de suas fases “</a:t>
            </a:r>
            <a:r>
              <a:rPr lang="pt-BR" sz="3200" dirty="0" err="1" smtClean="0">
                <a:latin typeface="+mn-lt"/>
              </a:rPr>
              <a:t>mistake-proofing</a:t>
            </a:r>
            <a:r>
              <a:rPr lang="pt-BR" sz="3200" dirty="0" smtClean="0">
                <a:latin typeface="+mn-lt"/>
              </a:rPr>
              <a:t> “ (a prova de Erros) . Outro exemplo :  Analistas de Testes em desenvolvimento de sistemas.</a:t>
            </a:r>
            <a:br>
              <a:rPr lang="pt-BR" sz="3200" dirty="0" smtClean="0">
                <a:latin typeface="+mn-lt"/>
              </a:rPr>
            </a:br>
            <a:endParaRPr lang="pt-BR" sz="3200" dirty="0" smtClean="0">
              <a:latin typeface="+mn-lt"/>
            </a:endParaRPr>
          </a:p>
          <a:p>
            <a:r>
              <a:rPr lang="pt-BR" sz="3200" dirty="0" smtClean="0">
                <a:latin typeface="+mn-lt"/>
              </a:rPr>
              <a:t>Eles </a:t>
            </a:r>
            <a:r>
              <a:rPr lang="pt-BR" sz="3200" dirty="0">
                <a:latin typeface="+mn-lt"/>
              </a:rPr>
              <a:t>e</a:t>
            </a:r>
            <a:r>
              <a:rPr lang="pt-BR" sz="3200" dirty="0" smtClean="0">
                <a:latin typeface="+mn-lt"/>
              </a:rPr>
              <a:t>nvolvem  </a:t>
            </a:r>
            <a:r>
              <a:rPr lang="pt-BR" sz="3200" dirty="0" smtClean="0">
                <a:latin typeface="+mn-lt"/>
              </a:rPr>
              <a:t>os 8 desperdícios mais graves no Lean que veremos no próximo slide</a:t>
            </a:r>
          </a:p>
          <a:p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025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4" name="Picture 6" descr="Image result for 8 desperdicios le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66" y="382896"/>
            <a:ext cx="11238270" cy="634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7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Desperdícios </a:t>
            </a:r>
            <a:r>
              <a:rPr lang="pt-BR" dirty="0"/>
              <a:t>em office</a:t>
            </a:r>
            <a:br>
              <a:rPr lang="pt-BR" dirty="0"/>
            </a:br>
            <a:r>
              <a:rPr lang="pt-BR" sz="1600" dirty="0">
                <a:hlinkClick r:id="rId2"/>
              </a:rPr>
              <a:t>https://www.lean.org.br/artigos/57/escritorio-enxuto-(lean-office).</a:t>
            </a:r>
            <a:r>
              <a:rPr lang="pt-BR" sz="1600" dirty="0" smtClean="0">
                <a:hlinkClick r:id="rId2"/>
              </a:rPr>
              <a:t>aspx</a:t>
            </a:r>
            <a:r>
              <a:rPr lang="pt-BR" sz="1600" dirty="0" smtClean="0"/>
              <a:t> </a:t>
            </a:r>
            <a:endParaRPr lang="pt-BR" sz="1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600" dirty="0"/>
              <a:t>.</a:t>
            </a:r>
            <a:r>
              <a:rPr lang="pt-BR" sz="1600" dirty="0" smtClean="0"/>
              <a:t> </a:t>
            </a:r>
            <a:r>
              <a:rPr lang="pt-BR" sz="1600" dirty="0" smtClean="0">
                <a:solidFill>
                  <a:srgbClr val="00B050"/>
                </a:solidFill>
              </a:rPr>
              <a:t>Alinhamento </a:t>
            </a:r>
            <a:r>
              <a:rPr lang="pt-BR" sz="1600" dirty="0">
                <a:solidFill>
                  <a:srgbClr val="00B050"/>
                </a:solidFill>
              </a:rPr>
              <a:t>de objetivos</a:t>
            </a:r>
            <a:r>
              <a:rPr lang="pt-BR" sz="1600" dirty="0"/>
              <a:t>: é a energia gasta por pessoas trabalhando com objetivos mal entendidos e o esforço necessário para corrigir o problema e produzir o resultado esperado</a:t>
            </a:r>
            <a:r>
              <a:rPr lang="pt-BR" sz="1600" dirty="0" smtClean="0"/>
              <a:t>;</a:t>
            </a:r>
          </a:p>
          <a:p>
            <a:r>
              <a:rPr lang="pt-BR" sz="1600" dirty="0" smtClean="0"/>
              <a:t>.</a:t>
            </a:r>
            <a:r>
              <a:rPr lang="pt-BR" sz="1600" dirty="0" smtClean="0">
                <a:solidFill>
                  <a:srgbClr val="00B050"/>
                </a:solidFill>
              </a:rPr>
              <a:t>Atribuição</a:t>
            </a:r>
            <a:r>
              <a:rPr lang="pt-BR" sz="1600" dirty="0"/>
              <a:t>: é o esforço usado para completar uma tarefa inapropriada e não necessária;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Espera</a:t>
            </a:r>
            <a:r>
              <a:rPr lang="pt-BR" sz="1600" dirty="0"/>
              <a:t>: é o recurso perdido enquanto pessoas esperam por informações, reuniões, assinaturas, o retorno de uma ligação e assim por diante;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Movimento</a:t>
            </a:r>
            <a:r>
              <a:rPr lang="pt-BR" sz="1600" dirty="0"/>
              <a:t>: é o esforço perdido em movimentações desnecessárias;</a:t>
            </a:r>
            <a:br>
              <a:rPr lang="pt-BR" sz="1600" dirty="0"/>
            </a:br>
            <a:r>
              <a:rPr lang="pt-BR" sz="1600" dirty="0"/>
              <a:t>.</a:t>
            </a:r>
            <a:r>
              <a:rPr lang="pt-BR" sz="1600" dirty="0">
                <a:solidFill>
                  <a:srgbClr val="00B050"/>
                </a:solidFill>
              </a:rPr>
              <a:t> Processamento</a:t>
            </a:r>
            <a:r>
              <a:rPr lang="pt-BR" sz="1600" dirty="0"/>
              <a:t>: um trabalho não executado da melhor forma é um desperdício de processamento;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Controle</a:t>
            </a:r>
            <a:r>
              <a:rPr lang="pt-BR" sz="1600" dirty="0"/>
              <a:t>: é a energia usada para controlar e monitorar e que não produz melhorias no desempenho;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Variabilidade</a:t>
            </a:r>
            <a:r>
              <a:rPr lang="pt-BR" sz="1600" dirty="0"/>
              <a:t>: são recursos utilizados para compensar ou corrigir resultados que variam do esperado;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Alteração</a:t>
            </a:r>
            <a:r>
              <a:rPr lang="pt-BR" sz="1600" dirty="0"/>
              <a:t>: é o esforço usado para mudar arbitrariamente um processo sem conhecer todas as </a:t>
            </a:r>
            <a:r>
              <a:rPr lang="pt-BR" sz="1600" dirty="0" err="1"/>
              <a:t>conseqüências</a:t>
            </a:r>
            <a:r>
              <a:rPr lang="pt-BR" sz="1600" dirty="0"/>
              <a:t> e os esforços seguintes para compensar as </a:t>
            </a:r>
            <a:r>
              <a:rPr lang="pt-BR" sz="1600" dirty="0" err="1"/>
              <a:t>conseqüências</a:t>
            </a:r>
            <a:r>
              <a:rPr lang="pt-BR" sz="1600" dirty="0"/>
              <a:t> inesperadas;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Estratégia</a:t>
            </a:r>
            <a:r>
              <a:rPr lang="pt-BR" sz="1600" dirty="0"/>
              <a:t>: é o valor perdido ao implementar processos que satisfazem objetivos de curto prazo, mas que não agregam valor aos clientes e investidores;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Confiabilidade</a:t>
            </a:r>
            <a:r>
              <a:rPr lang="pt-BR" sz="1600" dirty="0"/>
              <a:t>: é o esforço necessário para corrigir resultados imprevisíveis devido a causas desconhecidas;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Padronização: </a:t>
            </a:r>
            <a:r>
              <a:rPr lang="pt-BR" sz="1600" dirty="0"/>
              <a:t>é a energia gasta por causa de um trabalho não ter sido feito da melhor forma possível por todos os responsáveis;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 err="1">
                <a:solidFill>
                  <a:srgbClr val="00B050"/>
                </a:solidFill>
              </a:rPr>
              <a:t>Subotimização</a:t>
            </a:r>
            <a:r>
              <a:rPr lang="pt-BR" sz="1600" dirty="0"/>
              <a:t>: é causada pela concorrência de dois processos, no melhor caso o desperdício será o trabalho duplicado, mas pode chegar ao comprometimento de ambos os processos e na degradação do resultado final;</a:t>
            </a:r>
            <a:br>
              <a:rPr lang="pt-BR" sz="1600" dirty="0"/>
            </a:br>
            <a:r>
              <a:rPr lang="pt-BR" sz="1600" dirty="0" smtClean="0"/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119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Desperdícios em office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 </a:t>
            </a:r>
            <a:r>
              <a:rPr lang="pt-BR" sz="1600" dirty="0">
                <a:solidFill>
                  <a:srgbClr val="00B050"/>
                </a:solidFill>
              </a:rPr>
              <a:t>Agenda</a:t>
            </a:r>
            <a:r>
              <a:rPr lang="pt-BR" sz="1600" dirty="0"/>
              <a:t>: é a má utilização dos horários e da agenda;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Processos informais</a:t>
            </a:r>
            <a:r>
              <a:rPr lang="pt-BR" sz="1600" dirty="0"/>
              <a:t>: ocorre quando recursos são usados para criar e manter processos informais que substituem os processos oficiais ou que conflitam com outros processos  informais, e também os recursos utilizados para corrigir os erros causados por este sistema;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Fluxo irregular</a:t>
            </a:r>
            <a:r>
              <a:rPr lang="pt-BR" sz="1600" dirty="0"/>
              <a:t>: recursos investidos em materiais ou informações que se acumulam entre as estações de trabalho e criam o desperdício de fluxo irregular;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Checagens desnecessárias</a:t>
            </a:r>
            <a:r>
              <a:rPr lang="pt-BR" sz="1600" dirty="0"/>
              <a:t>: é o esforço usado para inspeções e </a:t>
            </a:r>
            <a:r>
              <a:rPr lang="pt-BR" sz="1600" dirty="0" err="1"/>
              <a:t>re-trabalhos</a:t>
            </a:r>
            <a:r>
              <a:rPr lang="pt-BR" sz="1600" dirty="0"/>
              <a:t>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Erros</a:t>
            </a:r>
            <a:r>
              <a:rPr lang="pt-BR" sz="1600" dirty="0"/>
              <a:t>: são causados pelos esforços necessários para refazer um trabalho que não pôde ser utilizado;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Tradução</a:t>
            </a:r>
            <a:r>
              <a:rPr lang="pt-BR" sz="1600" dirty="0"/>
              <a:t>: é o esforço requerido para alterar dados, formatos e relatórios entre passos de um processo ou seus responsáveis;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Informação perdida</a:t>
            </a:r>
            <a:r>
              <a:rPr lang="pt-BR" sz="1600" dirty="0"/>
              <a:t>: ocorre quando recursos são requeridos para reparar ou compensar as </a:t>
            </a:r>
            <a:r>
              <a:rPr lang="pt-BR" sz="1600" dirty="0" err="1"/>
              <a:t>conseqüências</a:t>
            </a:r>
            <a:r>
              <a:rPr lang="pt-BR" sz="1600" dirty="0"/>
              <a:t> da falta de informações chave;</a:t>
            </a:r>
            <a:r>
              <a:rPr lang="pt-BR" sz="1800" dirty="0"/>
              <a:t/>
            </a:r>
            <a:br>
              <a:rPr lang="pt-BR" sz="1800" dirty="0"/>
            </a:b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33686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Desperdícios em office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. </a:t>
            </a:r>
            <a:r>
              <a:rPr lang="pt-BR" dirty="0">
                <a:solidFill>
                  <a:srgbClr val="00B050"/>
                </a:solidFill>
              </a:rPr>
              <a:t>Falta de integração</a:t>
            </a:r>
            <a:r>
              <a:rPr lang="pt-BR" dirty="0"/>
              <a:t>: é o esforço necessário para transferir informações (ou materiais) dentro de uma organização (departamento ou grupos) que não estão completamente integradas à cadeia de processos utilizados;</a:t>
            </a:r>
            <a:br>
              <a:rPr lang="pt-BR" dirty="0"/>
            </a:br>
            <a:r>
              <a:rPr lang="pt-BR" dirty="0"/>
              <a:t>. Irrelevância: esforços empregados para lidar com informações desnecessárias ou esforços para fixar problemas que isso causa;</a:t>
            </a:r>
            <a:br>
              <a:rPr lang="pt-BR" dirty="0"/>
            </a:br>
            <a:r>
              <a:rPr lang="pt-BR" dirty="0"/>
              <a:t>. </a:t>
            </a:r>
            <a:r>
              <a:rPr lang="pt-BR" dirty="0">
                <a:solidFill>
                  <a:srgbClr val="00B050"/>
                </a:solidFill>
              </a:rPr>
              <a:t>Inexatidão</a:t>
            </a:r>
            <a:r>
              <a:rPr lang="pt-BR" dirty="0"/>
              <a:t>: é o esforço usado para criar informações incorretas ou para lidar com as </a:t>
            </a:r>
            <a:r>
              <a:rPr lang="pt-BR" dirty="0" err="1"/>
              <a:t>conseqüências</a:t>
            </a:r>
            <a:r>
              <a:rPr lang="pt-BR" dirty="0"/>
              <a:t> disso;</a:t>
            </a:r>
            <a:br>
              <a:rPr lang="pt-BR" dirty="0"/>
            </a:br>
            <a:r>
              <a:rPr lang="pt-BR" dirty="0"/>
              <a:t>. </a:t>
            </a:r>
            <a:r>
              <a:rPr lang="pt-BR" dirty="0">
                <a:solidFill>
                  <a:srgbClr val="00B050"/>
                </a:solidFill>
              </a:rPr>
              <a:t>Inventário</a:t>
            </a:r>
            <a:r>
              <a:rPr lang="pt-BR" dirty="0"/>
              <a:t>: são todos os recursos aplicados a um serviço antes dele ser requerido, todos os materiais que não estão sendo utilizados e todos os materiais que já estão prontos para serem entregues e estão aguardando;</a:t>
            </a:r>
            <a:br>
              <a:rPr lang="pt-BR" dirty="0"/>
            </a:br>
            <a:r>
              <a:rPr lang="pt-BR" dirty="0"/>
              <a:t>. Processos secundários: são os recursos despendidos em processos secundários que ainda não podem ser utilizados pelos passos seguintes do processo;</a:t>
            </a:r>
            <a:br>
              <a:rPr lang="pt-BR" dirty="0"/>
            </a:br>
            <a:r>
              <a:rPr lang="pt-BR" dirty="0"/>
              <a:t>. </a:t>
            </a:r>
            <a:r>
              <a:rPr lang="pt-BR" dirty="0">
                <a:solidFill>
                  <a:srgbClr val="00B050"/>
                </a:solidFill>
              </a:rPr>
              <a:t>Ativos subutilizados</a:t>
            </a:r>
            <a:r>
              <a:rPr lang="pt-BR" dirty="0"/>
              <a:t>: são os equipamentos e prédios que não estão sendo usados de forma máxima;</a:t>
            </a:r>
            <a:br>
              <a:rPr lang="pt-BR" dirty="0"/>
            </a:br>
            <a:r>
              <a:rPr lang="pt-BR" dirty="0"/>
              <a:t>. Transporte: todo transporte de materiais e informações, exceto aqueles utilizados para entregar produtos e serviços aos clientes;</a:t>
            </a:r>
            <a:br>
              <a:rPr lang="pt-BR" dirty="0"/>
            </a:br>
            <a:r>
              <a:rPr lang="pt-BR" dirty="0"/>
              <a:t>. </a:t>
            </a:r>
            <a:r>
              <a:rPr lang="pt-BR" dirty="0">
                <a:solidFill>
                  <a:srgbClr val="00B050"/>
                </a:solidFill>
              </a:rPr>
              <a:t>Falta de foco</a:t>
            </a:r>
            <a:r>
              <a:rPr lang="pt-BR" dirty="0"/>
              <a:t>: ocorre toda vez que a energia e a atenção de um empregado não está voltada para os objetivos críticos da organização;</a:t>
            </a:r>
            <a:br>
              <a:rPr lang="pt-BR" dirty="0"/>
            </a:br>
            <a:r>
              <a:rPr lang="pt-BR" dirty="0"/>
              <a:t>. </a:t>
            </a:r>
            <a:r>
              <a:rPr lang="pt-BR" dirty="0">
                <a:solidFill>
                  <a:srgbClr val="00B050"/>
                </a:solidFill>
              </a:rPr>
              <a:t>Estrutura</a:t>
            </a:r>
            <a:r>
              <a:rPr lang="pt-BR" dirty="0"/>
              <a:t>: acontece quando comportamentos existentes, expectativas, procedimentos, rituais, regulamentos, cargos e prioridades não estão reforçando, guiando, e orientando o melhor comportamento para redução de desperdícios e também quando existe muita diferença entre a estrutura organizacional da empresa e os elementos fundamentais encontrados nas organizações de classe mundial;</a:t>
            </a:r>
            <a:br>
              <a:rPr lang="pt-BR" dirty="0"/>
            </a:br>
            <a:r>
              <a:rPr lang="pt-BR" dirty="0"/>
              <a:t>. </a:t>
            </a:r>
            <a:r>
              <a:rPr lang="pt-BR" dirty="0">
                <a:solidFill>
                  <a:srgbClr val="00B050"/>
                </a:solidFill>
              </a:rPr>
              <a:t>Disciplina</a:t>
            </a:r>
            <a:r>
              <a:rPr lang="pt-BR" dirty="0"/>
              <a:t>: ocorre sempre que existir uma falha no sistema de identificação acurada e reação rápida contra negligência, falta de responsabilidade e problemas relacionados à disciplina esperada dos empregados;</a:t>
            </a:r>
            <a:br>
              <a:rPr lang="pt-BR" dirty="0"/>
            </a:br>
            <a:r>
              <a:rPr lang="pt-BR" dirty="0"/>
              <a:t>. </a:t>
            </a:r>
            <a:r>
              <a:rPr lang="pt-BR" dirty="0">
                <a:solidFill>
                  <a:srgbClr val="00B050"/>
                </a:solidFill>
              </a:rPr>
              <a:t>Domínio</a:t>
            </a:r>
            <a:r>
              <a:rPr lang="pt-BR" dirty="0"/>
              <a:t>: ocorre toda vez que uma oportunidade de aumentar o domínio de um empregado sobre sua área de trabalho não for utilizada;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0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501</TotalTime>
  <Words>329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Retrospectiva</vt:lpstr>
      <vt:lpstr>DMAIC</vt:lpstr>
      <vt:lpstr>Quais as principais perguntas a serem respondidas?</vt:lpstr>
      <vt:lpstr>Principais ferramentas</vt:lpstr>
      <vt:lpstr>PowerPoint Presentation</vt:lpstr>
      <vt:lpstr>Conceitos que iremos trabalhar</vt:lpstr>
      <vt:lpstr>PowerPoint Presentation</vt:lpstr>
      <vt:lpstr>Desperdícios em office https://www.lean.org.br/artigos/57/escritorio-enxuto-(lean-office).aspx </vt:lpstr>
      <vt:lpstr>Desperdícios em office</vt:lpstr>
      <vt:lpstr>Desperdícios em office</vt:lpstr>
      <vt:lpstr>2.Mapa de Processos</vt:lpstr>
      <vt:lpstr>PowerPoint Presentation</vt:lpstr>
      <vt:lpstr>3.Diagrama de Ishikawa + 4.Matrix Esforço x Impacto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DMAIC</dc:title>
  <dc:creator>Usuário do Windows</dc:creator>
  <cp:lastModifiedBy>Sanabria, Ruhan</cp:lastModifiedBy>
  <cp:revision>24</cp:revision>
  <dcterms:created xsi:type="dcterms:W3CDTF">2017-05-12T03:38:49Z</dcterms:created>
  <dcterms:modified xsi:type="dcterms:W3CDTF">2017-08-10T13:44:01Z</dcterms:modified>
</cp:coreProperties>
</file>