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83" r:id="rId4"/>
    <p:sldId id="257" r:id="rId5"/>
    <p:sldId id="259" r:id="rId6"/>
    <p:sldId id="284" r:id="rId7"/>
    <p:sldId id="260" r:id="rId8"/>
    <p:sldId id="261" r:id="rId9"/>
    <p:sldId id="262" r:id="rId10"/>
    <p:sldId id="266" r:id="rId11"/>
    <p:sldId id="267" r:id="rId12"/>
    <p:sldId id="264" r:id="rId13"/>
    <p:sldId id="273" r:id="rId14"/>
    <p:sldId id="274" r:id="rId15"/>
    <p:sldId id="268" r:id="rId16"/>
    <p:sldId id="275" r:id="rId17"/>
    <p:sldId id="276" r:id="rId18"/>
    <p:sldId id="269" r:id="rId19"/>
    <p:sldId id="277" r:id="rId20"/>
    <p:sldId id="278" r:id="rId21"/>
    <p:sldId id="270" r:id="rId22"/>
    <p:sldId id="279" r:id="rId23"/>
    <p:sldId id="271" r:id="rId24"/>
    <p:sldId id="280" r:id="rId25"/>
    <p:sldId id="272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tmp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7" Type="http://schemas.openxmlformats.org/officeDocument/2006/relationships/image" Target="../media/image37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tmp"/><Relationship Id="rId5" Type="http://schemas.openxmlformats.org/officeDocument/2006/relationships/image" Target="../media/image35.tmp"/><Relationship Id="rId4" Type="http://schemas.openxmlformats.org/officeDocument/2006/relationships/image" Target="../media/image34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DMAIC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FASE IMPROVE - </a:t>
            </a:r>
            <a:r>
              <a:rPr lang="pt-BR" b="1" dirty="0"/>
              <a:t>MELHORAR</a:t>
            </a:r>
            <a:endParaRPr lang="en-US" b="1" dirty="0"/>
          </a:p>
        </p:txBody>
      </p:sp>
      <p:pic>
        <p:nvPicPr>
          <p:cNvPr id="1026" name="Picture 2" descr="Resultado de imagem para DMA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0" y="758952"/>
            <a:ext cx="3053080" cy="305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8691880" y="2697941"/>
            <a:ext cx="1417320" cy="12446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5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237" y="134517"/>
            <a:ext cx="10058400" cy="915350"/>
          </a:xfrm>
        </p:spPr>
        <p:txBody>
          <a:bodyPr/>
          <a:lstStyle/>
          <a:p>
            <a:r>
              <a:rPr lang="en-US" dirty="0" err="1"/>
              <a:t>Implementação</a:t>
            </a:r>
            <a:r>
              <a:rPr lang="en-US" dirty="0"/>
              <a:t> das </a:t>
            </a:r>
            <a:r>
              <a:rPr lang="en-US" dirty="0" err="1"/>
              <a:t>solucões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73D499-D5F5-41F9-8F6E-10F87F034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11834">
            <a:off x="261822" y="1745008"/>
            <a:ext cx="3663780" cy="24164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50E276-80F5-4B54-B42B-44AA79155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32731">
            <a:off x="4125582" y="4157427"/>
            <a:ext cx="3663781" cy="20608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ABC840-4C01-44A7-AD1C-45EDB7F30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194" y="1491790"/>
            <a:ext cx="3950435" cy="2443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171C17-5B55-43E4-9D89-409EF4C15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48" y="4110667"/>
            <a:ext cx="3950435" cy="215439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27A7BF-ACD3-4235-83B1-DC77E39F6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 rot="616676">
            <a:off x="8125204" y="1525677"/>
            <a:ext cx="3550701" cy="1997269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BFC63E6-653E-4BE6-BD22-44682F206A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3807" y="3597864"/>
            <a:ext cx="4012016" cy="27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0"/>
            <a:ext cx="10058400" cy="1450757"/>
          </a:xfrm>
        </p:spPr>
        <p:txBody>
          <a:bodyPr/>
          <a:lstStyle/>
          <a:p>
            <a:r>
              <a:rPr lang="en-US" dirty="0"/>
              <a:t>Acompanhamento dos Dados</a:t>
            </a:r>
            <a:br>
              <a:rPr lang="en-US" dirty="0"/>
            </a:br>
            <a:r>
              <a:rPr lang="en-US" dirty="0"/>
              <a:t>Cartas de </a:t>
            </a:r>
            <a:r>
              <a:rPr lang="en-US" dirty="0" err="1"/>
              <a:t>Controle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73BDD-CC3E-4D5A-A47F-B32E58ED5B40}"/>
              </a:ext>
            </a:extLst>
          </p:cNvPr>
          <p:cNvSpPr txBox="1"/>
          <p:nvPr/>
        </p:nvSpPr>
        <p:spPr>
          <a:xfrm>
            <a:off x="928048" y="2101755"/>
            <a:ext cx="161043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CSTA</a:t>
            </a:r>
          </a:p>
          <a:p>
            <a:r>
              <a:rPr lang="pt-BR" sz="2400" dirty="0"/>
              <a:t>ST</a:t>
            </a:r>
          </a:p>
          <a:p>
            <a:r>
              <a:rPr lang="pt-BR" sz="2400" dirty="0"/>
              <a:t>SESEG</a:t>
            </a:r>
          </a:p>
          <a:p>
            <a:endParaRPr lang="pt-BR" sz="2400" dirty="0"/>
          </a:p>
          <a:p>
            <a:r>
              <a:rPr lang="pt-BR" sz="2400" dirty="0"/>
              <a:t>SAPRE</a:t>
            </a:r>
          </a:p>
          <a:p>
            <a:r>
              <a:rPr lang="pt-BR" sz="2400" dirty="0"/>
              <a:t>SMIC</a:t>
            </a:r>
          </a:p>
          <a:p>
            <a:r>
              <a:rPr lang="pt-BR" sz="2400" dirty="0"/>
              <a:t>SMIN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9324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52AC-57CB-4192-872F-0792D0C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FB070A-D0FD-40F3-9F18-82EB481C4E49}"/>
              </a:ext>
            </a:extLst>
          </p:cNvPr>
          <p:cNvSpPr txBox="1"/>
          <p:nvPr/>
        </p:nvSpPr>
        <p:spPr>
          <a:xfrm>
            <a:off x="421716" y="1951672"/>
            <a:ext cx="1526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META:</a:t>
            </a:r>
          </a:p>
          <a:p>
            <a:r>
              <a:rPr lang="pt-BR" sz="2000" dirty="0"/>
              <a:t>7,31 Dias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EF0ED-7126-48A1-8806-D7D17BBE9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16" y="2812315"/>
            <a:ext cx="5231017" cy="3501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F2900F-A0A2-42B1-86E4-2146FC595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663" y="2812315"/>
            <a:ext cx="5231017" cy="35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9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52AC-57CB-4192-872F-0792D0C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FB070A-D0FD-40F3-9F18-82EB481C4E49}"/>
              </a:ext>
            </a:extLst>
          </p:cNvPr>
          <p:cNvSpPr txBox="1"/>
          <p:nvPr/>
        </p:nvSpPr>
        <p:spPr>
          <a:xfrm>
            <a:off x="421716" y="1951672"/>
            <a:ext cx="135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META:</a:t>
            </a:r>
          </a:p>
          <a:p>
            <a:r>
              <a:rPr lang="pt-BR" sz="2000" dirty="0"/>
              <a:t>7,31 Dias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9EB8C8-BE27-4365-A968-D58C078C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051" y="1737360"/>
            <a:ext cx="6938664" cy="464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78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52AC-57CB-4192-872F-0792D0C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Detalhamento dos pontos-fora dos limites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FB070A-D0FD-40F3-9F18-82EB481C4E49}"/>
              </a:ext>
            </a:extLst>
          </p:cNvPr>
          <p:cNvSpPr txBox="1"/>
          <p:nvPr/>
        </p:nvSpPr>
        <p:spPr>
          <a:xfrm>
            <a:off x="421716" y="1885412"/>
            <a:ext cx="135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META:</a:t>
            </a:r>
          </a:p>
          <a:p>
            <a:r>
              <a:rPr lang="pt-BR" sz="2000" dirty="0"/>
              <a:t>7,31 Dias</a:t>
            </a:r>
          </a:p>
        </p:txBody>
      </p:sp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87A72D3D-ABE0-484B-ACD3-9B5E8999C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75" y="2658980"/>
            <a:ext cx="8326012" cy="933580"/>
          </a:xfrm>
          <a:prstGeom prst="rect">
            <a:avLst/>
          </a:prstGeom>
        </p:spPr>
      </p:pic>
      <p:pic>
        <p:nvPicPr>
          <p:cNvPr id="8" name="Picture 7" descr="Screen Clipping">
            <a:extLst>
              <a:ext uri="{FF2B5EF4-FFF2-40B4-BE49-F238E27FC236}">
                <a16:creationId xmlns:a16="http://schemas.microsoft.com/office/drawing/2014/main" id="{2CA5BB5B-317F-4A84-BE5A-CDFF2CE29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49" y="3765124"/>
            <a:ext cx="8335538" cy="266737"/>
          </a:xfrm>
          <a:prstGeom prst="rect">
            <a:avLst/>
          </a:prstGeom>
        </p:spPr>
      </p:pic>
      <p:pic>
        <p:nvPicPr>
          <p:cNvPr id="10" name="Picture 9" descr="Screen Clipping">
            <a:extLst>
              <a:ext uri="{FF2B5EF4-FFF2-40B4-BE49-F238E27FC236}">
                <a16:creationId xmlns:a16="http://schemas.microsoft.com/office/drawing/2014/main" id="{8C265B5D-48AF-45E1-AA45-6F4D6D463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49" y="4140919"/>
            <a:ext cx="8221222" cy="238158"/>
          </a:xfrm>
          <a:prstGeom prst="rect">
            <a:avLst/>
          </a:prstGeom>
        </p:spPr>
      </p:pic>
      <p:pic>
        <p:nvPicPr>
          <p:cNvPr id="12" name="Picture 11" descr="Screen Clipping">
            <a:extLst>
              <a:ext uri="{FF2B5EF4-FFF2-40B4-BE49-F238E27FC236}">
                <a16:creationId xmlns:a16="http://schemas.microsoft.com/office/drawing/2014/main" id="{6C6C4AC4-3DE7-4548-ADC1-9FF9BE870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349" y="4477787"/>
            <a:ext cx="8326012" cy="333422"/>
          </a:xfrm>
          <a:prstGeom prst="rect">
            <a:avLst/>
          </a:prstGeom>
        </p:spPr>
      </p:pic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C1FB1112-2F2E-4A44-955D-BF507CA02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875" y="4872186"/>
            <a:ext cx="8326012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40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52AC-57CB-4192-872F-0792D0C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FB070A-D0FD-40F3-9F18-82EB481C4E49}"/>
              </a:ext>
            </a:extLst>
          </p:cNvPr>
          <p:cNvSpPr txBox="1"/>
          <p:nvPr/>
        </p:nvSpPr>
        <p:spPr>
          <a:xfrm>
            <a:off x="421716" y="1951672"/>
            <a:ext cx="135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META:</a:t>
            </a:r>
          </a:p>
          <a:p>
            <a:r>
              <a:rPr lang="pt-BR" sz="2000" dirty="0"/>
              <a:t>3,10 Dias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E4F16-B6BE-41EB-A9F9-47EE71DDB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40" y="2812315"/>
            <a:ext cx="5231017" cy="3501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44CB26-A353-4BB1-B8E5-F0D61C306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663" y="2812315"/>
            <a:ext cx="5231017" cy="35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98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52AC-57CB-4192-872F-0792D0C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FB070A-D0FD-40F3-9F18-82EB481C4E49}"/>
              </a:ext>
            </a:extLst>
          </p:cNvPr>
          <p:cNvSpPr txBox="1"/>
          <p:nvPr/>
        </p:nvSpPr>
        <p:spPr>
          <a:xfrm>
            <a:off x="421716" y="1951672"/>
            <a:ext cx="135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META:</a:t>
            </a:r>
          </a:p>
          <a:p>
            <a:r>
              <a:rPr lang="pt-BR" sz="2000" dirty="0"/>
              <a:t>3,10 Dias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A2BBC3-C6F2-423A-8F2B-0D38E3964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882" y="1951672"/>
            <a:ext cx="6579116" cy="440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33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52AC-57CB-4192-872F-0792D0C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  Detalhamento dos pontos-fora dos limites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FB070A-D0FD-40F3-9F18-82EB481C4E49}"/>
              </a:ext>
            </a:extLst>
          </p:cNvPr>
          <p:cNvSpPr txBox="1"/>
          <p:nvPr/>
        </p:nvSpPr>
        <p:spPr>
          <a:xfrm>
            <a:off x="421716" y="1951672"/>
            <a:ext cx="135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META:</a:t>
            </a:r>
          </a:p>
          <a:p>
            <a:r>
              <a:rPr lang="pt-BR" sz="2000" dirty="0"/>
              <a:t>3,10 Dias</a:t>
            </a:r>
          </a:p>
        </p:txBody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4DDD5A8C-F501-4C2A-8801-8C8C21ED0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544" y="1951672"/>
            <a:ext cx="9383434" cy="2133898"/>
          </a:xfrm>
          <a:prstGeom prst="rect">
            <a:avLst/>
          </a:prstGeom>
        </p:spPr>
      </p:pic>
      <p:pic>
        <p:nvPicPr>
          <p:cNvPr id="7" name="Picture 6" descr="Screen Clipping">
            <a:extLst>
              <a:ext uri="{FF2B5EF4-FFF2-40B4-BE49-F238E27FC236}">
                <a16:creationId xmlns:a16="http://schemas.microsoft.com/office/drawing/2014/main" id="{27567888-55D8-43BC-B344-FD297D25B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544" y="4299882"/>
            <a:ext cx="8630854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8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52AC-57CB-4192-872F-0792D0C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SESEG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FB070A-D0FD-40F3-9F18-82EB481C4E49}"/>
              </a:ext>
            </a:extLst>
          </p:cNvPr>
          <p:cNvSpPr txBox="1"/>
          <p:nvPr/>
        </p:nvSpPr>
        <p:spPr>
          <a:xfrm>
            <a:off x="421716" y="1819152"/>
            <a:ext cx="135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META:</a:t>
            </a:r>
          </a:p>
          <a:p>
            <a:r>
              <a:rPr lang="pt-BR" sz="2000" dirty="0"/>
              <a:t> 8,88 Dias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681076-2F48-4911-B3F5-A365FDD1A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70" y="2598003"/>
            <a:ext cx="5231017" cy="3501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ADDA66-006D-445A-AC8A-80E594AE7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598003"/>
            <a:ext cx="5231017" cy="35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70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52AC-57CB-4192-872F-0792D0C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SESEG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FB070A-D0FD-40F3-9F18-82EB481C4E49}"/>
              </a:ext>
            </a:extLst>
          </p:cNvPr>
          <p:cNvSpPr txBox="1"/>
          <p:nvPr/>
        </p:nvSpPr>
        <p:spPr>
          <a:xfrm>
            <a:off x="421716" y="1951672"/>
            <a:ext cx="135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META:</a:t>
            </a:r>
          </a:p>
          <a:p>
            <a:r>
              <a:rPr lang="pt-BR" sz="2000" dirty="0"/>
              <a:t> 8,88 Dias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F1701-58C6-4312-997C-9B6F1F20B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003" y="1869838"/>
            <a:ext cx="6722092" cy="449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1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DMA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49" y="376940"/>
            <a:ext cx="10038806" cy="580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m para DMA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93" y="1146132"/>
            <a:ext cx="11927395" cy="494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02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52AC-57CB-4192-872F-0792D0C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SESEG Detalhamento dos pontos-fora dos limites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FB070A-D0FD-40F3-9F18-82EB481C4E49}"/>
              </a:ext>
            </a:extLst>
          </p:cNvPr>
          <p:cNvSpPr txBox="1"/>
          <p:nvPr/>
        </p:nvSpPr>
        <p:spPr>
          <a:xfrm>
            <a:off x="421716" y="1951672"/>
            <a:ext cx="1318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META:</a:t>
            </a:r>
          </a:p>
          <a:p>
            <a:r>
              <a:rPr lang="pt-BR" sz="2000" dirty="0"/>
              <a:t> 8,88 Dias</a:t>
            </a:r>
          </a:p>
        </p:txBody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DB23E6D0-A6DA-4E9A-999C-96A10E5F6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26" y="2493213"/>
            <a:ext cx="8649907" cy="209579"/>
          </a:xfrm>
          <a:prstGeom prst="rect">
            <a:avLst/>
          </a:prstGeom>
        </p:spPr>
      </p:pic>
      <p:pic>
        <p:nvPicPr>
          <p:cNvPr id="8" name="Picture 7" descr="Screen Clipping">
            <a:extLst>
              <a:ext uri="{FF2B5EF4-FFF2-40B4-BE49-F238E27FC236}">
                <a16:creationId xmlns:a16="http://schemas.microsoft.com/office/drawing/2014/main" id="{08B9A532-4498-4575-9C91-DF8FE0D37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844" y="2980195"/>
            <a:ext cx="8735644" cy="247685"/>
          </a:xfrm>
          <a:prstGeom prst="rect">
            <a:avLst/>
          </a:prstGeom>
        </p:spPr>
      </p:pic>
      <p:pic>
        <p:nvPicPr>
          <p:cNvPr id="10" name="Picture 9" descr="Screen Clipping">
            <a:extLst>
              <a:ext uri="{FF2B5EF4-FFF2-40B4-BE49-F238E27FC236}">
                <a16:creationId xmlns:a16="http://schemas.microsoft.com/office/drawing/2014/main" id="{A38903AA-E272-48F6-B48F-3E862D9A7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467" y="3429000"/>
            <a:ext cx="8707065" cy="314369"/>
          </a:xfrm>
          <a:prstGeom prst="rect">
            <a:avLst/>
          </a:prstGeom>
        </p:spPr>
      </p:pic>
      <p:pic>
        <p:nvPicPr>
          <p:cNvPr id="12" name="Picture 11" descr="Screen Clipping">
            <a:extLst>
              <a:ext uri="{FF2B5EF4-FFF2-40B4-BE49-F238E27FC236}">
                <a16:creationId xmlns:a16="http://schemas.microsoft.com/office/drawing/2014/main" id="{DC9DFCB5-B452-405A-821F-1A3FEE90C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467" y="3930395"/>
            <a:ext cx="8916644" cy="390580"/>
          </a:xfrm>
          <a:prstGeom prst="rect">
            <a:avLst/>
          </a:prstGeom>
        </p:spPr>
      </p:pic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AD9BD945-E5EA-406D-AC17-BA38E3339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2467" y="4508001"/>
            <a:ext cx="8840434" cy="323895"/>
          </a:xfrm>
          <a:prstGeom prst="rect">
            <a:avLst/>
          </a:prstGeom>
        </p:spPr>
      </p:pic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538D797B-FF8F-4D4B-B6C3-8CF1256526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2468" y="5020777"/>
            <a:ext cx="8916644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05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52AC-57CB-4192-872F-0792D0C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SAPRE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FB070A-D0FD-40F3-9F18-82EB481C4E49}"/>
              </a:ext>
            </a:extLst>
          </p:cNvPr>
          <p:cNvSpPr txBox="1"/>
          <p:nvPr/>
        </p:nvSpPr>
        <p:spPr>
          <a:xfrm>
            <a:off x="421716" y="1819152"/>
            <a:ext cx="135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META:</a:t>
            </a:r>
          </a:p>
          <a:p>
            <a:r>
              <a:rPr lang="pt-BR" sz="2000" dirty="0"/>
              <a:t>18 Dias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EC6AAF-549D-4500-9189-51B09FDF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07" y="2598003"/>
            <a:ext cx="5231017" cy="3501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1B608B-E3B7-4B49-BF90-655E74524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547" y="2598003"/>
            <a:ext cx="5231017" cy="35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98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52AC-57CB-4192-872F-0792D0C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SAPRE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FB070A-D0FD-40F3-9F18-82EB481C4E49}"/>
              </a:ext>
            </a:extLst>
          </p:cNvPr>
          <p:cNvSpPr txBox="1"/>
          <p:nvPr/>
        </p:nvSpPr>
        <p:spPr>
          <a:xfrm>
            <a:off x="421716" y="1951672"/>
            <a:ext cx="135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META:</a:t>
            </a:r>
          </a:p>
          <a:p>
            <a:r>
              <a:rPr lang="pt-BR" sz="2000" dirty="0"/>
              <a:t>18 Dias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63C1E-8F1D-4517-9B1C-4FDF30F48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481" y="1822787"/>
            <a:ext cx="6737398" cy="45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52AC-57CB-4192-872F-0792D0C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SMIC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FB070A-D0FD-40F3-9F18-82EB481C4E49}"/>
              </a:ext>
            </a:extLst>
          </p:cNvPr>
          <p:cNvSpPr txBox="1"/>
          <p:nvPr/>
        </p:nvSpPr>
        <p:spPr>
          <a:xfrm>
            <a:off x="421716" y="1832404"/>
            <a:ext cx="135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META:</a:t>
            </a:r>
          </a:p>
          <a:p>
            <a:r>
              <a:rPr lang="pt-BR" sz="2000" dirty="0"/>
              <a:t>9,14 Dias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3721EE-0D95-4A65-844D-2A5036D3F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598003"/>
            <a:ext cx="5231017" cy="35010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CD7448-D016-4118-9F5C-F83205A98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25" y="2598003"/>
            <a:ext cx="5231017" cy="35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71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52AC-57CB-4192-872F-0792D0C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SMIC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FB070A-D0FD-40F3-9F18-82EB481C4E49}"/>
              </a:ext>
            </a:extLst>
          </p:cNvPr>
          <p:cNvSpPr txBox="1"/>
          <p:nvPr/>
        </p:nvSpPr>
        <p:spPr>
          <a:xfrm>
            <a:off x="421716" y="1951672"/>
            <a:ext cx="135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META:</a:t>
            </a:r>
          </a:p>
          <a:p>
            <a:r>
              <a:rPr lang="pt-BR" sz="2000" dirty="0"/>
              <a:t>9,14 Dias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D49BA-A858-4822-BB46-22B35E580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970" y="1951672"/>
            <a:ext cx="6503481" cy="435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82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52AC-57CB-4192-872F-0792D0C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SMIN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FB070A-D0FD-40F3-9F18-82EB481C4E49}"/>
              </a:ext>
            </a:extLst>
          </p:cNvPr>
          <p:cNvSpPr txBox="1"/>
          <p:nvPr/>
        </p:nvSpPr>
        <p:spPr>
          <a:xfrm>
            <a:off x="421716" y="1951672"/>
            <a:ext cx="135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META:</a:t>
            </a:r>
          </a:p>
          <a:p>
            <a:r>
              <a:rPr lang="pt-BR" sz="2000" dirty="0"/>
              <a:t>19,20 Dias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FCA716-062F-4C1D-993F-7367DF08F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373" y="2385352"/>
            <a:ext cx="5231017" cy="35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87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52AC-57CB-4192-872F-0792D0C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SMIN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FB070A-D0FD-40F3-9F18-82EB481C4E49}"/>
              </a:ext>
            </a:extLst>
          </p:cNvPr>
          <p:cNvSpPr txBox="1"/>
          <p:nvPr/>
        </p:nvSpPr>
        <p:spPr>
          <a:xfrm>
            <a:off x="421716" y="1951672"/>
            <a:ext cx="135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META:</a:t>
            </a:r>
          </a:p>
          <a:p>
            <a:r>
              <a:rPr lang="pt-BR" sz="2000" dirty="0"/>
              <a:t>19,20 Dias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E228D-EE12-4EB8-B1FD-B142FB26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396" y="1784479"/>
            <a:ext cx="6552167" cy="43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1C3C-6FDB-4AF5-A73D-CFA10C90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53084"/>
          </a:xfrm>
        </p:spPr>
        <p:txBody>
          <a:bodyPr/>
          <a:lstStyle/>
          <a:p>
            <a:pPr algn="ctr"/>
            <a:r>
              <a:rPr lang="pt-BR" dirty="0"/>
              <a:t>Relembrando nosso Foco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6AF5D6-BBC9-4182-BF8D-151DEDD42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688"/>
            <a:ext cx="12192000" cy="51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3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DMAIC – Acompanhamento IMPROVE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A2FCD7-AC8B-4279-9C0C-0EB5A026C1B6}"/>
              </a:ext>
            </a:extLst>
          </p:cNvPr>
          <p:cNvSpPr txBox="1"/>
          <p:nvPr/>
        </p:nvSpPr>
        <p:spPr>
          <a:xfrm>
            <a:off x="357809" y="2173357"/>
            <a:ext cx="10797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Discutir</a:t>
            </a:r>
            <a:r>
              <a:rPr lang="en-GB" sz="2000" dirty="0"/>
              <a:t> -&gt; </a:t>
            </a:r>
            <a:r>
              <a:rPr lang="en-GB" sz="2000" dirty="0" err="1"/>
              <a:t>Gerar</a:t>
            </a:r>
            <a:r>
              <a:rPr lang="en-GB" sz="2000" dirty="0"/>
              <a:t> </a:t>
            </a:r>
            <a:r>
              <a:rPr lang="en-GB" sz="2000" dirty="0" err="1"/>
              <a:t>Soluções</a:t>
            </a:r>
            <a:r>
              <a:rPr lang="en-GB" sz="2000" dirty="0"/>
              <a:t> -&gt; </a:t>
            </a:r>
            <a:r>
              <a:rPr lang="en-GB" sz="2000" dirty="0" err="1"/>
              <a:t>Priorizar</a:t>
            </a:r>
            <a:r>
              <a:rPr lang="en-GB" sz="2000" dirty="0"/>
              <a:t> -&gt; </a:t>
            </a:r>
            <a:r>
              <a:rPr lang="en-GB" sz="2000" dirty="0" err="1"/>
              <a:t>Analisar</a:t>
            </a:r>
            <a:r>
              <a:rPr lang="en-GB" sz="2000" dirty="0"/>
              <a:t> </a:t>
            </a:r>
            <a:r>
              <a:rPr lang="en-GB" sz="2000" dirty="0" err="1"/>
              <a:t>Riscos</a:t>
            </a:r>
            <a:r>
              <a:rPr lang="en-GB" sz="2000" dirty="0"/>
              <a:t>  -&gt; </a:t>
            </a:r>
            <a:r>
              <a:rPr lang="en-GB" sz="2000" dirty="0" err="1"/>
              <a:t>Testar</a:t>
            </a:r>
            <a:r>
              <a:rPr lang="en-GB" sz="2000" dirty="0"/>
              <a:t> -&gt; </a:t>
            </a:r>
            <a:r>
              <a:rPr lang="en-GB" sz="2000" dirty="0" err="1"/>
              <a:t>Provar</a:t>
            </a:r>
            <a:r>
              <a:rPr lang="en-GB" sz="2000" dirty="0"/>
              <a:t> o </a:t>
            </a:r>
            <a:r>
              <a:rPr lang="en-GB" sz="2000" dirty="0" err="1"/>
              <a:t>atingimento</a:t>
            </a:r>
            <a:r>
              <a:rPr lang="en-GB" sz="2000" dirty="0"/>
              <a:t> da meta com </a:t>
            </a:r>
            <a:r>
              <a:rPr lang="en-GB" sz="2000" dirty="0" err="1"/>
              <a:t>os</a:t>
            </a:r>
            <a:r>
              <a:rPr lang="en-GB" sz="2000" dirty="0"/>
              <a:t> testes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9381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 err="1"/>
              <a:t>Quais</a:t>
            </a:r>
            <a:r>
              <a:rPr lang="en-US" sz="2300" dirty="0"/>
              <a:t> as </a:t>
            </a:r>
            <a:r>
              <a:rPr lang="en-US" sz="2300" dirty="0" err="1"/>
              <a:t>possíveis</a:t>
            </a:r>
            <a:r>
              <a:rPr lang="en-US" sz="2300" dirty="0"/>
              <a:t> </a:t>
            </a:r>
            <a:r>
              <a:rPr lang="en-US" sz="2300" dirty="0" err="1"/>
              <a:t>Soluções</a:t>
            </a:r>
            <a:r>
              <a:rPr lang="en-US" sz="2300" dirty="0"/>
              <a:t>?</a:t>
            </a:r>
          </a:p>
          <a:p>
            <a:pPr algn="just"/>
            <a:r>
              <a:rPr lang="pt-BR" sz="2300" dirty="0"/>
              <a:t>- Padronização de Códigos para inserção de Comentários evitando baixo rastreamento dos retornos dos PADS (por exemplo: para ciência, para correção,  . );</a:t>
            </a:r>
          </a:p>
          <a:p>
            <a:pPr algn="just"/>
            <a:r>
              <a:rPr lang="pt-BR" sz="2300" dirty="0"/>
              <a:t>- Versionamento de Documentos para evitar duplicidades;</a:t>
            </a:r>
          </a:p>
          <a:p>
            <a:pPr algn="just"/>
            <a:r>
              <a:rPr lang="pt-BR" sz="2300" dirty="0"/>
              <a:t>- Padronização da Inspeção com o fim de torna-la mais objetiva;</a:t>
            </a:r>
          </a:p>
          <a:p>
            <a:pPr algn="just"/>
            <a:r>
              <a:rPr lang="pt-BR" sz="2300" dirty="0"/>
              <a:t>- Treinamentos sobre o que será inspecionado nos documentos e interessados sejam notificados;</a:t>
            </a:r>
          </a:p>
          <a:p>
            <a:pPr algn="just"/>
            <a:r>
              <a:rPr lang="pt-BR" sz="2300" dirty="0"/>
              <a:t>- Definição de horas para envio/recebimento de documentos para as áreas. Por exemplo: Antes de Feriado, Sexta Feira, Recessos;</a:t>
            </a:r>
            <a:endParaRPr lang="en-US" sz="23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1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6040"/>
          </a:xfrm>
        </p:spPr>
        <p:txBody>
          <a:bodyPr>
            <a:normAutofit lnSpcReduction="10000"/>
          </a:bodyPr>
          <a:lstStyle/>
          <a:p>
            <a:r>
              <a:rPr lang="en-US" sz="2300" dirty="0" err="1"/>
              <a:t>Quais</a:t>
            </a:r>
            <a:r>
              <a:rPr lang="en-US" sz="2300" dirty="0"/>
              <a:t> as </a:t>
            </a:r>
            <a:r>
              <a:rPr lang="en-US" sz="2300" dirty="0" err="1"/>
              <a:t>possíveis</a:t>
            </a:r>
            <a:r>
              <a:rPr lang="en-US" sz="2300" dirty="0"/>
              <a:t> </a:t>
            </a:r>
            <a:r>
              <a:rPr lang="en-US" sz="2300" dirty="0" err="1"/>
              <a:t>Soluções</a:t>
            </a:r>
            <a:r>
              <a:rPr lang="en-US" sz="2300" dirty="0"/>
              <a:t>?</a:t>
            </a:r>
          </a:p>
          <a:p>
            <a:pPr algn="just"/>
            <a:r>
              <a:rPr lang="pt-BR" sz="2300" dirty="0"/>
              <a:t>- Criação de um repositório de conhecimento onde alterações nos padrões sejam replicadas mais rapidamente e as pessoas sejam notificadas destas mudanças;</a:t>
            </a:r>
          </a:p>
          <a:p>
            <a:pPr algn="just"/>
            <a:r>
              <a:rPr lang="pt-BR" sz="2300" dirty="0"/>
              <a:t>- Utilização de técnicas de desenvolvimento ágil como: Kankan e Stand </a:t>
            </a:r>
            <a:r>
              <a:rPr lang="pt-BR" sz="2300" dirty="0" err="1"/>
              <a:t>up</a:t>
            </a:r>
            <a:r>
              <a:rPr lang="pt-BR" sz="2300" dirty="0"/>
              <a:t> meetings; para alinhar o trabalho;</a:t>
            </a:r>
          </a:p>
          <a:p>
            <a:pPr algn="just"/>
            <a:r>
              <a:rPr lang="pt-BR" sz="2300" dirty="0"/>
              <a:t>- Organização da pasta de conhecimento K onde estão contidos os modelos de documento. Todos precisam ser notificados quando houver alterações de forma automática;</a:t>
            </a:r>
          </a:p>
          <a:p>
            <a:pPr algn="just"/>
            <a:r>
              <a:rPr lang="pt-BR" sz="2300" dirty="0"/>
              <a:t>- Alterações nos modelos de checklist e Documentos precisam ser atualizados no site do TRE e todos precisam referir ao mesmo em caso de dúvidas. A versão valida e aprovada deve estar no site;</a:t>
            </a:r>
          </a:p>
          <a:p>
            <a:pPr algn="just"/>
            <a:r>
              <a:rPr lang="pt-BR" sz="2300" dirty="0"/>
              <a:t>- Criar um fluxo de aprovação de alteração nos modelos.</a:t>
            </a:r>
            <a:endParaRPr lang="en-US" sz="23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3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priorizar</a:t>
            </a:r>
            <a:r>
              <a:rPr lang="en-US" dirty="0"/>
              <a:t> as </a:t>
            </a:r>
            <a:r>
              <a:rPr lang="en-US" dirty="0" err="1"/>
              <a:t>soluções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C128C-5269-4983-8E62-782CC3812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02" y="2190512"/>
            <a:ext cx="7941717" cy="4146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590F63-BD5D-42CA-B0B8-B95CFD1D1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187" y="4987142"/>
            <a:ext cx="1802006" cy="12308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17D4F8-F869-438F-8B2F-1D0060775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933" y="2283551"/>
            <a:ext cx="1802007" cy="13771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71CBCC-4773-4B79-A0BD-54DC02307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665" y="3723504"/>
            <a:ext cx="1783275" cy="11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3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3991A7-E118-4482-A1D9-9F8579F5A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54" y="1465306"/>
            <a:ext cx="11489652" cy="47903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3335"/>
            <a:ext cx="10058400" cy="896596"/>
          </a:xfrm>
        </p:spPr>
        <p:txBody>
          <a:bodyPr/>
          <a:lstStyle/>
          <a:p>
            <a:r>
              <a:rPr lang="en-US" dirty="0" err="1"/>
              <a:t>Perguntas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1204" y="1051944"/>
            <a:ext cx="6159863" cy="413362"/>
          </a:xfrm>
        </p:spPr>
        <p:txBody>
          <a:bodyPr>
            <a:normAutofit/>
          </a:bodyPr>
          <a:lstStyle/>
          <a:p>
            <a:r>
              <a:rPr lang="en-US" dirty="0"/>
              <a:t>As </a:t>
            </a:r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apresentam</a:t>
            </a:r>
            <a:r>
              <a:rPr lang="en-US" dirty="0"/>
              <a:t> </a:t>
            </a:r>
            <a:r>
              <a:rPr lang="en-US" dirty="0" err="1"/>
              <a:t>algum</a:t>
            </a:r>
            <a:r>
              <a:rPr lang="en-US" dirty="0"/>
              <a:t> </a:t>
            </a:r>
            <a:r>
              <a:rPr lang="en-US" dirty="0" err="1"/>
              <a:t>risco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3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0"/>
            <a:ext cx="10058400" cy="1450757"/>
          </a:xfrm>
        </p:spPr>
        <p:txBody>
          <a:bodyPr/>
          <a:lstStyle/>
          <a:p>
            <a:r>
              <a:rPr lang="en-US" dirty="0" err="1"/>
              <a:t>Perguntas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628" y="1885490"/>
            <a:ext cx="4826442" cy="460145"/>
          </a:xfrm>
        </p:spPr>
        <p:txBody>
          <a:bodyPr>
            <a:normAutofit fontScale="92500"/>
          </a:bodyPr>
          <a:lstStyle/>
          <a:p>
            <a:r>
              <a:rPr lang="en-US" sz="2500" dirty="0"/>
              <a:t>Como </a:t>
            </a:r>
            <a:r>
              <a:rPr lang="en-US" sz="2500" dirty="0" err="1"/>
              <a:t>os</a:t>
            </a:r>
            <a:r>
              <a:rPr lang="en-US" sz="2500" dirty="0"/>
              <a:t> testes </a:t>
            </a:r>
            <a:r>
              <a:rPr lang="en-US" sz="2500" dirty="0" err="1"/>
              <a:t>serão</a:t>
            </a:r>
            <a:r>
              <a:rPr lang="en-US" sz="2500" dirty="0"/>
              <a:t> </a:t>
            </a:r>
            <a:r>
              <a:rPr lang="en-US" sz="2500" dirty="0" err="1"/>
              <a:t>implementados</a:t>
            </a:r>
            <a:r>
              <a:rPr lang="en-US" sz="2500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378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255</TotalTime>
  <Words>372</Words>
  <Application>Microsoft Office PowerPoint</Application>
  <PresentationFormat>Widescreen</PresentationFormat>
  <Paragraphs>81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9" baseType="lpstr">
      <vt:lpstr>Calibri</vt:lpstr>
      <vt:lpstr>Calibri Light</vt:lpstr>
      <vt:lpstr>Retrospect</vt:lpstr>
      <vt:lpstr>DMAIC</vt:lpstr>
      <vt:lpstr>Apresentação do PowerPoint</vt:lpstr>
      <vt:lpstr>Relembrando nosso Foco</vt:lpstr>
      <vt:lpstr>DMAIC – Acompanhamento IMPROVE</vt:lpstr>
      <vt:lpstr>Perguntas</vt:lpstr>
      <vt:lpstr>Perguntas</vt:lpstr>
      <vt:lpstr>Perguntas</vt:lpstr>
      <vt:lpstr>Perguntas</vt:lpstr>
      <vt:lpstr>Perguntas</vt:lpstr>
      <vt:lpstr>Implementação das solucões</vt:lpstr>
      <vt:lpstr>Acompanhamento dos Dados Cartas de Controle</vt:lpstr>
      <vt:lpstr>CSTA</vt:lpstr>
      <vt:lpstr>CSTA</vt:lpstr>
      <vt:lpstr>Detalhamento dos pontos-fora dos limites</vt:lpstr>
      <vt:lpstr>ST</vt:lpstr>
      <vt:lpstr>ST</vt:lpstr>
      <vt:lpstr>ST  Detalhamento dos pontos-fora dos limites</vt:lpstr>
      <vt:lpstr>SESEG</vt:lpstr>
      <vt:lpstr>SESEG</vt:lpstr>
      <vt:lpstr>SESEG Detalhamento dos pontos-fora dos limites</vt:lpstr>
      <vt:lpstr>SAPRE</vt:lpstr>
      <vt:lpstr>SAPRE</vt:lpstr>
      <vt:lpstr>SMIC</vt:lpstr>
      <vt:lpstr>SMIC</vt:lpstr>
      <vt:lpstr>SMIN</vt:lpstr>
      <vt:lpstr>SMIN</vt:lpstr>
    </vt:vector>
  </TitlesOfParts>
  <Company>Wipro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DMAIC</dc:title>
  <dc:creator>Andre Rodrigues (Retail)</dc:creator>
  <cp:lastModifiedBy>Yves Saint Laurent</cp:lastModifiedBy>
  <cp:revision>23</cp:revision>
  <dcterms:created xsi:type="dcterms:W3CDTF">2017-11-22T19:12:48Z</dcterms:created>
  <dcterms:modified xsi:type="dcterms:W3CDTF">2018-03-01T01:38:30Z</dcterms:modified>
</cp:coreProperties>
</file>