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7" r:id="rId2"/>
    <p:sldMasterId id="2147483689" r:id="rId3"/>
    <p:sldMasterId id="2147483660" r:id="rId4"/>
  </p:sldMasterIdLst>
  <p:notesMasterIdLst>
    <p:notesMasterId r:id="rId29"/>
  </p:notesMasterIdLst>
  <p:handoutMasterIdLst>
    <p:handoutMasterId r:id="rId30"/>
  </p:handoutMasterIdLst>
  <p:sldIdLst>
    <p:sldId id="256" r:id="rId5"/>
    <p:sldId id="365" r:id="rId6"/>
    <p:sldId id="367" r:id="rId7"/>
    <p:sldId id="353" r:id="rId8"/>
    <p:sldId id="354" r:id="rId9"/>
    <p:sldId id="368" r:id="rId10"/>
    <p:sldId id="369" r:id="rId11"/>
    <p:sldId id="370" r:id="rId12"/>
    <p:sldId id="371" r:id="rId13"/>
    <p:sldId id="372" r:id="rId14"/>
    <p:sldId id="351" r:id="rId15"/>
    <p:sldId id="355" r:id="rId16"/>
    <p:sldId id="352" r:id="rId17"/>
    <p:sldId id="356" r:id="rId18"/>
    <p:sldId id="373" r:id="rId19"/>
    <p:sldId id="374" r:id="rId20"/>
    <p:sldId id="375" r:id="rId21"/>
    <p:sldId id="376" r:id="rId22"/>
    <p:sldId id="377" r:id="rId23"/>
    <p:sldId id="378" r:id="rId24"/>
    <p:sldId id="360" r:id="rId25"/>
    <p:sldId id="358" r:id="rId26"/>
    <p:sldId id="357" r:id="rId27"/>
    <p:sldId id="359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00000"/>
    <a:srgbClr val="490F17"/>
    <a:srgbClr val="FF09ED"/>
    <a:srgbClr val="0080FF"/>
    <a:srgbClr val="003E1C"/>
    <a:srgbClr val="00AC4E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2988" autoAdjust="0"/>
  </p:normalViewPr>
  <p:slideViewPr>
    <p:cSldViewPr snapToGrid="0" snapToObjects="1">
      <p:cViewPr varScale="1">
        <p:scale>
          <a:sx n="67" d="100"/>
          <a:sy n="67" d="100"/>
        </p:scale>
        <p:origin x="14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9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A25FD09-CC70-4F73-99B2-D909494E9E31}" type="datetimeFigureOut">
              <a:rPr lang="pt-BR"/>
              <a:pPr>
                <a:defRPr/>
              </a:pPr>
              <a:t>08/06/2017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99649B7-C48C-4BF5-83FC-A1798D55DE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12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4269743-27D4-4A96-81C9-28295055F131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AA628F-8978-49D0-A14F-38E2EC403D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3FB43-424A-443E-84B3-39C7A23E564D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DFA98-3D43-499A-8DF3-749040D22F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3787B-0C2F-4417-BBFB-CF7E977CB785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9A07E-887C-4D3E-A200-DD4DC69CA90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B69B9-7C6B-4790-88BB-4FBD9149223C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BA260-C73C-4EBC-903A-7633155D22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/>
          <p:cNvSpPr txBox="1">
            <a:spLocks/>
          </p:cNvSpPr>
          <p:nvPr userDrawn="1"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endParaRPr lang="pt-BR" sz="3600" dirty="0">
              <a:solidFill>
                <a:schemeClr val="bg1"/>
              </a:solidFill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450A2-D19A-48DE-8CF4-5257D4088A51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B61A0-3EAE-48AA-9212-CA4CD27240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33685-7B3F-4DE4-ADCA-C8FD3520BEB3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B06B7-D0C6-4735-A3F6-250CB3923E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9A685-5D6E-4C5A-ACD7-6E219004E733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C1661-D6E3-46B2-B3C9-87138C0A1C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32077-1BE4-43F8-96F4-BAB66B314AA3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BC594-4EDB-46C3-A4FE-B65C8BEAB01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45F56-46A9-4189-82D6-4F1AECE45EF9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C51D8-094B-486C-82E8-E69E8AD3A14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7CCDA-53DC-48E1-85D3-F23F852B49AD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A959A-180E-4F30-8409-6B49FB58C03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9FEC0-A8B4-47C1-BAA2-AB522ADCEEE5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9D3D1-44D2-455D-BFE1-C9F6E86B98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F1667-4D15-4521-A26F-348AF6D32A9A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E417D-DA7A-4A94-A341-ADC3A3104B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8C11-D13A-4088-8859-66EE86861B99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AFE6D-D381-4EF5-90C7-E326149EEB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3192D-B1D8-4D15-85D7-3385A930ADEB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D622-7888-4C4D-A6F3-CC291CB445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63ABD-801B-49B9-B6A2-FE534F40D386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41F0E-A5E7-402C-9602-C19E2D075E4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BB7E2-B131-46E7-A535-A9F61DDDDE96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70E92-BC4B-4136-A841-365555649D2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33350-9DCD-44EB-91FF-E4E9499C6373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0D506-E44A-4557-B653-A0CB19664D6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7"/>
          <p:cNvSpPr/>
          <p:nvPr userDrawn="1"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noFill/>
            </a:endParaRPr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-36512" y="-171399"/>
            <a:ext cx="9180512" cy="648071"/>
          </a:xfrm>
          <a:prstGeom prst="rect">
            <a:avLst/>
          </a:prstGeom>
          <a:solidFill>
            <a:srgbClr val="800000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800" b="1" dirty="0">
              <a:solidFill>
                <a:srgbClr val="820019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0" descr="Untitled-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Y:\DIRETORIA DE PLANEJAMENTO E DESENVOLVIMENTO\TEMPLATE_LOGOS_MANUAL DE USO DA MARCA PUCPR\LOGOS\Logo PUC com endosso Marista\1-PUCPR_vertica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5500" y="260350"/>
            <a:ext cx="24130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461657"/>
            <a:ext cx="9144000" cy="914400"/>
          </a:xfrm>
          <a:solidFill>
            <a:srgbClr val="6C0000"/>
          </a:solidFill>
        </p:spPr>
        <p:txBody>
          <a:bodyPr/>
          <a:lstStyle>
            <a:lvl1pPr algn="ctr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Clique para editar o estilo do título mestre</a:t>
            </a:r>
            <a:endParaRPr lang="pt-B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" y="4667918"/>
            <a:ext cx="9144000" cy="481012"/>
          </a:xfrm>
        </p:spPr>
        <p:txBody>
          <a:bodyPr/>
          <a:lstStyle>
            <a:lvl1pPr marL="0" indent="0" algn="ctr">
              <a:buFontTx/>
              <a:buNone/>
              <a:defRPr sz="2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746125"/>
          </a:xfrm>
          <a:prstGeom prst="rect">
            <a:avLst/>
          </a:prstGeom>
          <a:gradFill rotWithShape="1">
            <a:gsLst>
              <a:gs pos="0">
                <a:srgbClr val="800000">
                  <a:alpha val="79999"/>
                </a:srgbClr>
              </a:gs>
              <a:gs pos="100000">
                <a:srgbClr val="3B00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8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3303"/>
            <a:ext cx="9144000" cy="60620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BC0DE-C201-467A-9B17-4590C2F776E0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83195-E45B-486B-9D31-5040FC68781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419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419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2419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916363"/>
          </a:xfrm>
        </p:spPr>
        <p:txBody>
          <a:bodyPr/>
          <a:lstStyle/>
          <a:p>
            <a:pPr lvl="0"/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04F6B-9681-4FEA-915C-84A0C843B5D8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57C78-FC91-4C10-9911-BCA55D9D580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fld id="{F86EC52B-0B49-41D9-9E0A-E082BB89A1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fld id="{9F9D8F57-A1C7-446A-812C-97606408C7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284538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57788"/>
            <a:ext cx="6400800" cy="481012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5218113"/>
            <a:ext cx="9144000" cy="1639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85" y="73303"/>
            <a:ext cx="8510630" cy="6062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/>
          <p:cNvSpPr txBox="1">
            <a:spLocks/>
          </p:cNvSpPr>
          <p:nvPr userDrawn="1"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endParaRPr lang="pt-BR" sz="3600" dirty="0">
              <a:solidFill>
                <a:schemeClr val="bg1"/>
              </a:solidFill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840" y="132026"/>
            <a:ext cx="8510630" cy="60620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840" y="132026"/>
            <a:ext cx="8510630" cy="6062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5462588"/>
            <a:ext cx="9144000" cy="1395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840" y="132026"/>
            <a:ext cx="8510630" cy="60620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5426075"/>
            <a:ext cx="9144000" cy="143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6D27D-DE44-4C63-A2C6-829CFFDCC78F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AD1DE-E08E-4024-A47B-7B6F733BF39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840" y="132026"/>
            <a:ext cx="8510630" cy="60620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419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419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2419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916363"/>
          </a:xfrm>
        </p:spPr>
        <p:txBody>
          <a:bodyPr/>
          <a:lstStyle/>
          <a:p>
            <a:pPr lvl="0"/>
            <a:endParaRPr lang="pt-BR" noProof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9BF3B3D-8067-4A18-878A-C7DA47904B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3AA83AB-5597-4A9E-9A48-86826E612C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Número de Slide 81"/>
          <p:cNvSpPr txBox="1">
            <a:spLocks/>
          </p:cNvSpPr>
          <p:nvPr userDrawn="1"/>
        </p:nvSpPr>
        <p:spPr>
          <a:xfrm>
            <a:off x="6724650" y="635793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128F49DB-F239-4A27-8167-0D3447145135}" type="slidenum">
              <a:rPr lang="pt-BR" sz="1200" b="1">
                <a:solidFill>
                  <a:srgbClr val="7A0000"/>
                </a:solidFill>
                <a:latin typeface="Tahoma" pitchFamily="34" charset="0"/>
                <a:cs typeface="Tahoma" pitchFamily="34" charset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pt-BR" sz="1200" b="1" dirty="0">
              <a:solidFill>
                <a:srgbClr val="7A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CaixaDeTexto 10"/>
          <p:cNvSpPr txBox="1"/>
          <p:nvPr userDrawn="1"/>
        </p:nvSpPr>
        <p:spPr>
          <a:xfrm>
            <a:off x="842963" y="373063"/>
            <a:ext cx="8286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rgbClr val="7A0000"/>
                </a:solidFill>
                <a:latin typeface="+mn-lt"/>
                <a:cs typeface="Tahoma" pitchFamily="34" charset="0"/>
              </a:rPr>
              <a:t>Programa Honor Companies</a:t>
            </a: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07988"/>
            <a:ext cx="9144000" cy="522287"/>
          </a:xfrm>
          <a:prstGeom prst="rect">
            <a:avLst/>
          </a:prstGeom>
          <a:gradFill rotWithShape="1">
            <a:gsLst>
              <a:gs pos="0">
                <a:srgbClr val="800000">
                  <a:alpha val="79999"/>
                </a:srgbClr>
              </a:gs>
              <a:gs pos="100000">
                <a:srgbClr val="3B00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bg1"/>
                </a:solidFill>
                <a:latin typeface="+mn-lt"/>
              </a:rPr>
              <a:t>          PONTIFÍCIA UNIVERSIDADE CATÓLICA DO PARANÁ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 l="5945" t="23830" r="71567" b="25378"/>
          <a:stretch>
            <a:fillRect/>
          </a:stretch>
        </p:blipFill>
        <p:spPr bwMode="auto">
          <a:xfrm>
            <a:off x="357188" y="239713"/>
            <a:ext cx="785812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7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D4FD82ED-1C01-4806-BFB1-B34AE73DFD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Número de Slide 81"/>
          <p:cNvSpPr txBox="1">
            <a:spLocks/>
          </p:cNvSpPr>
          <p:nvPr userDrawn="1"/>
        </p:nvSpPr>
        <p:spPr>
          <a:xfrm>
            <a:off x="6724650" y="635793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953A006D-FDF4-43AC-A10A-50DE8E21EA51}" type="slidenum">
              <a:rPr lang="pt-BR" sz="1200" b="1">
                <a:solidFill>
                  <a:srgbClr val="7A0000"/>
                </a:solidFill>
                <a:latin typeface="Tahoma" pitchFamily="34" charset="0"/>
                <a:cs typeface="Tahoma" pitchFamily="34" charset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pt-BR" sz="1200" b="1" dirty="0">
              <a:solidFill>
                <a:srgbClr val="7A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CaixaDeTexto 10"/>
          <p:cNvSpPr txBox="1"/>
          <p:nvPr userDrawn="1"/>
        </p:nvSpPr>
        <p:spPr>
          <a:xfrm>
            <a:off x="842963" y="373063"/>
            <a:ext cx="8286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rgbClr val="7A0000"/>
                </a:solidFill>
                <a:latin typeface="+mn-lt"/>
                <a:cs typeface="Tahoma" pitchFamily="34" charset="0"/>
              </a:rPr>
              <a:t>Programa Honor Companies</a:t>
            </a: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07988"/>
            <a:ext cx="9144000" cy="522287"/>
          </a:xfrm>
          <a:prstGeom prst="rect">
            <a:avLst/>
          </a:prstGeom>
          <a:gradFill rotWithShape="1">
            <a:gsLst>
              <a:gs pos="0">
                <a:srgbClr val="800000">
                  <a:alpha val="79999"/>
                </a:srgbClr>
              </a:gs>
              <a:gs pos="100000">
                <a:srgbClr val="3B00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bg1"/>
                </a:solidFill>
                <a:latin typeface="+mn-lt"/>
              </a:rPr>
              <a:t>          PONTIFÍCIA UNIVERSIDADE CATÓLICA DO PARANÁ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 l="5945" t="23830" r="71567" b="25378"/>
          <a:stretch>
            <a:fillRect/>
          </a:stretch>
        </p:blipFill>
        <p:spPr bwMode="auto">
          <a:xfrm>
            <a:off x="357188" y="239713"/>
            <a:ext cx="785812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7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7B93F94-9351-444E-971E-FBE7424E85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2E96B-83EE-40F9-AB22-6FE5952C2A21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18C2-9D23-4339-B23C-C133B532AB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Número de Slide 81"/>
          <p:cNvSpPr txBox="1">
            <a:spLocks/>
          </p:cNvSpPr>
          <p:nvPr userDrawn="1"/>
        </p:nvSpPr>
        <p:spPr>
          <a:xfrm>
            <a:off x="6724650" y="635793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0B5FFFD5-E665-44E6-865A-096665F8B676}" type="slidenum">
              <a:rPr lang="pt-BR" sz="1200" b="1">
                <a:solidFill>
                  <a:srgbClr val="7A0000"/>
                </a:solidFill>
                <a:latin typeface="Tahoma" pitchFamily="34" charset="0"/>
                <a:cs typeface="Tahoma" pitchFamily="34" charset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pt-BR" sz="1200" b="1" dirty="0">
              <a:solidFill>
                <a:srgbClr val="7A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CaixaDeTexto 10"/>
          <p:cNvSpPr txBox="1"/>
          <p:nvPr userDrawn="1"/>
        </p:nvSpPr>
        <p:spPr>
          <a:xfrm>
            <a:off x="842963" y="373063"/>
            <a:ext cx="8286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rgbClr val="7A0000"/>
                </a:solidFill>
                <a:latin typeface="+mn-lt"/>
                <a:cs typeface="Tahoma" pitchFamily="34" charset="0"/>
              </a:rPr>
              <a:t>Programa Honor Companies</a:t>
            </a: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07988"/>
            <a:ext cx="9144000" cy="522287"/>
          </a:xfrm>
          <a:prstGeom prst="rect">
            <a:avLst/>
          </a:prstGeom>
          <a:gradFill rotWithShape="1">
            <a:gsLst>
              <a:gs pos="0">
                <a:srgbClr val="800000">
                  <a:alpha val="79999"/>
                </a:srgbClr>
              </a:gs>
              <a:gs pos="100000">
                <a:srgbClr val="3B00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bg1"/>
                </a:solidFill>
                <a:latin typeface="+mn-lt"/>
              </a:rPr>
              <a:t>          PONTIFÍCIA UNIVERSIDADE CATÓLICA DO PARANÁ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 l="5945" t="23830" r="71567" b="25378"/>
          <a:stretch>
            <a:fillRect/>
          </a:stretch>
        </p:blipFill>
        <p:spPr bwMode="auto">
          <a:xfrm>
            <a:off x="357188" y="239713"/>
            <a:ext cx="785812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7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FEC5E62C-2C1F-474D-9B0E-FA99EEF514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Número de Slide 81"/>
          <p:cNvSpPr txBox="1">
            <a:spLocks/>
          </p:cNvSpPr>
          <p:nvPr userDrawn="1"/>
        </p:nvSpPr>
        <p:spPr>
          <a:xfrm>
            <a:off x="6724650" y="635793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28FAC035-6052-4E36-ACAC-BAF86CCCEEDA}" type="slidenum">
              <a:rPr lang="pt-BR" sz="1200" b="1">
                <a:solidFill>
                  <a:srgbClr val="7A0000"/>
                </a:solidFill>
                <a:latin typeface="Tahoma" pitchFamily="34" charset="0"/>
                <a:cs typeface="Tahoma" pitchFamily="34" charset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pt-BR" sz="1200" b="1" dirty="0">
              <a:solidFill>
                <a:srgbClr val="7A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CaixaDeTexto 10"/>
          <p:cNvSpPr txBox="1"/>
          <p:nvPr userDrawn="1"/>
        </p:nvSpPr>
        <p:spPr>
          <a:xfrm>
            <a:off x="842963" y="373063"/>
            <a:ext cx="8286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rgbClr val="7A0000"/>
                </a:solidFill>
                <a:latin typeface="+mn-lt"/>
                <a:cs typeface="Tahoma" pitchFamily="34" charset="0"/>
              </a:rPr>
              <a:t>Programa Honor Companies</a:t>
            </a: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07988"/>
            <a:ext cx="9144000" cy="522287"/>
          </a:xfrm>
          <a:prstGeom prst="rect">
            <a:avLst/>
          </a:prstGeom>
          <a:gradFill rotWithShape="1">
            <a:gsLst>
              <a:gs pos="0">
                <a:srgbClr val="800000">
                  <a:alpha val="79999"/>
                </a:srgbClr>
              </a:gs>
              <a:gs pos="100000">
                <a:srgbClr val="3B00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bg1"/>
                </a:solidFill>
                <a:latin typeface="+mn-lt"/>
              </a:rPr>
              <a:t>          PONTIFÍCIA UNIVERSIDADE CATÓLICA DO PARANÁ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 l="5945" t="23830" r="71567" b="25378"/>
          <a:stretch>
            <a:fillRect/>
          </a:stretch>
        </p:blipFill>
        <p:spPr bwMode="auto">
          <a:xfrm>
            <a:off x="357188" y="239713"/>
            <a:ext cx="785812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7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CE18F6F0-84D4-4DFB-9988-21A4623311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Número de Slide 81"/>
          <p:cNvSpPr txBox="1">
            <a:spLocks/>
          </p:cNvSpPr>
          <p:nvPr userDrawn="1"/>
        </p:nvSpPr>
        <p:spPr>
          <a:xfrm>
            <a:off x="6724650" y="635793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3A96A4DE-2623-4D70-868A-012263930E1B}" type="slidenum">
              <a:rPr lang="pt-BR" sz="1200" b="1">
                <a:solidFill>
                  <a:srgbClr val="7A0000"/>
                </a:solidFill>
                <a:latin typeface="Tahoma" pitchFamily="34" charset="0"/>
                <a:cs typeface="Tahoma" pitchFamily="34" charset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pt-BR" sz="1200" b="1" dirty="0">
              <a:solidFill>
                <a:srgbClr val="7A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CaixaDeTexto 10"/>
          <p:cNvSpPr txBox="1"/>
          <p:nvPr userDrawn="1"/>
        </p:nvSpPr>
        <p:spPr>
          <a:xfrm>
            <a:off x="842963" y="373063"/>
            <a:ext cx="8286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rgbClr val="7A0000"/>
                </a:solidFill>
                <a:latin typeface="+mn-lt"/>
                <a:cs typeface="Tahoma" pitchFamily="34" charset="0"/>
              </a:rPr>
              <a:t>Programa Honor Companies</a:t>
            </a: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07988"/>
            <a:ext cx="9144000" cy="522287"/>
          </a:xfrm>
          <a:prstGeom prst="rect">
            <a:avLst/>
          </a:prstGeom>
          <a:gradFill rotWithShape="1">
            <a:gsLst>
              <a:gs pos="0">
                <a:srgbClr val="800000">
                  <a:alpha val="79999"/>
                </a:srgbClr>
              </a:gs>
              <a:gs pos="100000">
                <a:srgbClr val="3B00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bg1"/>
                </a:solidFill>
                <a:latin typeface="+mn-lt"/>
              </a:rPr>
              <a:t>          PONTIFÍCIA UNIVERSIDADE CATÓLICA DO PARANÁ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 l="5945" t="23830" r="71567" b="25378"/>
          <a:stretch>
            <a:fillRect/>
          </a:stretch>
        </p:blipFill>
        <p:spPr bwMode="auto">
          <a:xfrm>
            <a:off x="357188" y="239713"/>
            <a:ext cx="785812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7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FB3453FD-FDCD-419B-8441-D473A9F4B4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Número de Slide 81"/>
          <p:cNvSpPr txBox="1">
            <a:spLocks/>
          </p:cNvSpPr>
          <p:nvPr userDrawn="1"/>
        </p:nvSpPr>
        <p:spPr>
          <a:xfrm>
            <a:off x="6724650" y="635793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05F470C7-95FE-44E1-922D-2E08FC2D2DFB}" type="slidenum">
              <a:rPr lang="pt-BR" sz="1200" b="1">
                <a:solidFill>
                  <a:srgbClr val="7A0000"/>
                </a:solidFill>
                <a:latin typeface="Tahoma" pitchFamily="34" charset="0"/>
                <a:cs typeface="Tahoma" pitchFamily="34" charset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pt-BR" sz="1200" b="1" dirty="0">
              <a:solidFill>
                <a:srgbClr val="7A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CaixaDeTexto 10"/>
          <p:cNvSpPr txBox="1"/>
          <p:nvPr userDrawn="1"/>
        </p:nvSpPr>
        <p:spPr>
          <a:xfrm>
            <a:off x="842963" y="373063"/>
            <a:ext cx="8286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rgbClr val="7A0000"/>
                </a:solidFill>
                <a:latin typeface="+mn-lt"/>
                <a:cs typeface="Tahoma" pitchFamily="34" charset="0"/>
              </a:rPr>
              <a:t>Programa Honor Companies</a:t>
            </a: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07988"/>
            <a:ext cx="9144000" cy="522287"/>
          </a:xfrm>
          <a:prstGeom prst="rect">
            <a:avLst/>
          </a:prstGeom>
          <a:gradFill rotWithShape="1">
            <a:gsLst>
              <a:gs pos="0">
                <a:srgbClr val="800000">
                  <a:alpha val="79999"/>
                </a:srgbClr>
              </a:gs>
              <a:gs pos="100000">
                <a:srgbClr val="3B00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bg1"/>
                </a:solidFill>
                <a:latin typeface="+mn-lt"/>
              </a:rPr>
              <a:t>          PONTIFÍCIA UNIVERSIDADE CATÓLICA DO PARANÁ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 l="5945" t="23830" r="71567" b="25378"/>
          <a:stretch>
            <a:fillRect/>
          </a:stretch>
        </p:blipFill>
        <p:spPr bwMode="auto">
          <a:xfrm>
            <a:off x="357188" y="239713"/>
            <a:ext cx="785812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7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DC72372-FB47-4A5E-B257-86F91C600E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Número de Slide 81"/>
          <p:cNvSpPr txBox="1">
            <a:spLocks/>
          </p:cNvSpPr>
          <p:nvPr userDrawn="1"/>
        </p:nvSpPr>
        <p:spPr>
          <a:xfrm>
            <a:off x="6724650" y="635793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B9DD1391-F50A-4AD6-9B65-D6F414E0F671}" type="slidenum">
              <a:rPr lang="pt-BR" sz="1200" b="1">
                <a:solidFill>
                  <a:srgbClr val="7A0000"/>
                </a:solidFill>
                <a:latin typeface="Tahoma" pitchFamily="34" charset="0"/>
                <a:cs typeface="Tahoma" pitchFamily="34" charset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pt-BR" sz="1200" b="1" dirty="0">
              <a:solidFill>
                <a:srgbClr val="7A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CaixaDeTexto 10"/>
          <p:cNvSpPr txBox="1"/>
          <p:nvPr userDrawn="1"/>
        </p:nvSpPr>
        <p:spPr>
          <a:xfrm>
            <a:off x="842963" y="373063"/>
            <a:ext cx="8286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rgbClr val="7A0000"/>
                </a:solidFill>
                <a:latin typeface="+mn-lt"/>
                <a:cs typeface="Tahoma" pitchFamily="34" charset="0"/>
              </a:rPr>
              <a:t>Programa Honor Companies</a:t>
            </a: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07988"/>
            <a:ext cx="9144000" cy="522287"/>
          </a:xfrm>
          <a:prstGeom prst="rect">
            <a:avLst/>
          </a:prstGeom>
          <a:gradFill rotWithShape="1">
            <a:gsLst>
              <a:gs pos="0">
                <a:srgbClr val="800000">
                  <a:alpha val="79999"/>
                </a:srgbClr>
              </a:gs>
              <a:gs pos="100000">
                <a:srgbClr val="3B00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bg1"/>
                </a:solidFill>
                <a:latin typeface="+mn-lt"/>
              </a:rPr>
              <a:t>          PONTIFÍCIA UNIVERSIDADE CATÓLICA DO PARANÁ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 l="5945" t="23830" r="71567" b="25378"/>
          <a:stretch>
            <a:fillRect/>
          </a:stretch>
        </p:blipFill>
        <p:spPr bwMode="auto">
          <a:xfrm>
            <a:off x="357188" y="239713"/>
            <a:ext cx="785812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7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B3E4B15-BE21-4027-A340-CC4D8C0C66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Número de Slide 81"/>
          <p:cNvSpPr txBox="1">
            <a:spLocks/>
          </p:cNvSpPr>
          <p:nvPr userDrawn="1"/>
        </p:nvSpPr>
        <p:spPr>
          <a:xfrm>
            <a:off x="6724650" y="635793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4EC944B5-6D14-40EB-BF65-25A14E543CEE}" type="slidenum">
              <a:rPr lang="pt-BR" sz="1200" b="1">
                <a:solidFill>
                  <a:srgbClr val="7A0000"/>
                </a:solidFill>
                <a:latin typeface="Tahoma" pitchFamily="34" charset="0"/>
                <a:cs typeface="Tahoma" pitchFamily="34" charset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pt-BR" sz="1200" b="1" dirty="0">
              <a:solidFill>
                <a:srgbClr val="7A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CaixaDeTexto 10"/>
          <p:cNvSpPr txBox="1"/>
          <p:nvPr userDrawn="1"/>
        </p:nvSpPr>
        <p:spPr>
          <a:xfrm>
            <a:off x="842963" y="373063"/>
            <a:ext cx="8286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rgbClr val="7A0000"/>
                </a:solidFill>
                <a:latin typeface="+mn-lt"/>
                <a:cs typeface="Tahoma" pitchFamily="34" charset="0"/>
              </a:rPr>
              <a:t>Programa Honor Companies</a:t>
            </a: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07988"/>
            <a:ext cx="9144000" cy="522287"/>
          </a:xfrm>
          <a:prstGeom prst="rect">
            <a:avLst/>
          </a:prstGeom>
          <a:gradFill rotWithShape="1">
            <a:gsLst>
              <a:gs pos="0">
                <a:srgbClr val="800000">
                  <a:alpha val="79999"/>
                </a:srgbClr>
              </a:gs>
              <a:gs pos="100000">
                <a:srgbClr val="3B00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bg1"/>
                </a:solidFill>
                <a:latin typeface="+mn-lt"/>
              </a:rPr>
              <a:t>          PONTIFÍCIA UNIVERSIDADE CATÓLICA DO PARANÁ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 l="5945" t="23830" r="71567" b="25378"/>
          <a:stretch>
            <a:fillRect/>
          </a:stretch>
        </p:blipFill>
        <p:spPr bwMode="auto">
          <a:xfrm>
            <a:off x="357188" y="239713"/>
            <a:ext cx="785812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7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CF1FFA5B-0AE8-4EA9-8154-EB32A1704E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Número de Slide 81"/>
          <p:cNvSpPr txBox="1">
            <a:spLocks/>
          </p:cNvSpPr>
          <p:nvPr userDrawn="1"/>
        </p:nvSpPr>
        <p:spPr>
          <a:xfrm>
            <a:off x="6724650" y="635793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3B4110AA-6387-49F9-B332-34D64A3589F2}" type="slidenum">
              <a:rPr lang="pt-BR" sz="1200" b="1">
                <a:solidFill>
                  <a:srgbClr val="7A0000"/>
                </a:solidFill>
                <a:latin typeface="Tahoma" pitchFamily="34" charset="0"/>
                <a:cs typeface="Tahoma" pitchFamily="34" charset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pt-BR" sz="1200" b="1" dirty="0">
              <a:solidFill>
                <a:srgbClr val="7A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CaixaDeTexto 10"/>
          <p:cNvSpPr txBox="1"/>
          <p:nvPr userDrawn="1"/>
        </p:nvSpPr>
        <p:spPr>
          <a:xfrm>
            <a:off x="842963" y="373063"/>
            <a:ext cx="8286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rgbClr val="7A0000"/>
                </a:solidFill>
                <a:latin typeface="+mn-lt"/>
                <a:cs typeface="Tahoma" pitchFamily="34" charset="0"/>
              </a:rPr>
              <a:t>Programa Honor Companies</a:t>
            </a: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07988"/>
            <a:ext cx="9144000" cy="522287"/>
          </a:xfrm>
          <a:prstGeom prst="rect">
            <a:avLst/>
          </a:prstGeom>
          <a:gradFill rotWithShape="1">
            <a:gsLst>
              <a:gs pos="0">
                <a:srgbClr val="800000">
                  <a:alpha val="79999"/>
                </a:srgbClr>
              </a:gs>
              <a:gs pos="100000">
                <a:srgbClr val="3B00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bg1"/>
                </a:solidFill>
                <a:latin typeface="+mn-lt"/>
              </a:rPr>
              <a:t>          PONTIFÍCIA UNIVERSIDADE CATÓLICA DO PARANÁ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 l="5945" t="23830" r="71567" b="25378"/>
          <a:stretch>
            <a:fillRect/>
          </a:stretch>
        </p:blipFill>
        <p:spPr bwMode="auto">
          <a:xfrm>
            <a:off x="357188" y="239713"/>
            <a:ext cx="785812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7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1AC2E8-F267-42CB-8656-22DF178864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Número de Slide 81"/>
          <p:cNvSpPr txBox="1">
            <a:spLocks/>
          </p:cNvSpPr>
          <p:nvPr userDrawn="1"/>
        </p:nvSpPr>
        <p:spPr>
          <a:xfrm>
            <a:off x="6724650" y="635793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0C62C877-CC17-4292-AB09-816F45F47FEF}" type="slidenum">
              <a:rPr lang="pt-BR" sz="1200" b="1">
                <a:solidFill>
                  <a:srgbClr val="7A0000"/>
                </a:solidFill>
                <a:latin typeface="Tahoma" pitchFamily="34" charset="0"/>
                <a:cs typeface="Tahoma" pitchFamily="34" charset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pt-BR" sz="1200" b="1" dirty="0">
              <a:solidFill>
                <a:srgbClr val="7A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CaixaDeTexto 10"/>
          <p:cNvSpPr txBox="1"/>
          <p:nvPr userDrawn="1"/>
        </p:nvSpPr>
        <p:spPr>
          <a:xfrm>
            <a:off x="842963" y="373063"/>
            <a:ext cx="8286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rgbClr val="7A0000"/>
                </a:solidFill>
                <a:latin typeface="+mn-lt"/>
                <a:cs typeface="Tahoma" pitchFamily="34" charset="0"/>
              </a:rPr>
              <a:t>Programa Honor Companies</a:t>
            </a: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07988"/>
            <a:ext cx="9144000" cy="522287"/>
          </a:xfrm>
          <a:prstGeom prst="rect">
            <a:avLst/>
          </a:prstGeom>
          <a:gradFill rotWithShape="1">
            <a:gsLst>
              <a:gs pos="0">
                <a:srgbClr val="800000">
                  <a:alpha val="79999"/>
                </a:srgbClr>
              </a:gs>
              <a:gs pos="100000">
                <a:srgbClr val="3B00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bg1"/>
                </a:solidFill>
                <a:latin typeface="+mn-lt"/>
              </a:rPr>
              <a:t>          PONTIFÍCIA UNIVERSIDADE CATÓLICA DO PARANÁ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 l="5945" t="23830" r="71567" b="25378"/>
          <a:stretch>
            <a:fillRect/>
          </a:stretch>
        </p:blipFill>
        <p:spPr bwMode="auto">
          <a:xfrm>
            <a:off x="357188" y="239713"/>
            <a:ext cx="785812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7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5AF002F4-59A7-4551-939E-A460850C43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Número de Slide 81"/>
          <p:cNvSpPr txBox="1">
            <a:spLocks/>
          </p:cNvSpPr>
          <p:nvPr userDrawn="1"/>
        </p:nvSpPr>
        <p:spPr>
          <a:xfrm>
            <a:off x="6724650" y="635793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0575AFFE-72C3-47F4-BAF5-57E14C4A5ADD}" type="slidenum">
              <a:rPr lang="pt-BR" sz="1200" b="1">
                <a:solidFill>
                  <a:srgbClr val="7A0000"/>
                </a:solidFill>
                <a:latin typeface="Tahoma" pitchFamily="34" charset="0"/>
                <a:cs typeface="Tahoma" pitchFamily="34" charset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pt-BR" sz="1200" b="1" dirty="0">
              <a:solidFill>
                <a:srgbClr val="7A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CaixaDeTexto 10"/>
          <p:cNvSpPr txBox="1"/>
          <p:nvPr userDrawn="1"/>
        </p:nvSpPr>
        <p:spPr>
          <a:xfrm>
            <a:off x="842963" y="373063"/>
            <a:ext cx="8286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rgbClr val="7A0000"/>
                </a:solidFill>
                <a:latin typeface="+mn-lt"/>
                <a:cs typeface="Tahoma" pitchFamily="34" charset="0"/>
              </a:rPr>
              <a:t>Programa Honor Companies</a:t>
            </a: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07988"/>
            <a:ext cx="9144000" cy="522287"/>
          </a:xfrm>
          <a:prstGeom prst="rect">
            <a:avLst/>
          </a:prstGeom>
          <a:gradFill rotWithShape="1">
            <a:gsLst>
              <a:gs pos="0">
                <a:srgbClr val="800000">
                  <a:alpha val="79999"/>
                </a:srgbClr>
              </a:gs>
              <a:gs pos="100000">
                <a:srgbClr val="3B00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bg1"/>
                </a:solidFill>
                <a:latin typeface="+mn-lt"/>
              </a:rPr>
              <a:t>          PONTIFÍCIA UNIVERSIDADE CATÓLICA DO PARANÁ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 l="5945" t="23830" r="71567" b="25378"/>
          <a:stretch>
            <a:fillRect/>
          </a:stretch>
        </p:blipFill>
        <p:spPr bwMode="auto">
          <a:xfrm>
            <a:off x="357188" y="239713"/>
            <a:ext cx="785812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7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2EF34D78-5230-4918-9160-F7CF0D4D03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453E4-8A68-480B-861F-ED043BC197E1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1400B-07E9-4D8F-9220-6DA53D9A33D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31EE8-D804-4A91-9961-755D0611F683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C5A52-B107-42C9-84C4-30C85B3E4A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26D3E-5A51-43A8-87C5-E3ADD2076DF5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B79B1-F0FF-4CD5-8235-AFF67934342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image" Target="../media/image3.jpe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6C9F34-9013-411D-B067-CD47D09C94A3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C53975C-395D-42BD-826B-E56E3E49B9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7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A23B765-8498-4BAC-8E3B-49FBA9B66AC1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844D8F7-0D8F-4238-B52D-DAFAC409084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background copy.jpg"/>
          <p:cNvPicPr>
            <a:picLocks noChangeAspect="1"/>
          </p:cNvPicPr>
          <p:nvPr/>
        </p:nvPicPr>
        <p:blipFill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/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31763"/>
            <a:ext cx="8510588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14413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80" r:id="rId16"/>
    <p:sldLayoutId id="2147483781" r:id="rId17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000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000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000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0000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474747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74747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74747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74747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74747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ChangeArrowheads="1"/>
          </p:cNvSpPr>
          <p:nvPr userDrawn="1"/>
        </p:nvSpPr>
        <p:spPr bwMode="auto">
          <a:xfrm>
            <a:off x="-36512" y="-171400"/>
            <a:ext cx="9180512" cy="797701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800" b="1" dirty="0">
              <a:solidFill>
                <a:srgbClr val="820019"/>
              </a:solidFill>
              <a:cs typeface="Arial" charset="0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14413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46086" name="Picture 3" descr="Y:\DIRETORIA DE PLANEJAMENTO E DESENVOLVIMENTO\TEMPLATE_LOGOS_MANUAL DE USO DA MARCA PUCPR\LOGOS\Logo PUC com endosso Marista\1-PUCPR_vertical.jpg"/>
          <p:cNvPicPr>
            <a:picLocks noChangeAspect="1" noChangeArrowheads="1"/>
          </p:cNvPicPr>
          <p:nvPr userDrawn="1"/>
        </p:nvPicPr>
        <p:blipFill>
          <a:blip r:embed="rId29"/>
          <a:srcRect/>
          <a:stretch>
            <a:fillRect/>
          </a:stretch>
        </p:blipFill>
        <p:spPr bwMode="auto">
          <a:xfrm>
            <a:off x="8297863" y="5865813"/>
            <a:ext cx="7667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6" descr="Captura de Tela 2012-11-20 às 10.05.13.png"/>
          <p:cNvPicPr>
            <a:picLocks noChangeAspect="1"/>
          </p:cNvPicPr>
          <p:nvPr userDrawn="1"/>
        </p:nvPicPr>
        <p:blipFill>
          <a:blip r:embed="rId30"/>
          <a:srcRect l="38252" t="8830" r="36913" b="82751"/>
          <a:stretch>
            <a:fillRect/>
          </a:stretch>
        </p:blipFill>
        <p:spPr bwMode="auto">
          <a:xfrm>
            <a:off x="55563" y="6216650"/>
            <a:ext cx="240823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67" r:id="rId4"/>
    <p:sldLayoutId id="2147483768" r:id="rId5"/>
    <p:sldLayoutId id="2147483769" r:id="rId6"/>
    <p:sldLayoutId id="2147483785" r:id="rId7"/>
    <p:sldLayoutId id="2147483786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799" r:id="rId27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000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000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000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0000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474747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74747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74747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74747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74747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15888" y="314325"/>
            <a:ext cx="8912225" cy="1365250"/>
          </a:xfrm>
          <a:prstGeom prst="round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1813" y="536575"/>
            <a:ext cx="8016875" cy="10207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4800" b="1" dirty="0">
                <a:solidFill>
                  <a:schemeClr val="bg1"/>
                </a:solidFill>
              </a:rPr>
              <a:t>TRE/PUC - DMAIC</a:t>
            </a:r>
            <a:endParaRPr lang="pt-BR" sz="2400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pic>
        <p:nvPicPr>
          <p:cNvPr id="76804" name="Imagem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99669" y="2151856"/>
            <a:ext cx="1744662" cy="2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6" name="AutoShape 8" descr="Resultado de imagem para logo renault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42901" y="4586288"/>
            <a:ext cx="8401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Fase Measure – Medir</a:t>
            </a:r>
          </a:p>
          <a:p>
            <a:pPr algn="ctr"/>
            <a:endParaRPr lang="pt-BR" sz="3600" b="1" dirty="0"/>
          </a:p>
          <a:p>
            <a:r>
              <a:rPr lang="pt-BR" sz="2400" b="1" dirty="0"/>
              <a:t>Alunos: André Rodrigues, Ivis Martins e Ruhan Sanábria</a:t>
            </a:r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172200"/>
            <a:ext cx="2428875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  <a:cs typeface="Calibri" pitchFamily="34" charset="0"/>
              </a:rPr>
              <a:t>Comportamento dos focos ao longo do tempo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71500" y="900112"/>
            <a:ext cx="808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Observa-se através do gráfico de sequência para os trâmites que pertencem à Secretaria de Gestão de Serviços uma grande variação no total de dias em que esses trâmites levaram para avançar para outras unidades. </a:t>
            </a:r>
          </a:p>
          <a:p>
            <a:r>
              <a:rPr lang="pt-BR" sz="2800" dirty="0"/>
              <a:t>Conclui-se que há casos especiais a serem analisados durante a fase do Analyze verificando e comprovando as causas raiz dos focos.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3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286499"/>
            <a:ext cx="2500313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  <a:cs typeface="Calibri" pitchFamily="34" charset="0"/>
              </a:rPr>
              <a:t>Gráfico de Sequência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1" y="833437"/>
            <a:ext cx="8339139" cy="50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215063"/>
            <a:ext cx="2528888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dirty="0">
                <a:solidFill>
                  <a:schemeClr val="bg1"/>
                </a:solidFill>
              </a:rPr>
              <a:t>Resultados do Teste de Normalidade (Análise do P valor)</a:t>
            </a:r>
            <a:endParaRPr lang="pt-BR" sz="36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7828" name="CaixaDeTexto 7"/>
          <p:cNvSpPr txBox="1">
            <a:spLocks noChangeArrowheads="1"/>
          </p:cNvSpPr>
          <p:nvPr/>
        </p:nvSpPr>
        <p:spPr bwMode="auto">
          <a:xfrm>
            <a:off x="531813" y="954088"/>
            <a:ext cx="827563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dirty="0"/>
              <a:t>Os 278 registros de trâmites que pertencem as unidades da SECGS não apresentam dados normais de distribuição valor P &lt;0,10. </a:t>
            </a:r>
          </a:p>
          <a:p>
            <a:pPr algn="just"/>
            <a:r>
              <a:rPr lang="pt-BR" sz="2800" dirty="0"/>
              <a:t>Sendo portanto a geração das Cartas de Controle não confiável devido ao fato de o processo não apresentar Valor P &gt;0,50.</a:t>
            </a:r>
          </a:p>
        </p:txBody>
      </p:sp>
    </p:spTree>
    <p:extLst>
      <p:ext uri="{BB962C8B-B14F-4D97-AF65-F5344CB8AC3E}">
        <p14:creationId xmlns:p14="http://schemas.microsoft.com/office/powerpoint/2010/main" val="4040872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200775"/>
            <a:ext cx="2500313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  <a:cs typeface="Calibri" pitchFamily="34" charset="0"/>
              </a:rPr>
              <a:t>Gráfico de Teste de Normalidade – SECGS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6" y="933450"/>
            <a:ext cx="8153401" cy="49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5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200775"/>
            <a:ext cx="25431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</a:rPr>
              <a:t>Gráfico sequencial – CSTA</a:t>
            </a:r>
            <a:endParaRPr lang="pt-BR" sz="6000" dirty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3" y="985838"/>
            <a:ext cx="8110539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200775"/>
            <a:ext cx="25431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</a:rPr>
              <a:t>Gráfico sequencial – ST</a:t>
            </a:r>
            <a:endParaRPr lang="pt-BR" sz="6000" dirty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" y="1023937"/>
            <a:ext cx="8058150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42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200775"/>
            <a:ext cx="25431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</a:rPr>
              <a:t>Gráfico sequencial – SESEG</a:t>
            </a:r>
            <a:endParaRPr lang="pt-BR" sz="6000" dirty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876300"/>
            <a:ext cx="8139114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200775"/>
            <a:ext cx="25431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</a:rPr>
              <a:t>Gráfico sequencial – SAPRE</a:t>
            </a:r>
            <a:endParaRPr lang="pt-BR" sz="6000" dirty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8" y="881062"/>
            <a:ext cx="8267700" cy="49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41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200775"/>
            <a:ext cx="25431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</a:rPr>
              <a:t>Gráfico sequencial – SOP</a:t>
            </a:r>
            <a:endParaRPr lang="pt-BR" sz="6000" dirty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6" y="885824"/>
            <a:ext cx="8296277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7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200775"/>
            <a:ext cx="25431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</a:rPr>
              <a:t>Gráfico sequencial – SECGS</a:t>
            </a:r>
            <a:endParaRPr lang="pt-BR" sz="6000" dirty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885825"/>
            <a:ext cx="8248651" cy="49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87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172200"/>
            <a:ext cx="247173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  <a:cs typeface="Calibri" pitchFamily="34" charset="0"/>
              </a:rPr>
              <a:t>Quais os fatores de estratificação?</a:t>
            </a:r>
          </a:p>
        </p:txBody>
      </p:sp>
      <p:sp>
        <p:nvSpPr>
          <p:cNvPr id="77828" name="CaixaDeTexto 7"/>
          <p:cNvSpPr txBox="1">
            <a:spLocks noChangeArrowheads="1"/>
          </p:cNvSpPr>
          <p:nvPr/>
        </p:nvSpPr>
        <p:spPr bwMode="auto">
          <a:xfrm>
            <a:off x="531813" y="739768"/>
            <a:ext cx="8275637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dirty="0"/>
              <a:t>O foco do trabalho a ser feito será na Secretaria de Gestão de Serviços que abrange as seguintes unidades: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Gabinete;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Coordenadoria de Infraestrutura Predial;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Coordenadoria de Segurança, Transporte e Apoio Administrativo;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Seção de Administração Predial;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Seção de Expedição;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Seção de Manutenção de Imóveis da Capital;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Seção de Transportes;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Seção de Manutenção de Imóveis do Interior;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Seção de Segurança;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Seção de Obras.</a:t>
            </a:r>
          </a:p>
        </p:txBody>
      </p:sp>
    </p:spTree>
    <p:extLst>
      <p:ext uri="{BB962C8B-B14F-4D97-AF65-F5344CB8AC3E}">
        <p14:creationId xmlns:p14="http://schemas.microsoft.com/office/powerpoint/2010/main" val="1641492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200775"/>
            <a:ext cx="25431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</a:rPr>
              <a:t>Gráfico sequencial – CAA</a:t>
            </a:r>
            <a:endParaRPr lang="pt-BR" sz="6000" dirty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" y="971550"/>
            <a:ext cx="8329613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94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172200"/>
            <a:ext cx="270033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200" dirty="0">
                <a:solidFill>
                  <a:schemeClr val="bg1"/>
                </a:solidFill>
                <a:cs typeface="Calibri" pitchFamily="34" charset="0"/>
              </a:rPr>
              <a:t>Quais são as metas específicas para cada foco?</a:t>
            </a:r>
            <a:endParaRPr lang="pt-BR" sz="5400" dirty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" y="933450"/>
            <a:ext cx="821531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63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172200"/>
            <a:ext cx="270033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200" dirty="0">
                <a:solidFill>
                  <a:schemeClr val="bg1"/>
                </a:solidFill>
                <a:cs typeface="Calibri" pitchFamily="34" charset="0"/>
              </a:rPr>
              <a:t>Quais são as metas específicas para cada foco?</a:t>
            </a:r>
            <a:endParaRPr lang="pt-BR" sz="5400" dirty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7" y="825723"/>
            <a:ext cx="8901113" cy="490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54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172200"/>
            <a:ext cx="270033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200" dirty="0">
                <a:solidFill>
                  <a:schemeClr val="bg1"/>
                </a:solidFill>
                <a:cs typeface="Calibri" pitchFamily="34" charset="0"/>
              </a:rPr>
              <a:t>Metas Específicas</a:t>
            </a:r>
            <a:endParaRPr lang="pt-BR" sz="54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7828" name="CaixaDeTexto 7"/>
          <p:cNvSpPr txBox="1">
            <a:spLocks noChangeArrowheads="1"/>
          </p:cNvSpPr>
          <p:nvPr/>
        </p:nvSpPr>
        <p:spPr bwMode="auto">
          <a:xfrm>
            <a:off x="531813" y="954088"/>
            <a:ext cx="827563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dirty="0"/>
              <a:t>As metas específicas são suficientes para alcance da meta geral?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Sim, conforme organograma estratificado a seguir, considerando as metas específicas será possível alcançar a meta de 15% para área da SECGS</a:t>
            </a:r>
          </a:p>
        </p:txBody>
      </p:sp>
    </p:spTree>
    <p:extLst>
      <p:ext uri="{BB962C8B-B14F-4D97-AF65-F5344CB8AC3E}">
        <p14:creationId xmlns:p14="http://schemas.microsoft.com/office/powerpoint/2010/main" val="1556572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172200"/>
            <a:ext cx="270033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200" dirty="0">
                <a:solidFill>
                  <a:schemeClr val="bg1"/>
                </a:solidFill>
              </a:rPr>
              <a:t>Metas Específicas</a:t>
            </a:r>
            <a:endParaRPr lang="pt-BR" sz="5400" dirty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814387"/>
            <a:ext cx="8810626" cy="51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9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172200"/>
            <a:ext cx="247173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  <a:cs typeface="Calibri" pitchFamily="34" charset="0"/>
              </a:rPr>
              <a:t>Quais os fatores de estratificação?</a:t>
            </a:r>
          </a:p>
        </p:txBody>
      </p:sp>
      <p:sp>
        <p:nvSpPr>
          <p:cNvPr id="77828" name="CaixaDeTexto 7"/>
          <p:cNvSpPr txBox="1">
            <a:spLocks noChangeArrowheads="1"/>
          </p:cNvSpPr>
          <p:nvPr/>
        </p:nvSpPr>
        <p:spPr bwMode="auto">
          <a:xfrm>
            <a:off x="531813" y="954088"/>
            <a:ext cx="827563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dirty="0"/>
              <a:t>A seguir pode-se observar o organograma da Secretaria assim como um gráfico onde estão representadas as médias de dias por tramitação em 38 PADS para todas as unidades abaixo da Secretaria de Gestão de Serviços.</a:t>
            </a:r>
          </a:p>
        </p:txBody>
      </p:sp>
    </p:spTree>
    <p:extLst>
      <p:ext uri="{BB962C8B-B14F-4D97-AF65-F5344CB8AC3E}">
        <p14:creationId xmlns:p14="http://schemas.microsoft.com/office/powerpoint/2010/main" val="155856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172200"/>
            <a:ext cx="247173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  <a:cs typeface="Calibri" pitchFamily="34" charset="0"/>
              </a:rPr>
              <a:t>Quais os fatores de estratificação?</a:t>
            </a:r>
          </a:p>
        </p:txBody>
      </p:sp>
      <p:pic>
        <p:nvPicPr>
          <p:cNvPr id="6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1529"/>
            <a:ext cx="2794715" cy="510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7" y="811529"/>
            <a:ext cx="6149474" cy="49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7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172200"/>
            <a:ext cx="2428875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  <a:cs typeface="Calibri" pitchFamily="34" charset="0"/>
              </a:rPr>
              <a:t>Quais são os focos do problema?</a:t>
            </a:r>
          </a:p>
        </p:txBody>
      </p:sp>
      <p:sp>
        <p:nvSpPr>
          <p:cNvPr id="77828" name="CaixaDeTexto 7"/>
          <p:cNvSpPr txBox="1">
            <a:spLocks noChangeArrowheads="1"/>
          </p:cNvSpPr>
          <p:nvPr/>
        </p:nvSpPr>
        <p:spPr bwMode="auto">
          <a:xfrm>
            <a:off x="531813" y="954088"/>
            <a:ext cx="82756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dirty="0"/>
              <a:t>Os focos do problema estão na quantidade elevada de dias de tramitação das licitações localizados nas coordenadorias CSTA e CIP que estão abaixo da secretaria SECGS.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64531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172200"/>
            <a:ext cx="2428875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  <a:cs typeface="Calibri" pitchFamily="34" charset="0"/>
              </a:rPr>
              <a:t>Quais são os focos do problema?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4" y="847724"/>
            <a:ext cx="8162933" cy="50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3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172200"/>
            <a:ext cx="2428875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  <a:cs typeface="Calibri" pitchFamily="34" charset="0"/>
              </a:rPr>
              <a:t>Quais são os focos do problema?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833437"/>
            <a:ext cx="8048626" cy="50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5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172200"/>
            <a:ext cx="2428875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  <a:cs typeface="Calibri" pitchFamily="34" charset="0"/>
              </a:rPr>
              <a:t>Quais são os focos do problema?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1" y="928686"/>
            <a:ext cx="7896226" cy="489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9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172200"/>
            <a:ext cx="2428875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0" y="-76200"/>
            <a:ext cx="9144000" cy="6477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>
              <a:defRPr/>
            </a:pPr>
            <a:r>
              <a:rPr lang="pt-BR" sz="3600" dirty="0">
                <a:solidFill>
                  <a:schemeClr val="bg1"/>
                </a:solidFill>
                <a:cs typeface="Calibri" pitchFamily="34" charset="0"/>
              </a:rPr>
              <a:t>Quais são os focos do problema?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1" y="933449"/>
            <a:ext cx="7981951" cy="49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3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ersonalizar design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ersonalizar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ersonalizar design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ersonalizar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o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10.xml><?xml version="1.0" encoding="utf-8"?>
<a:themeOverride xmlns:a="http://schemas.openxmlformats.org/drawingml/2006/main">
  <a:clrScheme name="Aspecto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11.xml><?xml version="1.0" encoding="utf-8"?>
<a:themeOverride xmlns:a="http://schemas.openxmlformats.org/drawingml/2006/main">
  <a:clrScheme name="Aspecto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12.xml><?xml version="1.0" encoding="utf-8"?>
<a:themeOverride xmlns:a="http://schemas.openxmlformats.org/drawingml/2006/main">
  <a:clrScheme name="Aspecto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Aspecto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Aspecto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Aspecto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Aspecto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Aspecto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7.xml><?xml version="1.0" encoding="utf-8"?>
<a:themeOverride xmlns:a="http://schemas.openxmlformats.org/drawingml/2006/main">
  <a:clrScheme name="Aspecto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8.xml><?xml version="1.0" encoding="utf-8"?>
<a:themeOverride xmlns:a="http://schemas.openxmlformats.org/drawingml/2006/main">
  <a:clrScheme name="Aspecto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9.xml><?xml version="1.0" encoding="utf-8"?>
<a:themeOverride xmlns:a="http://schemas.openxmlformats.org/drawingml/2006/main">
  <a:clrScheme name="Aspecto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423</Words>
  <Application>Microsoft Office PowerPoint</Application>
  <PresentationFormat>Apresentação na tela (4:3)</PresentationFormat>
  <Paragraphs>47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Calibri</vt:lpstr>
      <vt:lpstr>Tahoma</vt:lpstr>
      <vt:lpstr>Office Theme</vt:lpstr>
      <vt:lpstr>Custom Design</vt:lpstr>
      <vt:lpstr>1_Personalizar design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</dc:creator>
  <cp:lastModifiedBy>Ivis Hudson Martins</cp:lastModifiedBy>
  <cp:revision>444</cp:revision>
  <dcterms:created xsi:type="dcterms:W3CDTF">2012-05-11T20:10:57Z</dcterms:created>
  <dcterms:modified xsi:type="dcterms:W3CDTF">2017-06-08T04:00:49Z</dcterms:modified>
</cp:coreProperties>
</file>