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5" r:id="rId4"/>
    <p:sldId id="257" r:id="rId5"/>
    <p:sldId id="259" r:id="rId6"/>
    <p:sldId id="260" r:id="rId7"/>
    <p:sldId id="261" r:id="rId8"/>
    <p:sldId id="262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DMAIC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FASE IMPROVE - </a:t>
            </a:r>
            <a:r>
              <a:rPr lang="pt-BR" b="1" dirty="0"/>
              <a:t>MELHORAR</a:t>
            </a:r>
            <a:endParaRPr lang="en-US" b="1" dirty="0"/>
          </a:p>
        </p:txBody>
      </p:sp>
      <p:pic>
        <p:nvPicPr>
          <p:cNvPr id="1026" name="Picture 2" descr="Resultado de imagem para DMA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758952"/>
            <a:ext cx="3053080" cy="305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8691880" y="2697941"/>
            <a:ext cx="1417320" cy="12446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5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0"/>
            <a:ext cx="10058400" cy="1450757"/>
          </a:xfrm>
        </p:spPr>
        <p:txBody>
          <a:bodyPr/>
          <a:lstStyle/>
          <a:p>
            <a:r>
              <a:rPr lang="en-US" dirty="0" err="1"/>
              <a:t>Acompanhamento</a:t>
            </a:r>
            <a:r>
              <a:rPr lang="en-US" dirty="0"/>
              <a:t> dos Dados</a:t>
            </a:r>
            <a:br>
              <a:rPr lang="en-US" dirty="0"/>
            </a:br>
            <a:r>
              <a:rPr lang="en-US" dirty="0"/>
              <a:t>Cartas de </a:t>
            </a:r>
            <a:r>
              <a:rPr lang="en-US" dirty="0" err="1"/>
              <a:t>Controle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24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09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DMA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49" y="376940"/>
            <a:ext cx="10038806" cy="580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m para DMA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93" y="1146132"/>
            <a:ext cx="11927395" cy="494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02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1C3C-6FDB-4AF5-A73D-CFA10C90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nosso Foco</a:t>
            </a:r>
          </a:p>
        </p:txBody>
      </p:sp>
      <p:pic>
        <p:nvPicPr>
          <p:cNvPr id="4" name="Imagem 49">
            <a:extLst>
              <a:ext uri="{FF2B5EF4-FFF2-40B4-BE49-F238E27FC236}">
                <a16:creationId xmlns:a16="http://schemas.microsoft.com/office/drawing/2014/main" id="{00000000-0008-0000-1600-000032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" y="1937883"/>
            <a:ext cx="1095375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DMAIC – Acompanhamento IMPROVE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2FCD7-AC8B-4279-9C0C-0EB5A026C1B6}"/>
              </a:ext>
            </a:extLst>
          </p:cNvPr>
          <p:cNvSpPr txBox="1"/>
          <p:nvPr/>
        </p:nvSpPr>
        <p:spPr>
          <a:xfrm>
            <a:off x="357809" y="2173357"/>
            <a:ext cx="10797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Discutir</a:t>
            </a:r>
            <a:r>
              <a:rPr lang="en-GB" sz="2000" dirty="0"/>
              <a:t> -&gt; </a:t>
            </a:r>
            <a:r>
              <a:rPr lang="en-GB" sz="2000" dirty="0" err="1"/>
              <a:t>Gerar</a:t>
            </a:r>
            <a:r>
              <a:rPr lang="en-GB" sz="2000" dirty="0"/>
              <a:t> </a:t>
            </a:r>
            <a:r>
              <a:rPr lang="en-GB" sz="2000" dirty="0" err="1"/>
              <a:t>Soluções</a:t>
            </a:r>
            <a:r>
              <a:rPr lang="en-GB" sz="2000" dirty="0"/>
              <a:t> -&gt; </a:t>
            </a:r>
            <a:r>
              <a:rPr lang="en-GB" sz="2000" dirty="0" err="1"/>
              <a:t>Priorizar</a:t>
            </a:r>
            <a:r>
              <a:rPr lang="en-GB" sz="2000" dirty="0"/>
              <a:t> -&gt; </a:t>
            </a:r>
            <a:r>
              <a:rPr lang="en-GB" sz="2000" dirty="0" err="1"/>
              <a:t>Analisar</a:t>
            </a:r>
            <a:r>
              <a:rPr lang="en-GB" sz="2000" dirty="0"/>
              <a:t> </a:t>
            </a:r>
            <a:r>
              <a:rPr lang="en-GB" sz="2000" dirty="0" err="1"/>
              <a:t>Riscos</a:t>
            </a:r>
            <a:r>
              <a:rPr lang="en-GB" sz="2000" dirty="0"/>
              <a:t>  -&gt; </a:t>
            </a:r>
            <a:r>
              <a:rPr lang="en-GB" sz="2000" dirty="0" err="1"/>
              <a:t>Testar</a:t>
            </a:r>
            <a:r>
              <a:rPr lang="en-GB" sz="2000" dirty="0"/>
              <a:t> -&gt; </a:t>
            </a:r>
            <a:r>
              <a:rPr lang="en-GB" sz="2000" dirty="0" err="1"/>
              <a:t>Provar</a:t>
            </a:r>
            <a:r>
              <a:rPr lang="en-GB" sz="2000" dirty="0"/>
              <a:t> o </a:t>
            </a:r>
            <a:r>
              <a:rPr lang="en-GB" sz="2000" dirty="0" err="1"/>
              <a:t>atingimento</a:t>
            </a:r>
            <a:r>
              <a:rPr lang="en-GB" sz="2000" dirty="0"/>
              <a:t> da meta com </a:t>
            </a:r>
            <a:r>
              <a:rPr lang="en-GB" sz="2000" dirty="0" err="1"/>
              <a:t>os</a:t>
            </a:r>
            <a:r>
              <a:rPr lang="en-GB" sz="2000" dirty="0"/>
              <a:t> testes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9381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Quais</a:t>
            </a:r>
            <a:r>
              <a:rPr lang="en-US" dirty="0"/>
              <a:t> as </a:t>
            </a:r>
            <a:r>
              <a:rPr lang="en-US" dirty="0" err="1"/>
              <a:t>possíveis</a:t>
            </a:r>
            <a:r>
              <a:rPr lang="en-US" dirty="0"/>
              <a:t> </a:t>
            </a:r>
            <a:r>
              <a:rPr lang="en-US" dirty="0" err="1"/>
              <a:t>Soluções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106EAD-A4AB-47C6-B080-5B62508AB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768130"/>
              </p:ext>
            </p:extLst>
          </p:nvPr>
        </p:nvGraphicFramePr>
        <p:xfrm>
          <a:off x="715617" y="2235201"/>
          <a:ext cx="11476389" cy="3520681"/>
        </p:xfrm>
        <a:graphic>
          <a:graphicData uri="http://schemas.openxmlformats.org/drawingml/2006/table">
            <a:tbl>
              <a:tblPr/>
              <a:tblGrid>
                <a:gridCol w="3551758">
                  <a:extLst>
                    <a:ext uri="{9D8B030D-6E8A-4147-A177-3AD203B41FA5}">
                      <a16:colId xmlns:a16="http://schemas.microsoft.com/office/drawing/2014/main" val="1333101523"/>
                    </a:ext>
                  </a:extLst>
                </a:gridCol>
                <a:gridCol w="591960">
                  <a:extLst>
                    <a:ext uri="{9D8B030D-6E8A-4147-A177-3AD203B41FA5}">
                      <a16:colId xmlns:a16="http://schemas.microsoft.com/office/drawing/2014/main" val="4057561418"/>
                    </a:ext>
                  </a:extLst>
                </a:gridCol>
                <a:gridCol w="591960">
                  <a:extLst>
                    <a:ext uri="{9D8B030D-6E8A-4147-A177-3AD203B41FA5}">
                      <a16:colId xmlns:a16="http://schemas.microsoft.com/office/drawing/2014/main" val="3418571863"/>
                    </a:ext>
                  </a:extLst>
                </a:gridCol>
                <a:gridCol w="591960">
                  <a:extLst>
                    <a:ext uri="{9D8B030D-6E8A-4147-A177-3AD203B41FA5}">
                      <a16:colId xmlns:a16="http://schemas.microsoft.com/office/drawing/2014/main" val="565312714"/>
                    </a:ext>
                  </a:extLst>
                </a:gridCol>
                <a:gridCol w="591960">
                  <a:extLst>
                    <a:ext uri="{9D8B030D-6E8A-4147-A177-3AD203B41FA5}">
                      <a16:colId xmlns:a16="http://schemas.microsoft.com/office/drawing/2014/main" val="3209090606"/>
                    </a:ext>
                  </a:extLst>
                </a:gridCol>
                <a:gridCol w="591960">
                  <a:extLst>
                    <a:ext uri="{9D8B030D-6E8A-4147-A177-3AD203B41FA5}">
                      <a16:colId xmlns:a16="http://schemas.microsoft.com/office/drawing/2014/main" val="1654921750"/>
                    </a:ext>
                  </a:extLst>
                </a:gridCol>
                <a:gridCol w="591960">
                  <a:extLst>
                    <a:ext uri="{9D8B030D-6E8A-4147-A177-3AD203B41FA5}">
                      <a16:colId xmlns:a16="http://schemas.microsoft.com/office/drawing/2014/main" val="351230077"/>
                    </a:ext>
                  </a:extLst>
                </a:gridCol>
                <a:gridCol w="591960">
                  <a:extLst>
                    <a:ext uri="{9D8B030D-6E8A-4147-A177-3AD203B41FA5}">
                      <a16:colId xmlns:a16="http://schemas.microsoft.com/office/drawing/2014/main" val="3764478555"/>
                    </a:ext>
                  </a:extLst>
                </a:gridCol>
                <a:gridCol w="190955">
                  <a:extLst>
                    <a:ext uri="{9D8B030D-6E8A-4147-A177-3AD203B41FA5}">
                      <a16:colId xmlns:a16="http://schemas.microsoft.com/office/drawing/2014/main" val="2783755739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3606925959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390708543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2940058566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2356789548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551625646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1291258616"/>
                    </a:ext>
                  </a:extLst>
                </a:gridCol>
              </a:tblGrid>
              <a:tr h="573975">
                <a:tc gridSpan="9"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Padronização de Códigos para inserção de Comentários evitando baixo rastreamento dos retornos dos PADS (por exemplo: para ciencia, para correção, ...)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387580"/>
                  </a:ext>
                </a:extLst>
              </a:tr>
              <a:tr h="31290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Versionamento de Documentos para evitar duplicidades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951868"/>
                  </a:ext>
                </a:extLst>
              </a:tr>
              <a:tr h="2838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Padronização da Inspeção com o fim de torna-la mais objetiva.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070738"/>
                  </a:ext>
                </a:extLst>
              </a:tr>
              <a:tr h="312905">
                <a:tc gridSpan="5"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Treinamentos sobre o que será inspecionado nos documentos e interessados sejam notificados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675609"/>
                  </a:ext>
                </a:extLst>
              </a:tr>
              <a:tr h="312905">
                <a:tc gridSpan="8"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Definição de horas para envio/recebimento de documentos para as áreas. Por exemplo: Antes de Feriado, Sexta Feira, Recessos.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95523"/>
                  </a:ext>
                </a:extLst>
              </a:tr>
              <a:tr h="573975">
                <a:tc gridSpan="9"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Criação de um repositório de conhecimento onde alterações nos padrões sejam replicadas mais rapidamente e as pessoas sejam notificadas destas mudanças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161654"/>
                  </a:ext>
                </a:extLst>
              </a:tr>
              <a:tr h="312905">
                <a:tc gridSpan="6"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Utilização de tecnicas de desenvolvimento agil como ( Kanban e Stand Up meetings ) para alinhar o trabalho.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447469"/>
                  </a:ext>
                </a:extLst>
              </a:tr>
              <a:tr h="312905">
                <a:tc gridSpan="13"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Organização da pasta de conhecimento K onde estão contidos os modelos de documento. Todos precisam ser notificados quando houver alterações de forma automática.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681166"/>
                  </a:ext>
                </a:extLst>
              </a:tr>
              <a:tr h="312905">
                <a:tc gridSpan="15"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Alterações nos modelos de checklist e Documentos precisam ser atualizados no site do TRE e todos precisam referir ao mesmo em caso de dúvidas. A versão valida e aprovada deve estar no site.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12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91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priorizar</a:t>
            </a:r>
            <a:r>
              <a:rPr lang="en-US" dirty="0"/>
              <a:t> as </a:t>
            </a:r>
            <a:r>
              <a:rPr lang="en-US" dirty="0" err="1"/>
              <a:t>soluções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C128C-5269-4983-8E62-782CC3812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02" y="2190512"/>
            <a:ext cx="7941717" cy="4146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590F63-BD5D-42CA-B0B8-B95CFD1D1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698" y="5106410"/>
            <a:ext cx="1920645" cy="12308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17D4F8-F869-438F-8B2F-1D0060775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7697" y="2389567"/>
            <a:ext cx="1802007" cy="13771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71CBCC-4773-4B79-A0BD-54DC02307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665" y="3842772"/>
            <a:ext cx="1950069" cy="11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3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3991A7-E118-4482-A1D9-9F8579F5A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54" y="1465306"/>
            <a:ext cx="11489652" cy="47903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3335"/>
            <a:ext cx="10058400" cy="896596"/>
          </a:xfrm>
        </p:spPr>
        <p:txBody>
          <a:bodyPr/>
          <a:lstStyle/>
          <a:p>
            <a:r>
              <a:rPr lang="en-US" dirty="0" err="1"/>
              <a:t>Perguntas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1204" y="1051944"/>
            <a:ext cx="6159863" cy="413362"/>
          </a:xfrm>
        </p:spPr>
        <p:txBody>
          <a:bodyPr>
            <a:normAutofit/>
          </a:bodyPr>
          <a:lstStyle/>
          <a:p>
            <a:r>
              <a:rPr lang="en-US" dirty="0"/>
              <a:t>As </a:t>
            </a:r>
            <a:r>
              <a:rPr lang="en-US" dirty="0" err="1"/>
              <a:t>soluções</a:t>
            </a:r>
            <a:r>
              <a:rPr lang="en-US" dirty="0"/>
              <a:t> </a:t>
            </a:r>
            <a:r>
              <a:rPr lang="en-US" dirty="0" err="1"/>
              <a:t>apresentam</a:t>
            </a:r>
            <a:r>
              <a:rPr lang="en-US" dirty="0"/>
              <a:t> </a:t>
            </a:r>
            <a:r>
              <a:rPr lang="en-US" dirty="0" err="1"/>
              <a:t>algum</a:t>
            </a:r>
            <a:r>
              <a:rPr lang="en-US" dirty="0"/>
              <a:t> </a:t>
            </a:r>
            <a:r>
              <a:rPr lang="en-US" dirty="0" err="1"/>
              <a:t>risco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3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0"/>
            <a:ext cx="10058400" cy="1450757"/>
          </a:xfrm>
        </p:spPr>
        <p:txBody>
          <a:bodyPr/>
          <a:lstStyle/>
          <a:p>
            <a:r>
              <a:rPr lang="en-US" dirty="0" err="1"/>
              <a:t>Perguntas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628" y="1885490"/>
            <a:ext cx="4521642" cy="3541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Como </a:t>
            </a:r>
            <a:r>
              <a:rPr lang="en-US" dirty="0" err="1"/>
              <a:t>os</a:t>
            </a:r>
            <a:r>
              <a:rPr lang="en-US" dirty="0"/>
              <a:t> testes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implementados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3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0"/>
            <a:ext cx="10058400" cy="1450757"/>
          </a:xfrm>
        </p:spPr>
        <p:txBody>
          <a:bodyPr/>
          <a:lstStyle/>
          <a:p>
            <a:r>
              <a:rPr lang="en-US" dirty="0" err="1"/>
              <a:t>Implementação</a:t>
            </a:r>
            <a:r>
              <a:rPr lang="en-US" dirty="0"/>
              <a:t> das </a:t>
            </a:r>
            <a:r>
              <a:rPr lang="en-US" dirty="0" err="1"/>
              <a:t>solucões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4FB75A-129C-4B1A-A26D-F54CA58B0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096" y="1752281"/>
            <a:ext cx="4015590" cy="241648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E74FC0-D784-46B7-BB34-A19C68208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058" y="3439934"/>
            <a:ext cx="3663781" cy="27478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73D499-D5F5-41F9-8F6E-10F87F034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20" y="3979625"/>
            <a:ext cx="3663780" cy="24164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50E276-80F5-4B54-B42B-44AA79155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020" y="1847936"/>
            <a:ext cx="3663781" cy="20608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A9F032-A117-4976-96BF-EF02DE92C2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7096" y="4187964"/>
            <a:ext cx="4015590" cy="19998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ABC840-4C01-44A7-AD1C-45EDB7F301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7056" y="1778832"/>
            <a:ext cx="3663779" cy="244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33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</TotalTime>
  <Words>244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DMAIC</vt:lpstr>
      <vt:lpstr>PowerPoint Presentation</vt:lpstr>
      <vt:lpstr>Relembrando nosso Foco</vt:lpstr>
      <vt:lpstr>DMAIC – Acompanhamento IMPROVE</vt:lpstr>
      <vt:lpstr>Perguntas</vt:lpstr>
      <vt:lpstr>Perguntas</vt:lpstr>
      <vt:lpstr>Perguntas</vt:lpstr>
      <vt:lpstr>Perguntas</vt:lpstr>
      <vt:lpstr>Implementação das solucões</vt:lpstr>
      <vt:lpstr>Acompanhamento dos Dados Cartas de Controle</vt:lpstr>
      <vt:lpstr>PowerPoint Presentation</vt:lpstr>
    </vt:vector>
  </TitlesOfParts>
  <Company>Wipro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DMAIC</dc:title>
  <dc:creator>Andre Rodrigues (Retail)</dc:creator>
  <cp:lastModifiedBy>Ruhan Pablo Acosta Sanabria</cp:lastModifiedBy>
  <cp:revision>9</cp:revision>
  <dcterms:created xsi:type="dcterms:W3CDTF">2017-11-22T19:12:48Z</dcterms:created>
  <dcterms:modified xsi:type="dcterms:W3CDTF">2018-02-25T22:07:51Z</dcterms:modified>
</cp:coreProperties>
</file>