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6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RuhanPablo\Documents\PUC%20POS\TCC\Puc_Lean2016\TRE_Dados_MapaRaciocinio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uhanPablo\Documents\PUC%20POS\TCC\Puc_Lean2016\Contratos%20de%20DISPENSA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uhanPablo\Documents\PUC%20POS\TCC\Puc_Lean2016\Contratos%20de%20DISPENSA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Graficos!$D$47</c:f>
              <c:strCache>
                <c:ptCount val="1"/>
                <c:pt idx="0">
                  <c:v>Tempo TOTAL (Dias) =Lead Time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trendlineType val="linear"/>
            <c:dispRSqr val="0"/>
            <c:dispEq val="0"/>
          </c:trendline>
          <c:cat>
            <c:strRef>
              <c:f>Graficos!$A$48:$A$76</c:f>
              <c:strCache>
                <c:ptCount val="29"/>
                <c:pt idx="0">
                  <c:v>Serviços Combustível</c:v>
                </c:pt>
                <c:pt idx="1">
                  <c:v>Alarme-Monitoramento</c:v>
                </c:pt>
                <c:pt idx="2">
                  <c:v>Alarme-Monitoramento</c:v>
                </c:pt>
                <c:pt idx="3">
                  <c:v>Alarme-Monitoramento</c:v>
                </c:pt>
                <c:pt idx="4">
                  <c:v>Alarme-Monitoramento</c:v>
                </c:pt>
                <c:pt idx="5">
                  <c:v>Alarme-Monitoramento</c:v>
                </c:pt>
                <c:pt idx="6">
                  <c:v>Alarme-Monitoramento</c:v>
                </c:pt>
                <c:pt idx="7">
                  <c:v>Serviços de Manutenção</c:v>
                </c:pt>
                <c:pt idx="8">
                  <c:v>Serviços de Mão de Obra</c:v>
                </c:pt>
                <c:pt idx="9">
                  <c:v>Serviço de Manutenção</c:v>
                </c:pt>
                <c:pt idx="10">
                  <c:v>Serviço de Manutenção</c:v>
                </c:pt>
                <c:pt idx="11">
                  <c:v>Aquisição Bens de Consumo</c:v>
                </c:pt>
                <c:pt idx="12">
                  <c:v>Serviços de Mão de Obra</c:v>
                </c:pt>
                <c:pt idx="13">
                  <c:v>Serviços de Mão de Obra</c:v>
                </c:pt>
                <c:pt idx="14">
                  <c:v>Aquisição de Software</c:v>
                </c:pt>
                <c:pt idx="15">
                  <c:v>Serviços de Manutenção</c:v>
                </c:pt>
                <c:pt idx="16">
                  <c:v>Serviços de Manutenção</c:v>
                </c:pt>
                <c:pt idx="17">
                  <c:v>Serviços de Manutenção</c:v>
                </c:pt>
                <c:pt idx="18">
                  <c:v>Serviços de Manutenção</c:v>
                </c:pt>
                <c:pt idx="19">
                  <c:v>Serviços de Manutenção Reformas</c:v>
                </c:pt>
                <c:pt idx="20">
                  <c:v>Aquisição de Bens de Consumo -Mat Hidraulicos e Eletricos</c:v>
                </c:pt>
                <c:pt idx="21">
                  <c:v>Aquisição de Bens de Consumo Placas Indicaticas</c:v>
                </c:pt>
                <c:pt idx="22">
                  <c:v>Contratação Eletricista Capital</c:v>
                </c:pt>
                <c:pt idx="23">
                  <c:v>Contratação Manutenção Predial</c:v>
                </c:pt>
                <c:pt idx="24">
                  <c:v>Aquisição de Bens de Consumo -Mat Hidraulicos e Eletricos</c:v>
                </c:pt>
                <c:pt idx="25">
                  <c:v>Contratação Serviço de Manutenção Predial Detização e Controle de Pragas</c:v>
                </c:pt>
                <c:pt idx="26">
                  <c:v>Contratação de  Serviço de Reformas</c:v>
                </c:pt>
                <c:pt idx="27">
                  <c:v>Contratação de  Serviço de Manutenção Predial - DIVISÓRIAS</c:v>
                </c:pt>
                <c:pt idx="28">
                  <c:v>Serviços de Engenharia</c:v>
                </c:pt>
              </c:strCache>
            </c:strRef>
          </c:cat>
          <c:val>
            <c:numRef>
              <c:f>Graficos!$D$48:$D$76</c:f>
              <c:numCache>
                <c:formatCode>0</c:formatCode>
                <c:ptCount val="29"/>
                <c:pt idx="0">
                  <c:v>134</c:v>
                </c:pt>
                <c:pt idx="1">
                  <c:v>101</c:v>
                </c:pt>
                <c:pt idx="2">
                  <c:v>78</c:v>
                </c:pt>
                <c:pt idx="3">
                  <c:v>61</c:v>
                </c:pt>
                <c:pt idx="4">
                  <c:v>218</c:v>
                </c:pt>
                <c:pt idx="5">
                  <c:v>222</c:v>
                </c:pt>
                <c:pt idx="6">
                  <c:v>111</c:v>
                </c:pt>
                <c:pt idx="7">
                  <c:v>91</c:v>
                </c:pt>
                <c:pt idx="8">
                  <c:v>465</c:v>
                </c:pt>
                <c:pt idx="9">
                  <c:v>642</c:v>
                </c:pt>
                <c:pt idx="10">
                  <c:v>225</c:v>
                </c:pt>
                <c:pt idx="11">
                  <c:v>138</c:v>
                </c:pt>
                <c:pt idx="12">
                  <c:v>228</c:v>
                </c:pt>
                <c:pt idx="13">
                  <c:v>230</c:v>
                </c:pt>
                <c:pt idx="14">
                  <c:v>397</c:v>
                </c:pt>
                <c:pt idx="15">
                  <c:v>34</c:v>
                </c:pt>
                <c:pt idx="16">
                  <c:v>92</c:v>
                </c:pt>
                <c:pt idx="17">
                  <c:v>62</c:v>
                </c:pt>
                <c:pt idx="18">
                  <c:v>59</c:v>
                </c:pt>
                <c:pt idx="19">
                  <c:v>90</c:v>
                </c:pt>
                <c:pt idx="20">
                  <c:v>80</c:v>
                </c:pt>
                <c:pt idx="21">
                  <c:v>276</c:v>
                </c:pt>
                <c:pt idx="22">
                  <c:v>139</c:v>
                </c:pt>
                <c:pt idx="23">
                  <c:v>84</c:v>
                </c:pt>
                <c:pt idx="24">
                  <c:v>110</c:v>
                </c:pt>
                <c:pt idx="25">
                  <c:v>147</c:v>
                </c:pt>
                <c:pt idx="26">
                  <c:v>250</c:v>
                </c:pt>
                <c:pt idx="27">
                  <c:v>93</c:v>
                </c:pt>
                <c:pt idx="28">
                  <c:v>123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6635904"/>
        <c:axId val="134885888"/>
      </c:barChart>
      <c:catAx>
        <c:axId val="1366359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34885888"/>
        <c:crosses val="autoZero"/>
        <c:auto val="1"/>
        <c:lblAlgn val="ctr"/>
        <c:lblOffset val="100"/>
        <c:noMultiLvlLbl val="0"/>
      </c:catAx>
      <c:valAx>
        <c:axId val="134885888"/>
        <c:scaling>
          <c:orientation val="minMax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crossAx val="13663590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PAD</a:t>
            </a:r>
            <a:r>
              <a:rPr lang="en-US" baseline="0"/>
              <a:t> - 2462 -DISPENSA - Alarme e Monitoramento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Plan1!$L$3:$L$20</c:f>
              <c:strCache>
                <c:ptCount val="18"/>
                <c:pt idx="0">
                  <c:v>041ZE  </c:v>
                </c:pt>
                <c:pt idx="1">
                  <c:v>DG  </c:v>
                </c:pt>
                <c:pt idx="2">
                  <c:v>ASSISEG  </c:v>
                </c:pt>
                <c:pt idx="3">
                  <c:v>CAA  </c:v>
                </c:pt>
                <c:pt idx="4">
                  <c:v>SECADM  </c:v>
                </c:pt>
                <c:pt idx="5">
                  <c:v> SPO  </c:v>
                </c:pt>
                <c:pt idx="6">
                  <c:v> CO  </c:v>
                </c:pt>
                <c:pt idx="7">
                  <c:v>SECOFC  </c:v>
                </c:pt>
                <c:pt idx="8">
                  <c:v>CLC  </c:v>
                </c:pt>
                <c:pt idx="9">
                  <c:v>SC  </c:v>
                </c:pt>
                <c:pt idx="10">
                  <c:v>SCON  </c:v>
                </c:pt>
                <c:pt idx="11">
                  <c:v>SECOFC  </c:v>
                </c:pt>
                <c:pt idx="12">
                  <c:v>SPO  </c:v>
                </c:pt>
                <c:pt idx="13">
                  <c:v>CO  </c:v>
                </c:pt>
                <c:pt idx="14">
                  <c:v>CPL  </c:v>
                </c:pt>
                <c:pt idx="15">
                  <c:v>ASSDG  </c:v>
                </c:pt>
                <c:pt idx="16">
                  <c:v>ACO  </c:v>
                </c:pt>
                <c:pt idx="17">
                  <c:v>SAEO  </c:v>
                </c:pt>
              </c:strCache>
            </c:strRef>
          </c:cat>
          <c:val>
            <c:numRef>
              <c:f>Plan1!$M$3:$M$20</c:f>
              <c:numCache>
                <c:formatCode>General</c:formatCode>
                <c:ptCount val="18"/>
                <c:pt idx="0">
                  <c:v>4</c:v>
                </c:pt>
                <c:pt idx="1">
                  <c:v>3</c:v>
                </c:pt>
                <c:pt idx="2">
                  <c:v>30</c:v>
                </c:pt>
                <c:pt idx="3">
                  <c:v>9</c:v>
                </c:pt>
                <c:pt idx="4">
                  <c:v>4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7</c:v>
                </c:pt>
                <c:pt idx="9">
                  <c:v>17</c:v>
                </c:pt>
                <c:pt idx="10">
                  <c:v>18</c:v>
                </c:pt>
                <c:pt idx="11">
                  <c:v>3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7</c:v>
                </c:pt>
                <c:pt idx="16">
                  <c:v>2</c:v>
                </c:pt>
                <c:pt idx="1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2422656"/>
        <c:axId val="134887040"/>
      </c:barChart>
      <c:catAx>
        <c:axId val="172422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87040"/>
        <c:crosses val="autoZero"/>
        <c:auto val="1"/>
        <c:lblAlgn val="ctr"/>
        <c:lblOffset val="100"/>
        <c:noMultiLvlLbl val="0"/>
      </c:catAx>
      <c:valAx>
        <c:axId val="134887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42265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6475/2015</a:t>
            </a:r>
            <a:r>
              <a:rPr lang="en-US" baseline="0"/>
              <a:t> -Dispensa  Alarme Monitoramento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Plan1!$L$50:$L$64</c:f>
              <c:strCache>
                <c:ptCount val="15"/>
                <c:pt idx="0">
                  <c:v>140ZE  </c:v>
                </c:pt>
                <c:pt idx="1">
                  <c:v>ASSISEG  </c:v>
                </c:pt>
                <c:pt idx="2">
                  <c:v>CAA  </c:v>
                </c:pt>
                <c:pt idx="3">
                  <c:v>SECADM  </c:v>
                </c:pt>
                <c:pt idx="4">
                  <c:v>SPO  </c:v>
                </c:pt>
                <c:pt idx="5">
                  <c:v>CO  </c:v>
                </c:pt>
                <c:pt idx="6">
                  <c:v>SECOFC  </c:v>
                </c:pt>
                <c:pt idx="7">
                  <c:v>CLC  </c:v>
                </c:pt>
                <c:pt idx="8">
                  <c:v>SC  </c:v>
                </c:pt>
                <c:pt idx="9">
                  <c:v>SCON  </c:v>
                </c:pt>
                <c:pt idx="10">
                  <c:v>ASSDG  </c:v>
                </c:pt>
                <c:pt idx="11">
                  <c:v>CLC  </c:v>
                </c:pt>
                <c:pt idx="12">
                  <c:v>DG  </c:v>
                </c:pt>
                <c:pt idx="13">
                  <c:v>ACO  </c:v>
                </c:pt>
                <c:pt idx="14">
                  <c:v>SAEO  </c:v>
                </c:pt>
              </c:strCache>
            </c:strRef>
          </c:cat>
          <c:val>
            <c:numRef>
              <c:f>Plan1!$M$50:$M$64</c:f>
              <c:numCache>
                <c:formatCode>General</c:formatCode>
                <c:ptCount val="15"/>
                <c:pt idx="0">
                  <c:v>10</c:v>
                </c:pt>
                <c:pt idx="1">
                  <c:v>1</c:v>
                </c:pt>
                <c:pt idx="2">
                  <c:v>5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6</c:v>
                </c:pt>
                <c:pt idx="8">
                  <c:v>12</c:v>
                </c:pt>
                <c:pt idx="9">
                  <c:v>32</c:v>
                </c:pt>
                <c:pt idx="10">
                  <c:v>6</c:v>
                </c:pt>
                <c:pt idx="11">
                  <c:v>8</c:v>
                </c:pt>
                <c:pt idx="12">
                  <c:v>2</c:v>
                </c:pt>
                <c:pt idx="13">
                  <c:v>1</c:v>
                </c:pt>
                <c:pt idx="14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2424192"/>
        <c:axId val="137273344"/>
      </c:barChart>
      <c:catAx>
        <c:axId val="172424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273344"/>
        <c:crosses val="autoZero"/>
        <c:auto val="1"/>
        <c:lblAlgn val="ctr"/>
        <c:lblOffset val="100"/>
        <c:noMultiLvlLbl val="0"/>
      </c:catAx>
      <c:valAx>
        <c:axId val="137273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42419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3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0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4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4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9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5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7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2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7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7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518DB-2FC4-4C78-9078-69FD04C86135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9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bpmn/?source=typ_redir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TRE – Projeto PUC PR 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Reunião: 16/12/2016</a:t>
            </a:r>
            <a:endParaRPr lang="en-US" dirty="0"/>
          </a:p>
          <a:p>
            <a:r>
              <a:rPr lang="pt-BR" dirty="0" smtClean="0"/>
              <a:t>DEFINE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7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FLUXOGRAMA –BPM BASEADO NO SIPOC 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69" y="1844824"/>
            <a:ext cx="8793951" cy="2592288"/>
          </a:xfrm>
        </p:spPr>
      </p:pic>
      <p:sp>
        <p:nvSpPr>
          <p:cNvPr id="5" name="CaixaDeTexto 4"/>
          <p:cNvSpPr txBox="1"/>
          <p:nvPr/>
        </p:nvSpPr>
        <p:spPr>
          <a:xfrm>
            <a:off x="467544" y="4869160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Após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o download do </a:t>
            </a:r>
            <a:r>
              <a:rPr lang="en-US" dirty="0" err="1" smtClean="0"/>
              <a:t>aplicativo</a:t>
            </a:r>
            <a:r>
              <a:rPr lang="en-US" dirty="0" smtClean="0"/>
              <a:t> </a:t>
            </a:r>
            <a:r>
              <a:rPr lang="en-US" dirty="0" err="1" smtClean="0"/>
              <a:t>poderá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aberto</a:t>
            </a:r>
            <a:r>
              <a:rPr lang="en-US" dirty="0" smtClean="0"/>
              <a:t> o </a:t>
            </a:r>
            <a:r>
              <a:rPr lang="en-US" dirty="0" err="1" smtClean="0"/>
              <a:t>arquivo</a:t>
            </a:r>
            <a:r>
              <a:rPr lang="en-US" dirty="0"/>
              <a:t> </a:t>
            </a:r>
            <a:r>
              <a:rPr lang="en-US" dirty="0" err="1" smtClean="0"/>
              <a:t>MapeamentodeProcessos_ToBe_SIPOC.bpmn</a:t>
            </a:r>
            <a:r>
              <a:rPr lang="en-US" dirty="0" smtClean="0"/>
              <a:t> para </a:t>
            </a:r>
            <a:r>
              <a:rPr lang="en-US" dirty="0" err="1" smtClean="0"/>
              <a:t>edição</a:t>
            </a:r>
            <a:r>
              <a:rPr lang="en-US" dirty="0" smtClean="0"/>
              <a:t> do </a:t>
            </a:r>
            <a:r>
              <a:rPr lang="en-US" dirty="0" err="1" smtClean="0"/>
              <a:t>modelo</a:t>
            </a:r>
            <a:r>
              <a:rPr lang="en-US" dirty="0" smtClean="0"/>
              <a:t> do </a:t>
            </a:r>
            <a:r>
              <a:rPr lang="en-US" dirty="0" err="1" smtClean="0"/>
              <a:t>fluxograma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OBSERVAÇÕES PARA BRAINSTORM DE CAUSAS RAIZ NA FASE DE MEDIR.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Padrão do Workflow muitas vezes segue caminhos diferentes do SIPOC( ver lead time estratificado slide 8 e 9 e fluxograma 10);</a:t>
            </a:r>
          </a:p>
          <a:p>
            <a:r>
              <a:rPr lang="pt-BR" dirty="0" smtClean="0"/>
              <a:t>Identificados alguns gargalos por motivos não muito definidos(</a:t>
            </a:r>
            <a:r>
              <a:rPr lang="pt-BR" dirty="0" err="1" smtClean="0"/>
              <a:t>Ex</a:t>
            </a:r>
            <a:r>
              <a:rPr lang="pt-BR" dirty="0" smtClean="0"/>
              <a:t>: Aguardando Emissão, Aprovação);</a:t>
            </a:r>
          </a:p>
          <a:p>
            <a:r>
              <a:rPr lang="pt-BR" dirty="0" smtClean="0"/>
              <a:t>Muitos retornos para etapas anteriores.(Loops);</a:t>
            </a:r>
          </a:p>
        </p:txBody>
      </p:sp>
    </p:spTree>
    <p:extLst>
      <p:ext uri="{BB962C8B-B14F-4D97-AF65-F5344CB8AC3E}">
        <p14:creationId xmlns:p14="http://schemas.microsoft.com/office/powerpoint/2010/main" val="393318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Média Calculada</a:t>
            </a:r>
            <a:endParaRPr lang="en-US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211137"/>
              </p:ext>
            </p:extLst>
          </p:nvPr>
        </p:nvGraphicFramePr>
        <p:xfrm>
          <a:off x="971600" y="1628800"/>
          <a:ext cx="6840760" cy="32622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20380"/>
                <a:gridCol w="3420380"/>
              </a:tblGrid>
              <a:tr h="471567">
                <a:tc>
                  <a:txBody>
                    <a:bodyPr/>
                    <a:lstStyle/>
                    <a:p>
                      <a:r>
                        <a:rPr lang="pt-BR" dirty="0" smtClean="0"/>
                        <a:t>ÁREA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MÉDIA GERAL</a:t>
                      </a:r>
                      <a:endParaRPr lang="en-US" dirty="0"/>
                    </a:p>
                  </a:txBody>
                  <a:tcPr/>
                </a:tc>
              </a:tr>
              <a:tr h="1162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Média Secretaria de Segurança e Transporte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165</a:t>
                      </a:r>
                      <a:endParaRPr lang="en-US" dirty="0"/>
                    </a:p>
                  </a:txBody>
                  <a:tcPr/>
                </a:tc>
              </a:tr>
              <a:tr h="813937">
                <a:tc>
                  <a:txBody>
                    <a:bodyPr/>
                    <a:lstStyle/>
                    <a:p>
                      <a:r>
                        <a:rPr lang="pt-BR" dirty="0" smtClean="0"/>
                        <a:t>Média Secretaria de Gestão de Serviços e Contratações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175</a:t>
                      </a:r>
                      <a:endParaRPr lang="en-US" dirty="0"/>
                    </a:p>
                  </a:txBody>
                  <a:tcPr/>
                </a:tc>
              </a:tr>
              <a:tr h="813937">
                <a:tc>
                  <a:txBody>
                    <a:bodyPr/>
                    <a:lstStyle/>
                    <a:p>
                      <a:r>
                        <a:rPr lang="pt-BR" dirty="0" smtClean="0"/>
                        <a:t>MÉDIA  GERAL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14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MÉDIA DETALHADA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87624" y="3573016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Obs</a:t>
            </a:r>
            <a:r>
              <a:rPr lang="pt-BR" dirty="0" smtClean="0"/>
              <a:t>: O PAD 304/16 referente ao serviço de contratação de limpeza dos vidro no interior foi responsável por elevar a média de 205 para 242 , contudo licitação ainda continua com maior  lead time de contratação- manter como exemplo para brainstorm de ideias</a:t>
            </a:r>
            <a:endParaRPr lang="en-US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306439"/>
              </p:ext>
            </p:extLst>
          </p:nvPr>
        </p:nvGraphicFramePr>
        <p:xfrm>
          <a:off x="1187624" y="1700808"/>
          <a:ext cx="6624736" cy="1368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4634"/>
                <a:gridCol w="3430102"/>
              </a:tblGrid>
              <a:tr h="342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CATEGORIA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MÉDIA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42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Licitação</a:t>
                      </a:r>
                      <a:r>
                        <a:rPr lang="en-US" sz="1100" u="none" strike="noStrike" dirty="0" smtClean="0">
                          <a:effectLst/>
                        </a:rPr>
                        <a:t> (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Pregão</a:t>
                      </a:r>
                      <a:r>
                        <a:rPr lang="en-US" sz="1100" u="none" strike="noStrike" dirty="0" smtClean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42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Dispensa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117,5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42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Registro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Preços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148,6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4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 de Pareto Atualizado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5723592" cy="381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6516216" y="1700808"/>
            <a:ext cx="19442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LEAD TIME GERAL PARA 29 PROCESSOS</a:t>
            </a:r>
          </a:p>
          <a:p>
            <a:endParaRPr lang="pt-BR" sz="1400" dirty="0"/>
          </a:p>
          <a:p>
            <a:r>
              <a:rPr lang="pt-BR" sz="1400" dirty="0" smtClean="0"/>
              <a:t>SOMA = Média de Registro de Preços + Média de Licitação + Média de Dispensa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660232" y="335699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RESULTADO</a:t>
            </a:r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6732240" y="387872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508 DIAS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7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Lead time por Sub Categoria</a:t>
            </a:r>
            <a:endParaRPr lang="en-US" dirty="0"/>
          </a:p>
        </p:txBody>
      </p:sp>
      <p:graphicFrame>
        <p:nvGraphicFramePr>
          <p:cNvPr id="12" name="Espaço Reservado para Conteúdo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00622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11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META DE REDUÇÃO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MÉDIA GERAL = 169 DIAS</a:t>
            </a:r>
          </a:p>
          <a:p>
            <a:endParaRPr lang="pt-BR" dirty="0"/>
          </a:p>
          <a:p>
            <a:r>
              <a:rPr lang="pt-BR" dirty="0" smtClean="0"/>
              <a:t>META PROPOSTA = 50%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1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LEAD TIME ESTRATIFICADOS POR ÁREA</a:t>
            </a:r>
            <a:endParaRPr lang="en-US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529871"/>
              </p:ext>
            </p:extLst>
          </p:nvPr>
        </p:nvGraphicFramePr>
        <p:xfrm>
          <a:off x="323528" y="1772816"/>
          <a:ext cx="1219200" cy="2667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1333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DADOS AGRUPADOS: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041ZE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DG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ASSISEG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CAA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SECADM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SPO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CO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SECOFC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CLC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SC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BAE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SCON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6A9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SECOFC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SPO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CPL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ASSDG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ACO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SAEO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8195948"/>
              </p:ext>
            </p:extLst>
          </p:nvPr>
        </p:nvGraphicFramePr>
        <p:xfrm>
          <a:off x="1763688" y="1268760"/>
          <a:ext cx="7243663" cy="4931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34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LEAD TIME ESTRATIFICADOS POR ÁREA</a:t>
            </a:r>
            <a:endParaRPr lang="en-US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9345899"/>
              </p:ext>
            </p:extLst>
          </p:nvPr>
        </p:nvGraphicFramePr>
        <p:xfrm>
          <a:off x="251520" y="1988840"/>
          <a:ext cx="1219200" cy="22669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1333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DADOS AGRUPADOS: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140ZE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5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ASSISEG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CAA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C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SECADM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SPO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SECOFC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CLC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SC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B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SCON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ASSDG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CLC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DG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ACO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SAEO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6345054"/>
              </p:ext>
            </p:extLst>
          </p:nvPr>
        </p:nvGraphicFramePr>
        <p:xfrm>
          <a:off x="1763688" y="1484784"/>
          <a:ext cx="6984206" cy="3919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475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CRIAÇÃO DO FLUXOGRAMA DO PROCESSO CANDITATO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Objetivo:  </a:t>
            </a:r>
          </a:p>
          <a:p>
            <a:pPr lvl="1"/>
            <a:r>
              <a:rPr lang="pt-BR" dirty="0" smtClean="0"/>
              <a:t>Realizar a criação do fluxograma </a:t>
            </a:r>
            <a:r>
              <a:rPr lang="pt-BR" dirty="0"/>
              <a:t>na ferramenta </a:t>
            </a:r>
            <a:r>
              <a:rPr lang="pt-BR" dirty="0" smtClean="0"/>
              <a:t>Yaoqiang-BPMN-Editor-5.1.3.exe ( </a:t>
            </a:r>
            <a:r>
              <a:rPr lang="pt-BR" dirty="0" err="1" smtClean="0"/>
              <a:t>Free</a:t>
            </a:r>
            <a:r>
              <a:rPr lang="pt-BR" dirty="0"/>
              <a:t>) pelo site </a:t>
            </a:r>
            <a:r>
              <a:rPr lang="pt-BR" dirty="0">
                <a:hlinkClick r:id="rId2"/>
              </a:rPr>
              <a:t>https://sourceforge.net/projects/bpmn/?</a:t>
            </a:r>
            <a:r>
              <a:rPr lang="pt-BR" dirty="0" smtClean="0">
                <a:hlinkClick r:id="rId2"/>
              </a:rPr>
              <a:t>source=typ_redirect</a:t>
            </a:r>
            <a:r>
              <a:rPr lang="pt-BR" dirty="0" smtClean="0"/>
              <a:t> . Esta ferramenta é auto executável e portável; * </a:t>
            </a:r>
            <a:r>
              <a:rPr lang="pt-BR" dirty="0" err="1" smtClean="0">
                <a:solidFill>
                  <a:srgbClr val="FF0000"/>
                </a:solidFill>
              </a:rPr>
              <a:t>Sourceforge</a:t>
            </a:r>
            <a:r>
              <a:rPr lang="pt-BR" dirty="0" smtClean="0">
                <a:solidFill>
                  <a:srgbClr val="FF0000"/>
                </a:solidFill>
              </a:rPr>
              <a:t> é um dos maiores sites que hospedam projetos </a:t>
            </a:r>
            <a:r>
              <a:rPr lang="pt-BR" dirty="0" err="1" smtClean="0">
                <a:solidFill>
                  <a:srgbClr val="FF0000"/>
                </a:solidFill>
              </a:rPr>
              <a:t>opensource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Iniciar discussão sobre as diferentes áreas identificadas nos </a:t>
            </a:r>
            <a:r>
              <a:rPr lang="pt-BR" dirty="0" err="1" smtClean="0"/>
              <a:t>PAD’s</a:t>
            </a:r>
            <a:r>
              <a:rPr lang="pt-BR" dirty="0" smtClean="0"/>
              <a:t> coletados;</a:t>
            </a:r>
          </a:p>
          <a:p>
            <a:pPr lvl="2"/>
            <a:r>
              <a:rPr lang="pt-BR" dirty="0" smtClean="0"/>
              <a:t>Eles pertencem à áreas superiores que os agrupam?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Escritório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309</TotalTime>
  <Words>390</Words>
  <Application>Microsoft Office PowerPoint</Application>
  <PresentationFormat>Apresentação na tela (4:3)</PresentationFormat>
  <Paragraphs>117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TRE – Projeto PUC PR </vt:lpstr>
      <vt:lpstr>Média Calculada</vt:lpstr>
      <vt:lpstr>MÉDIA DETALHADA</vt:lpstr>
      <vt:lpstr>Gráfico de Pareto Atualizado</vt:lpstr>
      <vt:lpstr>Lead time por Sub Categoria</vt:lpstr>
      <vt:lpstr>META DE REDUÇÃO</vt:lpstr>
      <vt:lpstr>LEAD TIME ESTRATIFICADOS POR ÁREA</vt:lpstr>
      <vt:lpstr>LEAD TIME ESTRATIFICADOS POR ÁREA</vt:lpstr>
      <vt:lpstr>CRIAÇÃO DO FLUXOGRAMA DO PROCESSO CANDITATO</vt:lpstr>
      <vt:lpstr>FLUXOGRAMA –BPM BASEADO NO SIPOC </vt:lpstr>
      <vt:lpstr>OBSERVAÇÕES PARA BRAINSTORM DE CAUSAS RAIZ NA FASE DE MEDIR.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 – Projeto PUC PR</dc:title>
  <dc:creator>Ruhan Pablo Acosta Sanabria</dc:creator>
  <cp:lastModifiedBy>Ruhan Pablo Acosta Sanabria</cp:lastModifiedBy>
  <cp:revision>13</cp:revision>
  <dcterms:created xsi:type="dcterms:W3CDTF">2016-12-15T22:17:20Z</dcterms:created>
  <dcterms:modified xsi:type="dcterms:W3CDTF">2017-02-07T13:48:07Z</dcterms:modified>
</cp:coreProperties>
</file>