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59" r:id="rId9"/>
    <p:sldId id="260"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510032-0124-4454-8E37-75CBB19EFCFE}"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75639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510032-0124-4454-8E37-75CBB19EFCFE}"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222767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510032-0124-4454-8E37-75CBB19EFCFE}"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66358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510032-0124-4454-8E37-75CBB19EFCFE}"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201022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10032-0124-4454-8E37-75CBB19EFCFE}"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334544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510032-0124-4454-8E37-75CBB19EFCFE}"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356588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510032-0124-4454-8E37-75CBB19EFCFE}" type="datetimeFigureOut">
              <a:rPr lang="en-IN" smtClean="0"/>
              <a:t>12-09-2021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105605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510032-0124-4454-8E37-75CBB19EFCFE}" type="datetimeFigureOut">
              <a:rPr lang="en-IN" smtClean="0"/>
              <a:t>12-09-2021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121871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10032-0124-4454-8E37-75CBB19EFCFE}" type="datetimeFigureOut">
              <a:rPr lang="en-IN" smtClean="0"/>
              <a:t>12-09-2021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210647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10032-0124-4454-8E37-75CBB19EFCFE}"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164606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10032-0124-4454-8E37-75CBB19EFCFE}"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97F91-5F6E-433F-BAFA-0D8CDC22D82E}" type="slidenum">
              <a:rPr lang="en-IN" smtClean="0"/>
              <a:t>‹#›</a:t>
            </a:fld>
            <a:endParaRPr lang="en-IN"/>
          </a:p>
        </p:txBody>
      </p:sp>
    </p:spTree>
    <p:extLst>
      <p:ext uri="{BB962C8B-B14F-4D97-AF65-F5344CB8AC3E}">
        <p14:creationId xmlns:p14="http://schemas.microsoft.com/office/powerpoint/2010/main" val="96154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10032-0124-4454-8E37-75CBB19EFCFE}" type="datetimeFigureOut">
              <a:rPr lang="en-IN" smtClean="0"/>
              <a:t>12-09-2021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97F91-5F6E-433F-BAFA-0D8CDC22D82E}" type="slidenum">
              <a:rPr lang="en-IN" smtClean="0"/>
              <a:t>‹#›</a:t>
            </a:fld>
            <a:endParaRPr lang="en-IN"/>
          </a:p>
        </p:txBody>
      </p:sp>
    </p:spTree>
    <p:extLst>
      <p:ext uri="{BB962C8B-B14F-4D97-AF65-F5344CB8AC3E}">
        <p14:creationId xmlns:p14="http://schemas.microsoft.com/office/powerpoint/2010/main" val="282069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u="sng" dirty="0">
                <a:solidFill>
                  <a:srgbClr val="FF0000"/>
                </a:solidFill>
              </a:rPr>
              <a:t>MALIGNANT COMMENTS CLASSIFICATION</a:t>
            </a:r>
            <a:r>
              <a:rPr lang="en-IN" dirty="0"/>
              <a:t/>
            </a:r>
            <a:br>
              <a:rPr lang="en-IN" dirty="0"/>
            </a:br>
            <a:endParaRPr lang="en-IN" dirty="0"/>
          </a:p>
        </p:txBody>
      </p:sp>
      <p:sp>
        <p:nvSpPr>
          <p:cNvPr id="3" name="Subtitle 2"/>
          <p:cNvSpPr>
            <a:spLocks noGrp="1"/>
          </p:cNvSpPr>
          <p:nvPr>
            <p:ph type="subTitle" idx="1"/>
          </p:nvPr>
        </p:nvSpPr>
        <p:spPr/>
        <p:txBody>
          <a:bodyPr/>
          <a:lstStyle/>
          <a:p>
            <a:r>
              <a:rPr lang="en-US" dirty="0" smtClean="0">
                <a:solidFill>
                  <a:schemeClr val="accent1">
                    <a:lumMod val="75000"/>
                  </a:schemeClr>
                </a:solidFill>
              </a:rPr>
              <a:t>                     Made by: Rahul </a:t>
            </a:r>
            <a:r>
              <a:rPr lang="en-US" dirty="0" err="1" smtClean="0">
                <a:solidFill>
                  <a:schemeClr val="accent1">
                    <a:lumMod val="75000"/>
                  </a:schemeClr>
                </a:solidFill>
              </a:rPr>
              <a:t>Adhwaria</a:t>
            </a:r>
            <a:endParaRPr lang="en-IN" dirty="0"/>
          </a:p>
        </p:txBody>
      </p:sp>
    </p:spTree>
    <p:extLst>
      <p:ext uri="{BB962C8B-B14F-4D97-AF65-F5344CB8AC3E}">
        <p14:creationId xmlns:p14="http://schemas.microsoft.com/office/powerpoint/2010/main" val="3714747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57200" y="476672"/>
            <a:ext cx="8229600" cy="5649491"/>
          </a:xfrm>
        </p:spPr>
        <p:txBody>
          <a:bodyPr>
            <a:normAutofit/>
          </a:bodyPr>
          <a:lstStyle/>
          <a:p>
            <a:pPr marL="0" indent="0" algn="ctr">
              <a:buNone/>
            </a:pPr>
            <a:r>
              <a:rPr lang="en-US" dirty="0" smtClean="0"/>
              <a:t> Problem Statement and Understanding</a:t>
            </a:r>
          </a:p>
          <a:p>
            <a:pPr marL="0" indent="0" algn="ctr">
              <a:buNone/>
            </a:pPr>
            <a:endParaRPr lang="en-US" dirty="0" smtClean="0"/>
          </a:p>
          <a:p>
            <a:pPr marL="457200" lvl="0" indent="-457200" algn="just">
              <a:buFont typeface="+mj-lt"/>
              <a:buAutoNum type="arabicPeriod"/>
            </a:pPr>
            <a:r>
              <a:rPr lang="en-IN" sz="2100" dirty="0" smtClean="0"/>
              <a:t>In </a:t>
            </a:r>
            <a:r>
              <a:rPr lang="en-IN" sz="2100" dirty="0" err="1" smtClean="0"/>
              <a:t>univariate</a:t>
            </a:r>
            <a:r>
              <a:rPr lang="en-IN" sz="2100" dirty="0" smtClean="0"/>
              <a:t> analysis we count the presence of 1 and 0 in </a:t>
            </a:r>
            <a:r>
              <a:rPr lang="en-IN" sz="2000" dirty="0"/>
              <a:t>‘Malignant’, ‘Highly malignant’, ‘Rude’, ‘Threat’, ‘Abuse’ and ‘Loathe</a:t>
            </a:r>
            <a:r>
              <a:rPr lang="en-IN" sz="2000" dirty="0" smtClean="0"/>
              <a:t>’.</a:t>
            </a:r>
            <a:endParaRPr lang="en-IN" sz="2000" dirty="0" smtClean="0"/>
          </a:p>
          <a:p>
            <a:pPr marL="457200" lvl="0" indent="-457200" algn="just">
              <a:buFont typeface="+mj-lt"/>
              <a:buAutoNum type="arabicPeriod"/>
            </a:pPr>
            <a:r>
              <a:rPr lang="en-IN" sz="2100" dirty="0" smtClean="0"/>
              <a:t>In bivariate analysis we find the relation between </a:t>
            </a:r>
            <a:r>
              <a:rPr lang="en-IN" sz="2000" dirty="0" smtClean="0"/>
              <a:t>‘</a:t>
            </a:r>
            <a:r>
              <a:rPr lang="en-IN" sz="2000" dirty="0"/>
              <a:t>Malignant’, ‘Highly malignant’, ‘Rude’, ‘Threat’, ‘Abuse’ and ‘Loathe</a:t>
            </a:r>
            <a:r>
              <a:rPr lang="en-IN" sz="2000" dirty="0" smtClean="0"/>
              <a:t>’.</a:t>
            </a:r>
            <a:endParaRPr lang="en-IN" sz="2000" dirty="0" smtClean="0"/>
          </a:p>
          <a:p>
            <a:pPr marL="457200" lvl="0" indent="-457200" algn="just">
              <a:buFont typeface="+mj-lt"/>
              <a:buAutoNum type="arabicPeriod"/>
            </a:pPr>
            <a:r>
              <a:rPr lang="en-IN" sz="2100" dirty="0" smtClean="0"/>
              <a:t>In model building we find Decision Tree Classifier is the best algorithm. We find the accuracy score of 89% in this algorithm.</a:t>
            </a:r>
          </a:p>
          <a:p>
            <a:pPr lvl="0">
              <a:buNone/>
            </a:pPr>
            <a:r>
              <a:rPr lang="en-IN" dirty="0" smtClean="0"/>
              <a:t> </a:t>
            </a:r>
          </a:p>
          <a:p>
            <a:pPr marL="0" indent="0">
              <a:buNone/>
            </a:pPr>
            <a:endParaRPr lang="en-US" dirty="0" smtClean="0"/>
          </a:p>
        </p:txBody>
      </p:sp>
    </p:spTree>
    <p:extLst>
      <p:ext uri="{BB962C8B-B14F-4D97-AF65-F5344CB8AC3E}">
        <p14:creationId xmlns:p14="http://schemas.microsoft.com/office/powerpoint/2010/main" val="3151875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endParaRPr lang="en-IN" dirty="0"/>
          </a:p>
        </p:txBody>
      </p:sp>
      <p:pic>
        <p:nvPicPr>
          <p:cNvPr id="4" name="Content Placeholder 3" descr="fin.JPG"/>
          <p:cNvPicPr>
            <a:picLocks noGrp="1" noChangeAspect="1"/>
          </p:cNvPicPr>
          <p:nvPr>
            <p:ph idx="1"/>
          </p:nvPr>
        </p:nvPicPr>
        <p:blipFill>
          <a:blip r:embed="rId2" cstate="print"/>
          <a:stretch>
            <a:fillRect/>
          </a:stretch>
        </p:blipFill>
        <p:spPr>
          <a:xfrm>
            <a:off x="2051720" y="1412776"/>
            <a:ext cx="5760640" cy="3816424"/>
          </a:xfrm>
          <a:prstGeom prst="rect">
            <a:avLst/>
          </a:prstGeom>
        </p:spPr>
      </p:pic>
    </p:spTree>
    <p:extLst>
      <p:ext uri="{BB962C8B-B14F-4D97-AF65-F5344CB8AC3E}">
        <p14:creationId xmlns:p14="http://schemas.microsoft.com/office/powerpoint/2010/main" val="2558264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57200" y="548680"/>
            <a:ext cx="8229600" cy="5976664"/>
          </a:xfrm>
        </p:spPr>
        <p:txBody>
          <a:bodyPr>
            <a:normAutofit/>
          </a:bodyPr>
          <a:lstStyle/>
          <a:p>
            <a:pPr marL="0" indent="0" algn="ctr">
              <a:buNone/>
            </a:pPr>
            <a:r>
              <a:rPr lang="en-US" dirty="0" smtClean="0"/>
              <a:t>Steps and assumptions</a:t>
            </a:r>
            <a:endParaRPr lang="en-IN" dirty="0" smtClean="0"/>
          </a:p>
          <a:p>
            <a:pPr marL="0" indent="0">
              <a:buNone/>
            </a:pPr>
            <a:endParaRPr lang="en-IN" sz="1800" dirty="0"/>
          </a:p>
          <a:p>
            <a:pPr marL="0" indent="0" algn="just">
              <a:buNone/>
            </a:pPr>
            <a:r>
              <a:rPr lang="en-IN" sz="18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IN" sz="1800" dirty="0"/>
              <a:t>Online hate, described as abusive language, aggression, </a:t>
            </a:r>
            <a:r>
              <a:rPr lang="en-IN" sz="1800" dirty="0" err="1"/>
              <a:t>cyberbullying</a:t>
            </a:r>
            <a:r>
              <a:rPr lang="en-IN" sz="1800" dirty="0"/>
              <a:t>, hatefulness and many others has been identified as a major threat on online social media platforms. Social media platforms are the most prominent grounds for such toxic behaviour.</a:t>
            </a:r>
          </a:p>
          <a:p>
            <a:pPr marL="0" indent="0" algn="just">
              <a:buNone/>
            </a:pPr>
            <a:r>
              <a:rPr lang="en-IN" sz="1800" dirty="0"/>
              <a:t>There has been a remarkable increase in the cases of </a:t>
            </a:r>
            <a:r>
              <a:rPr lang="en-IN" sz="1800" dirty="0" err="1"/>
              <a:t>cyberbullying</a:t>
            </a:r>
            <a:r>
              <a:rPr lang="en-IN" sz="1800"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indent="0">
              <a:buNone/>
            </a:pPr>
            <a:endParaRPr lang="en-IN" sz="1800" dirty="0"/>
          </a:p>
        </p:txBody>
      </p:sp>
    </p:spTree>
    <p:extLst>
      <p:ext uri="{BB962C8B-B14F-4D97-AF65-F5344CB8AC3E}">
        <p14:creationId xmlns:p14="http://schemas.microsoft.com/office/powerpoint/2010/main" val="275540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57200" y="476672"/>
            <a:ext cx="8229600" cy="5649491"/>
          </a:xfrm>
        </p:spPr>
        <p:txBody>
          <a:bodyPr>
            <a:normAutofit/>
          </a:bodyPr>
          <a:lstStyle/>
          <a:p>
            <a:pPr marL="0" indent="0" algn="just">
              <a:buNone/>
            </a:pPr>
            <a:r>
              <a:rPr lang="en-IN" sz="19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1900" dirty="0" err="1"/>
              <a:t>unoffensive</a:t>
            </a:r>
            <a:r>
              <a:rPr lang="en-IN" sz="1900" dirty="0"/>
              <a:t>, but “u are an idiot” is clearly offensive.</a:t>
            </a:r>
          </a:p>
          <a:p>
            <a:pPr marL="0" indent="0" algn="just">
              <a:buNone/>
            </a:pPr>
            <a:r>
              <a:rPr lang="en-IN" sz="1900" dirty="0"/>
              <a:t>Our goal is to build a prototype of online hate and abuse comment classifier which can used to classify hate and offensive comments so that it can be controlled and restricted from spreading hatred and </a:t>
            </a:r>
            <a:r>
              <a:rPr lang="en-IN" sz="1900" dirty="0" err="1"/>
              <a:t>cyberbullying</a:t>
            </a:r>
            <a:r>
              <a:rPr lang="en-IN" sz="1900" dirty="0"/>
              <a:t>.</a:t>
            </a:r>
          </a:p>
          <a:p>
            <a:pPr marL="0" indent="0">
              <a:buNone/>
            </a:pPr>
            <a:endParaRPr lang="en-IN" dirty="0"/>
          </a:p>
        </p:txBody>
      </p:sp>
    </p:spTree>
    <p:extLst>
      <p:ext uri="{BB962C8B-B14F-4D97-AF65-F5344CB8AC3E}">
        <p14:creationId xmlns:p14="http://schemas.microsoft.com/office/powerpoint/2010/main" val="3046098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EDA steps and Visualizations</a:t>
            </a:r>
            <a:br>
              <a:rPr lang="en-US" dirty="0" smtClean="0"/>
            </a:br>
            <a:endParaRPr lang="en-IN" dirty="0"/>
          </a:p>
        </p:txBody>
      </p:sp>
      <p:sp>
        <p:nvSpPr>
          <p:cNvPr id="3" name="Content Placeholder 2"/>
          <p:cNvSpPr>
            <a:spLocks noGrp="1"/>
          </p:cNvSpPr>
          <p:nvPr>
            <p:ph sz="half" idx="1"/>
          </p:nvPr>
        </p:nvSpPr>
        <p:spPr>
          <a:xfrm>
            <a:off x="457200" y="980728"/>
            <a:ext cx="4038600" cy="5145435"/>
          </a:xfrm>
        </p:spPr>
        <p:txBody>
          <a:bodyPr/>
          <a:lstStyle/>
          <a:p>
            <a:pPr lvl="0" algn="just"/>
            <a:r>
              <a:rPr lang="en-IN" sz="2000" dirty="0"/>
              <a:t>From this graph we can conclude that in our dataset people find comment malignant is very less as compare to not find malignant.</a:t>
            </a:r>
          </a:p>
          <a:p>
            <a:endParaRPr lang="en-IN" dirty="0"/>
          </a:p>
        </p:txBody>
      </p:sp>
      <p:sp>
        <p:nvSpPr>
          <p:cNvPr id="4" name="Content Placeholder 3"/>
          <p:cNvSpPr>
            <a:spLocks noGrp="1"/>
          </p:cNvSpPr>
          <p:nvPr>
            <p:ph sz="half" idx="2"/>
          </p:nvPr>
        </p:nvSpPr>
        <p:spPr>
          <a:xfrm>
            <a:off x="4648200" y="980728"/>
            <a:ext cx="4038600" cy="5145435"/>
          </a:xfrm>
        </p:spPr>
        <p:txBody>
          <a:bodyPr/>
          <a:lstStyle/>
          <a:p>
            <a:pPr lvl="0" algn="just"/>
            <a:r>
              <a:rPr lang="en-IN" sz="2000" dirty="0"/>
              <a:t>From this graph we can conclude that in our dataset people find comment highly malignant is very less as compare to not find highly malignant.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212976"/>
            <a:ext cx="3744416" cy="20882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3183704"/>
            <a:ext cx="3654152" cy="2117503"/>
          </a:xfrm>
          <a:prstGeom prst="rect">
            <a:avLst/>
          </a:prstGeom>
        </p:spPr>
      </p:pic>
    </p:spTree>
    <p:extLst>
      <p:ext uri="{BB962C8B-B14F-4D97-AF65-F5344CB8AC3E}">
        <p14:creationId xmlns:p14="http://schemas.microsoft.com/office/powerpoint/2010/main" val="1033416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sz="half" idx="1"/>
          </p:nvPr>
        </p:nvSpPr>
        <p:spPr>
          <a:xfrm>
            <a:off x="457200" y="476672"/>
            <a:ext cx="4038600" cy="5649491"/>
          </a:xfrm>
        </p:spPr>
        <p:txBody>
          <a:bodyPr/>
          <a:lstStyle/>
          <a:p>
            <a:pPr lvl="0" algn="just"/>
            <a:r>
              <a:rPr lang="en-IN" sz="2000" dirty="0"/>
              <a:t>From this graph we can conclude that in our dataset people find comment rude is very less as compare to not find rude.</a:t>
            </a:r>
          </a:p>
          <a:p>
            <a:endParaRPr lang="en-IN" dirty="0"/>
          </a:p>
        </p:txBody>
      </p:sp>
      <p:sp>
        <p:nvSpPr>
          <p:cNvPr id="4" name="Content Placeholder 3"/>
          <p:cNvSpPr>
            <a:spLocks noGrp="1"/>
          </p:cNvSpPr>
          <p:nvPr>
            <p:ph sz="half" idx="2"/>
          </p:nvPr>
        </p:nvSpPr>
        <p:spPr>
          <a:xfrm>
            <a:off x="4648200" y="476672"/>
            <a:ext cx="4038600" cy="5649491"/>
          </a:xfrm>
        </p:spPr>
        <p:txBody>
          <a:bodyPr/>
          <a:lstStyle/>
          <a:p>
            <a:pPr lvl="0" algn="just"/>
            <a:r>
              <a:rPr lang="en-IN" sz="2000" dirty="0"/>
              <a:t>From this graph we can conclude that in our dataset people find comment threat is very less as compare to not find threat.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636912"/>
            <a:ext cx="3851920" cy="24077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636912"/>
            <a:ext cx="4067944" cy="2346732"/>
          </a:xfrm>
          <a:prstGeom prst="rect">
            <a:avLst/>
          </a:prstGeom>
        </p:spPr>
      </p:pic>
    </p:spTree>
    <p:extLst>
      <p:ext uri="{BB962C8B-B14F-4D97-AF65-F5344CB8AC3E}">
        <p14:creationId xmlns:p14="http://schemas.microsoft.com/office/powerpoint/2010/main" val="1456982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sz="half" idx="1"/>
          </p:nvPr>
        </p:nvSpPr>
        <p:spPr>
          <a:xfrm>
            <a:off x="457200" y="404664"/>
            <a:ext cx="4038600" cy="5721499"/>
          </a:xfrm>
        </p:spPr>
        <p:txBody>
          <a:bodyPr/>
          <a:lstStyle/>
          <a:p>
            <a:pPr lvl="0" algn="just"/>
            <a:r>
              <a:rPr lang="en-IN" sz="2000" dirty="0"/>
              <a:t>From this graph we can conclude that in our dataset people find comment abuse is very less as compare to not find abuse.</a:t>
            </a:r>
          </a:p>
          <a:p>
            <a:endParaRPr lang="en-IN" dirty="0"/>
          </a:p>
        </p:txBody>
      </p:sp>
      <p:sp>
        <p:nvSpPr>
          <p:cNvPr id="4" name="Content Placeholder 3"/>
          <p:cNvSpPr>
            <a:spLocks noGrp="1"/>
          </p:cNvSpPr>
          <p:nvPr>
            <p:ph sz="half" idx="2"/>
          </p:nvPr>
        </p:nvSpPr>
        <p:spPr>
          <a:xfrm>
            <a:off x="4648200" y="404664"/>
            <a:ext cx="4038600" cy="5721499"/>
          </a:xfrm>
        </p:spPr>
        <p:txBody>
          <a:bodyPr/>
          <a:lstStyle/>
          <a:p>
            <a:pPr lvl="0" algn="just"/>
            <a:r>
              <a:rPr lang="en-IN" sz="2000" dirty="0"/>
              <a:t>From this graph we can conclude that in our dataset people find comment loathe is very less as compare to not find loathe.</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924944"/>
            <a:ext cx="4211960" cy="2155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2946405"/>
            <a:ext cx="3816424" cy="2088232"/>
          </a:xfrm>
          <a:prstGeom prst="rect">
            <a:avLst/>
          </a:prstGeom>
        </p:spPr>
      </p:pic>
    </p:spTree>
    <p:extLst>
      <p:ext uri="{BB962C8B-B14F-4D97-AF65-F5344CB8AC3E}">
        <p14:creationId xmlns:p14="http://schemas.microsoft.com/office/powerpoint/2010/main" val="3091659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57200" y="476672"/>
            <a:ext cx="8229600" cy="5649491"/>
          </a:xfrm>
        </p:spPr>
        <p:txBody>
          <a:bodyPr/>
          <a:lstStyle/>
          <a:p>
            <a:pPr lvl="0" algn="just"/>
            <a:r>
              <a:rPr lang="en-IN" sz="2100" dirty="0"/>
              <a:t>From this graph we can observe that in our dataset maximum comments are rude while threat comment are lowest. We can also see that abusive comment are also </a:t>
            </a:r>
            <a:r>
              <a:rPr lang="en-IN" sz="2100" dirty="0" err="1"/>
              <a:t>noticable</a:t>
            </a:r>
            <a:r>
              <a:rPr lang="en-IN" sz="2100" dirty="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133584"/>
            <a:ext cx="8496944" cy="3653821"/>
          </a:xfrm>
          <a:prstGeom prst="rect">
            <a:avLst/>
          </a:prstGeom>
        </p:spPr>
      </p:pic>
    </p:spTree>
    <p:extLst>
      <p:ext uri="{BB962C8B-B14F-4D97-AF65-F5344CB8AC3E}">
        <p14:creationId xmlns:p14="http://schemas.microsoft.com/office/powerpoint/2010/main" val="842625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57200" y="476672"/>
            <a:ext cx="8229600" cy="5649491"/>
          </a:xfrm>
        </p:spPr>
        <p:txBody>
          <a:bodyPr>
            <a:normAutofit/>
          </a:bodyPr>
          <a:lstStyle/>
          <a:p>
            <a:pPr marL="0" indent="0" algn="ctr">
              <a:buNone/>
            </a:pPr>
            <a:r>
              <a:rPr lang="en-US" dirty="0" smtClean="0"/>
              <a:t>Steps and assumptions</a:t>
            </a:r>
            <a:endParaRPr lang="en-IN" dirty="0" smtClean="0"/>
          </a:p>
          <a:p>
            <a:pPr marL="0" indent="0">
              <a:buNone/>
            </a:pPr>
            <a:endParaRPr lang="en-IN" dirty="0" smtClean="0"/>
          </a:p>
          <a:p>
            <a:pPr marL="0" indent="0" algn="just">
              <a:buNone/>
            </a:pPr>
            <a:r>
              <a:rPr lang="en-IN" sz="2100" dirty="0"/>
              <a:t>In the starting we load our train dataset. After that we did data cleaning, firstly we understand the feature of dataset, then we plot some required graph which is shown below and make all letter in lower case etc. Then we import NLP library, and we split sentence into word tokenization, then we remove </a:t>
            </a:r>
            <a:r>
              <a:rPr lang="en-IN" sz="2100" dirty="0" err="1"/>
              <a:t>stopwords</a:t>
            </a:r>
            <a:r>
              <a:rPr lang="en-IN" sz="2100" dirty="0"/>
              <a:t> and punctuations. Then we sent our data to </a:t>
            </a:r>
            <a:r>
              <a:rPr lang="en-IN" sz="2100" dirty="0" err="1"/>
              <a:t>tf-idf</a:t>
            </a:r>
            <a:r>
              <a:rPr lang="en-IN" sz="2100" dirty="0"/>
              <a:t> method to convert into numbers, so that we can build ML model which will use a best fit model in future, if I have comment text or reviews then I can predict comment text or reviews respectively. In our case we find Decision tree Classifier as the best model.</a:t>
            </a:r>
          </a:p>
          <a:p>
            <a:pPr marL="0" indent="0" algn="just">
              <a:buNone/>
            </a:pPr>
            <a:r>
              <a:rPr lang="en-IN" sz="2100" dirty="0"/>
              <a:t>Then we load  our test dataset and transform it by </a:t>
            </a:r>
            <a:r>
              <a:rPr lang="en-IN" sz="2100" dirty="0" err="1"/>
              <a:t>tf-idf</a:t>
            </a:r>
            <a:r>
              <a:rPr lang="en-IN" sz="2100" dirty="0"/>
              <a:t> method and predict the required data as per the train model building.</a:t>
            </a:r>
          </a:p>
          <a:p>
            <a:pPr marL="0" indent="0">
              <a:buNone/>
            </a:pPr>
            <a:endParaRPr lang="en-IN" dirty="0"/>
          </a:p>
        </p:txBody>
      </p:sp>
    </p:spTree>
    <p:extLst>
      <p:ext uri="{BB962C8B-B14F-4D97-AF65-F5344CB8AC3E}">
        <p14:creationId xmlns:p14="http://schemas.microsoft.com/office/powerpoint/2010/main" val="948242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67544" y="733467"/>
            <a:ext cx="8229600" cy="5135901"/>
          </a:xfrm>
        </p:spPr>
        <p:txBody>
          <a:bodyPr/>
          <a:lstStyle/>
          <a:p>
            <a:pPr marL="0" indent="0" algn="ctr">
              <a:buNone/>
            </a:pPr>
            <a:r>
              <a:rPr lang="en-US" dirty="0" smtClean="0"/>
              <a:t>Model Dashboard</a:t>
            </a:r>
            <a:endParaRPr lang="en-IN" dirty="0" smtClean="0"/>
          </a:p>
          <a:p>
            <a:pPr marL="0" indent="0">
              <a:buNone/>
            </a:pPr>
            <a:endParaRPr lang="en-IN" dirty="0"/>
          </a:p>
          <a:p>
            <a:pPr marL="0" indent="0" algn="just">
              <a:buNone/>
            </a:pPr>
            <a:r>
              <a:rPr lang="en-IN" sz="1800" dirty="0"/>
              <a:t>As in our target variable we have categorical values, and we know that this type of dataset falls under classification. So we use Decision Tree Classifier to predict the </a:t>
            </a:r>
            <a:r>
              <a:rPr lang="en-IN" sz="1800" dirty="0" smtClean="0"/>
              <a:t>test </a:t>
            </a:r>
            <a:r>
              <a:rPr lang="en-IN" sz="1800" dirty="0" smtClean="0"/>
              <a:t>data. In this algorithm we are getting accuracy of 89%.</a:t>
            </a:r>
          </a:p>
          <a:p>
            <a:pPr marL="0" indent="0" algn="just">
              <a:buNone/>
            </a:pPr>
            <a:endParaRPr lang="en-IN" sz="1800"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860024"/>
            <a:ext cx="7920880" cy="1793111"/>
          </a:xfrm>
          <a:prstGeom prst="rect">
            <a:avLst/>
          </a:prstGeom>
        </p:spPr>
      </p:pic>
    </p:spTree>
    <p:extLst>
      <p:ext uri="{BB962C8B-B14F-4D97-AF65-F5344CB8AC3E}">
        <p14:creationId xmlns:p14="http://schemas.microsoft.com/office/powerpoint/2010/main" val="2896531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671</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MALIGNANT COMMENTS CLASSIFICATION </vt:lpstr>
      <vt:lpstr> </vt:lpstr>
      <vt:lpstr> </vt:lpstr>
      <vt:lpstr>EDA steps and Visualizations </vt:lpstr>
      <vt:lpstr> </vt:lpstr>
      <vt:lpstr> </vt:lpstr>
      <vt:lpstr> </vt:lpstr>
      <vt:lpstr> </vt:lpstr>
      <vt:lpstr> </vt:lpstr>
      <vt:lpstr> </vt:lpstr>
      <vt:lpstr>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PRIYA</cp:lastModifiedBy>
  <cp:revision>4</cp:revision>
  <dcterms:created xsi:type="dcterms:W3CDTF">2021-09-12T15:57:16Z</dcterms:created>
  <dcterms:modified xsi:type="dcterms:W3CDTF">2021-09-12T17:25:24Z</dcterms:modified>
</cp:coreProperties>
</file>