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honi Clemence" initials="MC" lastIdx="1" clrIdx="0">
    <p:extLst>
      <p:ext uri="{19B8F6BF-5375-455C-9EA6-DF929625EA0E}">
        <p15:presenceInfo xmlns:p15="http://schemas.microsoft.com/office/powerpoint/2012/main" userId="S::Muthoni.Clemence@sterling.ng::98d0f164-2502-4218-925b-e4d6250de8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295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52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238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20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767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4575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911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43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52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09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20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44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787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119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149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22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812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A1EE-25E1-4CDB-9330-6A7FAEDAA00A}" type="datetimeFigureOut">
              <a:rPr lang="en-KE" smtClean="0"/>
              <a:t>14/04/2022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8AB7-22BF-46DA-8B4F-11770E49F8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2661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963-2E17-45C0-BDDE-EE86B11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93"/>
            <a:ext cx="10515600" cy="3876541"/>
          </a:xfrm>
        </p:spPr>
        <p:txBody>
          <a:bodyPr>
            <a:noAutofit/>
          </a:bodyPr>
          <a:lstStyle/>
          <a:p>
            <a:r>
              <a:rPr lang="en-GB" sz="8800" dirty="0">
                <a:latin typeface="Bahnschrift Light" panose="020B0502040204020203" pitchFamily="34" charset="0"/>
              </a:rPr>
              <a:t>Sentiment analysis using Tala app reviews</a:t>
            </a:r>
            <a:endParaRPr lang="en-KE" sz="8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6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97C27-B67E-424F-85CC-B969FCBA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Conclusion</a:t>
            </a:r>
            <a:endParaRPr lang="en-KE" dirty="0">
              <a:latin typeface="Bahnschrift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0625-E373-4A21-B5CE-C89AE23F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8192"/>
            <a:ext cx="9905999" cy="43230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Sentiment analysis indicates the results into positive negative and neutral scores.</a:t>
            </a:r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Its most significant advantage is the introduction of the possibility to use direct user feedback with minimal human supervision while still being able to scale up easily.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This paper tackles a fundamental problem of sentiment analysis, sentiment polarity categorization we used both textblob and Vader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We obtained more than 97% accuracy on validation using the LSTM neural network model.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346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6C8C-485C-485D-B0F3-6EAC5B9F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220"/>
          </a:xfrm>
        </p:spPr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Recommendation </a:t>
            </a:r>
            <a:endParaRPr lang="en-KE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E167-D3B4-424A-9D0C-8818D87F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25861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Further research can be carried out by leveraging multilingual pre trained models for language translation.</a:t>
            </a:r>
            <a:endParaRPr lang="en-KE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CE60E3-8CE1-4D12-BE9F-39450CFB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2552"/>
          </a:xfrm>
        </p:spPr>
        <p:txBody>
          <a:bodyPr/>
          <a:lstStyle/>
          <a:p>
            <a:r>
              <a:rPr lang="en-GB" dirty="0"/>
              <a:t>Introduction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5E3B-844D-4D5E-BC5C-1BC99BA5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8039"/>
            <a:ext cx="9905999" cy="4413162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Sentiment is an attitude, thought, or judgment prompted by feeling. </a:t>
            </a:r>
            <a:r>
              <a:rPr lang="en-GB" b="0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Sentiment analysis is used to determine whether a given text contains negative, positive, or neutral emotions.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uli"/>
              </a:rPr>
              <a:t>Sentiment analysis can help you understand how people feel about your product at scale.</a:t>
            </a:r>
            <a:endParaRPr lang="en-GB" b="0" i="0" dirty="0">
              <a:solidFill>
                <a:srgbClr val="212529"/>
              </a:solidFill>
              <a:effectLst/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Data used in this study are online loan product reviews collected from Tala.com through web scrapping from google play store.</a:t>
            </a:r>
          </a:p>
          <a:p>
            <a:endParaRPr lang="en-GB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354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E3F-E880-4B77-A043-155D7779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Why sentiment analysis?</a:t>
            </a:r>
            <a:endParaRPr lang="en-KE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E222-394A-4EA2-81DD-F5B80BB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More trustworthy -</a:t>
            </a:r>
            <a:r>
              <a:rPr lang="en-GB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</a:rPr>
              <a:t>Removes human bias through consistent analysis</a:t>
            </a:r>
          </a:p>
          <a:p>
            <a:pPr algn="l"/>
            <a:r>
              <a:rPr lang="en-GB" dirty="0">
                <a:effectLst/>
                <a:latin typeface="Bahnschrift Light" panose="020B0502040204020203" pitchFamily="34" charset="0"/>
              </a:rPr>
              <a:t>More powerful - </a:t>
            </a:r>
            <a:r>
              <a:rPr lang="en-GB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</a:rPr>
              <a:t>Processes data at scale. </a:t>
            </a:r>
            <a:r>
              <a:rPr lang="en-GB" b="0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</a:rPr>
              <a:t>Sentiment analysis helps businesses make sense of huge quantities of unstructured data. </a:t>
            </a:r>
          </a:p>
          <a:p>
            <a:pPr algn="l"/>
            <a:r>
              <a:rPr lang="en-GB" dirty="0">
                <a:effectLst/>
                <a:latin typeface="Bahnschrift Light" panose="020B0502040204020203" pitchFamily="34" charset="0"/>
              </a:rPr>
              <a:t>Save time - </a:t>
            </a:r>
            <a:r>
              <a:rPr lang="en-GB" i="0" dirty="0">
                <a:effectLst/>
                <a:latin typeface="Bahnschrift Light" panose="020B0502040204020203" pitchFamily="34" charset="0"/>
              </a:rPr>
              <a:t>Automation! </a:t>
            </a:r>
            <a:r>
              <a:rPr lang="en-GB" b="0" i="0" u="none" strike="noStrike" dirty="0">
                <a:effectLst/>
                <a:latin typeface="Bahnschrift Light" panose="020B0502040204020203" pitchFamily="34" charset="0"/>
              </a:rPr>
              <a:t>Sentiment analysis algorithms</a:t>
            </a:r>
            <a:r>
              <a:rPr lang="en-GB" b="0" i="0" dirty="0">
                <a:effectLst/>
                <a:latin typeface="Bahnschrift Light" panose="020B0502040204020203" pitchFamily="34" charset="0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</a:rPr>
              <a:t>can analyse hundreds of megabytes of text in minutes. Sentiment analysis algorithms and approaches are continually getting better. They are improved by feeding better quality and more varied training data. </a:t>
            </a:r>
          </a:p>
          <a:p>
            <a:pPr algn="l"/>
            <a:r>
              <a:rPr lang="en-GB" dirty="0">
                <a:effectLst/>
                <a:latin typeface="Bahnschrift Light" panose="020B0502040204020203" pitchFamily="34" charset="0"/>
              </a:rPr>
              <a:t>Act faster: </a:t>
            </a:r>
            <a:r>
              <a:rPr lang="en-GB" i="0" dirty="0">
                <a:effectLst/>
                <a:latin typeface="Bahnschrift Light" panose="020B0502040204020203" pitchFamily="34" charset="0"/>
              </a:rPr>
              <a:t>Real-time analysis and insights. </a:t>
            </a:r>
            <a:r>
              <a:rPr lang="en-GB" b="0" i="0" dirty="0">
                <a:solidFill>
                  <a:srgbClr val="212529"/>
                </a:solidFill>
                <a:effectLst/>
                <a:latin typeface="Bahnschrift Light" panose="020B0502040204020203" pitchFamily="34" charset="0"/>
              </a:rPr>
              <a:t>Sentiment analysis is automated using Machine Learning. This means that businesses can get insights in real-time. This can be very helpful when identifying issues that need to be addressed right away</a:t>
            </a: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Bahnschrift Light" panose="020B0502040204020203" pitchFamily="34" charset="0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Bahnschrift Light" panose="020B0502040204020203" pitchFamily="34" charset="0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Bahnschrift Light" panose="020B0502040204020203" pitchFamily="34" charset="0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Bahnschrift Light" panose="020B0502040204020203" pitchFamily="34" charset="0"/>
            </a:endParaRPr>
          </a:p>
          <a:p>
            <a:endParaRPr lang="en-KE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9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F6B1-C6ED-4DD6-BFE9-C4238A78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8462"/>
          </a:xfrm>
        </p:spPr>
        <p:txBody>
          <a:bodyPr/>
          <a:lstStyle/>
          <a:p>
            <a:r>
              <a:rPr lang="en-GB" dirty="0"/>
              <a:t>Justification of the study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65A8-1C8A-4179-8E07-8CE70D22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6980"/>
            <a:ext cx="9905999" cy="41942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G</a:t>
            </a:r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reat customer service experience can make or break a company. Customers want to know that their query will be dealt with quickly, efficiently, and professionally. Sentiment analysis can help companies streamline and enhance their customer service experience.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Sentiment analysis can identify how your customers feel about the features and benefits of your products. This can help 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uncover areas for improvement</a:t>
            </a:r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 that you may not have been aware of.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28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612-663A-4498-AE86-DD1CD59C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8789"/>
            <a:ext cx="3932237" cy="1081825"/>
          </a:xfrm>
        </p:spPr>
        <p:txBody>
          <a:bodyPr>
            <a:normAutofit/>
          </a:bodyPr>
          <a:lstStyle/>
          <a:p>
            <a:r>
              <a:rPr lang="en-GB" dirty="0"/>
              <a:t>Research design and methodology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846608-B8C6-4433-80AA-B1B9D9146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95" y="472005"/>
            <a:ext cx="4391695" cy="24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3FE45-E9C5-4883-B98F-3A6CAADE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307" y="1352282"/>
            <a:ext cx="5280336" cy="519018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Bahnschrift Light" panose="020B0502040204020203" pitchFamily="34" charset="0"/>
              </a:rPr>
              <a:t>Data collection: </a:t>
            </a:r>
            <a:r>
              <a:rPr lang="en-GB" sz="19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ata used is a set of Tala loan app reviews collected </a:t>
            </a:r>
            <a:r>
              <a:rPr lang="en-GB" sz="19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through web scrapping from google play store.</a:t>
            </a:r>
            <a:endParaRPr lang="en-GB" sz="1900" b="0" i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Every rating score is based on a 5-star scale</a:t>
            </a:r>
            <a:r>
              <a:rPr lang="en-GB" sz="1900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b="0" i="0" dirty="0">
              <a:solidFill>
                <a:srgbClr val="333333"/>
              </a:solidFill>
              <a:effectLst/>
              <a:latin typeface="Bahnschrift Light" panose="020B0502040204020203" pitchFamily="34" charset="0"/>
            </a:endParaRPr>
          </a:p>
          <a:p>
            <a:endParaRPr lang="en-GB" sz="1900" b="0" i="0" dirty="0">
              <a:solidFill>
                <a:srgbClr val="333333"/>
              </a:solidFill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/>
          </a:p>
          <a:p>
            <a:endParaRPr lang="en-GB" sz="1900" dirty="0"/>
          </a:p>
          <a:p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We’ll categorize reviews into three    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negative: ratings below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neutral: ratings equal to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positive: ratings above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EE87E-BD55-4296-86E0-33BC4EFF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57" y="3309044"/>
            <a:ext cx="4391696" cy="24955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101A8B-36AB-4B3E-BE7B-00B24683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654"/>
              </p:ext>
            </p:extLst>
          </p:nvPr>
        </p:nvGraphicFramePr>
        <p:xfrm>
          <a:off x="296213" y="2768957"/>
          <a:ext cx="5589432" cy="1609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424120378"/>
                    </a:ext>
                  </a:extLst>
                </a:gridCol>
                <a:gridCol w="2150772">
                  <a:extLst>
                    <a:ext uri="{9D8B030D-6E8A-4147-A177-3AD203B41FA5}">
                      <a16:colId xmlns:a16="http://schemas.microsoft.com/office/drawing/2014/main" val="2749761429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val="4193009286"/>
                    </a:ext>
                  </a:extLst>
                </a:gridCol>
              </a:tblGrid>
              <a:tr h="468310"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score</a:t>
                      </a:r>
                      <a:endParaRPr lang="en-KE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thumbsUpCount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6927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count</a:t>
                      </a:r>
                      <a:endParaRPr lang="en-KE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92933 </a:t>
                      </a:r>
                      <a:endParaRPr lang="en-KE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92933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72783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mean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4.533417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3.452326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07828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std</a:t>
                      </a:r>
                      <a:endParaRPr lang="en-KE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1.134479</a:t>
                      </a:r>
                      <a:endParaRPr lang="en-KE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 dirty="0">
                          <a:solidFill>
                            <a:srgbClr val="333333"/>
                          </a:solidFill>
                          <a:effectLst/>
                          <a:latin typeface="Bahnschrift Light" panose="020B0502040204020203" pitchFamily="34" charset="0"/>
                        </a:rPr>
                        <a:t>54.161168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928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ACCE02-1294-4E60-996C-89884A468A7E}"/>
              </a:ext>
            </a:extLst>
          </p:cNvPr>
          <p:cNvSpPr txBox="1"/>
          <p:nvPr/>
        </p:nvSpPr>
        <p:spPr>
          <a:xfrm>
            <a:off x="10606240" y="772732"/>
            <a:ext cx="121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70000+ people gave a 5 star review for the tala app</a:t>
            </a:r>
            <a:endParaRPr lang="en-KE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110C-AF86-4901-8719-F30D39F2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153"/>
            <a:ext cx="3932237" cy="553792"/>
          </a:xfrm>
        </p:spPr>
        <p:txBody>
          <a:bodyPr>
            <a:normAutofit/>
          </a:bodyPr>
          <a:lstStyle/>
          <a:p>
            <a:r>
              <a:rPr lang="en-GB" dirty="0"/>
              <a:t>Sentiment analysis</a:t>
            </a:r>
            <a:endParaRPr lang="en-K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71A2BD-4B8F-418B-9AD2-9CAC4CC9E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737316"/>
            <a:ext cx="6172200" cy="29106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ABA70-E1C6-46CD-998F-76F0BD81A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22383"/>
            <a:ext cx="3932237" cy="1320083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We have words like great, good, like, love etc which are in negative and neutral categories hence we evaluate the polarity of the reviews for better understanding.</a:t>
            </a:r>
            <a:endParaRPr lang="en-KE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8F65F8-9D00-44D4-A82E-F121BFAC9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3760631"/>
            <a:ext cx="6172200" cy="2781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6494E4-E24D-4FB0-8E6A-592FC06AC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864371"/>
            <a:ext cx="4102324" cy="3239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DFF54-C239-4727-A2D4-43320C8FFBA2}"/>
              </a:ext>
            </a:extLst>
          </p:cNvPr>
          <p:cNvSpPr txBox="1"/>
          <p:nvPr/>
        </p:nvSpPr>
        <p:spPr>
          <a:xfrm>
            <a:off x="839788" y="914400"/>
            <a:ext cx="393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Data processing: stop words are removed and tokenization is carried out for the model to understand.</a:t>
            </a:r>
            <a:endParaRPr lang="en-KE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9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96EC-0AD6-4AFD-8D25-11408338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1820"/>
            <a:ext cx="3932237" cy="87171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S</a:t>
            </a:r>
            <a:r>
              <a:rPr lang="en-GB" b="0" i="0" dirty="0">
                <a:effectLst/>
                <a:latin typeface="Bahnschrift Light" panose="020B0502040204020203" pitchFamily="34" charset="0"/>
              </a:rPr>
              <a:t>entiment polarity categorization</a:t>
            </a:r>
            <a:endParaRPr lang="en-KE" dirty="0">
              <a:latin typeface="Bahnschrift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824C9-020F-4E50-AE19-F701B6F5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520" y="457200"/>
            <a:ext cx="3695700" cy="28956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B9285-9D42-4877-8A58-A43F0EB5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103531"/>
            <a:ext cx="3856037" cy="468767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Text blob sentiment analyser returns two properties for a given input sentence: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Polarity is a float that lies between [-1,1], -1 indicates negative sentiment and +1 indicates positive sentiments.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Subjectivity is also a float that lies in the range of [0,1]. Subjective sentences generally refer to opinion, emotion, or judgment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Vader It uses a list of lexical features (e.g. word) which are labelled as positive or negative according to their semantic orientation to calculate the text sentiment. Vader sentiment returns the probability of a given input sentence to be positive, negative, and neutral.</a:t>
            </a:r>
            <a:endParaRPr lang="en-KE" sz="1400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A008B-055A-458D-974D-84D8E9EF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55" y="3603938"/>
            <a:ext cx="36957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3E6F4-DDEE-4C6F-9807-C093B525BE64}"/>
              </a:ext>
            </a:extLst>
          </p:cNvPr>
          <p:cNvSpPr txBox="1"/>
          <p:nvPr/>
        </p:nvSpPr>
        <p:spPr>
          <a:xfrm>
            <a:off x="10290220" y="457200"/>
            <a:ext cx="168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using textblob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35E1C-F603-4EEE-873A-C5797DE151EF}"/>
              </a:ext>
            </a:extLst>
          </p:cNvPr>
          <p:cNvSpPr txBox="1"/>
          <p:nvPr/>
        </p:nvSpPr>
        <p:spPr>
          <a:xfrm>
            <a:off x="10290220" y="3773510"/>
            <a:ext cx="168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using Vader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010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C1E-1ACA-489C-AB9C-CB9EDE70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2400"/>
          </a:xfrm>
        </p:spPr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Modelling</a:t>
            </a:r>
            <a:endParaRPr lang="en-KE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86C1-7879-4CB5-9F82-30631A53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42457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LSTM stands for Long Short Term Memory Networks. It is a variant of Recurrent Neural Networks. Recurrent Neural Networks are usually used with sequential data such as text and audio.</a:t>
            </a:r>
          </a:p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The architecture of our model consists of an embedding layer, an LSTM layer, and a Dense layer at the end. To avoid overfitting, we introduced the Dropout mechanism in-between the LSTM layers.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3946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F3260-5518-4C1B-AD16-EEFE8EC7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4620854" cy="753414"/>
          </a:xfrm>
        </p:spPr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Model evaluation</a:t>
            </a:r>
            <a:endParaRPr lang="en-KE" dirty="0">
              <a:latin typeface="Bahnschrift Light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A4EB01-113E-4C7E-91FB-7B1A421FA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576" y="594642"/>
            <a:ext cx="3657600" cy="23622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7F9-BD59-4588-948E-673B7389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365161"/>
            <a:ext cx="3856037" cy="44260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The LSTM sentiment analysis model obtained 99.37% accuracy on the training set and 97.12% accuracy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It also obtained 1.44% loss on the training set and 10.2% loss on test set</a:t>
            </a:r>
            <a:endParaRPr lang="en-GB" b="0" i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ED575-C563-4BD9-8236-83C84680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26" y="3690334"/>
            <a:ext cx="3600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7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</TotalTime>
  <Words>733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Georgia</vt:lpstr>
      <vt:lpstr>Muli</vt:lpstr>
      <vt:lpstr>Tw Cen MT</vt:lpstr>
      <vt:lpstr>Circuit</vt:lpstr>
      <vt:lpstr>Sentiment analysis using Tala app reviews</vt:lpstr>
      <vt:lpstr>Introduction</vt:lpstr>
      <vt:lpstr>Why sentiment analysis?</vt:lpstr>
      <vt:lpstr>Justification of the study</vt:lpstr>
      <vt:lpstr>Research design and methodology</vt:lpstr>
      <vt:lpstr>Sentiment analysis</vt:lpstr>
      <vt:lpstr>Sentiment polarity categorization</vt:lpstr>
      <vt:lpstr>Modelling</vt:lpstr>
      <vt:lpstr>Model evaluation</vt:lpstr>
      <vt:lpstr>Conclusion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Tala app reviews</dc:title>
  <dc:creator>Muthoni Clemence</dc:creator>
  <cp:lastModifiedBy>Muthoni Clemence</cp:lastModifiedBy>
  <cp:revision>3</cp:revision>
  <dcterms:created xsi:type="dcterms:W3CDTF">2022-04-14T10:57:52Z</dcterms:created>
  <dcterms:modified xsi:type="dcterms:W3CDTF">2022-04-14T14:24:00Z</dcterms:modified>
</cp:coreProperties>
</file>