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D5C7-A335-4687-88FE-8CEC8ADE577C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9988-89AC-404F-9C09-3B4B57E93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09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D5C7-A335-4687-88FE-8CEC8ADE577C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9988-89AC-404F-9C09-3B4B57E93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04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D5C7-A335-4687-88FE-8CEC8ADE577C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9988-89AC-404F-9C09-3B4B57E93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54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D5C7-A335-4687-88FE-8CEC8ADE577C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9988-89AC-404F-9C09-3B4B57E93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40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D5C7-A335-4687-88FE-8CEC8ADE577C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9988-89AC-404F-9C09-3B4B57E93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20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D5C7-A335-4687-88FE-8CEC8ADE577C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9988-89AC-404F-9C09-3B4B57E93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11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D5C7-A335-4687-88FE-8CEC8ADE577C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9988-89AC-404F-9C09-3B4B57E93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87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D5C7-A335-4687-88FE-8CEC8ADE577C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9988-89AC-404F-9C09-3B4B57E93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15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D5C7-A335-4687-88FE-8CEC8ADE577C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9988-89AC-404F-9C09-3B4B57E93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84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D5C7-A335-4687-88FE-8CEC8ADE577C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9988-89AC-404F-9C09-3B4B57E93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36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D5C7-A335-4687-88FE-8CEC8ADE577C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9988-89AC-404F-9C09-3B4B57E93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58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0D5C7-A335-4687-88FE-8CEC8ADE577C}" type="datetimeFigureOut">
              <a:rPr lang="en-IN" smtClean="0"/>
              <a:t>11-03-2019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89988-89AC-404F-9C09-3B4B57E93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82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ongodb.com/manual/reference/operator/query/ne/#op._S_ne" TargetMode="External"/><Relationship Id="rId3" Type="http://schemas.openxmlformats.org/officeDocument/2006/relationships/hyperlink" Target="https://docs.mongodb.com/manual/reference/operator/query/gt/#op._S_gt" TargetMode="External"/><Relationship Id="rId7" Type="http://schemas.openxmlformats.org/officeDocument/2006/relationships/hyperlink" Target="https://docs.mongodb.com/manual/reference/operator/query/lte/#op._S_lte" TargetMode="External"/><Relationship Id="rId2" Type="http://schemas.openxmlformats.org/officeDocument/2006/relationships/hyperlink" Target="https://docs.mongodb.com/manual/reference/operator/query/eq/#op._S_e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ongodb.com/manual/reference/operator/query/lt/#op._S_lt" TargetMode="External"/><Relationship Id="rId5" Type="http://schemas.openxmlformats.org/officeDocument/2006/relationships/hyperlink" Target="https://docs.mongodb.com/manual/reference/operator/query/in/#op._S_in" TargetMode="External"/><Relationship Id="rId4" Type="http://schemas.openxmlformats.org/officeDocument/2006/relationships/hyperlink" Target="https://docs.mongodb.com/manual/reference/operator/query/gte/#op._S_gte" TargetMode="External"/><Relationship Id="rId9" Type="http://schemas.openxmlformats.org/officeDocument/2006/relationships/hyperlink" Target="https://docs.mongodb.com/manual/reference/operator/query/nin/#op._S_ni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MongoDB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8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db.inventory.find</a:t>
            </a:r>
            <a:r>
              <a:rPr lang="en-US" dirty="0" smtClean="0"/>
              <a:t>({</a:t>
            </a:r>
          </a:p>
          <a:p>
            <a:pPr marL="0" indent="0">
              <a:buNone/>
            </a:pPr>
            <a:r>
              <a:rPr lang="en-US" dirty="0" smtClean="0"/>
              <a:t>	$and : [</a:t>
            </a:r>
          </a:p>
          <a:p>
            <a:pPr marL="0" indent="0">
              <a:buNone/>
            </a:pPr>
            <a:r>
              <a:rPr lang="en-US" dirty="0" smtClean="0"/>
              <a:t>		{$or: [{price: 3.99}, {price: 4.99}]}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{$or: [{rating: “good”}, </a:t>
            </a:r>
            <a:r>
              <a:rPr lang="en-US" dirty="0" err="1" smtClean="0"/>
              <a:t>qty</a:t>
            </a:r>
            <a:r>
              <a:rPr lang="en-US" dirty="0" smtClean="0"/>
              <a:t>: {$</a:t>
            </a:r>
            <a:r>
              <a:rPr lang="en-US" dirty="0" err="1" smtClean="0"/>
              <a:t>lt</a:t>
            </a:r>
            <a:r>
              <a:rPr lang="en-US" dirty="0" smtClean="0"/>
              <a:t> : 20}]}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{item: {$ne: “Coors”}}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]</a:t>
            </a:r>
          </a:p>
          <a:p>
            <a:pPr marL="0" indent="0">
              <a:buNone/>
            </a:pPr>
            <a:r>
              <a:rPr lang="en-US" dirty="0" smtClean="0"/>
              <a:t>})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9144000" y="1384363"/>
            <a:ext cx="2544417" cy="2034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{ _id: 1,</a:t>
            </a:r>
          </a:p>
          <a:p>
            <a:r>
              <a:rPr lang="en-US" dirty="0"/>
              <a:t> </a:t>
            </a:r>
            <a:r>
              <a:rPr lang="en-US" dirty="0" smtClean="0"/>
              <a:t>item: “bud”,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qty</a:t>
            </a:r>
            <a:r>
              <a:rPr lang="en-US" dirty="0" smtClean="0"/>
              <a:t>: 10,</a:t>
            </a:r>
          </a:p>
          <a:p>
            <a:r>
              <a:rPr lang="en-US" dirty="0" smtClean="0"/>
              <a:t> tags: [“popular”, “summer”, “</a:t>
            </a:r>
            <a:r>
              <a:rPr lang="en-US" dirty="0"/>
              <a:t>J</a:t>
            </a:r>
            <a:r>
              <a:rPr lang="en-US" dirty="0" smtClean="0"/>
              <a:t>apanese”],</a:t>
            </a:r>
          </a:p>
          <a:p>
            <a:r>
              <a:rPr lang="en-US" dirty="0" smtClean="0"/>
              <a:t> rating: “good”,</a:t>
            </a:r>
          </a:p>
          <a:p>
            <a:r>
              <a:rPr lang="en-US" dirty="0" smtClean="0"/>
              <a:t> price: 3.99</a:t>
            </a:r>
          </a:p>
          <a:p>
            <a:r>
              <a:rPr lang="en-US" dirty="0" smtClean="0"/>
              <a:t>}</a:t>
            </a:r>
            <a:endParaRPr lang="en-IN" dirty="0"/>
          </a:p>
        </p:txBody>
      </p:sp>
      <p:sp>
        <p:nvSpPr>
          <p:cNvPr id="5" name="Flowchart: Process 4"/>
          <p:cNvSpPr/>
          <p:nvPr/>
        </p:nvSpPr>
        <p:spPr>
          <a:xfrm>
            <a:off x="5097888" y="5383369"/>
            <a:ext cx="4587026" cy="11204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mtClean="0"/>
              <a:t>SELECT * FROM inventory </a:t>
            </a:r>
          </a:p>
          <a:p>
            <a:r>
              <a:rPr lang="en-IN" smtClean="0"/>
              <a:t>WHERE ((price = 3.99) OR (price = 4.99)) AND</a:t>
            </a:r>
          </a:p>
          <a:p>
            <a:r>
              <a:rPr lang="en-IN" smtClean="0"/>
              <a:t>	((rating = “good”) OR (qty &lt; 20)) AND</a:t>
            </a:r>
          </a:p>
          <a:p>
            <a:r>
              <a:rPr lang="en-IN" smtClean="0"/>
              <a:t>	item != “Coors”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94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over nested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db.users.find</a:t>
            </a:r>
            <a:r>
              <a:rPr lang="en-US" dirty="0" smtClean="0"/>
              <a:t>({‘points.0.points’: {$</a:t>
            </a:r>
            <a:r>
              <a:rPr lang="en-US" dirty="0" err="1" smtClean="0"/>
              <a:t>lte</a:t>
            </a:r>
            <a:r>
              <a:rPr lang="en-US" dirty="0" smtClean="0"/>
              <a:t>: 80}})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db.users.find</a:t>
            </a:r>
            <a:r>
              <a:rPr lang="en-US" dirty="0" smtClean="0"/>
              <a:t>({‘</a:t>
            </a:r>
            <a:r>
              <a:rPr lang="en-US" dirty="0" err="1" smtClean="0"/>
              <a:t>points.points</a:t>
            </a:r>
            <a:r>
              <a:rPr lang="en-US" dirty="0" smtClean="0"/>
              <a:t>’: {$</a:t>
            </a:r>
            <a:r>
              <a:rPr lang="en-US" dirty="0" err="1" smtClean="0"/>
              <a:t>lte</a:t>
            </a:r>
            <a:r>
              <a:rPr lang="en-US" dirty="0" smtClean="0"/>
              <a:t>: 80}})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db.users.find</a:t>
            </a:r>
            <a:r>
              <a:rPr lang="en-US" dirty="0" smtClean="0"/>
              <a:t>({‘</a:t>
            </a:r>
            <a:r>
              <a:rPr lang="en-US" dirty="0" err="1" smtClean="0"/>
              <a:t>points.points</a:t>
            </a:r>
            <a:r>
              <a:rPr lang="en-US" dirty="0" smtClean="0"/>
              <a:t>’: {$</a:t>
            </a:r>
            <a:r>
              <a:rPr lang="en-US" dirty="0" err="1" smtClean="0"/>
              <a:t>lte</a:t>
            </a:r>
            <a:r>
              <a:rPr lang="en-US" dirty="0" smtClean="0"/>
              <a:t>: 81},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dirty="0" err="1" smtClean="0"/>
              <a:t>points.bonus</a:t>
            </a:r>
            <a:r>
              <a:rPr lang="en-US" dirty="0" smtClean="0"/>
              <a:t>”: 20</a:t>
            </a:r>
            <a:r>
              <a:rPr lang="en-US" dirty="0" smtClean="0"/>
              <a:t>} {_id: 0, points.:1})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lowchart: Process 3"/>
          <p:cNvSpPr/>
          <p:nvPr/>
        </p:nvSpPr>
        <p:spPr>
          <a:xfrm>
            <a:off x="9144000" y="1364485"/>
            <a:ext cx="2544417" cy="533448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{ </a:t>
            </a:r>
          </a:p>
          <a:p>
            <a:r>
              <a:rPr lang="en-US" dirty="0" smtClean="0"/>
              <a:t> _id: 1.</a:t>
            </a:r>
          </a:p>
          <a:p>
            <a:r>
              <a:rPr lang="en-US" dirty="0"/>
              <a:t> </a:t>
            </a:r>
            <a:r>
              <a:rPr lang="en-US" dirty="0" smtClean="0"/>
              <a:t> points: [</a:t>
            </a:r>
          </a:p>
          <a:p>
            <a:r>
              <a:rPr lang="en-US" dirty="0"/>
              <a:t> </a:t>
            </a:r>
            <a:r>
              <a:rPr lang="en-US" dirty="0" smtClean="0"/>
              <a:t>{points: 96, bonus: 20},</a:t>
            </a:r>
          </a:p>
          <a:p>
            <a:r>
              <a:rPr lang="en-US" dirty="0"/>
              <a:t> </a:t>
            </a:r>
            <a:r>
              <a:rPr lang="en-US" dirty="0" smtClean="0"/>
              <a:t>{points: 35, bonus: 10}</a:t>
            </a:r>
          </a:p>
          <a:p>
            <a:r>
              <a:rPr lang="en-US" dirty="0" smtClean="0"/>
              <a:t>  ]</a:t>
            </a:r>
          </a:p>
          <a:p>
            <a:r>
              <a:rPr lang="en-US" dirty="0"/>
              <a:t>_</a:t>
            </a:r>
            <a:r>
              <a:rPr lang="en-US" dirty="0" smtClean="0"/>
              <a:t>id: 2,</a:t>
            </a:r>
          </a:p>
          <a:p>
            <a:r>
              <a:rPr lang="en-US" dirty="0"/>
              <a:t> </a:t>
            </a:r>
            <a:r>
              <a:rPr lang="en-US" dirty="0" smtClean="0"/>
              <a:t> points: [</a:t>
            </a:r>
          </a:p>
          <a:p>
            <a:r>
              <a:rPr lang="en-US" dirty="0" smtClean="0"/>
              <a:t> {points: 53, bonus: 20},</a:t>
            </a:r>
          </a:p>
          <a:p>
            <a:r>
              <a:rPr lang="en-US" dirty="0" smtClean="0"/>
              <a:t> {points: 64, bonus: 12}</a:t>
            </a:r>
          </a:p>
          <a:p>
            <a:r>
              <a:rPr lang="en-US" dirty="0" smtClean="0"/>
              <a:t>  ]</a:t>
            </a:r>
          </a:p>
          <a:p>
            <a:r>
              <a:rPr lang="en-US" dirty="0" smtClean="0"/>
              <a:t>_id: 3,</a:t>
            </a:r>
          </a:p>
          <a:p>
            <a:r>
              <a:rPr lang="en-US" dirty="0" smtClean="0"/>
              <a:t>  points: [</a:t>
            </a:r>
          </a:p>
          <a:p>
            <a:r>
              <a:rPr lang="en-US" dirty="0" smtClean="0"/>
              <a:t> {points: 81, bonus: 8},</a:t>
            </a:r>
          </a:p>
          <a:p>
            <a:r>
              <a:rPr lang="en-US" dirty="0" smtClean="0"/>
              <a:t> {points: 95, bonus: 20}</a:t>
            </a:r>
          </a:p>
          <a:p>
            <a:r>
              <a:rPr lang="en-US" dirty="0" smtClean="0"/>
              <a:t>  ]</a:t>
            </a:r>
          </a:p>
          <a:p>
            <a:endParaRPr lang="en-US" dirty="0"/>
          </a:p>
          <a:p>
            <a:r>
              <a:rPr lang="en-US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57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SELECT COUNT(*) FROM employees;</a:t>
            </a:r>
          </a:p>
          <a:p>
            <a:r>
              <a:rPr lang="en-US" dirty="0" err="1" smtClean="0"/>
              <a:t>db.employees.count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istinct 			</a:t>
            </a:r>
            <a:r>
              <a:rPr lang="en-US" dirty="0" err="1" smtClean="0"/>
              <a:t>db.employees.count</a:t>
            </a:r>
            <a:r>
              <a:rPr lang="en-US" dirty="0" smtClean="0"/>
              <a:t>({</a:t>
            </a:r>
            <a:r>
              <a:rPr lang="en-US" dirty="0" err="1" smtClean="0"/>
              <a:t>addr</a:t>
            </a:r>
            <a:r>
              <a:rPr lang="en-US" dirty="0" smtClean="0"/>
              <a:t>: {$exists: true}})</a:t>
            </a:r>
          </a:p>
          <a:p>
            <a:r>
              <a:rPr lang="en-US" dirty="0" smtClean="0"/>
              <a:t>Get the distinct values of an array</a:t>
            </a:r>
          </a:p>
          <a:p>
            <a:pPr lvl="1"/>
            <a:r>
              <a:rPr lang="en-US" dirty="0" smtClean="0"/>
              <a:t>Data: {_id: 1, places: [USA, France, USA, India, Spain, UK, Spain]}</a:t>
            </a:r>
          </a:p>
          <a:p>
            <a:pPr lvl="1"/>
            <a:r>
              <a:rPr lang="en-US" dirty="0" err="1" smtClean="0"/>
              <a:t>db.countryDB.distinct</a:t>
            </a:r>
            <a:r>
              <a:rPr lang="en-US" dirty="0" smtClean="0"/>
              <a:t>(places)</a:t>
            </a:r>
          </a:p>
          <a:p>
            <a:pPr lvl="2"/>
            <a:r>
              <a:rPr lang="en-US" dirty="0" smtClean="0"/>
              <a:t>[USA, France, Spain, India, UK]</a:t>
            </a:r>
          </a:p>
          <a:p>
            <a:pPr lvl="1"/>
            <a:r>
              <a:rPr lang="en-US" dirty="0" err="1" smtClean="0"/>
              <a:t>db.countryDB.distinct</a:t>
            </a:r>
            <a:r>
              <a:rPr lang="en-US" dirty="0" smtClean="0"/>
              <a:t>(places).length()</a:t>
            </a:r>
          </a:p>
          <a:p>
            <a:pPr lvl="2"/>
            <a:r>
              <a:rPr lang="en-US" dirty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429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db.orders.aggregate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[</a:t>
            </a:r>
          </a:p>
          <a:p>
            <a:pPr marL="0" indent="0">
              <a:buNone/>
            </a:pPr>
            <a:r>
              <a:rPr lang="en-US" dirty="0" smtClean="0"/>
              <a:t>	{$match: {status: “A”} },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{$group: {_id: “$</a:t>
            </a:r>
            <a:r>
              <a:rPr lang="en-US" dirty="0" err="1" smtClean="0"/>
              <a:t>cust_id</a:t>
            </a:r>
            <a:r>
              <a:rPr lang="en-US" dirty="0" smtClean="0"/>
              <a:t>”, total: {$sum: “$amount”} }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]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Role of aggregation framework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Grouping, aggregate functions, sorting, 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930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73" y="398393"/>
            <a:ext cx="2524833" cy="60819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465" y="1268522"/>
            <a:ext cx="6688499" cy="391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4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in MongoDB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92747" y="1864262"/>
            <a:ext cx="6335332" cy="13548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 smtClean="0"/>
              <a:t>{_id: 1, item: “</a:t>
            </a:r>
            <a:r>
              <a:rPr lang="en-US" dirty="0" err="1" smtClean="0"/>
              <a:t>abc</a:t>
            </a:r>
            <a:r>
              <a:rPr lang="en-US" dirty="0" smtClean="0"/>
              <a:t>”, price: 12, quantity: 2}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 smtClean="0"/>
              <a:t>_id: 2, item: “</a:t>
            </a:r>
            <a:r>
              <a:rPr lang="en-US" dirty="0" err="1" smtClean="0"/>
              <a:t>jkl</a:t>
            </a:r>
            <a:r>
              <a:rPr lang="en-US" dirty="0" smtClean="0"/>
              <a:t>”, price: 20, quantity: 1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{_id: 3}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92747" y="1511364"/>
            <a:ext cx="79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Order:</a:t>
            </a:r>
            <a:endParaRPr lang="en-IN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992746" y="3745631"/>
            <a:ext cx="9383705" cy="311236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{_id: 1, </a:t>
            </a:r>
            <a:r>
              <a:rPr lang="en-US" dirty="0" err="1" smtClean="0"/>
              <a:t>sku</a:t>
            </a:r>
            <a:r>
              <a:rPr lang="en-US" dirty="0" smtClean="0"/>
              <a:t>: “</a:t>
            </a:r>
            <a:r>
              <a:rPr lang="en-US" dirty="0" err="1" smtClean="0"/>
              <a:t>abc</a:t>
            </a:r>
            <a:r>
              <a:rPr lang="en-US" dirty="0" smtClean="0"/>
              <a:t>”, description: “product 1”, </a:t>
            </a:r>
            <a:r>
              <a:rPr lang="en-US" dirty="0" err="1" smtClean="0"/>
              <a:t>instock</a:t>
            </a:r>
            <a:r>
              <a:rPr lang="en-US" dirty="0" smtClean="0"/>
              <a:t>: 120}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 smtClean="0"/>
              <a:t>_id: 2, </a:t>
            </a:r>
            <a:r>
              <a:rPr lang="en-US" dirty="0" err="1" smtClean="0"/>
              <a:t>sku</a:t>
            </a:r>
            <a:r>
              <a:rPr lang="en-US" dirty="0" smtClean="0"/>
              <a:t>: “</a:t>
            </a:r>
            <a:r>
              <a:rPr lang="en-US" dirty="0" err="1" smtClean="0"/>
              <a:t>def</a:t>
            </a:r>
            <a:r>
              <a:rPr lang="en-US" dirty="0" smtClean="0"/>
              <a:t>”, description: “product 2”, </a:t>
            </a:r>
            <a:r>
              <a:rPr lang="en-US" dirty="0" err="1" smtClean="0"/>
              <a:t>instock</a:t>
            </a:r>
            <a:r>
              <a:rPr lang="en-US" dirty="0" smtClean="0"/>
              <a:t>: 80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 smtClean="0"/>
              <a:t>_id: 3, </a:t>
            </a:r>
            <a:r>
              <a:rPr lang="en-US" dirty="0" err="1" smtClean="0"/>
              <a:t>sku</a:t>
            </a:r>
            <a:r>
              <a:rPr lang="en-US" dirty="0" smtClean="0"/>
              <a:t>: “</a:t>
            </a:r>
            <a:r>
              <a:rPr lang="en-US" dirty="0" err="1" smtClean="0"/>
              <a:t>ijk</a:t>
            </a:r>
            <a:r>
              <a:rPr lang="en-US" dirty="0" smtClean="0"/>
              <a:t>”, description: “product 3”, </a:t>
            </a:r>
            <a:r>
              <a:rPr lang="en-US" dirty="0" err="1" smtClean="0"/>
              <a:t>instock</a:t>
            </a:r>
            <a:r>
              <a:rPr lang="en-US" dirty="0" smtClean="0"/>
              <a:t>: 60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 smtClean="0"/>
              <a:t>_id: 4, </a:t>
            </a:r>
            <a:r>
              <a:rPr lang="en-US" dirty="0" err="1" smtClean="0"/>
              <a:t>sku</a:t>
            </a:r>
            <a:r>
              <a:rPr lang="en-US" dirty="0" smtClean="0"/>
              <a:t>: “</a:t>
            </a:r>
            <a:r>
              <a:rPr lang="en-US" dirty="0" err="1" smtClean="0"/>
              <a:t>jkl</a:t>
            </a:r>
            <a:r>
              <a:rPr lang="en-US" dirty="0" smtClean="0"/>
              <a:t>”, description: “product 4”, </a:t>
            </a:r>
            <a:r>
              <a:rPr lang="en-US" dirty="0" err="1" smtClean="0"/>
              <a:t>instock</a:t>
            </a:r>
            <a:r>
              <a:rPr lang="en-US" dirty="0" smtClean="0"/>
              <a:t>: 70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 smtClean="0"/>
              <a:t>_id: 5, </a:t>
            </a:r>
            <a:r>
              <a:rPr lang="en-US" dirty="0" err="1" smtClean="0"/>
              <a:t>sku</a:t>
            </a:r>
            <a:r>
              <a:rPr lang="en-US" dirty="0" smtClean="0"/>
              <a:t>: null, description: “</a:t>
            </a:r>
            <a:r>
              <a:rPr lang="en-US" dirty="0" err="1" smtClean="0"/>
              <a:t>incmopletye</a:t>
            </a:r>
            <a:r>
              <a:rPr lang="en-US" dirty="0" smtClean="0"/>
              <a:t>”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{}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92747" y="3333099"/>
            <a:ext cx="113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inventory: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174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db.orders.aggregate</a:t>
            </a:r>
            <a:r>
              <a:rPr lang="en-US" dirty="0" smtClean="0"/>
              <a:t>([</a:t>
            </a:r>
          </a:p>
          <a:p>
            <a:pPr marL="0" indent="0">
              <a:buNone/>
            </a:pPr>
            <a:r>
              <a:rPr lang="en-US" dirty="0" smtClean="0"/>
              <a:t>	{$lookup: {</a:t>
            </a:r>
          </a:p>
          <a:p>
            <a:pPr marL="0" indent="0">
              <a:buNone/>
            </a:pPr>
            <a:r>
              <a:rPr lang="en-US" dirty="0" smtClean="0"/>
              <a:t>		from: “inventory”,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localField</a:t>
            </a:r>
            <a:r>
              <a:rPr lang="en-US" dirty="0" smtClean="0"/>
              <a:t>: “item”,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foreignField</a:t>
            </a:r>
            <a:r>
              <a:rPr lang="en-US" dirty="0" smtClean="0"/>
              <a:t>: “</a:t>
            </a:r>
            <a:r>
              <a:rPr lang="en-US" dirty="0" err="1" smtClean="0"/>
              <a:t>sku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as: “</a:t>
            </a:r>
            <a:r>
              <a:rPr lang="en-US" dirty="0" err="1" smtClean="0"/>
              <a:t>inventory_order_docs</a:t>
            </a:r>
            <a:r>
              <a:rPr lang="en-US" dirty="0" smtClean="0"/>
              <a:t>”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}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10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[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 smtClean="0"/>
              <a:t>		_id: 1,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name: “</a:t>
            </a:r>
            <a:r>
              <a:rPr lang="en-US" dirty="0"/>
              <a:t>R</a:t>
            </a:r>
            <a:r>
              <a:rPr lang="en-US" dirty="0" smtClean="0"/>
              <a:t>avi”,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age: 23,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type: 1,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status: “P”,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favorites: {artist: “Picasso”, food: “Pizza”},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finished: [17,3],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badges: [“blue”, “black”],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points: [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{points: 85, bonus: 20},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{points: 75, bonus: 10},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],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	_id: 2,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name: “Vinod”,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age: 35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]</a:t>
            </a:r>
            <a:endParaRPr lang="en-IN" dirty="0"/>
          </a:p>
        </p:txBody>
      </p:sp>
      <p:sp>
        <p:nvSpPr>
          <p:cNvPr id="6" name="Line Callout 1 5"/>
          <p:cNvSpPr/>
          <p:nvPr/>
        </p:nvSpPr>
        <p:spPr>
          <a:xfrm>
            <a:off x="5118295" y="675249"/>
            <a:ext cx="1955409" cy="612648"/>
          </a:xfrm>
          <a:prstGeom prst="borderCallout1">
            <a:avLst>
              <a:gd name="adj1" fmla="val 18750"/>
              <a:gd name="adj2" fmla="val -8333"/>
              <a:gd name="adj3" fmla="val 55095"/>
              <a:gd name="adj4" fmla="val -462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dirty="0" smtClean="0"/>
              <a:t>ey-value payer</a:t>
            </a:r>
          </a:p>
          <a:p>
            <a:pPr algn="ctr"/>
            <a:r>
              <a:rPr lang="en-US" dirty="0" smtClean="0"/>
              <a:t>(key -&gt; value)</a:t>
            </a:r>
            <a:endParaRPr lang="en-IN" dirty="0"/>
          </a:p>
        </p:txBody>
      </p:sp>
      <p:sp>
        <p:nvSpPr>
          <p:cNvPr id="7" name="Line Callout 1 6"/>
          <p:cNvSpPr/>
          <p:nvPr/>
        </p:nvSpPr>
        <p:spPr>
          <a:xfrm>
            <a:off x="7255412" y="2317651"/>
            <a:ext cx="4098388" cy="1111349"/>
          </a:xfrm>
          <a:prstGeom prst="borderCallout1">
            <a:avLst>
              <a:gd name="adj1" fmla="val 18750"/>
              <a:gd name="adj2" fmla="val -8333"/>
              <a:gd name="adj3" fmla="val 58609"/>
              <a:gd name="adj4" fmla="val -507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amed array</a:t>
            </a:r>
          </a:p>
          <a:p>
            <a:pPr algn="ctr"/>
            <a:r>
              <a:rPr lang="en-US" dirty="0" smtClean="0"/>
              <a:t>named-key -&gt; array</a:t>
            </a:r>
          </a:p>
          <a:p>
            <a:pPr algn="ctr"/>
            <a:r>
              <a:rPr lang="en-US" dirty="0" smtClean="0"/>
              <a:t>(array-key, position -&gt; array-element) </a:t>
            </a:r>
            <a:endParaRPr lang="en-US" dirty="0" smtClean="0"/>
          </a:p>
          <a:p>
            <a:pPr algn="ctr"/>
            <a:r>
              <a:rPr lang="en-US" dirty="0" smtClean="0"/>
              <a:t>(array-key, value-list -&gt; matching-values)</a:t>
            </a:r>
            <a:endParaRPr lang="en-IN" dirty="0"/>
          </a:p>
        </p:txBody>
      </p:sp>
      <p:sp>
        <p:nvSpPr>
          <p:cNvPr id="8" name="Line Callout 1 7"/>
          <p:cNvSpPr/>
          <p:nvPr/>
        </p:nvSpPr>
        <p:spPr>
          <a:xfrm>
            <a:off x="7723163" y="981572"/>
            <a:ext cx="3630636" cy="931633"/>
          </a:xfrm>
          <a:prstGeom prst="borderCallout1">
            <a:avLst>
              <a:gd name="adj1" fmla="val 18750"/>
              <a:gd name="adj2" fmla="val -8333"/>
              <a:gd name="adj3" fmla="val 138034"/>
              <a:gd name="adj4" fmla="val -29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Named Tuple</a:t>
            </a:r>
          </a:p>
          <a:p>
            <a:pPr algn="ctr"/>
            <a:r>
              <a:rPr lang="en-US" dirty="0" smtClean="0"/>
              <a:t>(tuple-key -&gt; tuple)</a:t>
            </a:r>
            <a:endParaRPr lang="en-US" dirty="0" smtClean="0"/>
          </a:p>
          <a:p>
            <a:pPr algn="ctr"/>
            <a:r>
              <a:rPr lang="en-US" dirty="0" smtClean="0"/>
              <a:t>(tuple-key, </a:t>
            </a:r>
            <a:r>
              <a:rPr lang="en-US" dirty="0" err="1" smtClean="0"/>
              <a:t>attrib</a:t>
            </a:r>
            <a:r>
              <a:rPr lang="en-US" dirty="0" smtClean="0"/>
              <a:t>-key -&gt; </a:t>
            </a:r>
            <a:r>
              <a:rPr lang="en-US" dirty="0" err="1" smtClean="0"/>
              <a:t>attrib</a:t>
            </a:r>
            <a:r>
              <a:rPr lang="en-US" dirty="0" smtClean="0"/>
              <a:t>-value)</a:t>
            </a:r>
            <a:endParaRPr lang="en-IN" dirty="0"/>
          </a:p>
        </p:txBody>
      </p:sp>
      <p:sp>
        <p:nvSpPr>
          <p:cNvPr id="9" name="Line Callout 1 8"/>
          <p:cNvSpPr/>
          <p:nvPr/>
        </p:nvSpPr>
        <p:spPr>
          <a:xfrm>
            <a:off x="7255412" y="3924532"/>
            <a:ext cx="3632982" cy="612648"/>
          </a:xfrm>
          <a:prstGeom prst="borderCallout1">
            <a:avLst>
              <a:gd name="adj1" fmla="val 18750"/>
              <a:gd name="adj2" fmla="val -8333"/>
              <a:gd name="adj3" fmla="val -20680"/>
              <a:gd name="adj4" fmla="val -32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Named array or unnamed tuples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069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SELECT and MongoDB find()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757" y="1690688"/>
            <a:ext cx="11386930" cy="4351338"/>
          </a:xfrm>
        </p:spPr>
        <p:txBody>
          <a:bodyPr/>
          <a:lstStyle/>
          <a:p>
            <a:r>
              <a:rPr lang="en-US" dirty="0" smtClean="0"/>
              <a:t>MongoDB is a collection of documents</a:t>
            </a:r>
          </a:p>
          <a:p>
            <a:r>
              <a:rPr lang="en-US" dirty="0" smtClean="0"/>
              <a:t>The basic query primitive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db.&lt;collection&gt;.find(&lt;query filter&gt;, &lt;projection&gt;).&lt;cursor-modifier&gt;</a:t>
            </a:r>
            <a:endParaRPr lang="en-IN" dirty="0"/>
          </a:p>
        </p:txBody>
      </p:sp>
      <p:sp>
        <p:nvSpPr>
          <p:cNvPr id="4" name="Line Callout 1 3"/>
          <p:cNvSpPr/>
          <p:nvPr/>
        </p:nvSpPr>
        <p:spPr>
          <a:xfrm>
            <a:off x="2772660" y="4054554"/>
            <a:ext cx="2256540" cy="835498"/>
          </a:xfrm>
          <a:prstGeom prst="borderCallout1">
            <a:avLst>
              <a:gd name="adj1" fmla="val 18750"/>
              <a:gd name="adj2" fmla="val -8333"/>
              <a:gd name="adj3" fmla="val -102382"/>
              <a:gd name="adj4" fmla="val -8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Like FROM clause, specifies the collection to use</a:t>
            </a:r>
            <a:endParaRPr lang="en-IN" dirty="0"/>
          </a:p>
        </p:txBody>
      </p:sp>
      <p:sp>
        <p:nvSpPr>
          <p:cNvPr id="5" name="Line Callout 1 4"/>
          <p:cNvSpPr/>
          <p:nvPr/>
        </p:nvSpPr>
        <p:spPr>
          <a:xfrm>
            <a:off x="5277321" y="5735701"/>
            <a:ext cx="2932401" cy="923515"/>
          </a:xfrm>
          <a:prstGeom prst="borderCallout1">
            <a:avLst>
              <a:gd name="adj1" fmla="val 18750"/>
              <a:gd name="adj2" fmla="val -8333"/>
              <a:gd name="adj3" fmla="val -272256"/>
              <a:gd name="adj4" fmla="val 42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Like WHERE clause, specifies which </a:t>
            </a:r>
            <a:r>
              <a:rPr lang="en-US" dirty="0"/>
              <a:t>d</a:t>
            </a:r>
            <a:r>
              <a:rPr lang="en-US" dirty="0" smtClean="0"/>
              <a:t>ocuments to return</a:t>
            </a:r>
            <a:endParaRPr lang="en-IN" dirty="0"/>
          </a:p>
        </p:txBody>
      </p:sp>
      <p:sp>
        <p:nvSpPr>
          <p:cNvPr id="6" name="Line Callout 1 5"/>
          <p:cNvSpPr/>
          <p:nvPr/>
        </p:nvSpPr>
        <p:spPr>
          <a:xfrm>
            <a:off x="6254313" y="4153948"/>
            <a:ext cx="2193948" cy="612648"/>
          </a:xfrm>
          <a:prstGeom prst="borderCallout1">
            <a:avLst>
              <a:gd name="adj1" fmla="val 18750"/>
              <a:gd name="adj2" fmla="val -8333"/>
              <a:gd name="adj3" fmla="val -162296"/>
              <a:gd name="adj4" fmla="val 27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Projection variables</a:t>
            </a:r>
          </a:p>
          <a:p>
            <a:pPr algn="ctr"/>
            <a:r>
              <a:rPr lang="en-US" dirty="0" smtClean="0"/>
              <a:t>In SELECT clause</a:t>
            </a:r>
            <a:endParaRPr lang="en-IN" dirty="0"/>
          </a:p>
        </p:txBody>
      </p:sp>
      <p:sp>
        <p:nvSpPr>
          <p:cNvPr id="7" name="Line Callout 1 6"/>
          <p:cNvSpPr/>
          <p:nvPr/>
        </p:nvSpPr>
        <p:spPr>
          <a:xfrm>
            <a:off x="9487130" y="4054554"/>
            <a:ext cx="1955409" cy="612648"/>
          </a:xfrm>
          <a:prstGeom prst="borderCallout1">
            <a:avLst>
              <a:gd name="adj1" fmla="val 18750"/>
              <a:gd name="adj2" fmla="val -8333"/>
              <a:gd name="adj3" fmla="val -136339"/>
              <a:gd name="adj4" fmla="val -177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many results to return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414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simple Queries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Query 1:</a:t>
            </a:r>
          </a:p>
          <a:p>
            <a:pPr lvl="1"/>
            <a:r>
              <a:rPr lang="en-US" dirty="0" smtClean="0"/>
              <a:t>SQL</a:t>
            </a:r>
          </a:p>
          <a:p>
            <a:pPr lvl="2"/>
            <a:r>
              <a:rPr lang="en-US" dirty="0" smtClean="0"/>
              <a:t>SELECT * FROM employees;</a:t>
            </a:r>
          </a:p>
          <a:p>
            <a:pPr lvl="1"/>
            <a:r>
              <a:rPr lang="en-US" dirty="0" smtClean="0"/>
              <a:t>MongoDB</a:t>
            </a:r>
          </a:p>
          <a:p>
            <a:pPr lvl="2"/>
            <a:r>
              <a:rPr lang="en-US" dirty="0" err="1" smtClean="0"/>
              <a:t>db.employees.find</a:t>
            </a:r>
            <a:r>
              <a:rPr lang="en-US" dirty="0" smtClean="0"/>
              <a:t>()</a:t>
            </a:r>
          </a:p>
          <a:p>
            <a:r>
              <a:rPr lang="en-US" dirty="0" smtClean="0"/>
              <a:t>Query 2:</a:t>
            </a:r>
          </a:p>
          <a:p>
            <a:pPr lvl="1"/>
            <a:r>
              <a:rPr lang="en-US" dirty="0" smtClean="0"/>
              <a:t>SQL</a:t>
            </a:r>
          </a:p>
          <a:p>
            <a:pPr lvl="2"/>
            <a:r>
              <a:rPr lang="en-US" dirty="0" smtClean="0"/>
              <a:t>SELECT name. salary FROM </a:t>
            </a:r>
            <a:r>
              <a:rPr lang="en-US" dirty="0" err="1" smtClean="0"/>
              <a:t>emplyees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MongoDB</a:t>
            </a:r>
          </a:p>
          <a:p>
            <a:pPr lvl="2"/>
            <a:r>
              <a:rPr lang="en-US" dirty="0" err="1" smtClean="0"/>
              <a:t>db.employees.find</a:t>
            </a:r>
            <a:r>
              <a:rPr lang="en-US" dirty="0" smtClean="0"/>
              <a:t>(</a:t>
            </a:r>
          </a:p>
          <a:p>
            <a:pPr lvl="4"/>
            <a:r>
              <a:rPr lang="en-US" dirty="0" smtClean="0"/>
              <a:t>{}, </a:t>
            </a:r>
          </a:p>
          <a:p>
            <a:pPr lvl="4"/>
            <a:r>
              <a:rPr lang="en-US" dirty="0" smtClean="0"/>
              <a:t>{name: 1, salary: 1}</a:t>
            </a:r>
          </a:p>
          <a:p>
            <a:pPr lvl="3"/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4" name="Line Callout 1 3"/>
          <p:cNvSpPr/>
          <p:nvPr/>
        </p:nvSpPr>
        <p:spPr>
          <a:xfrm>
            <a:off x="6096000" y="5147857"/>
            <a:ext cx="4121426" cy="612648"/>
          </a:xfrm>
          <a:prstGeom prst="borderCallout1">
            <a:avLst>
              <a:gd name="adj1" fmla="val 18750"/>
              <a:gd name="adj2" fmla="val -8333"/>
              <a:gd name="adj3" fmla="val 55095"/>
              <a:gd name="adj4" fmla="val -462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{name: 1, salary: 1, _id: 0}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320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Query conditions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21" y="1825625"/>
            <a:ext cx="11861442" cy="4351338"/>
          </a:xfrm>
        </p:spPr>
        <p:txBody>
          <a:bodyPr/>
          <a:lstStyle/>
          <a:p>
            <a:r>
              <a:rPr lang="en-US" dirty="0" smtClean="0"/>
              <a:t>Query 3:</a:t>
            </a:r>
          </a:p>
          <a:p>
            <a:pPr lvl="1"/>
            <a:r>
              <a:rPr lang="en-US" dirty="0" smtClean="0"/>
              <a:t>SQL		SELECT </a:t>
            </a:r>
            <a:r>
              <a:rPr lang="en-US" dirty="0" err="1" smtClean="0"/>
              <a:t>last_name</a:t>
            </a:r>
            <a:r>
              <a:rPr lang="en-US" dirty="0" smtClean="0"/>
              <a:t>, salary from employees WHERE name = “</a:t>
            </a:r>
            <a:r>
              <a:rPr lang="en-US" dirty="0"/>
              <a:t>R</a:t>
            </a:r>
            <a:r>
              <a:rPr lang="en-US" dirty="0" smtClean="0"/>
              <a:t>avi”;</a:t>
            </a:r>
          </a:p>
          <a:p>
            <a:pPr lvl="1"/>
            <a:r>
              <a:rPr lang="en-US" dirty="0" smtClean="0"/>
              <a:t>MongoDB	</a:t>
            </a:r>
            <a:r>
              <a:rPr lang="en-US" dirty="0" err="1" smtClean="0"/>
              <a:t>db.employees.find</a:t>
            </a:r>
            <a:r>
              <a:rPr lang="en-US" dirty="0" smtClean="0"/>
              <a:t>({name: “Ravi”}, {</a:t>
            </a:r>
            <a:r>
              <a:rPr lang="en-US" dirty="0" err="1" smtClean="0"/>
              <a:t>last_name</a:t>
            </a:r>
            <a:r>
              <a:rPr lang="en-US" dirty="0" smtClean="0"/>
              <a:t>: 1, salary: 1, _id:0})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Query 4:</a:t>
            </a:r>
          </a:p>
          <a:p>
            <a:pPr lvl="1"/>
            <a:r>
              <a:rPr lang="en-US" dirty="0" smtClean="0"/>
              <a:t>SQL	SELECT DISTINCT </a:t>
            </a:r>
            <a:r>
              <a:rPr lang="en-US" dirty="0" err="1" smtClean="0"/>
              <a:t>last_name</a:t>
            </a:r>
            <a:r>
              <a:rPr lang="en-US" dirty="0" smtClean="0"/>
              <a:t>, salary from employees WHERE salary &gt; 1000000;</a:t>
            </a:r>
          </a:p>
          <a:p>
            <a:pPr lvl="1"/>
            <a:r>
              <a:rPr lang="en-US" dirty="0" smtClean="0"/>
              <a:t>MongoDB	</a:t>
            </a:r>
            <a:r>
              <a:rPr lang="en-US" dirty="0" err="1" smtClean="0"/>
              <a:t>db.employees.distinct</a:t>
            </a:r>
            <a:r>
              <a:rPr lang="en-US" dirty="0" smtClean="0"/>
              <a:t>({salary : {$</a:t>
            </a:r>
            <a:r>
              <a:rPr lang="en-US" dirty="0" err="1" smtClean="0"/>
              <a:t>gt</a:t>
            </a:r>
            <a:r>
              <a:rPr lang="en-US" dirty="0" smtClean="0"/>
              <a:t>: 1000000}}, {</a:t>
            </a:r>
            <a:r>
              <a:rPr lang="en-US" dirty="0" err="1" smtClean="0"/>
              <a:t>last_name</a:t>
            </a:r>
            <a:r>
              <a:rPr lang="en-US" dirty="0" smtClean="0"/>
              <a:t>: 1,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salary: 1, _id: 0})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400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Comparison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385603"/>
              </p:ext>
            </p:extLst>
          </p:nvPr>
        </p:nvGraphicFramePr>
        <p:xfrm>
          <a:off x="838200" y="1825626"/>
          <a:ext cx="10515600" cy="3656502"/>
        </p:xfrm>
        <a:graphic>
          <a:graphicData uri="http://schemas.openxmlformats.org/drawingml/2006/table">
            <a:tbl>
              <a:tblPr/>
              <a:tblGrid>
                <a:gridCol w="1312572">
                  <a:extLst>
                    <a:ext uri="{9D8B030D-6E8A-4147-A177-3AD203B41FA5}">
                      <a16:colId xmlns:a16="http://schemas.microsoft.com/office/drawing/2014/main" val="3544835233"/>
                    </a:ext>
                  </a:extLst>
                </a:gridCol>
                <a:gridCol w="9203028">
                  <a:extLst>
                    <a:ext uri="{9D8B030D-6E8A-4147-A177-3AD203B41FA5}">
                      <a16:colId xmlns:a16="http://schemas.microsoft.com/office/drawing/2014/main" val="2757403407"/>
                    </a:ext>
                  </a:extLst>
                </a:gridCol>
              </a:tblGrid>
              <a:tr h="320692"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Name</a:t>
                      </a:r>
                    </a:p>
                  </a:txBody>
                  <a:tcPr marL="39818" marR="39818" marT="38226" marB="955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Description</a:t>
                      </a:r>
                    </a:p>
                  </a:txBody>
                  <a:tcPr marL="39818" marR="39818" marT="38226" marB="955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713320"/>
                  </a:ext>
                </a:extLst>
              </a:tr>
              <a:tr h="364385">
                <a:tc>
                  <a:txBody>
                    <a:bodyPr/>
                    <a:lstStyle/>
                    <a:p>
                      <a:pPr algn="l"/>
                      <a:r>
                        <a:rPr lang="en-IN" sz="1500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2" tooltip="$eq"/>
                        </a:rPr>
                        <a:t>$eq</a:t>
                      </a:r>
                      <a:endParaRPr lang="en-IN" sz="1500">
                        <a:effectLst/>
                      </a:endParaRPr>
                    </a:p>
                  </a:txBody>
                  <a:tcPr marL="39818" marR="39818" marT="87600" marB="9556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Matches values that are equal to a specified value.</a:t>
                      </a:r>
                    </a:p>
                  </a:txBody>
                  <a:tcPr marL="39818" marR="39818" marT="87600" marB="9556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821200"/>
                  </a:ext>
                </a:extLst>
              </a:tr>
              <a:tr h="364385">
                <a:tc>
                  <a:txBody>
                    <a:bodyPr/>
                    <a:lstStyle/>
                    <a:p>
                      <a:pPr algn="l"/>
                      <a:r>
                        <a:rPr lang="en-IN" sz="1500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3" tooltip="$gt"/>
                        </a:rPr>
                        <a:t>$gt</a:t>
                      </a:r>
                      <a:endParaRPr lang="en-IN" sz="1500">
                        <a:effectLst/>
                      </a:endParaRPr>
                    </a:p>
                  </a:txBody>
                  <a:tcPr marL="39818" marR="39818" marT="87600" marB="9556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Matches values that are greater than a specified value.</a:t>
                      </a:r>
                    </a:p>
                  </a:txBody>
                  <a:tcPr marL="39818" marR="39818" marT="87600" marB="9556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707567"/>
                  </a:ext>
                </a:extLst>
              </a:tr>
              <a:tr h="364385">
                <a:tc>
                  <a:txBody>
                    <a:bodyPr/>
                    <a:lstStyle/>
                    <a:p>
                      <a:pPr algn="l"/>
                      <a:r>
                        <a:rPr lang="en-IN" sz="1500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4" tooltip="$gte"/>
                        </a:rPr>
                        <a:t>$gte</a:t>
                      </a:r>
                      <a:endParaRPr lang="en-IN" sz="1500">
                        <a:effectLst/>
                      </a:endParaRPr>
                    </a:p>
                  </a:txBody>
                  <a:tcPr marL="39818" marR="39818" marT="87600" marB="9556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Matches values that are greater than or equal to a specified value.</a:t>
                      </a:r>
                    </a:p>
                  </a:txBody>
                  <a:tcPr marL="39818" marR="39818" marT="87600" marB="9556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928937"/>
                  </a:ext>
                </a:extLst>
              </a:tr>
              <a:tr h="364385">
                <a:tc>
                  <a:txBody>
                    <a:bodyPr/>
                    <a:lstStyle/>
                    <a:p>
                      <a:pPr algn="l"/>
                      <a:r>
                        <a:rPr lang="en-IN" sz="1500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5" tooltip="$in"/>
                        </a:rPr>
                        <a:t>$in</a:t>
                      </a:r>
                      <a:endParaRPr lang="en-IN" sz="1500">
                        <a:effectLst/>
                      </a:endParaRPr>
                    </a:p>
                  </a:txBody>
                  <a:tcPr marL="39818" marR="39818" marT="87600" marB="9556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Matches any of the values specified in an array.</a:t>
                      </a:r>
                    </a:p>
                  </a:txBody>
                  <a:tcPr marL="39818" marR="39818" marT="87600" marB="9556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27666"/>
                  </a:ext>
                </a:extLst>
              </a:tr>
              <a:tr h="364385">
                <a:tc>
                  <a:txBody>
                    <a:bodyPr/>
                    <a:lstStyle/>
                    <a:p>
                      <a:pPr algn="l"/>
                      <a:r>
                        <a:rPr lang="en-IN" sz="1500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6" tooltip="$lt"/>
                        </a:rPr>
                        <a:t>$lt</a:t>
                      </a:r>
                      <a:endParaRPr lang="en-IN" sz="1500">
                        <a:effectLst/>
                      </a:endParaRPr>
                    </a:p>
                  </a:txBody>
                  <a:tcPr marL="39818" marR="39818" marT="87600" marB="9556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Matches values that are less than a specified value.</a:t>
                      </a:r>
                    </a:p>
                  </a:txBody>
                  <a:tcPr marL="39818" marR="39818" marT="87600" marB="9556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825928"/>
                  </a:ext>
                </a:extLst>
              </a:tr>
              <a:tr h="364385">
                <a:tc>
                  <a:txBody>
                    <a:bodyPr/>
                    <a:lstStyle/>
                    <a:p>
                      <a:pPr algn="l"/>
                      <a:r>
                        <a:rPr lang="en-IN" sz="1500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7" tooltip="$lte"/>
                        </a:rPr>
                        <a:t>$lte</a:t>
                      </a:r>
                      <a:endParaRPr lang="en-IN" sz="1500">
                        <a:effectLst/>
                      </a:endParaRPr>
                    </a:p>
                  </a:txBody>
                  <a:tcPr marL="39818" marR="39818" marT="87600" marB="9556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Matches values that are less than or equal to a specified value.</a:t>
                      </a:r>
                    </a:p>
                  </a:txBody>
                  <a:tcPr marL="39818" marR="39818" marT="87600" marB="9556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288124"/>
                  </a:ext>
                </a:extLst>
              </a:tr>
              <a:tr h="364385">
                <a:tc>
                  <a:txBody>
                    <a:bodyPr/>
                    <a:lstStyle/>
                    <a:p>
                      <a:pPr algn="l"/>
                      <a:r>
                        <a:rPr lang="en-IN" sz="1500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8" tooltip="$ne"/>
                        </a:rPr>
                        <a:t>$ne</a:t>
                      </a:r>
                      <a:endParaRPr lang="en-IN" sz="1500">
                        <a:effectLst/>
                      </a:endParaRPr>
                    </a:p>
                  </a:txBody>
                  <a:tcPr marL="39818" marR="39818" marT="87600" marB="9556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>
                          <a:effectLst/>
                        </a:rPr>
                        <a:t>Matches all values that are not equal to a specified value.</a:t>
                      </a:r>
                    </a:p>
                  </a:txBody>
                  <a:tcPr marL="39818" marR="39818" marT="87600" marB="9556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021074"/>
                  </a:ext>
                </a:extLst>
              </a:tr>
              <a:tr h="364385">
                <a:tc>
                  <a:txBody>
                    <a:bodyPr/>
                    <a:lstStyle/>
                    <a:p>
                      <a:pPr algn="l"/>
                      <a:r>
                        <a:rPr lang="en-IN" sz="1500" u="none" strike="noStrike">
                          <a:solidFill>
                            <a:srgbClr val="006CBC"/>
                          </a:solidFill>
                          <a:effectLst/>
                          <a:latin typeface="Source Code Pro"/>
                          <a:hlinkClick r:id="rId9" tooltip="$nin"/>
                        </a:rPr>
                        <a:t>$nin</a:t>
                      </a:r>
                      <a:endParaRPr lang="en-IN" sz="1500">
                        <a:effectLst/>
                      </a:endParaRPr>
                    </a:p>
                  </a:txBody>
                  <a:tcPr marL="39818" marR="39818" marT="87600" marB="9556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500" dirty="0">
                          <a:effectLst/>
                        </a:rPr>
                        <a:t>Matches none of the values specified in an array.</a:t>
                      </a:r>
                    </a:p>
                  </a:txBody>
                  <a:tcPr marL="39818" marR="39818" marT="87600" marB="9556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168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95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Logical and Array …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02276" y="2274838"/>
            <a:ext cx="112046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$and	Joins query clauses with a logical AND returns all documents that match the conditions of both clauses.</a:t>
            </a:r>
          </a:p>
          <a:p>
            <a:r>
              <a:rPr lang="en-IN" dirty="0" smtClean="0"/>
              <a:t>$not	Inverts the effect of a query expression and returns documents that do not match the query expression.</a:t>
            </a:r>
          </a:p>
          <a:p>
            <a:r>
              <a:rPr lang="en-IN" dirty="0" smtClean="0"/>
              <a:t>$nor	Joins query clauses with a logical NOR returns all documents that fail to match both clauses.</a:t>
            </a:r>
          </a:p>
          <a:p>
            <a:r>
              <a:rPr lang="en-IN" dirty="0" smtClean="0"/>
              <a:t>$or	Joins query clauses with a logical OR returns all documents that match the conditions of either clause.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ARRAY operations:</a:t>
            </a:r>
            <a:endParaRPr lang="en-US" dirty="0"/>
          </a:p>
          <a:p>
            <a:r>
              <a:rPr lang="en-US" dirty="0" smtClean="0"/>
              <a:t>$in	Matches any of the values specified in an array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nin</a:t>
            </a:r>
            <a:r>
              <a:rPr lang="en-US" dirty="0" smtClean="0"/>
              <a:t>	</a:t>
            </a:r>
            <a:r>
              <a:rPr lang="en-US" dirty="0" smtClean="0"/>
              <a:t> Matches none of the values specified in an 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596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Query 5:</a:t>
            </a:r>
          </a:p>
          <a:p>
            <a:r>
              <a:rPr lang="en-US" dirty="0" smtClean="0"/>
              <a:t>Count the numbers of employees whose names have partial string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“</a:t>
            </a:r>
            <a:r>
              <a:rPr lang="en-US" dirty="0" err="1" smtClean="0"/>
              <a:t>kar</a:t>
            </a:r>
            <a:r>
              <a:rPr lang="en-US" dirty="0" smtClean="0"/>
              <a:t>” in it – must be case insensitive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db.employees.find</a:t>
            </a:r>
            <a:r>
              <a:rPr lang="en-US" dirty="0" smtClean="0"/>
              <a:t>({name: “</a:t>
            </a:r>
            <a:r>
              <a:rPr lang="en-US" dirty="0" err="1" smtClean="0"/>
              <a:t>kar</a:t>
            </a:r>
            <a:r>
              <a:rPr lang="en-US" dirty="0" smtClean="0"/>
              <a:t>”</a:t>
            </a:r>
            <a:r>
              <a:rPr lang="en-US" dirty="0" smtClean="0"/>
              <a:t> }).count()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db.employees.find</a:t>
            </a:r>
            <a:r>
              <a:rPr lang="en-US" dirty="0" smtClean="0"/>
              <a:t>({name: {$regex: /</a:t>
            </a:r>
            <a:r>
              <a:rPr lang="en-US" dirty="0" err="1" smtClean="0"/>
              <a:t>kar</a:t>
            </a:r>
            <a:r>
              <a:rPr lang="en-US" dirty="0" smtClean="0"/>
              <a:t>/</a:t>
            </a:r>
            <a:r>
              <a:rPr lang="en-US" dirty="0" err="1" smtClean="0"/>
              <a:t>i</a:t>
            </a:r>
            <a:r>
              <a:rPr lang="en-US" dirty="0" smtClean="0"/>
              <a:t>} }).count()</a:t>
            </a:r>
          </a:p>
          <a:p>
            <a:r>
              <a:rPr lang="en-US" dirty="0" smtClean="0"/>
              <a:t>Query 6:</a:t>
            </a:r>
          </a:p>
          <a:p>
            <a:pPr lvl="1"/>
            <a:r>
              <a:rPr lang="en-US" dirty="0" smtClean="0"/>
              <a:t>Same, but </a:t>
            </a:r>
            <a:r>
              <a:rPr lang="en-US" dirty="0" err="1" smtClean="0"/>
              <a:t>last_name</a:t>
            </a:r>
            <a:r>
              <a:rPr lang="en-US" dirty="0" smtClean="0"/>
              <a:t> start with “</a:t>
            </a:r>
            <a:r>
              <a:rPr lang="en-US" dirty="0" err="1" smtClean="0"/>
              <a:t>Tendul</a:t>
            </a:r>
            <a:r>
              <a:rPr lang="en-US" dirty="0" smtClean="0"/>
              <a:t>”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db.employees.find</a:t>
            </a:r>
            <a:r>
              <a:rPr lang="en-US" dirty="0" smtClean="0"/>
              <a:t>({name: {$regex: /^</a:t>
            </a:r>
            <a:r>
              <a:rPr lang="en-US" dirty="0" err="1" smtClean="0"/>
              <a:t>Tendul</a:t>
            </a:r>
            <a:r>
              <a:rPr lang="en-US" dirty="0" smtClean="0"/>
              <a:t>/} }).count()</a:t>
            </a:r>
          </a:p>
          <a:p>
            <a:pPr lvl="1"/>
            <a:r>
              <a:rPr lang="en-US" dirty="0" smtClean="0"/>
              <a:t>Same with “Ten” and ends with “</a:t>
            </a:r>
            <a:r>
              <a:rPr lang="en-US" dirty="0" err="1" smtClean="0"/>
              <a:t>kar</a:t>
            </a:r>
            <a:r>
              <a:rPr lang="en-US" dirty="0" smtClean="0"/>
              <a:t>”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db.employees.find</a:t>
            </a:r>
            <a:r>
              <a:rPr lang="en-US" dirty="0" smtClean="0"/>
              <a:t>({name: {$regex: /^Ten.*</a:t>
            </a:r>
            <a:r>
              <a:rPr lang="en-US" dirty="0" err="1" smtClean="0"/>
              <a:t>kar</a:t>
            </a:r>
            <a:r>
              <a:rPr lang="en-US" dirty="0" smtClean="0"/>
              <a:t>$/} }).count()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89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Find items which are tagged as “popular” or “organic”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b.inventory.find</a:t>
            </a:r>
            <a:r>
              <a:rPr lang="en-US" dirty="0" smtClean="0"/>
              <a:t>({tags: {$in: [“popular”, “organic”]}})</a:t>
            </a:r>
          </a:p>
          <a:p>
            <a:r>
              <a:rPr lang="en-US" dirty="0" smtClean="0"/>
              <a:t>Find items which are not tagged as “popular” nor “organic”</a:t>
            </a:r>
          </a:p>
          <a:p>
            <a:pPr lvl="1"/>
            <a:r>
              <a:rPr lang="en-US" dirty="0" err="1" smtClean="0"/>
              <a:t>db.inventory.find</a:t>
            </a:r>
            <a:r>
              <a:rPr lang="en-US" dirty="0" smtClean="0"/>
              <a:t>({tags: {$</a:t>
            </a:r>
            <a:r>
              <a:rPr lang="en-US" dirty="0" err="1" smtClean="0"/>
              <a:t>nin</a:t>
            </a:r>
            <a:r>
              <a:rPr lang="en-US" dirty="0" smtClean="0"/>
              <a:t>: [“popular”, “organic”]}})</a:t>
            </a:r>
          </a:p>
          <a:p>
            <a:r>
              <a:rPr lang="en-US" dirty="0" smtClean="0"/>
              <a:t>Find the 2</a:t>
            </a:r>
            <a:r>
              <a:rPr lang="en-US" baseline="30000" dirty="0" smtClean="0"/>
              <a:t>nd</a:t>
            </a:r>
            <a:r>
              <a:rPr lang="en-US" dirty="0" smtClean="0"/>
              <a:t> and 3</a:t>
            </a:r>
            <a:r>
              <a:rPr lang="en-US" baseline="30000" dirty="0" smtClean="0"/>
              <a:t>rd</a:t>
            </a:r>
            <a:r>
              <a:rPr lang="en-US" dirty="0" smtClean="0"/>
              <a:t> elements or tags</a:t>
            </a:r>
          </a:p>
          <a:p>
            <a:pPr lvl="1"/>
            <a:r>
              <a:rPr lang="en-US" dirty="0" err="1" smtClean="0"/>
              <a:t>db.inventory.find</a:t>
            </a:r>
            <a:r>
              <a:rPr lang="en-US" dirty="0" smtClean="0"/>
              <a:t>({}, {tags: {$slice: [1, 2]}}}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db.inventory.find</a:t>
            </a:r>
            <a:r>
              <a:rPr lang="en-US" dirty="0" smtClean="0"/>
              <a:t>({}, {tags: {$slice: -2}}}</a:t>
            </a:r>
          </a:p>
          <a:p>
            <a:r>
              <a:rPr lang="en-US" dirty="0" smtClean="0"/>
              <a:t>Find a document whose 2</a:t>
            </a:r>
            <a:r>
              <a:rPr lang="en-US" baseline="30000" dirty="0" smtClean="0"/>
              <a:t>nd</a:t>
            </a:r>
            <a:r>
              <a:rPr lang="en-US" dirty="0" smtClean="0"/>
              <a:t> element in tags is “summer”</a:t>
            </a:r>
          </a:p>
          <a:p>
            <a:pPr lvl="1"/>
            <a:r>
              <a:rPr lang="en-US" dirty="0" err="1" smtClean="0"/>
              <a:t>db.inventory.find</a:t>
            </a:r>
            <a:r>
              <a:rPr lang="en-US" dirty="0" smtClean="0"/>
              <a:t>({}, {tags.1: “summer”}</a:t>
            </a:r>
            <a:endParaRPr lang="en-IN" dirty="0"/>
          </a:p>
        </p:txBody>
      </p:sp>
      <p:sp>
        <p:nvSpPr>
          <p:cNvPr id="4" name="Flowchart: Process 3"/>
          <p:cNvSpPr/>
          <p:nvPr/>
        </p:nvSpPr>
        <p:spPr>
          <a:xfrm>
            <a:off x="9144000" y="1384363"/>
            <a:ext cx="2544417" cy="20346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{ _id: 1,</a:t>
            </a:r>
          </a:p>
          <a:p>
            <a:r>
              <a:rPr lang="en-US" dirty="0"/>
              <a:t> </a:t>
            </a:r>
            <a:r>
              <a:rPr lang="en-US" dirty="0" err="1" smtClean="0"/>
              <a:t>iten</a:t>
            </a:r>
            <a:r>
              <a:rPr lang="en-US" dirty="0" smtClean="0"/>
              <a:t>: “bud”,</a:t>
            </a:r>
          </a:p>
          <a:p>
            <a:r>
              <a:rPr lang="en-US" dirty="0" err="1"/>
              <a:t>q</a:t>
            </a:r>
            <a:r>
              <a:rPr lang="en-US" dirty="0" err="1" smtClean="0"/>
              <a:t>ty</a:t>
            </a:r>
            <a:r>
              <a:rPr lang="en-US" dirty="0" smtClean="0"/>
              <a:t>: 10,</a:t>
            </a:r>
          </a:p>
          <a:p>
            <a:r>
              <a:rPr lang="en-US" dirty="0"/>
              <a:t>t</a:t>
            </a:r>
            <a:r>
              <a:rPr lang="en-US" dirty="0" smtClean="0"/>
              <a:t>ags: [“popular”, “summer”, “</a:t>
            </a:r>
            <a:r>
              <a:rPr lang="en-US" dirty="0"/>
              <a:t>J</a:t>
            </a:r>
            <a:r>
              <a:rPr lang="en-US" dirty="0" smtClean="0"/>
              <a:t>apanese”],</a:t>
            </a:r>
          </a:p>
          <a:p>
            <a:r>
              <a:rPr lang="en-US" dirty="0"/>
              <a:t>r</a:t>
            </a:r>
            <a:r>
              <a:rPr lang="en-US" dirty="0" smtClean="0"/>
              <a:t>ating: “good”</a:t>
            </a:r>
          </a:p>
          <a:p>
            <a:r>
              <a:rPr lang="en-US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965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770</Words>
  <Application>Microsoft Office PowerPoint</Application>
  <PresentationFormat>Widescreen</PresentationFormat>
  <Paragraphs>210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Source Code Pro</vt:lpstr>
      <vt:lpstr>Office Theme</vt:lpstr>
      <vt:lpstr>MongoDB</vt:lpstr>
      <vt:lpstr>PowerPoint Presentation</vt:lpstr>
      <vt:lpstr>SQL SELECT and MongoDB find()</vt:lpstr>
      <vt:lpstr>Some simple Queries</vt:lpstr>
      <vt:lpstr>Adding Query conditions</vt:lpstr>
      <vt:lpstr>Comparison</vt:lpstr>
      <vt:lpstr>Logical and Array …</vt:lpstr>
      <vt:lpstr>Regular expressions</vt:lpstr>
      <vt:lpstr>Array operations</vt:lpstr>
      <vt:lpstr>Compound statements</vt:lpstr>
      <vt:lpstr>Queries over nested elements</vt:lpstr>
      <vt:lpstr>Aggregation function</vt:lpstr>
      <vt:lpstr>PowerPoint Presentation</vt:lpstr>
      <vt:lpstr>PowerPoint Presentation</vt:lpstr>
      <vt:lpstr>Join in MongoDB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Sarada Samantaray</dc:creator>
  <cp:lastModifiedBy>Sarada Samantaray</cp:lastModifiedBy>
  <cp:revision>19</cp:revision>
  <dcterms:created xsi:type="dcterms:W3CDTF">2019-03-11T01:17:12Z</dcterms:created>
  <dcterms:modified xsi:type="dcterms:W3CDTF">2019-03-11T09:50:55Z</dcterms:modified>
</cp:coreProperties>
</file>