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4.gif" ContentType="image/gif"/>
  <Override PartName="/ppt/media/image1.png" ContentType="image/png"/>
  <Override PartName="/ppt/media/image5.gif" ContentType="image/gif"/>
  <Override PartName="/ppt/media/image2.png" ContentType="image/png"/>
  <Override PartName="/ppt/media/image3.gif" ContentType="image/gif"/>
  <Override PartName="/ppt/media/image6.gif" ContentType="image/gif"/>
  <Override PartName="/ppt/media/image7.gif" ContentType="image/gif"/>
  <Override PartName="/ppt/media/image8.gif" ContentType="image/gif"/>
  <Override PartName="/ppt/media/image9.gif" ContentType="image/gif"/>
  <Override PartName="/ppt/media/image10.gif" ContentType="image/gif"/>
  <Override PartName="/ppt/media/image11.gif" ContentType="image/gif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24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jpeg" ContentType="image/jpeg"/>
  <Override PartName="/ppt/media/image23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82800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448520"/>
            <a:ext cx="82800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02600" y="144000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02600" y="444852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44852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26658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59360" y="1440000"/>
            <a:ext cx="26658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59080" y="1440000"/>
            <a:ext cx="26658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59080" y="4448520"/>
            <a:ext cx="26658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59360" y="4448520"/>
            <a:ext cx="26658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60000" y="4448520"/>
            <a:ext cx="26658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440000"/>
            <a:ext cx="8280000" cy="57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8280000" cy="576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040280" cy="576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02600" y="1440000"/>
            <a:ext cx="4040280" cy="576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80000" y="360000"/>
            <a:ext cx="8640000" cy="250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44852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2600" y="1440000"/>
            <a:ext cx="4040280" cy="576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440000"/>
            <a:ext cx="8280000" cy="57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040280" cy="576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2600" y="144000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02600" y="444852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02600" y="144000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448520"/>
            <a:ext cx="82800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82800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448520"/>
            <a:ext cx="82800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02600" y="144000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02600" y="444852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44852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26658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159360" y="1440000"/>
            <a:ext cx="26658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959080" y="1440000"/>
            <a:ext cx="26658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959080" y="4448520"/>
            <a:ext cx="26658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159360" y="4448520"/>
            <a:ext cx="26658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360000" y="4448520"/>
            <a:ext cx="26658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8280000" cy="576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040280" cy="576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02600" y="1440000"/>
            <a:ext cx="4040280" cy="576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0000" y="360000"/>
            <a:ext cx="8640000" cy="250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44852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02600" y="1440000"/>
            <a:ext cx="4040280" cy="576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040280" cy="576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02600" y="144000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02600" y="444852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02600" y="1440000"/>
            <a:ext cx="404028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448520"/>
            <a:ext cx="8280000" cy="27471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5.gif"/><Relationship Id="rId6" Type="http://schemas.openxmlformats.org/officeDocument/2006/relationships/image" Target="../media/image6.gif"/><Relationship Id="rId7" Type="http://schemas.openxmlformats.org/officeDocument/2006/relationships/image" Target="../media/image7.gif"/><Relationship Id="rId8" Type="http://schemas.openxmlformats.org/officeDocument/2006/relationships/image" Target="../media/image8.gif"/><Relationship Id="rId9" Type="http://schemas.openxmlformats.org/officeDocument/2006/relationships/image" Target="../media/image9.gif"/><Relationship Id="rId10" Type="http://schemas.openxmlformats.org/officeDocument/2006/relationships/image" Target="../media/image10.gif"/><Relationship Id="rId11" Type="http://schemas.openxmlformats.org/officeDocument/2006/relationships/image" Target="../media/image11.gif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0" y="5400000"/>
            <a:ext cx="2160000" cy="32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請按鼠標，編輯大綱文字格式。</a:t>
            </a:r>
            <a:endParaRPr b="0" lang="en-US" sz="1800" spc="-1" strike="noStrike">
              <a:latin typeface="Arial"/>
            </a:endParaRPr>
          </a:p>
          <a:p>
            <a:pPr lvl="1" marL="864000" indent="-288000">
              <a:lnSpc>
                <a:spcPct val="100000"/>
              </a:lnSpc>
              <a:spcAft>
                <a:spcPts val="1134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第二個大綱級</a:t>
            </a:r>
            <a:endParaRPr b="0" lang="en-US" sz="1800" spc="-1" strike="noStrike">
              <a:latin typeface="Arial"/>
            </a:endParaRPr>
          </a:p>
          <a:p>
            <a:pPr lvl="2" marL="1296000" indent="-216000">
              <a:lnSpc>
                <a:spcPct val="100000"/>
              </a:lnSpc>
              <a:spcAft>
                <a:spcPts val="85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第三個大綱級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56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第四個大綱級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第五個大綱級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第六個大綱級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第七個大綱級</a:t>
            </a:r>
            <a:endParaRPr b="0" lang="en-US" sz="1800" spc="-1" strike="noStrike">
              <a:latin typeface="Arial"/>
            </a:endParaRPr>
          </a:p>
          <a:p>
            <a:pPr lvl="7" marL="3456000" indent="-216000">
              <a:lnSpc>
                <a:spcPct val="100000"/>
              </a:lnSpc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第八個大綱級</a:t>
            </a:r>
            <a:endParaRPr b="0" lang="en-US" sz="1800" spc="-1" strike="noStrike">
              <a:latin typeface="Arial"/>
            </a:endParaRPr>
          </a:p>
          <a:p>
            <a:pPr lvl="8" marL="3888000" indent="-216000">
              <a:lnSpc>
                <a:spcPct val="100000"/>
              </a:lnSpc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第九個大綱級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911880" y="720000"/>
            <a:ext cx="4848120" cy="8136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請按一下鼠標，編輯標題文的格式。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8053200" y="2732400"/>
            <a:ext cx="12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r>
              <a:rPr b="1" lang="en-US" sz="1600" spc="-1" strike="noStrike">
                <a:solidFill>
                  <a:srgbClr val="ffffff"/>
                </a:solidFill>
                <a:latin typeface="Arial"/>
                <a:ea typeface="標楷體"/>
              </a:rPr>
              <a:t>2005-12-31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3" name="TextShape 4"/>
          <p:cNvSpPr txBox="1"/>
          <p:nvPr/>
        </p:nvSpPr>
        <p:spPr>
          <a:xfrm>
            <a:off x="6120000" y="1668240"/>
            <a:ext cx="3099960" cy="94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/>
            <a:r>
              <a:rPr b="1" lang="en-US" sz="1600" spc="-1" strike="noStrike">
                <a:solidFill>
                  <a:srgbClr val="ccccff"/>
                </a:solidFill>
                <a:latin typeface="Arial"/>
                <a:ea typeface="標楷體"/>
              </a:rPr>
              <a:t>Course Name</a:t>
            </a:r>
            <a:endParaRPr b="0" lang="en-US" sz="1600" spc="-1" strike="noStrike">
              <a:latin typeface="Times New Roman"/>
            </a:endParaRPr>
          </a:p>
          <a:p>
            <a:pPr algn="r"/>
            <a:r>
              <a:rPr b="0" lang="en-US" sz="1400" spc="-1" strike="noStrike">
                <a:solidFill>
                  <a:srgbClr val="ccccff"/>
                </a:solidFill>
                <a:latin typeface="Arial"/>
                <a:ea typeface="標楷體"/>
              </a:rPr>
              <a:t>More Description About the Course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TextShape 5"/>
          <p:cNvSpPr txBox="1"/>
          <p:nvPr/>
        </p:nvSpPr>
        <p:spPr>
          <a:xfrm>
            <a:off x="720000" y="6127560"/>
            <a:ext cx="3060000" cy="1106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1800" spc="-1" strike="noStrike">
                <a:solidFill>
                  <a:srgbClr val="ffff66"/>
                </a:solidFill>
                <a:latin typeface="Arial"/>
                <a:ea typeface="標楷體"/>
              </a:rPr>
              <a:t>Your Name</a:t>
            </a:r>
            <a:endParaRPr b="0" lang="en-US" sz="1800" spc="-1" strike="noStrike">
              <a:latin typeface="Times New Roman"/>
            </a:endParaRPr>
          </a:p>
          <a:p>
            <a:r>
              <a:rPr b="0" lang="en-US" sz="1600" spc="-1" strike="noStrike">
                <a:solidFill>
                  <a:srgbClr val="ffff66"/>
                </a:solidFill>
                <a:latin typeface="Arial"/>
                <a:ea typeface="標楷體"/>
              </a:rPr>
              <a:t>Your Title</a:t>
            </a:r>
            <a:endParaRPr b="0" lang="en-US" sz="1600" spc="-1" strike="noStrike">
              <a:latin typeface="Times New Roman"/>
            </a:endParaRPr>
          </a:p>
          <a:p>
            <a:r>
              <a:rPr b="0" lang="en-US" sz="1600" spc="-1" strike="noStrike">
                <a:solidFill>
                  <a:srgbClr val="ffff66"/>
                </a:solidFill>
                <a:latin typeface="Arial"/>
                <a:ea typeface="標楷體"/>
              </a:rPr>
              <a:t>1</a:t>
            </a:r>
            <a:r>
              <a:rPr b="0" lang="en-US" sz="1600" spc="-1" strike="noStrike" baseline="101000">
                <a:solidFill>
                  <a:srgbClr val="ffff66"/>
                </a:solidFill>
                <a:latin typeface="Arial"/>
                <a:ea typeface="標楷體"/>
              </a:rPr>
              <a:t>st</a:t>
            </a:r>
            <a:r>
              <a:rPr b="0" lang="en-US" sz="1600" spc="-1" strike="noStrike">
                <a:solidFill>
                  <a:srgbClr val="ffff66"/>
                </a:solidFill>
                <a:latin typeface="Arial"/>
                <a:ea typeface="標楷體"/>
              </a:rPr>
              <a:t> Line of Your Organization</a:t>
            </a:r>
            <a:endParaRPr b="0" lang="en-US" sz="1600" spc="-1" strike="noStrike">
              <a:latin typeface="Times New Roman"/>
            </a:endParaRPr>
          </a:p>
          <a:p>
            <a:r>
              <a:rPr b="0" lang="en-US" sz="1600" spc="-1" strike="noStrike">
                <a:solidFill>
                  <a:srgbClr val="ffff66"/>
                </a:solidFill>
                <a:latin typeface="Arial"/>
                <a:ea typeface="標楷體"/>
              </a:rPr>
              <a:t>2</a:t>
            </a:r>
            <a:r>
              <a:rPr b="0" lang="en-US" sz="1600" spc="-1" strike="noStrike" baseline="101000">
                <a:solidFill>
                  <a:srgbClr val="ffff66"/>
                </a:solidFill>
                <a:latin typeface="Arial"/>
                <a:ea typeface="標楷體"/>
              </a:rPr>
              <a:t>nd</a:t>
            </a:r>
            <a:r>
              <a:rPr b="0" lang="en-US" sz="1600" spc="-1" strike="noStrike">
                <a:solidFill>
                  <a:srgbClr val="ffff66"/>
                </a:solidFill>
                <a:latin typeface="Arial"/>
                <a:ea typeface="標楷體"/>
              </a:rPr>
              <a:t> Line of Your Organization</a:t>
            </a:r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180000"/>
            <a:ext cx="9000000" cy="900000"/>
          </a:xfrm>
          <a:prstGeom prst="rect">
            <a:avLst/>
          </a:prstGeom>
          <a:solidFill>
            <a:srgbClr val="333366"/>
          </a:solidFill>
          <a:ln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80000" y="360000"/>
            <a:ext cx="864000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請按一下鼠標，編輯標題文的格式。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Rectangle 3"/>
          <p:cNvSpPr/>
          <p:nvPr/>
        </p:nvSpPr>
        <p:spPr>
          <a:xfrm>
            <a:off x="0" y="1155600"/>
            <a:ext cx="9000000" cy="6224400"/>
          </a:xfrm>
          <a:prstGeom prst="rect">
            <a:avLst/>
          </a:prstGeom>
          <a:solidFill>
            <a:srgbClr val="ffffcc"/>
          </a:solidFill>
          <a:ln>
            <a:noFill/>
          </a:ln>
        </p:spPr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60000" y="1440000"/>
            <a:ext cx="8280000" cy="5760000"/>
          </a:xfrm>
          <a:prstGeom prst="rect">
            <a:avLst/>
          </a:prstGeom>
        </p:spPr>
        <p:txBody>
          <a:bodyPr lIns="0" rIns="0" tIns="0" bIns="0"/>
          <a:p>
            <a:pPr marL="324000" indent="-324000">
              <a:spcAft>
                <a:spcPts val="567"/>
              </a:spcAft>
              <a:buBlip>
                <a:blip r:embed="rId3"/>
              </a:buBlip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</a:rPr>
              <a:t>請按鼠標，編輯大綱文字格式。</a:t>
            </a: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288000">
              <a:lnSpc>
                <a:spcPct val="100000"/>
              </a:lnSpc>
              <a:spcAft>
                <a:spcPts val="567"/>
              </a:spcAft>
              <a:buBlip>
                <a:blip r:embed="rId4"/>
              </a:buBlip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第二個大綱級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lvl="2" marL="1296000" indent="-216000">
              <a:lnSpc>
                <a:spcPct val="100000"/>
              </a:lnSpc>
              <a:spcAft>
                <a:spcPts val="283"/>
              </a:spcAft>
              <a:buBlip>
                <a:blip r:embed="rId5"/>
              </a:buBlip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</a:rPr>
              <a:t>第三個大綱級</a:t>
            </a:r>
            <a:endParaRPr b="0" lang="en-US" sz="2200" spc="-1" strike="noStrike">
              <a:solidFill>
                <a:srgbClr val="333333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567"/>
              </a:spcAft>
              <a:buBlip>
                <a:blip r:embed="rId6"/>
              </a:buBlip>
            </a:pPr>
            <a:r>
              <a:rPr b="0" lang="en-US" sz="2000" spc="-1" strike="noStrike">
                <a:solidFill>
                  <a:srgbClr val="333333"/>
                </a:solidFill>
                <a:latin typeface="Arial"/>
              </a:rPr>
              <a:t>第四個大綱級</a:t>
            </a:r>
            <a:endParaRPr b="0" lang="en-US" sz="2000" spc="-1" strike="noStrike">
              <a:solidFill>
                <a:srgbClr val="333333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83"/>
              </a:spcAft>
              <a:buBlip>
                <a:blip r:embed="rId7"/>
              </a:buBlip>
            </a:pPr>
            <a:r>
              <a:rPr b="0" lang="en-US" sz="2000" spc="-1" strike="noStrike">
                <a:solidFill>
                  <a:srgbClr val="333333"/>
                </a:solidFill>
                <a:latin typeface="Arial"/>
              </a:rPr>
              <a:t>第五個大綱級</a:t>
            </a:r>
            <a:endParaRPr b="0" lang="en-US" sz="2000" spc="-1" strike="noStrike">
              <a:solidFill>
                <a:srgbClr val="333333"/>
              </a:solidFill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83"/>
              </a:spcAft>
              <a:buBlip>
                <a:blip r:embed="rId8"/>
              </a:buBlip>
            </a:pPr>
            <a:r>
              <a:rPr b="0" lang="en-US" sz="2000" spc="-1" strike="noStrike">
                <a:solidFill>
                  <a:srgbClr val="333333"/>
                </a:solidFill>
                <a:latin typeface="Arial"/>
              </a:rPr>
              <a:t>第六個大綱級</a:t>
            </a:r>
            <a:endParaRPr b="0" lang="en-US" sz="2000" spc="-1" strike="noStrike">
              <a:solidFill>
                <a:srgbClr val="333333"/>
              </a:solidFill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83"/>
              </a:spcAft>
              <a:buBlip>
                <a:blip r:embed="rId9"/>
              </a:buBlip>
            </a:pPr>
            <a:r>
              <a:rPr b="0" lang="en-US" sz="2000" spc="-1" strike="noStrike">
                <a:solidFill>
                  <a:srgbClr val="333333"/>
                </a:solidFill>
                <a:latin typeface="Arial"/>
              </a:rPr>
              <a:t>第七個大綱級</a:t>
            </a:r>
            <a:endParaRPr b="0" lang="en-US" sz="2000" spc="-1" strike="noStrike">
              <a:solidFill>
                <a:srgbClr val="333333"/>
              </a:solidFill>
              <a:latin typeface="Arial"/>
            </a:endParaRPr>
          </a:p>
          <a:p>
            <a:pPr lvl="7" marL="3456000" indent="-216000">
              <a:lnSpc>
                <a:spcPct val="100000"/>
              </a:lnSpc>
              <a:spcAft>
                <a:spcPts val="283"/>
              </a:spcAft>
              <a:buBlip>
                <a:blip r:embed="rId10"/>
              </a:buBlip>
            </a:pPr>
            <a:r>
              <a:rPr b="0" lang="en-US" sz="2000" spc="-1" strike="noStrike">
                <a:solidFill>
                  <a:srgbClr val="333333"/>
                </a:solidFill>
                <a:latin typeface="Arial"/>
              </a:rPr>
              <a:t>第八個大綱級</a:t>
            </a:r>
            <a:endParaRPr b="0" lang="en-US" sz="2000" spc="-1" strike="noStrike">
              <a:solidFill>
                <a:srgbClr val="333333"/>
              </a:solidFill>
              <a:latin typeface="Arial"/>
            </a:endParaRPr>
          </a:p>
          <a:p>
            <a:pPr lvl="8" marL="3888000" indent="-216000">
              <a:lnSpc>
                <a:spcPct val="100000"/>
              </a:lnSpc>
              <a:spcAft>
                <a:spcPts val="283"/>
              </a:spcAft>
              <a:buBlip>
                <a:blip r:embed="rId11"/>
              </a:buBlip>
            </a:pPr>
            <a:r>
              <a:rPr b="0" lang="en-US" sz="2000" spc="-1" strike="noStrike">
                <a:solidFill>
                  <a:srgbClr val="333333"/>
                </a:solidFill>
                <a:latin typeface="Arial"/>
              </a:rPr>
              <a:t>第九個大綱級</a:t>
            </a:r>
            <a:endParaRPr b="0" lang="en-US" sz="20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5" name="Ellipse 5"/>
          <p:cNvSpPr/>
          <p:nvPr/>
        </p:nvSpPr>
        <p:spPr>
          <a:xfrm>
            <a:off x="9360000" y="6840000"/>
            <a:ext cx="540000" cy="5400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e6ff00"/>
              </a:gs>
            </a:gsLst>
            <a:path path="rect"/>
          </a:gradFill>
          <a:ln>
            <a:noFill/>
          </a:ln>
        </p:spPr>
        <p:txBody>
          <a:bodyPr lIns="0" rIns="0" tIns="0" bIns="0" anchor="ctr" anchorCtr="1"/>
          <a:p>
            <a:pPr algn="ctr"/>
            <a:fld id="{00988FFF-9A7E-420B-971B-5AFB65555859}" type="slidenum">
              <a:rPr b="0" lang="en-US" sz="1800" spc="-1" strike="noStrike"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6" name="Line 6"/>
          <p:cNvSpPr/>
          <p:nvPr/>
        </p:nvSpPr>
        <p:spPr>
          <a:xfrm>
            <a:off x="0" y="1117080"/>
            <a:ext cx="9000000" cy="0"/>
          </a:xfrm>
          <a:prstGeom prst="line">
            <a:avLst/>
          </a:prstGeom>
          <a:ln w="90000">
            <a:solidFill>
              <a:srgbClr val="e6e64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cscrs.itu.edu.tr/" TargetMode="External"/><Relationship Id="rId2" Type="http://schemas.openxmlformats.org/officeDocument/2006/relationships/hyperlink" Target="http://www.radartutorial.eu/" TargetMode="External"/><Relationship Id="rId3" Type="http://schemas.openxmlformats.org/officeDocument/2006/relationships/hyperlink" Target="http://www.emo.org.tr/" TargetMode="External"/><Relationship Id="rId4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911880" y="720000"/>
            <a:ext cx="4848120" cy="813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Uydu Ağları ve Sistemleri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379560" y="1620000"/>
            <a:ext cx="3960000" cy="67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latin typeface="Times New Roman"/>
              </a:rPr>
              <a:t>Kablosuz </a:t>
            </a:r>
            <a:r>
              <a:rPr b="0" lang="en-US" sz="2200" spc="-1" strike="noStrike">
                <a:latin typeface="Times New Roman"/>
              </a:rPr>
              <a:t>Haberleşme</a:t>
            </a:r>
            <a:r>
              <a:rPr b="0" lang="en-US" sz="2400" spc="-1" strike="noStrike">
                <a:latin typeface="Times New Roman"/>
              </a:rPr>
              <a:t> Ağları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8100000" y="2542680"/>
            <a:ext cx="1440000" cy="28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000" spc="-1" strike="noStrike">
                <a:latin typeface="Times New Roman"/>
              </a:rPr>
              <a:t>12.10.2018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540000" y="6120000"/>
            <a:ext cx="3420000" cy="56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000" spc="-1" strike="noStrike">
                <a:solidFill>
                  <a:srgbClr val="fff685"/>
                </a:solidFill>
                <a:latin typeface="Arial"/>
              </a:rPr>
              <a:t>Ruhiddin Dağdelen</a:t>
            </a:r>
            <a:endParaRPr b="0" lang="en-US" sz="2000" spc="-1" strike="noStrike">
              <a:solidFill>
                <a:srgbClr val="fff685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rgbClr val="fff685"/>
                </a:solidFill>
                <a:latin typeface="Arial"/>
              </a:rPr>
              <a:t>1306120085</a:t>
            </a:r>
            <a:endParaRPr b="0" lang="en-US" sz="2000" spc="-1" strike="noStrike">
              <a:solidFill>
                <a:srgbClr val="fff685"/>
              </a:solidFill>
              <a:latin typeface="Arial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7020000" y="1980000"/>
            <a:ext cx="2700000" cy="25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800" spc="-1" strike="noStrike">
                <a:latin typeface="Times New Roman"/>
              </a:rPr>
              <a:t>Derya YILTAŞ KAPLAN</a:t>
            </a:r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80000" y="360000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600" spc="-1" strike="noStrike">
                <a:solidFill>
                  <a:srgbClr val="ffff99"/>
                </a:solidFill>
                <a:latin typeface="Arial"/>
              </a:rPr>
              <a:t>Alıcı Yer İstayonu /Down-Link 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60000" y="1440000"/>
            <a:ext cx="8280000" cy="57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60000" y="5220000"/>
            <a:ext cx="7740000" cy="135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-Uydudan gönderilen bir mikrodalga sinyalinin yer istasyonu tarafından alınması işlemine “down-link” denir.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-Bir yer istasyonu alıcı sistemi anten, feed, alıcı ve demodülatörden oluşur.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64600" y="1620000"/>
            <a:ext cx="7207200" cy="30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80000" y="360000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600" spc="-1" strike="noStrike">
                <a:solidFill>
                  <a:srgbClr val="ffff99"/>
                </a:solidFill>
                <a:latin typeface="Arial"/>
              </a:rPr>
              <a:t>Verici Yer İstayonu /Up-Link 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60000" y="1440000"/>
            <a:ext cx="8280000" cy="57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180000" y="1620000"/>
            <a:ext cx="7740000" cy="101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Yer istasyonundan uyduya erişme işlemine “up-link” denir. Bir yer istasyonunun verici sistemi; anten, modülatör, verici ve feed elemanlarından oluşmaktadır. 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080000" y="3109680"/>
            <a:ext cx="6363000" cy="1865160"/>
          </a:xfrm>
          <a:prstGeom prst="rect">
            <a:avLst/>
          </a:prstGeom>
          <a:ln>
            <a:noFill/>
          </a:ln>
        </p:spPr>
      </p:pic>
      <p:sp>
        <p:nvSpPr>
          <p:cNvPr id="131" name="TextShape 4"/>
          <p:cNvSpPr txBox="1"/>
          <p:nvPr/>
        </p:nvSpPr>
        <p:spPr>
          <a:xfrm>
            <a:off x="180000" y="5040000"/>
            <a:ext cx="7560000" cy="135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Verici katı, modülatör katından gelen modüler işareti iletim ortamına uygun olan frekansa çeviren bir 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up-converter birimi ve uyduya çıkış için gerekli gücü sağlayan güç kuvvetlendirici birimlerden oluşur.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80000" y="360000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Uydu Haberleşmesinde Kullanılan Antenler 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440000"/>
            <a:ext cx="8280000" cy="57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  <a:p>
            <a:pPr marL="745200" indent="-288000">
              <a:lnSpc>
                <a:spcPct val="100000"/>
              </a:lnSpc>
              <a:spcAft>
                <a:spcPts val="567"/>
              </a:spcAft>
            </a:pPr>
            <a:endParaRPr b="0" lang="en-US" sz="2400" spc="-1" strike="noStrike">
              <a:solidFill>
                <a:srgbClr val="333333"/>
              </a:solidFill>
              <a:latin typeface="Arial"/>
              <a:ea typeface="標楷體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80000" y="2799720"/>
            <a:ext cx="6181200" cy="1990440"/>
          </a:xfrm>
          <a:prstGeom prst="rect">
            <a:avLst/>
          </a:prstGeom>
          <a:ln>
            <a:noFill/>
          </a:ln>
        </p:spPr>
      </p:pic>
      <p:sp>
        <p:nvSpPr>
          <p:cNvPr id="135" name="TextShape 3"/>
          <p:cNvSpPr txBox="1"/>
          <p:nvPr/>
        </p:nvSpPr>
        <p:spPr>
          <a:xfrm>
            <a:off x="360000" y="1620000"/>
            <a:ext cx="3420000" cy="43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eeeeee"/>
                </a:solidFill>
                <a:latin typeface="Arial Black"/>
              </a:rPr>
              <a:t>HORN ANTEN</a:t>
            </a:r>
            <a:endParaRPr b="0" lang="en-US" sz="2400" spc="-1" strike="noStrike">
              <a:solidFill>
                <a:srgbClr val="eeeeee"/>
              </a:solidFill>
              <a:latin typeface="Arial Black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3060000" y="5220000"/>
            <a:ext cx="5760000" cy="68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eeeeee"/>
                </a:solidFill>
                <a:latin typeface="Arial"/>
              </a:rPr>
              <a:t>Yüksek kazanç/gürültü oranına sahiptirler.</a:t>
            </a:r>
            <a:endParaRPr b="0" lang="en-US" sz="2400" spc="-1" strike="noStrike">
              <a:solidFill>
                <a:srgbClr val="eeeeee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eeeeee"/>
                </a:solidFill>
                <a:latin typeface="Arial"/>
              </a:rPr>
              <a:t>Maliyetleri oldukça yüksektir.</a:t>
            </a:r>
            <a:endParaRPr b="0" lang="en-US" sz="2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80000" y="360000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Uydu Haberleşmesinde Kullanılan Antenler 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60000" y="1440000"/>
            <a:ext cx="8280000" cy="57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  <a:p>
            <a:pPr marL="745200" indent="-288000">
              <a:lnSpc>
                <a:spcPct val="100000"/>
              </a:lnSpc>
              <a:spcAft>
                <a:spcPts val="567"/>
              </a:spcAft>
            </a:pPr>
            <a:endParaRPr b="0" lang="en-US" sz="2400" spc="-1" strike="noStrike">
              <a:solidFill>
                <a:srgbClr val="333333"/>
              </a:solidFill>
              <a:latin typeface="Arial"/>
              <a:ea typeface="標楷體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60000" y="1620000"/>
            <a:ext cx="3420000" cy="43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eeeeee"/>
                </a:solidFill>
                <a:latin typeface="Arial Black"/>
              </a:rPr>
              <a:t>FAZ DİZİLİ ANTEN</a:t>
            </a:r>
            <a:endParaRPr b="0" lang="en-US" sz="2400" spc="-1" strike="noStrike">
              <a:solidFill>
                <a:srgbClr val="eeeeee"/>
              </a:solidFill>
              <a:latin typeface="Arial Black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180000" y="2600280"/>
            <a:ext cx="3532680" cy="169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eeeeee"/>
                </a:solidFill>
                <a:latin typeface="Arial"/>
              </a:rPr>
              <a:t>-Hareketli Uydu Haberleşmesinde avantajlıdırlar.</a:t>
            </a:r>
            <a:endParaRPr b="0" lang="en-US" sz="2400" spc="-1" strike="noStrike">
              <a:solidFill>
                <a:srgbClr val="eeeeee"/>
              </a:solidFill>
              <a:latin typeface="Arial"/>
            </a:endParaRPr>
          </a:p>
          <a:p>
            <a:endParaRPr b="0" lang="en-US" sz="2400" spc="-1" strike="noStrike">
              <a:solidFill>
                <a:srgbClr val="eeeeee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eeeeee"/>
                </a:solidFill>
                <a:latin typeface="Arial"/>
              </a:rPr>
              <a:t>-Maliyetleri yüksektir.</a:t>
            </a:r>
            <a:endParaRPr b="0" lang="en-US" sz="2400" spc="-1" strike="noStrike">
              <a:solidFill>
                <a:srgbClr val="eeeeee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892680" y="1620000"/>
            <a:ext cx="6007320" cy="534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80000" y="360000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Uydu Haberleşmesinde Kullanılan Antenler 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60000" y="1440000"/>
            <a:ext cx="8280000" cy="57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  <a:p>
            <a:pPr marL="745200" indent="-288000">
              <a:lnSpc>
                <a:spcPct val="100000"/>
              </a:lnSpc>
              <a:spcAft>
                <a:spcPts val="567"/>
              </a:spcAft>
            </a:pPr>
            <a:endParaRPr b="0" lang="en-US" sz="2400" spc="-1" strike="noStrike">
              <a:solidFill>
                <a:srgbClr val="333333"/>
              </a:solidFill>
              <a:latin typeface="Arial"/>
              <a:ea typeface="標楷體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60000" y="1620000"/>
            <a:ext cx="6300000" cy="128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eeeeee"/>
                </a:solidFill>
                <a:latin typeface="Arial Black"/>
              </a:rPr>
              <a:t>PARABOLİK REFLEKTÖR ANTENLER</a:t>
            </a:r>
            <a:endParaRPr b="0" lang="en-US" sz="2400" spc="-1" strike="noStrike">
              <a:solidFill>
                <a:srgbClr val="eeeeee"/>
              </a:solidFill>
              <a:latin typeface="Arial Black"/>
            </a:endParaRPr>
          </a:p>
        </p:txBody>
      </p:sp>
      <p:sp>
        <p:nvSpPr>
          <p:cNvPr id="145" name="TextShape 4"/>
          <p:cNvSpPr txBox="1"/>
          <p:nvPr/>
        </p:nvSpPr>
        <p:spPr>
          <a:xfrm>
            <a:off x="180000" y="2340000"/>
            <a:ext cx="5760000" cy="68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eeeeee"/>
                </a:solidFill>
                <a:latin typeface="Arial"/>
              </a:rPr>
              <a:t>Maliyetleri Faz Dizilimli antenlere göre oldukça düşüktür.</a:t>
            </a:r>
            <a:endParaRPr b="0" lang="en-US" sz="2400" spc="-1" strike="noStrike">
              <a:solidFill>
                <a:srgbClr val="eeeeee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6660000" y="1980000"/>
            <a:ext cx="3047760" cy="228564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4375800" y="4332240"/>
            <a:ext cx="5524200" cy="3047760"/>
          </a:xfrm>
          <a:prstGeom prst="rect">
            <a:avLst/>
          </a:prstGeom>
          <a:ln>
            <a:noFill/>
          </a:ln>
        </p:spPr>
      </p:pic>
      <p:sp>
        <p:nvSpPr>
          <p:cNvPr id="148" name="TextShape 5"/>
          <p:cNvSpPr txBox="1"/>
          <p:nvPr/>
        </p:nvSpPr>
        <p:spPr>
          <a:xfrm>
            <a:off x="180000" y="3099960"/>
            <a:ext cx="5760000" cy="68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eeeeee"/>
                </a:solidFill>
                <a:latin typeface="Arial"/>
              </a:rPr>
              <a:t>Uydu haberleşmesinde en çok kullanılan antenlerdir.</a:t>
            </a:r>
            <a:endParaRPr b="0" lang="en-US" sz="2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49" name="TextShape 6"/>
          <p:cNvSpPr txBox="1"/>
          <p:nvPr/>
        </p:nvSpPr>
        <p:spPr>
          <a:xfrm>
            <a:off x="180000" y="4780440"/>
            <a:ext cx="4140000" cy="169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eeeeee"/>
                </a:solidFill>
                <a:latin typeface="Arial"/>
              </a:rPr>
              <a:t>Eksen-Simentrik antenler,</a:t>
            </a:r>
            <a:endParaRPr b="0" lang="en-US" sz="2400" spc="-1" strike="noStrike">
              <a:solidFill>
                <a:srgbClr val="eeeeee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eeeeee"/>
                </a:solidFill>
                <a:latin typeface="Arial"/>
              </a:rPr>
              <a:t>Offset antenler,</a:t>
            </a:r>
            <a:endParaRPr b="0" lang="en-US" sz="2400" spc="-1" strike="noStrike">
              <a:solidFill>
                <a:srgbClr val="eeeeee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eeeeee"/>
                </a:solidFill>
                <a:latin typeface="Arial"/>
              </a:rPr>
              <a:t>Cassegrain antenler</a:t>
            </a:r>
            <a:endParaRPr b="0" lang="en-US" sz="2400" spc="-1" strike="noStrike">
              <a:solidFill>
                <a:srgbClr val="eeeeee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eeeeee"/>
                </a:solidFill>
                <a:latin typeface="Arial"/>
              </a:rPr>
              <a:t>Parabolik Reflektör Antenlere örnektir.</a:t>
            </a:r>
            <a:endParaRPr b="0" lang="en-US" sz="2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80000" y="360000"/>
            <a:ext cx="8640000" cy="54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600" spc="-1" strike="noStrike">
                <a:solidFill>
                  <a:srgbClr val="ccccff"/>
                </a:solidFill>
                <a:latin typeface="Arial"/>
              </a:rPr>
              <a:t>Teşekkürler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960000" y="1800000"/>
            <a:ext cx="4860000" cy="34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400" spc="-1" strike="noStrike">
                <a:solidFill>
                  <a:srgbClr val="333333"/>
                </a:solidFill>
                <a:latin typeface="Arial"/>
              </a:rPr>
              <a:t>Dinlediğiniz için teşekkür ederim.</a:t>
            </a:r>
            <a:endParaRPr b="1" lang="en-US" sz="24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60000" y="3780000"/>
            <a:ext cx="5220000" cy="169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400" spc="-1" strike="noStrike">
                <a:solidFill>
                  <a:srgbClr val="333333"/>
                </a:solidFill>
                <a:latin typeface="Arial"/>
              </a:rPr>
              <a:t>Kaynaklar;</a:t>
            </a:r>
            <a:endParaRPr b="1" lang="en-US" sz="2400" spc="-1" strike="noStrike">
              <a:solidFill>
                <a:srgbClr val="333333"/>
              </a:solidFill>
              <a:latin typeface="Arial"/>
            </a:endParaRPr>
          </a:p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hlinkClick r:id="rId1"/>
              </a:rPr>
              <a:t>http://cscrs.itu.edu.tr/</a:t>
            </a:r>
            <a:endParaRPr b="1" lang="en-US" sz="2400" spc="-1" strike="noStrike">
              <a:solidFill>
                <a:srgbClr val="333333"/>
              </a:solidFill>
              <a:latin typeface="Arial"/>
            </a:endParaRPr>
          </a:p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hlinkClick r:id="rId2"/>
              </a:rPr>
              <a:t>http://www.radartutorial.eu/</a:t>
            </a:r>
            <a:endParaRPr b="1" lang="en-US" sz="2400" spc="-1" strike="noStrike">
              <a:solidFill>
                <a:srgbClr val="333333"/>
              </a:solidFill>
              <a:latin typeface="Arial"/>
            </a:endParaRPr>
          </a:p>
          <a:p>
            <a:r>
              <a:rPr b="1" lang="en-US" sz="2400" spc="-1" strike="noStrike">
                <a:solidFill>
                  <a:srgbClr val="333333"/>
                </a:solidFill>
                <a:latin typeface="Arial"/>
                <a:hlinkClick r:id="rId3"/>
              </a:rPr>
              <a:t>http://www.emo.org.tr/</a:t>
            </a:r>
            <a:endParaRPr b="1" lang="en-US" sz="2400" spc="-1" strike="noStrike">
              <a:solidFill>
                <a:srgbClr val="333333"/>
              </a:solidFill>
              <a:latin typeface="Arial"/>
            </a:endParaRPr>
          </a:p>
          <a:p>
            <a:endParaRPr b="1" lang="en-US" sz="24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80000" y="360000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600" spc="-1" strike="noStrike">
                <a:solidFill>
                  <a:srgbClr val="ffff99"/>
                </a:solidFill>
                <a:latin typeface="Arial"/>
              </a:rPr>
              <a:t>Neden Uydulara İhtiyaç Duyduk?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Rectangle 2"/>
          <p:cNvSpPr/>
          <p:nvPr/>
        </p:nvSpPr>
        <p:spPr>
          <a:xfrm>
            <a:off x="0" y="1155600"/>
            <a:ext cx="9000000" cy="6224400"/>
          </a:xfrm>
          <a:prstGeom prst="rect">
            <a:avLst/>
          </a:prstGeom>
          <a:solidFill>
            <a:srgbClr val="ccccff"/>
          </a:solidFill>
          <a:ln>
            <a:noFill/>
          </a:ln>
        </p:spPr>
      </p:sp>
      <p:sp>
        <p:nvSpPr>
          <p:cNvPr id="90" name="TextShape 3"/>
          <p:cNvSpPr txBox="1"/>
          <p:nvPr/>
        </p:nvSpPr>
        <p:spPr>
          <a:xfrm>
            <a:off x="360000" y="1440000"/>
            <a:ext cx="8280000" cy="57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333333"/>
                </a:solidFill>
                <a:latin typeface="Arial"/>
              </a:rPr>
              <a:t>      </a:t>
            </a:r>
            <a:r>
              <a:rPr b="0" lang="en-US" sz="2600" spc="-1" strike="noStrike">
                <a:solidFill>
                  <a:srgbClr val="333333"/>
                </a:solidFill>
                <a:latin typeface="Arial"/>
              </a:rPr>
              <a:t>Dünyanın şekli nedeniyle birbiri arasında iletişim kuramayan iki noktanın birbirinden haberdar olmasını istedik.</a:t>
            </a: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199880" y="3240000"/>
            <a:ext cx="7620120" cy="276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80000" y="360000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Uyduların Tarihi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2520000"/>
            <a:ext cx="8280000" cy="57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333333"/>
                </a:solidFill>
                <a:latin typeface="Arial"/>
              </a:rPr>
              <a:t>Fikir ilk olarak </a:t>
            </a:r>
            <a:r>
              <a:rPr b="0" lang="en-US" sz="2600" spc="-1" strike="noStrike">
                <a:solidFill>
                  <a:srgbClr val="ba131a"/>
                </a:solidFill>
                <a:latin typeface="Arial"/>
              </a:rPr>
              <a:t>Arthur C. Clarke </a:t>
            </a:r>
            <a:r>
              <a:rPr b="0" lang="en-US" sz="2600" spc="-1" strike="noStrike">
                <a:solidFill>
                  <a:srgbClr val="333333"/>
                </a:solidFill>
                <a:latin typeface="Arial"/>
              </a:rPr>
              <a:t>tarafından </a:t>
            </a:r>
            <a:r>
              <a:rPr b="0" lang="en-US" sz="2600" spc="-1" strike="noStrike">
                <a:solidFill>
                  <a:srgbClr val="ba131a"/>
                </a:solidFill>
                <a:latin typeface="Arial"/>
              </a:rPr>
              <a:t>1945 </a:t>
            </a:r>
            <a:r>
              <a:rPr b="0" lang="en-US" sz="2600" spc="-1" strike="noStrike">
                <a:solidFill>
                  <a:srgbClr val="333333"/>
                </a:solidFill>
                <a:latin typeface="Arial"/>
              </a:rPr>
              <a:t>yılında ortaya atılmış. </a:t>
            </a: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  <a:p>
            <a:pPr marL="745200" indent="-288000">
              <a:lnSpc>
                <a:spcPct val="100000"/>
              </a:lnSpc>
              <a:spcAft>
                <a:spcPts val="567"/>
              </a:spcAft>
            </a:pPr>
            <a:r>
              <a:rPr b="0" lang="en-US" sz="2400" spc="-1" strike="noStrike">
                <a:solidFill>
                  <a:srgbClr val="ba131a"/>
                </a:solidFill>
                <a:latin typeface="Arial"/>
              </a:rPr>
              <a:t>1957 </a:t>
            </a: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yılında </a:t>
            </a:r>
            <a:r>
              <a:rPr b="0" lang="en-US" sz="2400" spc="-1" strike="noStrike">
                <a:solidFill>
                  <a:srgbClr val="ba131a"/>
                </a:solidFill>
                <a:latin typeface="Arial"/>
              </a:rPr>
              <a:t>Sputnik-1 </a:t>
            </a: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ve </a:t>
            </a:r>
            <a:r>
              <a:rPr b="0" lang="en-US" sz="2400" spc="-1" strike="noStrike">
                <a:solidFill>
                  <a:srgbClr val="ba131a"/>
                </a:solidFill>
                <a:latin typeface="Arial"/>
              </a:rPr>
              <a:t>Sputnik-2 </a:t>
            </a: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uzaya gönderilen ilk uydular oldular.</a:t>
            </a:r>
            <a:endParaRPr b="0" lang="en-US" sz="2400" spc="-1" strike="noStrike">
              <a:solidFill>
                <a:srgbClr val="333333"/>
              </a:solidFill>
              <a:latin typeface="Arial"/>
              <a:ea typeface="標楷體"/>
            </a:endParaRPr>
          </a:p>
          <a:p>
            <a:pPr marL="745200" indent="-288000">
              <a:lnSpc>
                <a:spcPct val="100000"/>
              </a:lnSpc>
              <a:spcAft>
                <a:spcPts val="567"/>
              </a:spcAft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Aktif olarak kullanılan ilk uydu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Explorer-1, 31 Ocak 1958</a:t>
            </a: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’de yörüngeye yerleştirilmiştir.</a:t>
            </a:r>
            <a:endParaRPr b="0" lang="en-US" sz="2400" spc="-1" strike="noStrike">
              <a:solidFill>
                <a:srgbClr val="333333"/>
              </a:solidFill>
              <a:latin typeface="Arial"/>
              <a:ea typeface="標楷體"/>
            </a:endParaRPr>
          </a:p>
          <a:p>
            <a:pPr marL="745200" indent="-288000">
              <a:lnSpc>
                <a:spcPct val="100000"/>
              </a:lnSpc>
              <a:spcAft>
                <a:spcPts val="567"/>
              </a:spcAft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Yine </a:t>
            </a:r>
            <a:r>
              <a:rPr b="0" lang="en-US" sz="2400" spc="-1" strike="noStrike">
                <a:solidFill>
                  <a:srgbClr val="ba131a"/>
                </a:solidFill>
                <a:latin typeface="Arial"/>
              </a:rPr>
              <a:t>1958</a:t>
            </a: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’de </a:t>
            </a:r>
            <a:r>
              <a:rPr b="0" lang="en-US" sz="2400" spc="-1" strike="noStrike">
                <a:solidFill>
                  <a:srgbClr val="ba131a"/>
                </a:solidFill>
                <a:latin typeface="Arial"/>
              </a:rPr>
              <a:t>Echo-1 </a:t>
            </a: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uydusu ABD’nin doğu ve batı kıyılarının haberleşmesini sağladı.</a:t>
            </a:r>
            <a:endParaRPr b="0" lang="en-US" sz="2400" spc="-1" strike="noStrike">
              <a:solidFill>
                <a:srgbClr val="333333"/>
              </a:solidFill>
              <a:latin typeface="Arial"/>
              <a:ea typeface="標楷體"/>
            </a:endParaRPr>
          </a:p>
          <a:p>
            <a:pPr marL="745200" indent="-288000">
              <a:lnSpc>
                <a:spcPct val="100000"/>
              </a:lnSpc>
              <a:spcAft>
                <a:spcPts val="567"/>
              </a:spcAft>
            </a:pPr>
            <a:r>
              <a:rPr b="0" lang="en-US" sz="2400" spc="-1" strike="noStrike">
                <a:solidFill>
                  <a:srgbClr val="ba131a"/>
                </a:solidFill>
                <a:latin typeface="Arial"/>
              </a:rPr>
              <a:t>1962</a:t>
            </a: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’de ise çok yörüngeli </a:t>
            </a:r>
            <a:r>
              <a:rPr b="0" lang="en-US" sz="2400" spc="-1" strike="noStrike">
                <a:solidFill>
                  <a:srgbClr val="ba131a"/>
                </a:solidFill>
                <a:latin typeface="Arial"/>
              </a:rPr>
              <a:t>Telstar </a:t>
            </a: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uyduları atıldı.</a:t>
            </a:r>
            <a:endParaRPr b="0" lang="en-US" sz="2400" spc="-1" strike="noStrike">
              <a:solidFill>
                <a:srgbClr val="333333"/>
              </a:solidFill>
              <a:latin typeface="Arial"/>
              <a:ea typeface="標楷體"/>
            </a:endParaRPr>
          </a:p>
          <a:p>
            <a:pPr marL="745200" indent="-288000">
              <a:lnSpc>
                <a:spcPct val="100000"/>
              </a:lnSpc>
              <a:spcAft>
                <a:spcPts val="567"/>
              </a:spcAft>
            </a:pPr>
            <a:endParaRPr b="0" lang="en-US" sz="2400" spc="-1" strike="noStrike">
              <a:solidFill>
                <a:srgbClr val="333333"/>
              </a:solidFill>
              <a:latin typeface="Arial"/>
              <a:ea typeface="標楷體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80000" y="360000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Uyduların Yörünge Çeşitleri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440000"/>
            <a:ext cx="8280000" cy="57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  <a:p>
            <a:pPr marL="745200" indent="-288000">
              <a:lnSpc>
                <a:spcPct val="100000"/>
              </a:lnSpc>
              <a:spcAft>
                <a:spcPts val="567"/>
              </a:spcAft>
            </a:pPr>
            <a:endParaRPr b="0" lang="en-US" sz="2400" spc="-1" strike="noStrike">
              <a:solidFill>
                <a:srgbClr val="333333"/>
              </a:solidFill>
              <a:latin typeface="Arial"/>
              <a:ea typeface="標楷體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54400" y="1080000"/>
            <a:ext cx="3945600" cy="5765040"/>
          </a:xfrm>
          <a:prstGeom prst="rect">
            <a:avLst/>
          </a:prstGeom>
          <a:ln>
            <a:noFill/>
          </a:ln>
        </p:spPr>
      </p:pic>
      <p:sp>
        <p:nvSpPr>
          <p:cNvPr id="97" name="TextShape 3"/>
          <p:cNvSpPr txBox="1"/>
          <p:nvPr/>
        </p:nvSpPr>
        <p:spPr>
          <a:xfrm>
            <a:off x="5400000" y="5979960"/>
            <a:ext cx="3240000" cy="86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eeeeee"/>
                </a:solidFill>
                <a:latin typeface="Arial Black"/>
              </a:rPr>
              <a:t>LEO GLOBALSTAR</a:t>
            </a:r>
            <a:endParaRPr b="0" lang="en-US" sz="2400" spc="-1" strike="noStrike">
              <a:solidFill>
                <a:srgbClr val="eeeeee"/>
              </a:solidFill>
              <a:latin typeface="Arial Black"/>
            </a:endParaRPr>
          </a:p>
          <a:p>
            <a:pPr algn="ctr"/>
            <a:r>
              <a:rPr b="0" lang="en-US" sz="2400" spc="-1" strike="noStrike">
                <a:solidFill>
                  <a:srgbClr val="eeeeee"/>
                </a:solidFill>
                <a:latin typeface="Arial Black"/>
              </a:rPr>
              <a:t>1400 km</a:t>
            </a:r>
            <a:endParaRPr b="0" lang="en-US" sz="2400" spc="-1" strike="noStrike">
              <a:solidFill>
                <a:srgbClr val="eeeeee"/>
              </a:solidFill>
              <a:latin typeface="Arial Black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4500000" y="6300000"/>
            <a:ext cx="720000" cy="180000"/>
          </a:xfrm>
          <a:custGeom>
            <a:avLst/>
            <a:gdLst/>
            <a:ahLst/>
            <a:rect l="0" t="0" r="r" b="b"/>
            <a:pathLst>
              <a:path w="2002" h="502">
                <a:moveTo>
                  <a:pt x="2001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1" y="375"/>
                </a:lnTo>
                <a:lnTo>
                  <a:pt x="2001" y="125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extShape 5"/>
          <p:cNvSpPr txBox="1"/>
          <p:nvPr/>
        </p:nvSpPr>
        <p:spPr>
          <a:xfrm>
            <a:off x="5580000" y="3060000"/>
            <a:ext cx="3060000" cy="86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eeeeee"/>
                </a:solidFill>
                <a:latin typeface="Arial Black"/>
              </a:rPr>
              <a:t>MEO Ico</a:t>
            </a:r>
            <a:endParaRPr b="0" lang="en-US" sz="2400" spc="-1" strike="noStrike">
              <a:solidFill>
                <a:srgbClr val="eeeeee"/>
              </a:solidFill>
              <a:latin typeface="Arial Black"/>
            </a:endParaRPr>
          </a:p>
          <a:p>
            <a:pPr algn="ctr"/>
            <a:r>
              <a:rPr b="0" lang="en-US" sz="2400" spc="-1" strike="noStrike">
                <a:solidFill>
                  <a:srgbClr val="eeeeee"/>
                </a:solidFill>
                <a:latin typeface="Arial Black"/>
              </a:rPr>
              <a:t>11.000 km</a:t>
            </a:r>
            <a:endParaRPr b="0" lang="en-US" sz="2400" spc="-1" strike="noStrike">
              <a:solidFill>
                <a:srgbClr val="eeeeee"/>
              </a:solidFill>
              <a:latin typeface="Arial Black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4680000" y="3279960"/>
            <a:ext cx="1080000" cy="500040"/>
          </a:xfrm>
          <a:custGeom>
            <a:avLst/>
            <a:gdLst/>
            <a:ahLst/>
            <a:rect l="0" t="0" r="r" b="b"/>
            <a:pathLst>
              <a:path w="3002" h="1391">
                <a:moveTo>
                  <a:pt x="3001" y="347"/>
                </a:moveTo>
                <a:lnTo>
                  <a:pt x="750" y="347"/>
                </a:lnTo>
                <a:lnTo>
                  <a:pt x="750" y="0"/>
                </a:lnTo>
                <a:lnTo>
                  <a:pt x="0" y="695"/>
                </a:lnTo>
                <a:lnTo>
                  <a:pt x="750" y="1390"/>
                </a:lnTo>
                <a:lnTo>
                  <a:pt x="750" y="1042"/>
                </a:lnTo>
                <a:lnTo>
                  <a:pt x="3001" y="1042"/>
                </a:lnTo>
                <a:lnTo>
                  <a:pt x="3001" y="347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extShape 7"/>
          <p:cNvSpPr txBox="1"/>
          <p:nvPr/>
        </p:nvSpPr>
        <p:spPr>
          <a:xfrm>
            <a:off x="5760000" y="1440000"/>
            <a:ext cx="3780000" cy="128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eeeeee"/>
                </a:solidFill>
                <a:latin typeface="Arial Black"/>
              </a:rPr>
              <a:t>GEO</a:t>
            </a:r>
            <a:endParaRPr b="0" lang="en-US" sz="2400" spc="-1" strike="noStrike">
              <a:solidFill>
                <a:srgbClr val="eeeeee"/>
              </a:solidFill>
              <a:latin typeface="Arial Black"/>
            </a:endParaRPr>
          </a:p>
          <a:p>
            <a:pPr algn="ctr"/>
            <a:r>
              <a:rPr b="0" lang="en-US" sz="1800" spc="-1" strike="noStrike">
                <a:solidFill>
                  <a:srgbClr val="eeeeee"/>
                </a:solidFill>
                <a:latin typeface="Arial Black"/>
              </a:rPr>
              <a:t>TV,Thuraya,Inmarsat,Emsat</a:t>
            </a:r>
            <a:endParaRPr b="0" lang="en-US" sz="1800" spc="-1" strike="noStrike">
              <a:solidFill>
                <a:srgbClr val="eeeeee"/>
              </a:solidFill>
              <a:latin typeface="Arial Black"/>
            </a:endParaRPr>
          </a:p>
          <a:p>
            <a:pPr algn="ctr"/>
            <a:r>
              <a:rPr b="0" lang="en-US" sz="1800" spc="-1" strike="noStrike">
                <a:solidFill>
                  <a:srgbClr val="eeeeee"/>
                </a:solidFill>
                <a:latin typeface="Arial Black"/>
              </a:rPr>
              <a:t>36.000 km</a:t>
            </a:r>
            <a:endParaRPr b="0" lang="en-US" sz="1800" spc="-1" strike="noStrike">
              <a:solidFill>
                <a:srgbClr val="eeeeee"/>
              </a:solidFill>
              <a:latin typeface="Arial Black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4680000" y="1620000"/>
            <a:ext cx="1080000" cy="540000"/>
          </a:xfrm>
          <a:custGeom>
            <a:avLst/>
            <a:gdLst/>
            <a:ahLst/>
            <a:rect l="0" t="0" r="r" b="b"/>
            <a:pathLst>
              <a:path w="3002" h="1502">
                <a:moveTo>
                  <a:pt x="3001" y="375"/>
                </a:moveTo>
                <a:lnTo>
                  <a:pt x="750" y="375"/>
                </a:lnTo>
                <a:lnTo>
                  <a:pt x="750" y="0"/>
                </a:lnTo>
                <a:lnTo>
                  <a:pt x="0" y="750"/>
                </a:lnTo>
                <a:lnTo>
                  <a:pt x="750" y="1501"/>
                </a:lnTo>
                <a:lnTo>
                  <a:pt x="750" y="1125"/>
                </a:lnTo>
                <a:lnTo>
                  <a:pt x="3001" y="1125"/>
                </a:lnTo>
                <a:lnTo>
                  <a:pt x="3001" y="375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80000" y="360000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600" spc="-1" strike="noStrike">
                <a:solidFill>
                  <a:srgbClr val="ffff99"/>
                </a:solidFill>
                <a:latin typeface="Arial"/>
              </a:rPr>
              <a:t>GEO Uydular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Rectangle 2"/>
          <p:cNvSpPr/>
          <p:nvPr/>
        </p:nvSpPr>
        <p:spPr>
          <a:xfrm>
            <a:off x="0" y="1155600"/>
            <a:ext cx="9000000" cy="622440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lIns="0" rIns="0" tIns="0" bIns="0" anchor="ctr" anchorCtr="1"/>
          <a:p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-36.000 km uzakta oldukları için çok fazla ses gecikmesi yaşanır.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-Aynı anda sadece bir tane uydu ile çalışılabilir.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-Sabote edilmeye müsaittir.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-Tek uydu ile çalışıldığı için bir arıza yaşanması durumunda ya da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güçlü karıştırıcı frekans basılarak sabote edilebilir.</a:t>
            </a: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	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360000" y="1440000"/>
            <a:ext cx="8280000" cy="57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60000" y="1266840"/>
            <a:ext cx="8460000" cy="251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80000" y="360000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600" spc="-1" strike="noStrike">
                <a:solidFill>
                  <a:srgbClr val="ffff99"/>
                </a:solidFill>
                <a:latin typeface="Arial"/>
              </a:rPr>
              <a:t>LEO Uydular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440000"/>
            <a:ext cx="8280000" cy="57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44800" y="3420000"/>
            <a:ext cx="6199920" cy="2880000"/>
          </a:xfrm>
          <a:prstGeom prst="rect">
            <a:avLst/>
          </a:prstGeom>
          <a:ln>
            <a:noFill/>
          </a:ln>
        </p:spPr>
      </p:pic>
      <p:sp>
        <p:nvSpPr>
          <p:cNvPr id="110" name="TextShape 3"/>
          <p:cNvSpPr txBox="1"/>
          <p:nvPr/>
        </p:nvSpPr>
        <p:spPr>
          <a:xfrm>
            <a:off x="3420000" y="6519960"/>
            <a:ext cx="3420000" cy="68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Leo uyduların periyotları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360000" y="1440000"/>
            <a:ext cx="7740000" cy="169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- 200-2000 km arasında oldukları için çok az ses gecikmesi yaşanır.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- Birden fazla uydu ile çalışılabildiğinden tek bir uyduya bağımlı olmazsınız.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- Sabotaj ihtimali yok.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80000" y="360000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LEO,MEO ve GEO Uydular 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440000"/>
            <a:ext cx="8280000" cy="57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  <a:p>
            <a:pPr marL="745200" indent="-288000">
              <a:lnSpc>
                <a:spcPct val="100000"/>
              </a:lnSpc>
              <a:spcAft>
                <a:spcPts val="567"/>
              </a:spcAft>
            </a:pPr>
            <a:endParaRPr b="0" lang="en-US" sz="2400" spc="-1" strike="noStrike">
              <a:solidFill>
                <a:srgbClr val="333333"/>
              </a:solidFill>
              <a:latin typeface="Arial"/>
              <a:ea typeface="標楷體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40840" y="1576800"/>
            <a:ext cx="9299160" cy="3643200"/>
          </a:xfrm>
          <a:prstGeom prst="rect">
            <a:avLst/>
          </a:prstGeom>
          <a:ln>
            <a:noFill/>
          </a:ln>
        </p:spPr>
      </p:pic>
      <p:sp>
        <p:nvSpPr>
          <p:cNvPr id="115" name="TextShape 3"/>
          <p:cNvSpPr txBox="1"/>
          <p:nvPr/>
        </p:nvSpPr>
        <p:spPr>
          <a:xfrm>
            <a:off x="360000" y="5400000"/>
            <a:ext cx="9000000" cy="101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eeeeee"/>
                </a:solidFill>
                <a:latin typeface="Arial"/>
              </a:rPr>
              <a:t>GEO: Haberleşme Uyduları</a:t>
            </a:r>
            <a:endParaRPr b="0" lang="en-US" sz="2400" spc="-1" strike="noStrike">
              <a:solidFill>
                <a:srgbClr val="eeeeee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eeeeee"/>
                </a:solidFill>
                <a:latin typeface="Arial"/>
              </a:rPr>
              <a:t>LEO: Yeryüzü Gözlem Uyduları</a:t>
            </a:r>
            <a:endParaRPr b="0" lang="en-US" sz="2400" spc="-1" strike="noStrike">
              <a:solidFill>
                <a:srgbClr val="eeeeee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eeeeee"/>
                </a:solidFill>
                <a:latin typeface="Arial"/>
              </a:rPr>
              <a:t>MEO: </a:t>
            </a:r>
            <a:r>
              <a:rPr b="0" lang="en-US" sz="2400" spc="-1" strike="noStrike">
                <a:solidFill>
                  <a:srgbClr val="eeeeee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eeeeee"/>
                </a:solidFill>
                <a:latin typeface="Arial"/>
              </a:rPr>
              <a:t>GPS Uyduları</a:t>
            </a:r>
            <a:endParaRPr b="0" lang="en-US" sz="2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80000" y="360000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LEO,MEO ve GEO Uydular 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60000" y="1440000"/>
            <a:ext cx="8280000" cy="57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  <a:p>
            <a:pPr marL="745200" indent="-288000">
              <a:lnSpc>
                <a:spcPct val="100000"/>
              </a:lnSpc>
              <a:spcAft>
                <a:spcPts val="567"/>
              </a:spcAft>
            </a:pPr>
            <a:endParaRPr b="0" lang="en-US" sz="2400" spc="-1" strike="noStrike">
              <a:solidFill>
                <a:srgbClr val="333333"/>
              </a:solidFill>
              <a:latin typeface="Arial"/>
              <a:ea typeface="標楷體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40000" y="1401840"/>
            <a:ext cx="8460000" cy="507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80000" y="360000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600" spc="-1" strike="noStrike">
                <a:solidFill>
                  <a:srgbClr val="ffff99"/>
                </a:solidFill>
                <a:latin typeface="Arial"/>
              </a:rPr>
              <a:t>Uydu İletişimini Oluşturan Kısımlar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60000" y="1440000"/>
            <a:ext cx="8280000" cy="57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360000" y="1440000"/>
            <a:ext cx="7740000" cy="34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Uydu İletişimi 3 ana kısımda incelenir.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80000" y="2493360"/>
            <a:ext cx="8820000" cy="488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LibreOffice/5.4.3.2$Windows_X86_64 LibreOffice_project/92a7159f7e4af62137622921e809f8546db437e5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2018-10-11T20:42:19Z</dcterms:created>
  <dc:creator/>
  <dc:description/>
  <dc:language>en-US</dc:language>
  <cp:lastModifiedBy/>
  <dcterms:modified xsi:type="dcterms:W3CDTF">2018-10-11T23:05:15Z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