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11" r:id="rId1"/>
  </p:sldMasterIdLst>
  <p:sldIdLst>
    <p:sldId id="267" r:id="rId2"/>
    <p:sldId id="268" r:id="rId3"/>
    <p:sldId id="259" r:id="rId4"/>
    <p:sldId id="285" r:id="rId5"/>
    <p:sldId id="286" r:id="rId6"/>
    <p:sldId id="287" r:id="rId7"/>
    <p:sldId id="262" r:id="rId8"/>
    <p:sldId id="264" r:id="rId9"/>
    <p:sldId id="260" r:id="rId10"/>
    <p:sldId id="269" r:id="rId11"/>
    <p:sldId id="284" r:id="rId12"/>
    <p:sldId id="258" r:id="rId13"/>
    <p:sldId id="265" r:id="rId14"/>
    <p:sldId id="266" r:id="rId15"/>
    <p:sldId id="281"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AF0A6DE-899B-47C6-B148-A0FCA18F1645}" type="datetimeFigureOut">
              <a:rPr lang="en-US" smtClean="0"/>
              <a:t>4/14/2021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D952C2E-5F28-4FE6-A682-E93139219D6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793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F0A6DE-899B-47C6-B148-A0FCA18F1645}"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52C2E-5F28-4FE6-A682-E93139219D6C}" type="slidenum">
              <a:rPr lang="en-US" smtClean="0"/>
              <a:t>‹#›</a:t>
            </a:fld>
            <a:endParaRPr lang="en-US"/>
          </a:p>
        </p:txBody>
      </p:sp>
    </p:spTree>
    <p:extLst>
      <p:ext uri="{BB962C8B-B14F-4D97-AF65-F5344CB8AC3E}">
        <p14:creationId xmlns:p14="http://schemas.microsoft.com/office/powerpoint/2010/main" val="284119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F0A6DE-899B-47C6-B148-A0FCA18F1645}"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52C2E-5F28-4FE6-A682-E93139219D6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6800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F0A6DE-899B-47C6-B148-A0FCA18F1645}"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52C2E-5F28-4FE6-A682-E93139219D6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5675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F0A6DE-899B-47C6-B148-A0FCA18F1645}"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52C2E-5F28-4FE6-A682-E93139219D6C}" type="slidenum">
              <a:rPr lang="en-US" smtClean="0"/>
              <a:t>‹#›</a:t>
            </a:fld>
            <a:endParaRPr lang="en-US"/>
          </a:p>
        </p:txBody>
      </p:sp>
    </p:spTree>
    <p:extLst>
      <p:ext uri="{BB962C8B-B14F-4D97-AF65-F5344CB8AC3E}">
        <p14:creationId xmlns:p14="http://schemas.microsoft.com/office/powerpoint/2010/main" val="1361760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F0A6DE-899B-47C6-B148-A0FCA18F1645}"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52C2E-5F28-4FE6-A682-E93139219D6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5318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F0A6DE-899B-47C6-B148-A0FCA18F1645}"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52C2E-5F28-4FE6-A682-E93139219D6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9513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F0A6DE-899B-47C6-B148-A0FCA18F1645}"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52C2E-5F28-4FE6-A682-E93139219D6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5437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F0A6DE-899B-47C6-B148-A0FCA18F1645}"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52C2E-5F28-4FE6-A682-E93139219D6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3428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F0A6DE-899B-47C6-B148-A0FCA18F1645}"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52C2E-5F28-4FE6-A682-E93139219D6C}" type="slidenum">
              <a:rPr lang="en-US" smtClean="0"/>
              <a:t>‹#›</a:t>
            </a:fld>
            <a:endParaRPr lang="en-US"/>
          </a:p>
        </p:txBody>
      </p:sp>
    </p:spTree>
    <p:extLst>
      <p:ext uri="{BB962C8B-B14F-4D97-AF65-F5344CB8AC3E}">
        <p14:creationId xmlns:p14="http://schemas.microsoft.com/office/powerpoint/2010/main" val="154224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F0A6DE-899B-47C6-B148-A0FCA18F1645}"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52C2E-5F28-4FE6-A682-E93139219D6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264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F0A6DE-899B-47C6-B148-A0FCA18F1645}"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52C2E-5F28-4FE6-A682-E93139219D6C}" type="slidenum">
              <a:rPr lang="en-US" smtClean="0"/>
              <a:t>‹#›</a:t>
            </a:fld>
            <a:endParaRPr lang="en-US"/>
          </a:p>
        </p:txBody>
      </p:sp>
    </p:spTree>
    <p:extLst>
      <p:ext uri="{BB962C8B-B14F-4D97-AF65-F5344CB8AC3E}">
        <p14:creationId xmlns:p14="http://schemas.microsoft.com/office/powerpoint/2010/main" val="23064002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F0A6DE-899B-47C6-B148-A0FCA18F1645}"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952C2E-5F28-4FE6-A682-E93139219D6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88549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F0A6DE-899B-47C6-B148-A0FCA18F1645}"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952C2E-5F28-4FE6-A682-E93139219D6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774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0A6DE-899B-47C6-B148-A0FCA18F1645}"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952C2E-5F28-4FE6-A682-E93139219D6C}" type="slidenum">
              <a:rPr lang="en-US" smtClean="0"/>
              <a:t>‹#›</a:t>
            </a:fld>
            <a:endParaRPr lang="en-US"/>
          </a:p>
        </p:txBody>
      </p:sp>
    </p:spTree>
    <p:extLst>
      <p:ext uri="{BB962C8B-B14F-4D97-AF65-F5344CB8AC3E}">
        <p14:creationId xmlns:p14="http://schemas.microsoft.com/office/powerpoint/2010/main" val="1366567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F0A6DE-899B-47C6-B148-A0FCA18F1645}"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52C2E-5F28-4FE6-A682-E93139219D6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37539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F0A6DE-899B-47C6-B148-A0FCA18F1645}"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52C2E-5F28-4FE6-A682-E93139219D6C}" type="slidenum">
              <a:rPr lang="en-US" smtClean="0"/>
              <a:t>‹#›</a:t>
            </a:fld>
            <a:endParaRPr lang="en-US"/>
          </a:p>
        </p:txBody>
      </p:sp>
    </p:spTree>
    <p:extLst>
      <p:ext uri="{BB962C8B-B14F-4D97-AF65-F5344CB8AC3E}">
        <p14:creationId xmlns:p14="http://schemas.microsoft.com/office/powerpoint/2010/main" val="144623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F0A6DE-899B-47C6-B148-A0FCA18F1645}" type="datetimeFigureOut">
              <a:rPr lang="en-US" smtClean="0"/>
              <a:t>4/14/2021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952C2E-5F28-4FE6-A682-E93139219D6C}" type="slidenum">
              <a:rPr lang="en-US" smtClean="0"/>
              <a:t>‹#›</a:t>
            </a:fld>
            <a:endParaRPr lang="en-US"/>
          </a:p>
        </p:txBody>
      </p:sp>
    </p:spTree>
    <p:extLst>
      <p:ext uri="{BB962C8B-B14F-4D97-AF65-F5344CB8AC3E}">
        <p14:creationId xmlns:p14="http://schemas.microsoft.com/office/powerpoint/2010/main" val="1414282160"/>
      </p:ext>
    </p:extLst>
  </p:cSld>
  <p:clrMap bg1="lt1" tx1="dk1" bg2="lt2" tx2="dk2" accent1="accent1" accent2="accent2" accent3="accent3" accent4="accent4" accent5="accent5" accent6="accent6" hlink="hlink" folHlink="folHlink"/>
  <p:sldLayoutIdLst>
    <p:sldLayoutId id="2147484512" r:id="rId1"/>
    <p:sldLayoutId id="2147484513" r:id="rId2"/>
    <p:sldLayoutId id="2147484514" r:id="rId3"/>
    <p:sldLayoutId id="2147484515" r:id="rId4"/>
    <p:sldLayoutId id="2147484516" r:id="rId5"/>
    <p:sldLayoutId id="2147484517" r:id="rId6"/>
    <p:sldLayoutId id="2147484518" r:id="rId7"/>
    <p:sldLayoutId id="2147484519" r:id="rId8"/>
    <p:sldLayoutId id="2147484520" r:id="rId9"/>
    <p:sldLayoutId id="2147484521" r:id="rId10"/>
    <p:sldLayoutId id="2147484522" r:id="rId11"/>
    <p:sldLayoutId id="2147484523" r:id="rId12"/>
    <p:sldLayoutId id="2147484524" r:id="rId13"/>
    <p:sldLayoutId id="2147484525" r:id="rId14"/>
    <p:sldLayoutId id="2147484526" r:id="rId15"/>
    <p:sldLayoutId id="2147484527" r:id="rId16"/>
    <p:sldLayoutId id="214748452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www.freecodecamp.org/news/simple-chess-ai-step-by-step-1d55a9266977/" TargetMode="External"/><Relationship Id="rId1" Type="http://schemas.openxmlformats.org/officeDocument/2006/relationships/slideLayout" Target="../slideLayouts/slideLayout2.xml"/><Relationship Id="rId5" Type="http://schemas.openxmlformats.org/officeDocument/2006/relationships/hyperlink" Target="https://www.britannica.com/topic/chess" TargetMode="External"/><Relationship Id="rId4" Type="http://schemas.openxmlformats.org/officeDocument/2006/relationships/hyperlink" Target="https://developer.mozilla.org/en-US/docs/Web/JavaScrip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TextBox 3">
            <a:extLst>
              <a:ext uri="{FF2B5EF4-FFF2-40B4-BE49-F238E27FC236}">
                <a16:creationId xmlns:a16="http://schemas.microsoft.com/office/drawing/2014/main" id="{E6D3D818-FA42-4A2F-9356-EA646164D6E6}"/>
              </a:ext>
            </a:extLst>
          </p:cNvPr>
          <p:cNvSpPr txBox="1"/>
          <p:nvPr/>
        </p:nvSpPr>
        <p:spPr>
          <a:xfrm>
            <a:off x="7875556" y="3013501"/>
            <a:ext cx="3689089" cy="830997"/>
          </a:xfrm>
          <a:prstGeom prst="rect">
            <a:avLst/>
          </a:prstGeom>
          <a:ln>
            <a:gradFill>
              <a:gsLst>
                <a:gs pos="2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IN" sz="4800" dirty="0">
                <a:latin typeface="Times New Roman" panose="02020603050405020304" pitchFamily="18" charset="0"/>
                <a:cs typeface="Times New Roman" panose="02020603050405020304" pitchFamily="18" charset="0"/>
              </a:rPr>
              <a:t>AI CHESS</a:t>
            </a:r>
          </a:p>
        </p:txBody>
      </p:sp>
      <p:pic>
        <p:nvPicPr>
          <p:cNvPr id="1028" name="Picture 4" descr="Google AI Achieves “Alien” Superhuman Mastery of Chess and Go in Mere Hours  – The New Stack">
            <a:extLst>
              <a:ext uri="{FF2B5EF4-FFF2-40B4-BE49-F238E27FC236}">
                <a16:creationId xmlns:a16="http://schemas.microsoft.com/office/drawing/2014/main" id="{154EFA1A-1BD7-4567-A28D-32F062C47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55" y="1054223"/>
            <a:ext cx="7248201" cy="474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41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524C-3EBA-4232-B071-2912149EB07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REQUIRMENT GATHERING TECHNIQUE USED</a:t>
            </a:r>
            <a:endParaRPr lang="en-IN" sz="3600" dirty="0"/>
          </a:p>
        </p:txBody>
      </p:sp>
      <p:sp>
        <p:nvSpPr>
          <p:cNvPr id="3" name="Content Placeholder 2">
            <a:extLst>
              <a:ext uri="{FF2B5EF4-FFF2-40B4-BE49-F238E27FC236}">
                <a16:creationId xmlns:a16="http://schemas.microsoft.com/office/drawing/2014/main" id="{2C6FDB26-04A0-4B8C-9AF7-90DE857E3248}"/>
              </a:ext>
            </a:extLst>
          </p:cNvPr>
          <p:cNvSpPr>
            <a:spLocks noGrp="1"/>
          </p:cNvSpPr>
          <p:nvPr>
            <p:ph idx="1"/>
          </p:nvPr>
        </p:nvSpPr>
        <p:spPr>
          <a:xfrm>
            <a:off x="896645" y="2556932"/>
            <a:ext cx="10422384" cy="3318936"/>
          </a:xfrm>
        </p:spPr>
        <p:txBody>
          <a:bodyPr>
            <a:normAutofit fontScale="92500" lnSpcReduction="10000"/>
          </a:bodyPr>
          <a:lstStyle/>
          <a:p>
            <a:r>
              <a:rPr lang="en-IN" b="1" i="0" dirty="0">
                <a:effectLst/>
                <a:latin typeface="Times New Roman" panose="02020603050405020304" pitchFamily="18" charset="0"/>
                <a:cs typeface="Times New Roman" panose="02020603050405020304" pitchFamily="18" charset="0"/>
              </a:rPr>
              <a:t>Alpha-beta pruning</a:t>
            </a:r>
          </a:p>
          <a:p>
            <a:pPr algn="l" fontAlgn="base"/>
            <a:r>
              <a:rPr lang="en-IN" i="0" dirty="0">
                <a:effectLst/>
                <a:latin typeface="Times New Roman" panose="02020603050405020304" pitchFamily="18" charset="0"/>
                <a:cs typeface="Times New Roman" panose="02020603050405020304" pitchFamily="18" charset="0"/>
              </a:rPr>
              <a:t>Alpha-beta </a:t>
            </a:r>
            <a:r>
              <a:rPr lang="en-US" i="0" dirty="0">
                <a:solidFill>
                  <a:srgbClr val="0A0A23"/>
                </a:solidFill>
                <a:effectLst/>
                <a:latin typeface="Times New Roman" panose="02020603050405020304" pitchFamily="18" charset="0"/>
                <a:cs typeface="Times New Roman" panose="02020603050405020304" pitchFamily="18" charset="0"/>
              </a:rPr>
              <a:t> </a:t>
            </a:r>
            <a:r>
              <a:rPr lang="en-US" b="0" i="0" dirty="0">
                <a:solidFill>
                  <a:srgbClr val="0A0A23"/>
                </a:solidFill>
                <a:effectLst/>
                <a:latin typeface="Times New Roman" panose="02020603050405020304" pitchFamily="18" charset="0"/>
                <a:cs typeface="Times New Roman" panose="02020603050405020304" pitchFamily="18" charset="0"/>
              </a:rPr>
              <a:t>pruning is an optimization method to the minimax algorithm that allows us to disregard some branches in the search tree. This helps us evaluate the minimax search tree much deeper, while using the same resources.</a:t>
            </a:r>
          </a:p>
          <a:p>
            <a:pPr algn="l" fontAlgn="base"/>
            <a:r>
              <a:rPr lang="en-US" b="0" i="0" dirty="0">
                <a:solidFill>
                  <a:srgbClr val="0A0A23"/>
                </a:solidFill>
                <a:effectLst/>
                <a:latin typeface="Times New Roman" panose="02020603050405020304" pitchFamily="18" charset="0"/>
                <a:cs typeface="Times New Roman" panose="02020603050405020304" pitchFamily="18" charset="0"/>
              </a:rPr>
              <a:t>The alpha-beta pruning is based on the situation where we can stop evaluating a part of the search tree if we find a move that leads to a worse situation than a previously discovered move.</a:t>
            </a:r>
          </a:p>
          <a:p>
            <a:pPr algn="l" fontAlgn="base"/>
            <a:r>
              <a:rPr lang="en-US" b="0" i="0" dirty="0">
                <a:solidFill>
                  <a:srgbClr val="0A0A23"/>
                </a:solidFill>
                <a:effectLst/>
                <a:latin typeface="Times New Roman" panose="02020603050405020304" pitchFamily="18" charset="0"/>
                <a:cs typeface="Times New Roman" panose="02020603050405020304" pitchFamily="18" charset="0"/>
              </a:rPr>
              <a:t>The alpha-beta pruning does not influence the outcome of the minimax algorithm — it only makes it faster.</a:t>
            </a:r>
          </a:p>
          <a:p>
            <a:pPr algn="l"/>
            <a:endParaRPr lang="en-US" sz="2800" i="0" dirty="0">
              <a:solidFill>
                <a:srgbClr val="292929"/>
              </a:solidFill>
              <a:effectLst/>
              <a:latin typeface="Times New Roman" panose="02020603050405020304" pitchFamily="18" charset="0"/>
              <a:cs typeface="Times New Roman" panose="02020603050405020304" pitchFamily="18" charset="0"/>
            </a:endParaRPr>
          </a:p>
          <a:p>
            <a:pPr algn="l"/>
            <a:endParaRPr lang="en-US" sz="2800" i="0" dirty="0">
              <a:effectLst/>
              <a:latin typeface="Times New Roman" panose="02020603050405020304" pitchFamily="18" charset="0"/>
              <a:cs typeface="Times New Roman" panose="02020603050405020304" pitchFamily="18" charset="0"/>
            </a:endParaRPr>
          </a:p>
          <a:p>
            <a:pPr algn="l"/>
            <a:endParaRPr lang="en-US" sz="2800" i="0" dirty="0">
              <a:effectLst/>
              <a:latin typeface="Times New Roman" panose="02020603050405020304" pitchFamily="18" charset="0"/>
              <a:cs typeface="Times New Roman" panose="02020603050405020304" pitchFamily="18" charset="0"/>
            </a:endParaRPr>
          </a:p>
          <a:p>
            <a:pPr algn="l"/>
            <a:endParaRPr lang="en-US" sz="2800" i="0" dirty="0">
              <a:effectLst/>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088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REQUIRMENT GATHERING TECHNIQUE USED</a:t>
            </a:r>
            <a:endParaRPr lang="en-US" dirty="0"/>
          </a:p>
        </p:txBody>
      </p:sp>
      <p:sp>
        <p:nvSpPr>
          <p:cNvPr id="9" name="Content Placeholder 8">
            <a:extLst>
              <a:ext uri="{FF2B5EF4-FFF2-40B4-BE49-F238E27FC236}">
                <a16:creationId xmlns:a16="http://schemas.microsoft.com/office/drawing/2014/main" id="{1DCF0668-7852-4745-AFAA-728E7BACA7D3}"/>
              </a:ext>
            </a:extLst>
          </p:cNvPr>
          <p:cNvSpPr>
            <a:spLocks noGrp="1"/>
          </p:cNvSpPr>
          <p:nvPr>
            <p:ph idx="1"/>
          </p:nvPr>
        </p:nvSpPr>
        <p:spPr/>
        <p:txBody>
          <a:bodyPr/>
          <a:lstStyle/>
          <a:p>
            <a:r>
              <a:rPr lang="en-US" sz="2400" b="0" i="0" dirty="0">
                <a:solidFill>
                  <a:srgbClr val="0A0A23"/>
                </a:solidFill>
                <a:effectLst/>
                <a:latin typeface="Times New Roman" panose="02020603050405020304" pitchFamily="18" charset="0"/>
                <a:cs typeface="Times New Roman" panose="02020603050405020304" pitchFamily="18" charset="0"/>
              </a:rPr>
              <a:t>The alpha-beta algorithm also is more efficient if we happen to visit </a:t>
            </a:r>
            <a:r>
              <a:rPr lang="en-US" sz="2400" i="0" dirty="0">
                <a:solidFill>
                  <a:srgbClr val="0A0A23"/>
                </a:solidFill>
                <a:effectLst/>
                <a:latin typeface="Times New Roman" panose="02020603050405020304" pitchFamily="18" charset="0"/>
                <a:cs typeface="Times New Roman" panose="02020603050405020304" pitchFamily="18" charset="0"/>
              </a:rPr>
              <a:t>first</a:t>
            </a:r>
            <a:r>
              <a:rPr lang="en-US" sz="2400" b="1" i="0" dirty="0">
                <a:solidFill>
                  <a:srgbClr val="0A0A23"/>
                </a:solidFill>
                <a:effectLst/>
                <a:latin typeface="Times New Roman" panose="02020603050405020304" pitchFamily="18" charset="0"/>
                <a:cs typeface="Times New Roman" panose="02020603050405020304" pitchFamily="18" charset="0"/>
              </a:rPr>
              <a:t> </a:t>
            </a:r>
            <a:r>
              <a:rPr lang="en-US" sz="2400" b="0" i="0" dirty="0">
                <a:solidFill>
                  <a:srgbClr val="0A0A23"/>
                </a:solidFill>
                <a:effectLst/>
                <a:latin typeface="Times New Roman" panose="02020603050405020304" pitchFamily="18" charset="0"/>
                <a:cs typeface="Times New Roman" panose="02020603050405020304" pitchFamily="18" charset="0"/>
              </a:rPr>
              <a:t>those paths that lead to good moves.</a:t>
            </a:r>
          </a:p>
          <a:p>
            <a:endParaRPr lang="en-IN" dirty="0">
              <a:latin typeface="Times New Roman" panose="02020603050405020304" pitchFamily="18" charset="0"/>
              <a:cs typeface="Times New Roman" panose="02020603050405020304" pitchFamily="18" charset="0"/>
            </a:endParaRPr>
          </a:p>
        </p:txBody>
      </p:sp>
      <p:pic>
        <p:nvPicPr>
          <p:cNvPr id="10" name="Content Placeholder 4">
            <a:extLst>
              <a:ext uri="{FF2B5EF4-FFF2-40B4-BE49-F238E27FC236}">
                <a16:creationId xmlns:a16="http://schemas.microsoft.com/office/drawing/2014/main" id="{0AFC3C36-3B4B-4DEA-9555-8F8F376A013A}"/>
              </a:ext>
            </a:extLst>
          </p:cNvPr>
          <p:cNvPicPr>
            <a:picLocks noChangeAspect="1"/>
          </p:cNvPicPr>
          <p:nvPr/>
        </p:nvPicPr>
        <p:blipFill rotWithShape="1">
          <a:blip r:embed="rId2"/>
          <a:srcRect l="22206" t="29144" r="23460" b="25904"/>
          <a:stretch/>
        </p:blipFill>
        <p:spPr>
          <a:xfrm>
            <a:off x="3073893" y="3333984"/>
            <a:ext cx="6044214" cy="2812817"/>
          </a:xfrm>
          <a:prstGeom prst="rect">
            <a:avLst/>
          </a:prstGeom>
        </p:spPr>
      </p:pic>
    </p:spTree>
    <p:extLst>
      <p:ext uri="{BB962C8B-B14F-4D97-AF65-F5344CB8AC3E}">
        <p14:creationId xmlns:p14="http://schemas.microsoft.com/office/powerpoint/2010/main" val="10347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i="0" dirty="0">
                <a:solidFill>
                  <a:srgbClr val="222222"/>
                </a:solidFill>
                <a:effectLst/>
                <a:latin typeface="times new roman" panose="02020603050405020304" pitchFamily="18" charset="0"/>
              </a:rPr>
              <a:t>Hardware and Software Requirements</a:t>
            </a:r>
            <a:endParaRPr lang="en-US" dirty="0"/>
          </a:p>
        </p:txBody>
      </p:sp>
      <p:sp>
        <p:nvSpPr>
          <p:cNvPr id="3" name="Content Placeholder 2"/>
          <p:cNvSpPr>
            <a:spLocks noGrp="1"/>
          </p:cNvSpPr>
          <p:nvPr>
            <p:ph idx="1"/>
          </p:nvPr>
        </p:nvSpPr>
        <p:spPr>
          <a:xfrm>
            <a:off x="1295401" y="2556932"/>
            <a:ext cx="9601196" cy="3533150"/>
          </a:xfrm>
        </p:spPr>
        <p:txBody>
          <a:bodyPr>
            <a:normAutofit lnSpcReduction="10000"/>
          </a:bodyP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HARDWARE</a:t>
            </a:r>
          </a:p>
          <a:p>
            <a:pPr marL="514350" indent="-514350">
              <a:buFont typeface="+mj-lt"/>
              <a:buAutoNum type="romanUcPeriod"/>
            </a:pPr>
            <a:r>
              <a:rPr lang="en-US" sz="1800" dirty="0">
                <a:latin typeface="Times New Roman" panose="02020603050405020304" pitchFamily="18" charset="0"/>
                <a:cs typeface="Times New Roman" panose="02020603050405020304" pitchFamily="18" charset="0"/>
              </a:rPr>
              <a:t>Pc or laptop </a:t>
            </a:r>
          </a:p>
          <a:p>
            <a:pPr lvl="1">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minimum requirement:-</a:t>
            </a:r>
          </a:p>
          <a:p>
            <a:pPr marL="800100" lvl="1" indent="-342900">
              <a:buFont typeface="+mj-lt"/>
              <a:buAutoNum type="alphaLcPeriod"/>
            </a:pPr>
            <a:r>
              <a:rPr lang="en-US" sz="1600" dirty="0">
                <a:latin typeface="Times New Roman" panose="02020603050405020304" pitchFamily="18" charset="0"/>
                <a:cs typeface="Times New Roman" panose="02020603050405020304" pitchFamily="18" charset="0"/>
              </a:rPr>
              <a:t>i3 processor.</a:t>
            </a:r>
          </a:p>
          <a:p>
            <a:pPr marL="800100" lvl="1" indent="-342900">
              <a:buFont typeface="+mj-lt"/>
              <a:buAutoNum type="alphaLcPeriod"/>
            </a:pPr>
            <a:r>
              <a:rPr lang="en-US" sz="1600" dirty="0">
                <a:latin typeface="Times New Roman" panose="02020603050405020304" pitchFamily="18" charset="0"/>
                <a:cs typeface="Times New Roman" panose="02020603050405020304" pitchFamily="18" charset="0"/>
              </a:rPr>
              <a:t>Ram of 4gb </a:t>
            </a:r>
          </a:p>
          <a:p>
            <a:pPr marL="800100" lvl="1" indent="-342900">
              <a:buFont typeface="+mj-lt"/>
              <a:buAutoNum type="alphaLcPeriod"/>
            </a:pPr>
            <a:r>
              <a:rPr lang="en-US" sz="1600" dirty="0">
                <a:latin typeface="Times New Roman" panose="02020603050405020304" pitchFamily="18" charset="0"/>
                <a:cs typeface="Times New Roman" panose="02020603050405020304" pitchFamily="18" charset="0"/>
              </a:rPr>
              <a:t>Proper steady internet connection</a:t>
            </a:r>
          </a:p>
          <a:p>
            <a:pPr marL="800100" lvl="1" indent="-342900">
              <a:buFont typeface="+mj-lt"/>
              <a:buAutoNum type="alphaLcPeriod"/>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SOFTWARE </a:t>
            </a:r>
          </a:p>
          <a:p>
            <a:pPr marL="342900" indent="-342900">
              <a:buFont typeface="+mj-lt"/>
              <a:buAutoNum type="alphaLcPeriod"/>
            </a:pPr>
            <a:r>
              <a:rPr lang="en-US" sz="1800" dirty="0">
                <a:latin typeface="Times New Roman" panose="02020603050405020304" pitchFamily="18" charset="0"/>
                <a:cs typeface="Times New Roman" panose="02020603050405020304" pitchFamily="18" charset="0"/>
              </a:rPr>
              <a:t>Vs code </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7E436E7-9743-468E-94ED-F50143C40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580" y="2590800"/>
            <a:ext cx="2148840" cy="1676400"/>
          </a:xfrm>
          <a:prstGeom prst="rect">
            <a:avLst/>
          </a:prstGeom>
        </p:spPr>
      </p:pic>
      <p:pic>
        <p:nvPicPr>
          <p:cNvPr id="5" name="Picture 4">
            <a:extLst>
              <a:ext uri="{FF2B5EF4-FFF2-40B4-BE49-F238E27FC236}">
                <a16:creationId xmlns:a16="http://schemas.microsoft.com/office/drawing/2014/main" id="{37B51A59-4692-4859-955F-347F433EE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565" y="5449147"/>
            <a:ext cx="2803708" cy="543279"/>
          </a:xfrm>
          <a:prstGeom prst="rect">
            <a:avLst/>
          </a:prstGeom>
        </p:spPr>
      </p:pic>
    </p:spTree>
    <p:extLst>
      <p:ext uri="{BB962C8B-B14F-4D97-AF65-F5344CB8AC3E}">
        <p14:creationId xmlns:p14="http://schemas.microsoft.com/office/powerpoint/2010/main" val="4075621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D1CF-236F-48F7-8403-D313D70885CB}"/>
              </a:ext>
            </a:extLst>
          </p:cNvPr>
          <p:cNvSpPr>
            <a:spLocks noGrp="1"/>
          </p:cNvSpPr>
          <p:nvPr>
            <p:ph type="title"/>
          </p:nvPr>
        </p:nvSpPr>
        <p:spPr/>
        <p:txBody>
          <a:bodyPr>
            <a:normAutofit/>
          </a:bodyPr>
          <a:lstStyle/>
          <a:p>
            <a:r>
              <a:rPr lang="en-US" b="0" i="0" dirty="0">
                <a:solidFill>
                  <a:srgbClr val="222222"/>
                </a:solidFill>
                <a:effectLst/>
                <a:latin typeface="times new roman" panose="02020603050405020304" pitchFamily="18" charset="0"/>
              </a:rPr>
              <a:t>Project Definition and Planning</a:t>
            </a:r>
            <a:endParaRPr lang="en-IN" dirty="0"/>
          </a:p>
        </p:txBody>
      </p:sp>
      <p:sp>
        <p:nvSpPr>
          <p:cNvPr id="3" name="Content Placeholder 2">
            <a:extLst>
              <a:ext uri="{FF2B5EF4-FFF2-40B4-BE49-F238E27FC236}">
                <a16:creationId xmlns:a16="http://schemas.microsoft.com/office/drawing/2014/main" id="{8B47EB7D-761F-4979-8C3B-64210EDA02EC}"/>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Our project is Artificial intelligence based chess using JavaScript. </a:t>
            </a:r>
          </a:p>
          <a:p>
            <a:r>
              <a:rPr lang="en-IN" dirty="0">
                <a:latin typeface="Times New Roman" panose="02020603050405020304" pitchFamily="18" charset="0"/>
                <a:cs typeface="Times New Roman" panose="02020603050405020304" pitchFamily="18" charset="0"/>
              </a:rPr>
              <a:t>We have used minimax algorithm and alpha beta pruning to give the logic behind the moves in this game. </a:t>
            </a:r>
          </a:p>
          <a:p>
            <a:r>
              <a:rPr lang="en-IN" dirty="0">
                <a:latin typeface="Times New Roman" panose="02020603050405020304" pitchFamily="18" charset="0"/>
                <a:cs typeface="Times New Roman" panose="02020603050405020304" pitchFamily="18" charset="0"/>
              </a:rPr>
              <a:t>We have developed the user interface using JavaScript. </a:t>
            </a:r>
          </a:p>
          <a:p>
            <a:r>
              <a:rPr lang="en-IN" dirty="0">
                <a:latin typeface="Times New Roman" panose="02020603050405020304" pitchFamily="18" charset="0"/>
                <a:cs typeface="Times New Roman" panose="02020603050405020304" pitchFamily="18" charset="0"/>
              </a:rPr>
              <a:t>This game also includes the level for all people of different ages.</a:t>
            </a:r>
          </a:p>
        </p:txBody>
      </p:sp>
    </p:spTree>
    <p:extLst>
      <p:ext uri="{BB962C8B-B14F-4D97-AF65-F5344CB8AC3E}">
        <p14:creationId xmlns:p14="http://schemas.microsoft.com/office/powerpoint/2010/main" val="1781644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D6B65-5173-4213-88C9-C6D89724CE6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22C6AC-2AB7-4088-81FA-A62C9590EF5F}"/>
              </a:ext>
            </a:extLst>
          </p:cNvPr>
          <p:cNvSpPr>
            <a:spLocks noGrp="1"/>
          </p:cNvSpPr>
          <p:nvPr>
            <p:ph idx="1"/>
          </p:nvPr>
        </p:nvSpPr>
        <p:spPr/>
        <p:txBody>
          <a:bodyPr/>
          <a:lstStyle/>
          <a:p>
            <a:r>
              <a:rPr lang="en-US" b="0" i="0" dirty="0">
                <a:solidFill>
                  <a:srgbClr val="0A0A23"/>
                </a:solidFill>
                <a:effectLst/>
                <a:latin typeface="Times New Roman" panose="02020603050405020304" pitchFamily="18" charset="0"/>
                <a:cs typeface="Times New Roman" panose="02020603050405020304" pitchFamily="18" charset="0"/>
              </a:rPr>
              <a:t>The strength of even a simple chess-playing algorithm is that it doesn’t make stupid mistakes. This said, it still lacks strategic understanding. </a:t>
            </a:r>
          </a:p>
          <a:p>
            <a:r>
              <a:rPr lang="en-US" b="0" i="0" dirty="0">
                <a:solidFill>
                  <a:srgbClr val="0A0A23"/>
                </a:solidFill>
                <a:effectLst/>
                <a:latin typeface="Times New Roman" panose="02020603050405020304" pitchFamily="18" charset="0"/>
                <a:cs typeface="Times New Roman" panose="02020603050405020304" pitchFamily="18" charset="0"/>
              </a:rPr>
              <a:t>In future chat with game can be implemented as well as the moves can be tracked and stored. Thus game can be improved with some small changes.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72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1BC1-78CC-4D10-90C5-F3284EC3E5C4}"/>
              </a:ext>
            </a:extLst>
          </p:cNvPr>
          <p:cNvSpPr>
            <a:spLocks noGrp="1"/>
          </p:cNvSpPr>
          <p:nvPr>
            <p:ph type="title"/>
          </p:nvPr>
        </p:nvSpPr>
        <p:spPr/>
        <p:txBody>
          <a:bodyPr>
            <a:normAutofit fontScale="90000"/>
          </a:bodyPr>
          <a:lstStyle/>
          <a:p>
            <a:r>
              <a:rPr lang="en-IN" sz="4400" dirty="0">
                <a:latin typeface="Times New Roman" panose="02020603050405020304" pitchFamily="18" charset="0"/>
                <a:cs typeface="Times New Roman" panose="02020603050405020304" pitchFamily="18" charset="0"/>
              </a:rPr>
              <a:t>ROLES AND REPONSIBILITY OF TEAM MEMBERS</a:t>
            </a:r>
            <a:endParaRPr lang="en-IN" dirty="0"/>
          </a:p>
        </p:txBody>
      </p:sp>
      <p:sp>
        <p:nvSpPr>
          <p:cNvPr id="3" name="Content Placeholder 2">
            <a:extLst>
              <a:ext uri="{FF2B5EF4-FFF2-40B4-BE49-F238E27FC236}">
                <a16:creationId xmlns:a16="http://schemas.microsoft.com/office/drawing/2014/main" id="{A39D0846-4FF8-412D-92CE-CD9110E1EB6C}"/>
              </a:ext>
            </a:extLst>
          </p:cNvPr>
          <p:cNvSpPr>
            <a:spLocks noGrp="1"/>
          </p:cNvSpPr>
          <p:nvPr>
            <p:ph sz="half" idx="1"/>
          </p:nvPr>
        </p:nvSpPr>
        <p:spPr/>
        <p:txBody>
          <a:bodyPr>
            <a:normAutofit/>
          </a:bodyPr>
          <a:lstStyle/>
          <a:p>
            <a:r>
              <a:rPr lang="en-IN" dirty="0">
                <a:latin typeface="Times New Roman" panose="02020603050405020304" pitchFamily="18" charset="0"/>
                <a:cs typeface="Times New Roman" panose="02020603050405020304" pitchFamily="18" charset="0"/>
              </a:rPr>
              <a:t>19DCS092 MANTHAN </a:t>
            </a:r>
          </a:p>
          <a:p>
            <a:pPr marL="914400" lvl="1" indent="-457200">
              <a:buFont typeface="+mj-lt"/>
              <a:buAutoNum type="arabicPeriod"/>
            </a:pPr>
            <a:r>
              <a:rPr lang="en-IN" sz="1600" dirty="0">
                <a:latin typeface="Times New Roman" panose="02020603050405020304" pitchFamily="18" charset="0"/>
                <a:cs typeface="Times New Roman" panose="02020603050405020304" pitchFamily="18" charset="0"/>
              </a:rPr>
              <a:t>Presentation(8,9,10,11)</a:t>
            </a:r>
          </a:p>
          <a:p>
            <a:pPr marL="914400" lvl="1" indent="-457200">
              <a:buFont typeface="+mj-lt"/>
              <a:buAutoNum type="arabicPeriod"/>
            </a:pPr>
            <a:r>
              <a:rPr lang="en-IN" sz="1600" dirty="0">
                <a:latin typeface="Times New Roman" panose="02020603050405020304" pitchFamily="18" charset="0"/>
                <a:cs typeface="Times New Roman" panose="02020603050405020304" pitchFamily="18" charset="0"/>
              </a:rPr>
              <a:t>Project(minimax function)</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19DCS094 MOSAMI</a:t>
            </a:r>
          </a:p>
          <a:p>
            <a:pPr marL="914400" lvl="1" indent="-457200">
              <a:buFont typeface="+mj-lt"/>
              <a:buAutoNum type="arabicPeriod"/>
            </a:pPr>
            <a:r>
              <a:rPr lang="en-IN" sz="1600" dirty="0">
                <a:latin typeface="Times New Roman" panose="02020603050405020304" pitchFamily="18" charset="0"/>
                <a:cs typeface="Times New Roman" panose="02020603050405020304" pitchFamily="18" charset="0"/>
              </a:rPr>
              <a:t>Presentation(3,4,5,6,7)</a:t>
            </a:r>
          </a:p>
          <a:p>
            <a:pPr marL="914400" lvl="1" indent="-457200">
              <a:buFont typeface="+mj-lt"/>
              <a:buAutoNum type="arabicPeriod"/>
            </a:pPr>
            <a:r>
              <a:rPr lang="en-IN" sz="1600" dirty="0">
                <a:latin typeface="Times New Roman" panose="02020603050405020304" pitchFamily="18" charset="0"/>
                <a:cs typeface="Times New Roman" panose="02020603050405020304" pitchFamily="18" charset="0"/>
              </a:rPr>
              <a:t>Project( board and pieces design)</a:t>
            </a:r>
          </a:p>
          <a:p>
            <a:pPr marL="0" indent="0">
              <a:buNone/>
            </a:pPr>
            <a:endParaRPr lang="en-IN" dirty="0">
              <a:latin typeface="Times New Roman" panose="02020603050405020304" pitchFamily="18" charset="0"/>
              <a:cs typeface="Times New Roman" panose="02020603050405020304" pitchFamily="18" charset="0"/>
            </a:endParaRPr>
          </a:p>
          <a:p>
            <a:pPr marL="457200" lvl="1"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sz="4800" dirty="0"/>
          </a:p>
        </p:txBody>
      </p:sp>
      <p:sp>
        <p:nvSpPr>
          <p:cNvPr id="4" name="Content Placeholder 3">
            <a:extLst>
              <a:ext uri="{FF2B5EF4-FFF2-40B4-BE49-F238E27FC236}">
                <a16:creationId xmlns:a16="http://schemas.microsoft.com/office/drawing/2014/main" id="{342E399D-28CA-4413-BB71-DE7708C92A87}"/>
              </a:ext>
            </a:extLst>
          </p:cNvPr>
          <p:cNvSpPr>
            <a:spLocks noGrp="1"/>
          </p:cNvSpPr>
          <p:nvPr>
            <p:ph sz="half" idx="2"/>
          </p:nvPr>
        </p:nvSpPr>
        <p:spPr/>
        <p:txBody>
          <a:bodyPr>
            <a:normAutofit/>
          </a:bodyPr>
          <a:lstStyle/>
          <a:p>
            <a:r>
              <a:rPr lang="en-IN" dirty="0">
                <a:latin typeface="Times New Roman" panose="02020603050405020304" pitchFamily="18" charset="0"/>
                <a:cs typeface="Times New Roman" panose="02020603050405020304" pitchFamily="18" charset="0"/>
              </a:rPr>
              <a:t>19DCS097 NUPUR</a:t>
            </a:r>
          </a:p>
          <a:p>
            <a:pPr marL="914400" lvl="1" indent="-457200">
              <a:buFont typeface="+mj-lt"/>
              <a:buAutoNum type="arabicPeriod"/>
            </a:pPr>
            <a:r>
              <a:rPr lang="en-IN" sz="1600" dirty="0">
                <a:latin typeface="Times New Roman" panose="02020603050405020304" pitchFamily="18" charset="0"/>
                <a:cs typeface="Times New Roman" panose="02020603050405020304" pitchFamily="18" charset="0"/>
              </a:rPr>
              <a:t>Presentation(2,12,13,14)</a:t>
            </a:r>
          </a:p>
          <a:p>
            <a:pPr marL="914400" lvl="1" indent="-457200">
              <a:buFont typeface="+mj-lt"/>
              <a:buAutoNum type="arabicPeriod"/>
            </a:pPr>
            <a:r>
              <a:rPr lang="en-IN" sz="1600" dirty="0">
                <a:latin typeface="Times New Roman" panose="02020603050405020304" pitchFamily="18" charset="0"/>
                <a:cs typeface="Times New Roman" panose="02020603050405020304" pitchFamily="18" charset="0"/>
              </a:rPr>
              <a:t>Project(board and pieces design)</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sz="4800" dirty="0"/>
          </a:p>
        </p:txBody>
      </p:sp>
    </p:spTree>
    <p:extLst>
      <p:ext uri="{BB962C8B-B14F-4D97-AF65-F5344CB8AC3E}">
        <p14:creationId xmlns:p14="http://schemas.microsoft.com/office/powerpoint/2010/main" val="665206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A4C6-5830-4D08-A79D-580771FB93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59508BD4-66A3-4737-A4C4-071473FEBAAF}"/>
              </a:ext>
            </a:extLst>
          </p:cNvPr>
          <p:cNvSpPr>
            <a:spLocks noGrp="1"/>
          </p:cNvSpPr>
          <p:nvPr>
            <p:ph idx="1"/>
          </p:nvPr>
        </p:nvSpPr>
        <p:spPr/>
        <p:txBody>
          <a:bodyPr>
            <a:normAutofit/>
          </a:bodyPr>
          <a:lstStyle/>
          <a:p>
            <a:r>
              <a:rPr lang="en-IN" dirty="0">
                <a:hlinkClick r:id="rId2"/>
              </a:rPr>
              <a:t>https://www.freecodecamp.org/news/simple-chess-ai-step-by-step-1d55a9266977/</a:t>
            </a:r>
            <a:endParaRPr lang="en-IN" dirty="0"/>
          </a:p>
          <a:p>
            <a:r>
              <a:rPr lang="en-IN" dirty="0">
                <a:hlinkClick r:id="rId3"/>
              </a:rPr>
              <a:t>https://code.visualstudio.com/download</a:t>
            </a:r>
            <a:endParaRPr lang="en-IN" dirty="0"/>
          </a:p>
          <a:p>
            <a:r>
              <a:rPr lang="en-IN" dirty="0">
                <a:hlinkClick r:id="rId4"/>
              </a:rPr>
              <a:t>https://developer.mozilla.org/en-US/docs/Web/JavaScript</a:t>
            </a:r>
            <a:endParaRPr lang="en-IN" dirty="0"/>
          </a:p>
          <a:p>
            <a:r>
              <a:rPr lang="en-IN" dirty="0">
                <a:hlinkClick r:id="rId5"/>
              </a:rPr>
              <a:t>https://www.britannica.com/topic/chess</a:t>
            </a:r>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532912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B145D3-6854-466F-AB1C-D832E93621D7}"/>
              </a:ext>
            </a:extLst>
          </p:cNvPr>
          <p:cNvSpPr txBox="1"/>
          <p:nvPr/>
        </p:nvSpPr>
        <p:spPr>
          <a:xfrm>
            <a:off x="2651464" y="2601158"/>
            <a:ext cx="6889072" cy="1323439"/>
          </a:xfrm>
          <a:prstGeom prst="rect">
            <a:avLst/>
          </a:prstGeom>
          <a:noFill/>
        </p:spPr>
        <p:txBody>
          <a:bodyPr wrap="square" rtlCol="0">
            <a:spAutoFit/>
          </a:bodyPr>
          <a:lstStyle/>
          <a:p>
            <a:r>
              <a:rPr lang="en-IN"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2631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4E83-0EBD-4356-97DE-838AF95ADEF4}"/>
              </a:ext>
            </a:extLst>
          </p:cNvPr>
          <p:cNvSpPr>
            <a:spLocks noGrp="1"/>
          </p:cNvSpPr>
          <p:nvPr>
            <p:ph type="title"/>
          </p:nvPr>
        </p:nvSpPr>
        <p:spPr/>
        <p:txBody>
          <a:bodyPr/>
          <a:lstStyle/>
          <a:p>
            <a:pPr algn="ctr"/>
            <a:r>
              <a:rPr lang="en-IN" sz="4400" b="0" i="0" dirty="0">
                <a:solidFill>
                  <a:schemeClr val="tx1"/>
                </a:solidFill>
                <a:effectLst/>
                <a:latin typeface="times new roman" panose="02020603050405020304" pitchFamily="18" charset="0"/>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FDAB62C0-08A6-40C6-A24D-1ABB1326E1FC}"/>
              </a:ext>
            </a:extLst>
          </p:cNvPr>
          <p:cNvSpPr>
            <a:spLocks noGrp="1"/>
          </p:cNvSpPr>
          <p:nvPr>
            <p:ph idx="1"/>
          </p:nvPr>
        </p:nvSpPr>
        <p:spPr/>
        <p:txBody>
          <a:bodyPr>
            <a:normAutofit fontScale="92500" lnSpcReduction="20000"/>
          </a:bodyPr>
          <a:lstStyle/>
          <a:p>
            <a:r>
              <a:rPr lang="en-US" dirty="0">
                <a:solidFill>
                  <a:schemeClr val="tx1"/>
                </a:solidFill>
                <a:latin typeface="Times New Roman" panose="02020603050405020304" pitchFamily="18" charset="0"/>
                <a:cs typeface="Times New Roman" panose="02020603050405020304" pitchFamily="18" charset="0"/>
              </a:rPr>
              <a:t>Chess is an abstract strategy game and involves no hidden information. It is played on a square chessboard with 64 squares arranged in an eight-by-eight grid. At the start, each player (one controlling the white pieces, the other controlling the black pieces) controls sixteen pieces: one king, one queen, two rooks, two knights, two bishops, and eight pawns. The object of the game is to checkmate the opponent's king, whereby the king is under immediate attack (in "check") and there is no way to remove it from attack on the next move. There are also several ways a game can end in a draw.</a:t>
            </a:r>
          </a:p>
          <a:p>
            <a:r>
              <a:rPr lang="en-US" dirty="0">
                <a:solidFill>
                  <a:schemeClr val="tx1"/>
                </a:solidFill>
                <a:latin typeface="Times New Roman" panose="02020603050405020304" pitchFamily="18" charset="0"/>
                <a:cs typeface="Times New Roman" panose="02020603050405020304" pitchFamily="18" charset="0"/>
              </a:rPr>
              <a:t>AI in chess is an analysis of the use of computers in playing chess, specifically middlegame strategies.</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091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a:solidFill>
                  <a:srgbClr val="222222"/>
                </a:solidFill>
                <a:effectLst/>
                <a:latin typeface="times new roman" panose="02020603050405020304" pitchFamily="18" charset="0"/>
              </a:rPr>
              <a:t>Background Theory and Problem Statement</a:t>
            </a:r>
            <a:endParaRPr lang="en-US" dirty="0"/>
          </a:p>
        </p:txBody>
      </p:sp>
      <p:sp>
        <p:nvSpPr>
          <p:cNvPr id="3" name="Content Placeholder 2"/>
          <p:cNvSpPr>
            <a:spLocks noGrp="1"/>
          </p:cNvSpPr>
          <p:nvPr>
            <p:ph idx="1"/>
          </p:nvPr>
        </p:nvSpPr>
        <p:spPr/>
        <p:txBody>
          <a:bodyPr>
            <a:normAutofit fontScale="85000" lnSpcReduction="20000"/>
          </a:bodyPr>
          <a:lstStyle/>
          <a:p>
            <a:r>
              <a:rPr lang="en-US" b="0" i="0" dirty="0">
                <a:solidFill>
                  <a:srgbClr val="050F34"/>
                </a:solidFill>
                <a:effectLst/>
                <a:latin typeface="Times New Roman" panose="02020603050405020304" pitchFamily="18" charset="0"/>
                <a:cs typeface="Times New Roman" panose="02020603050405020304" pitchFamily="18" charset="0"/>
              </a:rPr>
              <a:t>At the beginning of every conception of a chess program lie the basics of chess: first and foremost the information on how each piece can move, how to set the king in checkmate and the basic value of all pieces must not be forgotten.</a:t>
            </a:r>
          </a:p>
          <a:p>
            <a:r>
              <a:rPr lang="en-US" dirty="0">
                <a:solidFill>
                  <a:srgbClr val="0A0A23"/>
                </a:solidFill>
                <a:latin typeface="Times New Roman" panose="02020603050405020304" pitchFamily="18" charset="0"/>
                <a:cs typeface="Times New Roman" panose="02020603050405020304" pitchFamily="18" charset="0"/>
              </a:rPr>
              <a:t>B</a:t>
            </a:r>
            <a:r>
              <a:rPr lang="en-US" b="0" i="0" dirty="0">
                <a:solidFill>
                  <a:srgbClr val="0A0A23"/>
                </a:solidFill>
                <a:effectLst/>
                <a:latin typeface="Times New Roman" panose="02020603050405020304" pitchFamily="18" charset="0"/>
                <a:cs typeface="Times New Roman" panose="02020603050405020304" pitchFamily="18" charset="0"/>
              </a:rPr>
              <a:t>asic concepts that will help us create a simple chess AI:</a:t>
            </a:r>
          </a:p>
          <a:p>
            <a:pPr marL="0" indent="0">
              <a:buNone/>
            </a:pPr>
            <a:r>
              <a:rPr lang="en-US" b="1" i="0" dirty="0">
                <a:effectLst/>
                <a:latin typeface="Times New Roman" panose="02020603050405020304" pitchFamily="18" charset="0"/>
                <a:cs typeface="Times New Roman" panose="02020603050405020304" pitchFamily="18" charset="0"/>
              </a:rPr>
              <a:t>	Step 1: Move generation and board visualization</a:t>
            </a:r>
          </a:p>
          <a:p>
            <a:pPr marL="0" indent="0">
              <a:buNone/>
            </a:pPr>
            <a:r>
              <a:rPr lang="en-IN" b="1" i="0" dirty="0">
                <a:effectLst/>
                <a:latin typeface="Times New Roman" panose="02020603050405020304" pitchFamily="18" charset="0"/>
                <a:cs typeface="Times New Roman" panose="02020603050405020304" pitchFamily="18" charset="0"/>
              </a:rPr>
              <a:t>	Step 2 : Position evaluation</a:t>
            </a:r>
          </a:p>
          <a:p>
            <a:pPr marL="0" indent="0">
              <a:buNone/>
            </a:pPr>
            <a:r>
              <a:rPr lang="en-US" b="1" i="0" dirty="0">
                <a:effectLst/>
                <a:latin typeface="Times New Roman" panose="02020603050405020304" pitchFamily="18" charset="0"/>
                <a:cs typeface="Times New Roman" panose="02020603050405020304" pitchFamily="18" charset="0"/>
              </a:rPr>
              <a:t>	Step 3: Search tree using Minimax</a:t>
            </a:r>
          </a:p>
          <a:p>
            <a:pPr marL="0" indent="0">
              <a:buNone/>
            </a:pPr>
            <a:r>
              <a:rPr lang="en-IN" b="1" i="0" dirty="0">
                <a:effectLst/>
                <a:latin typeface="Times New Roman" panose="02020603050405020304" pitchFamily="18" charset="0"/>
                <a:cs typeface="Times New Roman" panose="02020603050405020304" pitchFamily="18" charset="0"/>
              </a:rPr>
              <a:t>	Step 4: Alpha-beta pruning</a:t>
            </a:r>
          </a:p>
          <a:p>
            <a:pPr marL="0" indent="0">
              <a:buNone/>
            </a:pPr>
            <a:r>
              <a:rPr lang="en-US" b="1" i="0" dirty="0">
                <a:effectLst/>
                <a:latin typeface="Times New Roman" panose="02020603050405020304" pitchFamily="18" charset="0"/>
                <a:cs typeface="Times New Roman" panose="02020603050405020304" pitchFamily="18" charset="0"/>
              </a:rPr>
              <a:t>	Step 5: Improved evaluation function</a:t>
            </a:r>
          </a:p>
          <a:p>
            <a:pPr marL="0" indent="0">
              <a:buNone/>
            </a:pPr>
            <a:endParaRPr lang="en-IN" b="1" i="0" dirty="0">
              <a:effectLst/>
              <a:latin typeface="Times New Roman" panose="02020603050405020304" pitchFamily="18" charset="0"/>
              <a:cs typeface="Times New Roman" panose="02020603050405020304" pitchFamily="18" charset="0"/>
            </a:endParaRPr>
          </a:p>
          <a:p>
            <a:pPr marL="0" indent="0">
              <a:buNone/>
            </a:pPr>
            <a:endParaRPr lang="en-US" b="1" i="0" dirty="0">
              <a:effectLst/>
              <a:latin typeface="Times New Roman" panose="02020603050405020304" pitchFamily="18" charset="0"/>
              <a:cs typeface="Times New Roman" panose="02020603050405020304" pitchFamily="18" charset="0"/>
            </a:endParaRPr>
          </a:p>
          <a:p>
            <a:pPr marL="0" indent="0">
              <a:buNone/>
            </a:pPr>
            <a:endParaRPr lang="en-IN" b="1" i="0" dirty="0">
              <a:effectLst/>
              <a:latin typeface="Times New Roman" panose="02020603050405020304" pitchFamily="18" charset="0"/>
              <a:cs typeface="Times New Roman" panose="02020603050405020304" pitchFamily="18" charset="0"/>
            </a:endParaRPr>
          </a:p>
          <a:p>
            <a:pPr marL="0" indent="0">
              <a:buNone/>
            </a:pPr>
            <a:endParaRPr lang="en-US" b="1" i="0" dirty="0">
              <a:effectLst/>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37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C826B9-9151-4E5C-A5B7-8475F75521D4}"/>
              </a:ext>
            </a:extLst>
          </p:cNvPr>
          <p:cNvPicPr>
            <a:picLocks noChangeAspect="1"/>
          </p:cNvPicPr>
          <p:nvPr/>
        </p:nvPicPr>
        <p:blipFill rotWithShape="1">
          <a:blip r:embed="rId2"/>
          <a:srcRect l="18131" t="17735" r="19757" b="12362"/>
          <a:stretch/>
        </p:blipFill>
        <p:spPr>
          <a:xfrm>
            <a:off x="2061099" y="874665"/>
            <a:ext cx="8069802" cy="5108669"/>
          </a:xfrm>
          <a:prstGeom prst="rect">
            <a:avLst/>
          </a:prstGeom>
        </p:spPr>
      </p:pic>
    </p:spTree>
    <p:extLst>
      <p:ext uri="{BB962C8B-B14F-4D97-AF65-F5344CB8AC3E}">
        <p14:creationId xmlns:p14="http://schemas.microsoft.com/office/powerpoint/2010/main" val="3771267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C5702-BA86-4B34-8F27-833A7CEBC526}"/>
              </a:ext>
            </a:extLst>
          </p:cNvPr>
          <p:cNvPicPr>
            <a:picLocks noChangeAspect="1"/>
          </p:cNvPicPr>
          <p:nvPr/>
        </p:nvPicPr>
        <p:blipFill rotWithShape="1">
          <a:blip r:embed="rId2"/>
          <a:srcRect l="19005" t="13592" r="19976" b="11197"/>
          <a:stretch/>
        </p:blipFill>
        <p:spPr>
          <a:xfrm>
            <a:off x="2376256" y="850036"/>
            <a:ext cx="7439487" cy="5157928"/>
          </a:xfrm>
          <a:prstGeom prst="rect">
            <a:avLst/>
          </a:prstGeom>
        </p:spPr>
      </p:pic>
    </p:spTree>
    <p:extLst>
      <p:ext uri="{BB962C8B-B14F-4D97-AF65-F5344CB8AC3E}">
        <p14:creationId xmlns:p14="http://schemas.microsoft.com/office/powerpoint/2010/main" val="4069867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BEAFCA-AE4B-47D3-ADD8-7FFA19A7697B}"/>
              </a:ext>
            </a:extLst>
          </p:cNvPr>
          <p:cNvPicPr>
            <a:picLocks noChangeAspect="1"/>
          </p:cNvPicPr>
          <p:nvPr/>
        </p:nvPicPr>
        <p:blipFill rotWithShape="1">
          <a:blip r:embed="rId2"/>
          <a:srcRect l="18932" t="15275" r="19539" b="13528"/>
          <a:stretch/>
        </p:blipFill>
        <p:spPr>
          <a:xfrm>
            <a:off x="2254928" y="987640"/>
            <a:ext cx="7501631" cy="4882719"/>
          </a:xfrm>
          <a:prstGeom prst="rect">
            <a:avLst/>
          </a:prstGeom>
        </p:spPr>
      </p:pic>
    </p:spTree>
    <p:extLst>
      <p:ext uri="{BB962C8B-B14F-4D97-AF65-F5344CB8AC3E}">
        <p14:creationId xmlns:p14="http://schemas.microsoft.com/office/powerpoint/2010/main" val="354349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B3C0-7140-4CB3-8FF3-DBFB124DF841}"/>
              </a:ext>
            </a:extLst>
          </p:cNvPr>
          <p:cNvSpPr>
            <a:spLocks noGrp="1"/>
          </p:cNvSpPr>
          <p:nvPr>
            <p:ph type="title"/>
          </p:nvPr>
        </p:nvSpPr>
        <p:spPr/>
        <p:txBody>
          <a:bodyPr>
            <a:normAutofit fontScale="90000"/>
          </a:bodyPr>
          <a:lstStyle/>
          <a:p>
            <a:r>
              <a:rPr lang="en-US" b="0" i="0" dirty="0">
                <a:solidFill>
                  <a:srgbClr val="222222"/>
                </a:solidFill>
                <a:effectLst/>
                <a:latin typeface="times new roman" panose="02020603050405020304" pitchFamily="18" charset="0"/>
              </a:rPr>
              <a:t>Proposed System and Scope of the System.</a:t>
            </a:r>
            <a:endParaRPr lang="en-IN" dirty="0"/>
          </a:p>
        </p:txBody>
      </p:sp>
      <p:sp>
        <p:nvSpPr>
          <p:cNvPr id="3" name="Content Placeholder 2">
            <a:extLst>
              <a:ext uri="{FF2B5EF4-FFF2-40B4-BE49-F238E27FC236}">
                <a16:creationId xmlns:a16="http://schemas.microsoft.com/office/drawing/2014/main" id="{5CF26F0F-AD2A-41B7-A227-B3D21AD9AEB4}"/>
              </a:ext>
            </a:extLst>
          </p:cNvPr>
          <p:cNvSpPr>
            <a:spLocks noGrp="1"/>
          </p:cNvSpPr>
          <p:nvPr>
            <p:ph idx="1"/>
          </p:nvPr>
        </p:nvSpPr>
        <p:spPr/>
        <p:txBody>
          <a:bodyPr>
            <a:normAutofit/>
          </a:bodyPr>
          <a:lstStyle/>
          <a:p>
            <a:r>
              <a:rPr lang="en-US" b="0" i="0" dirty="0">
                <a:solidFill>
                  <a:schemeClr val="tx1"/>
                </a:solidFill>
                <a:effectLst/>
                <a:latin typeface="Times New Roman" panose="02020603050405020304" pitchFamily="18" charset="0"/>
                <a:cs typeface="Times New Roman" panose="02020603050405020304" pitchFamily="18" charset="0"/>
              </a:rPr>
              <a:t>As artificial intelligence continues its rapid progress, equaling or surpassing human performance on benchmarks in an increasing range of tasks, researchers in the field are directing more effort to the interaction between humans and AI in domains where both are active. </a:t>
            </a:r>
          </a:p>
          <a:p>
            <a:r>
              <a:rPr lang="en-US" b="0" i="0" dirty="0">
                <a:solidFill>
                  <a:schemeClr val="tx1"/>
                </a:solidFill>
                <a:effectLst/>
                <a:latin typeface="Times New Roman" panose="02020603050405020304" pitchFamily="18" charset="0"/>
                <a:cs typeface="Times New Roman" panose="02020603050405020304" pitchFamily="18" charset="0"/>
              </a:rPr>
              <a:t>Chess stands as a model system for studying how people can collaborate with AI, or learn from AI, just as chess has served as a leading indicator of many central questions in AI throughout the field’s history.</a:t>
            </a:r>
          </a:p>
          <a:p>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942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C772-5DE1-4F43-A441-BDEFAC5F53EC}"/>
              </a:ext>
            </a:extLst>
          </p:cNvPr>
          <p:cNvSpPr>
            <a:spLocks noGrp="1"/>
          </p:cNvSpPr>
          <p:nvPr>
            <p:ph type="title"/>
          </p:nvPr>
        </p:nvSpPr>
        <p:spPr/>
        <p:txBody>
          <a:bodyPr>
            <a:normAutofit fontScale="90000"/>
          </a:bodyPr>
          <a:lstStyle/>
          <a:p>
            <a:r>
              <a:rPr lang="en-US" b="0" i="0" dirty="0">
                <a:solidFill>
                  <a:srgbClr val="222222"/>
                </a:solidFill>
                <a:effectLst/>
                <a:latin typeface="times new roman" panose="02020603050405020304" pitchFamily="18" charset="0"/>
              </a:rPr>
              <a:t>Proposed System and Scope of the System.</a:t>
            </a:r>
            <a:endParaRPr lang="en-IN" dirty="0"/>
          </a:p>
        </p:txBody>
      </p:sp>
      <p:sp>
        <p:nvSpPr>
          <p:cNvPr id="3" name="Content Placeholder 2">
            <a:extLst>
              <a:ext uri="{FF2B5EF4-FFF2-40B4-BE49-F238E27FC236}">
                <a16:creationId xmlns:a16="http://schemas.microsoft.com/office/drawing/2014/main" id="{8B968EEF-840D-4B1C-826F-48733CE64CEE}"/>
              </a:ext>
            </a:extLst>
          </p:cNvPr>
          <p:cNvSpPr>
            <a:spLocks noGrp="1"/>
          </p:cNvSpPr>
          <p:nvPr>
            <p:ph idx="1"/>
          </p:nvPr>
        </p:nvSpPr>
        <p:spPr/>
        <p:txBody>
          <a:bodyPr>
            <a:normAutofit/>
          </a:bodyPr>
          <a:lstStyle/>
          <a:p>
            <a:pPr algn="l"/>
            <a:r>
              <a:rPr lang="en-US" sz="2000" b="0" i="0" dirty="0">
                <a:solidFill>
                  <a:srgbClr val="231F20"/>
                </a:solidFill>
                <a:effectLst/>
                <a:latin typeface="Times New Roman" panose="02020603050405020304" pitchFamily="18" charset="0"/>
                <a:cs typeface="Times New Roman" panose="02020603050405020304" pitchFamily="18" charset="0"/>
              </a:rPr>
              <a:t>Chess has many cognitive benefits, including the ability to improve your:</a:t>
            </a:r>
          </a:p>
          <a:p>
            <a:pPr lvl="1">
              <a:buFont typeface="Wingdings" panose="05000000000000000000" pitchFamily="2" charset="2"/>
              <a:buChar char="Ø"/>
            </a:pPr>
            <a:r>
              <a:rPr lang="en-US" sz="1600" b="0" i="0" dirty="0">
                <a:solidFill>
                  <a:srgbClr val="231F20"/>
                </a:solidFill>
                <a:effectLst/>
                <a:latin typeface="Times New Roman" panose="02020603050405020304" pitchFamily="18" charset="0"/>
                <a:cs typeface="Times New Roman" panose="02020603050405020304" pitchFamily="18" charset="0"/>
              </a:rPr>
              <a:t>intelligence</a:t>
            </a:r>
          </a:p>
          <a:p>
            <a:pPr lvl="1">
              <a:buFont typeface="Wingdings" panose="05000000000000000000" pitchFamily="2" charset="2"/>
              <a:buChar char="Ø"/>
            </a:pPr>
            <a:r>
              <a:rPr lang="en-US" sz="1600" b="0" i="0" dirty="0">
                <a:solidFill>
                  <a:srgbClr val="231F20"/>
                </a:solidFill>
                <a:effectLst/>
                <a:latin typeface="Times New Roman" panose="02020603050405020304" pitchFamily="18" charset="0"/>
                <a:cs typeface="Times New Roman" panose="02020603050405020304" pitchFamily="18" charset="0"/>
              </a:rPr>
              <a:t>empathy</a:t>
            </a:r>
          </a:p>
          <a:p>
            <a:pPr lvl="1">
              <a:buFont typeface="Wingdings" panose="05000000000000000000" pitchFamily="2" charset="2"/>
              <a:buChar char="Ø"/>
            </a:pPr>
            <a:r>
              <a:rPr lang="en-US" sz="1600" b="0" i="0" dirty="0">
                <a:solidFill>
                  <a:srgbClr val="231F20"/>
                </a:solidFill>
                <a:effectLst/>
                <a:latin typeface="Times New Roman" panose="02020603050405020304" pitchFamily="18" charset="0"/>
                <a:cs typeface="Times New Roman" panose="02020603050405020304" pitchFamily="18" charset="0"/>
              </a:rPr>
              <a:t>memory</a:t>
            </a:r>
          </a:p>
          <a:p>
            <a:pPr lvl="1">
              <a:buFont typeface="Wingdings" panose="05000000000000000000" pitchFamily="2" charset="2"/>
              <a:buChar char="Ø"/>
            </a:pPr>
            <a:r>
              <a:rPr lang="en-US" sz="1600" b="0" i="0" dirty="0">
                <a:solidFill>
                  <a:srgbClr val="231F20"/>
                </a:solidFill>
                <a:effectLst/>
                <a:latin typeface="Times New Roman" panose="02020603050405020304" pitchFamily="18" charset="0"/>
                <a:cs typeface="Times New Roman" panose="02020603050405020304" pitchFamily="18" charset="0"/>
              </a:rPr>
              <a:t>planning and problem-solving skills</a:t>
            </a:r>
          </a:p>
          <a:p>
            <a:pPr lvl="1">
              <a:buFont typeface="Wingdings" panose="05000000000000000000" pitchFamily="2" charset="2"/>
              <a:buChar char="Ø"/>
            </a:pPr>
            <a:r>
              <a:rPr lang="en-US" sz="1600" b="0" i="0" dirty="0">
                <a:solidFill>
                  <a:srgbClr val="231F20"/>
                </a:solidFill>
                <a:effectLst/>
                <a:latin typeface="Times New Roman" panose="02020603050405020304" pitchFamily="18" charset="0"/>
                <a:cs typeface="Times New Roman" panose="02020603050405020304" pitchFamily="18" charset="0"/>
              </a:rPr>
              <a:t>creative abilities</a:t>
            </a:r>
          </a:p>
          <a:p>
            <a:pPr marL="457200" lvl="1" indent="0">
              <a:buNone/>
            </a:pPr>
            <a:r>
              <a:rPr lang="en-US" sz="1600" b="0" i="0" dirty="0">
                <a:solidFill>
                  <a:srgbClr val="231F20"/>
                </a:solidFill>
                <a:effectLst/>
                <a:latin typeface="Times New Roman" panose="02020603050405020304" pitchFamily="18" charset="0"/>
                <a:cs typeface="Times New Roman" panose="02020603050405020304" pitchFamily="18" charset="0"/>
              </a:rPr>
              <a:t>Chess can also help with the symptoms or severity of several health conditions, including dementia, ADHD, and panic attacks. In addition, playing this challenging game can help you find a sense of flow or improve the effectiveness of your therapy sessions.</a:t>
            </a: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57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290551"/>
          </a:xfrm>
        </p:spPr>
        <p:txBody>
          <a:bodyPr>
            <a:normAutofit/>
          </a:bodyPr>
          <a:lstStyle/>
          <a:p>
            <a:r>
              <a:rPr lang="en-US" sz="3600" dirty="0">
                <a:latin typeface="Times New Roman" panose="02020603050405020304" pitchFamily="18" charset="0"/>
                <a:cs typeface="Times New Roman" panose="02020603050405020304" pitchFamily="18" charset="0"/>
              </a:rPr>
              <a:t>REQUIRMENT GATHERING TECHNIQUE USED</a:t>
            </a:r>
          </a:p>
        </p:txBody>
      </p:sp>
      <p:sp>
        <p:nvSpPr>
          <p:cNvPr id="3" name="Content Placeholder 2"/>
          <p:cNvSpPr>
            <a:spLocks noGrp="1"/>
          </p:cNvSpPr>
          <p:nvPr>
            <p:ph idx="1"/>
          </p:nvPr>
        </p:nvSpPr>
        <p:spPr>
          <a:xfrm>
            <a:off x="854106" y="2574523"/>
            <a:ext cx="10483788" cy="3586579"/>
          </a:xfrm>
        </p:spPr>
        <p:txBody>
          <a:bodyPr>
            <a:noAutofit/>
          </a:bodyPr>
          <a:lstStyle/>
          <a:p>
            <a:pPr>
              <a:buFont typeface="Wingdings" panose="05000000000000000000" pitchFamily="2" charset="2"/>
              <a:buChar char="Ø"/>
            </a:pPr>
            <a:r>
              <a:rPr lang="en-IN" sz="1600" b="1" i="0" dirty="0">
                <a:effectLst/>
                <a:latin typeface="Times New Roman" panose="02020603050405020304" pitchFamily="18" charset="0"/>
                <a:cs typeface="Times New Roman" panose="02020603050405020304" pitchFamily="18" charset="0"/>
              </a:rPr>
              <a:t>Minimax Algorithm</a:t>
            </a:r>
          </a:p>
          <a:p>
            <a:pPr algn="l" fontAlgn="base"/>
            <a:r>
              <a:rPr lang="en-US" sz="1200" b="0" i="0" dirty="0">
                <a:solidFill>
                  <a:srgbClr val="0A0A23"/>
                </a:solidFill>
                <a:effectLst/>
                <a:latin typeface="Times New Roman" panose="02020603050405020304" pitchFamily="18" charset="0"/>
                <a:cs typeface="Times New Roman" panose="02020603050405020304" pitchFamily="18" charset="0"/>
              </a:rPr>
              <a:t>In this algorithm, the recursive tree of all possible moves is explored to a given depth, and the position is evaluated at the ending “leaves” of the tree.</a:t>
            </a:r>
          </a:p>
          <a:p>
            <a:pPr algn="l" fontAlgn="base"/>
            <a:r>
              <a:rPr lang="en-US" sz="1200" b="0" i="0" dirty="0">
                <a:solidFill>
                  <a:srgbClr val="0A0A23"/>
                </a:solidFill>
                <a:effectLst/>
                <a:latin typeface="Times New Roman" panose="02020603050405020304" pitchFamily="18" charset="0"/>
                <a:cs typeface="Times New Roman" panose="02020603050405020304" pitchFamily="18" charset="0"/>
              </a:rPr>
              <a:t>After that, we return either the smallest or the largest value of the child to the parent node, depending on whether it’s a white or black to move. (That is, we try to either minimize or maximize the outcome at each level.)</a:t>
            </a:r>
          </a:p>
          <a:p>
            <a:endParaRPr lang="en-IN" sz="1600" b="1" i="0" dirty="0">
              <a:effectLst/>
              <a:latin typeface="Times New Roman" panose="02020603050405020304" pitchFamily="18" charset="0"/>
              <a:cs typeface="Times New Roman" panose="02020603050405020304" pitchFamily="18" charset="0"/>
            </a:endParaRPr>
          </a:p>
          <a:p>
            <a:pPr algn="l"/>
            <a:endParaRPr lang="en-US" sz="2000" b="0" i="0" dirty="0">
              <a:effectLst/>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CF3DF0-0309-4788-94AC-CDE19C8F70EB}"/>
              </a:ext>
            </a:extLst>
          </p:cNvPr>
          <p:cNvPicPr>
            <a:picLocks noChangeAspect="1"/>
          </p:cNvPicPr>
          <p:nvPr/>
        </p:nvPicPr>
        <p:blipFill rotWithShape="1">
          <a:blip r:embed="rId2"/>
          <a:srcRect l="24758" t="42977" r="25655" b="12751"/>
          <a:stretch/>
        </p:blipFill>
        <p:spPr>
          <a:xfrm>
            <a:off x="2894121" y="3644137"/>
            <a:ext cx="5992427" cy="2516965"/>
          </a:xfrm>
          <a:prstGeom prst="rect">
            <a:avLst/>
          </a:prstGeom>
        </p:spPr>
      </p:pic>
    </p:spTree>
    <p:extLst>
      <p:ext uri="{BB962C8B-B14F-4D97-AF65-F5344CB8AC3E}">
        <p14:creationId xmlns:p14="http://schemas.microsoft.com/office/powerpoint/2010/main" val="11229822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2596</TotalTime>
  <Words>829</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Garamond</vt:lpstr>
      <vt:lpstr>times new roman</vt:lpstr>
      <vt:lpstr>times new roman</vt:lpstr>
      <vt:lpstr>Wingdings</vt:lpstr>
      <vt:lpstr>Organic</vt:lpstr>
      <vt:lpstr>PowerPoint Presentation</vt:lpstr>
      <vt:lpstr>Introduction</vt:lpstr>
      <vt:lpstr>Background Theory and Problem Statement</vt:lpstr>
      <vt:lpstr>PowerPoint Presentation</vt:lpstr>
      <vt:lpstr>PowerPoint Presentation</vt:lpstr>
      <vt:lpstr>PowerPoint Presentation</vt:lpstr>
      <vt:lpstr>Proposed System and Scope of the System.</vt:lpstr>
      <vt:lpstr>Proposed System and Scope of the System.</vt:lpstr>
      <vt:lpstr>REQUIRMENT GATHERING TECHNIQUE USED</vt:lpstr>
      <vt:lpstr>REQUIRMENT GATHERING TECHNIQUE USED</vt:lpstr>
      <vt:lpstr>REQUIRMENT GATHERING TECHNIQUE USED</vt:lpstr>
      <vt:lpstr>Hardware and Software Requirements</vt:lpstr>
      <vt:lpstr>Project Definition and Planning</vt:lpstr>
      <vt:lpstr>CONCLUSION</vt:lpstr>
      <vt:lpstr>ROLES AND REPONSIBILITY OF TEAM MEMBERS</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Patel</dc:creator>
  <cp:lastModifiedBy>manthan patel</cp:lastModifiedBy>
  <cp:revision>83</cp:revision>
  <dcterms:created xsi:type="dcterms:W3CDTF">2020-09-21T05:36:05Z</dcterms:created>
  <dcterms:modified xsi:type="dcterms:W3CDTF">2021-04-14T10:39:06Z</dcterms:modified>
</cp:coreProperties>
</file>