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sldIdLst>
    <p:sldId id="290" r:id="rId5"/>
    <p:sldId id="277" r:id="rId6"/>
    <p:sldId id="284" r:id="rId7"/>
    <p:sldId id="280" r:id="rId8"/>
    <p:sldId id="283" r:id="rId9"/>
    <p:sldId id="270" r:id="rId10"/>
    <p:sldId id="279" r:id="rId11"/>
    <p:sldId id="292" r:id="rId12"/>
    <p:sldId id="281" r:id="rId13"/>
    <p:sldId id="285" r:id="rId14"/>
    <p:sldId id="286" r:id="rId15"/>
    <p:sldId id="287" r:id="rId16"/>
    <p:sldId id="282" r:id="rId17"/>
    <p:sldId id="289" r:id="rId18"/>
    <p:sldId id="291" r:id="rId19"/>
    <p:sldId id="28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77" y="35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110C-02FF-E541-91B4-61AAC6857C70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42AE3-85A2-BB43-842E-76B52BCC3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2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3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5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17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4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 headline,</a:t>
            </a:r>
            <a:r>
              <a:rPr lang="en-US" baseline="0" dirty="0"/>
              <a:t>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2AE3-85A2-BB43-842E-76B52BCC39F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5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_No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_Now_r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4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11A13-D4DB-4F2E-971B-D83FD528427E}"/>
              </a:ext>
            </a:extLst>
          </p:cNvPr>
          <p:cNvSpPr txBox="1"/>
          <p:nvPr/>
        </p:nvSpPr>
        <p:spPr>
          <a:xfrm>
            <a:off x="589225" y="1589198"/>
            <a:ext cx="796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B6000D"/>
                </a:solidFill>
              </a:rPr>
              <a:t>Restaurants and COVID-19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D7178-0AAA-4CD0-B34B-6F3F350B6CF7}"/>
              </a:ext>
            </a:extLst>
          </p:cNvPr>
          <p:cNvSpPr txBox="1"/>
          <p:nvPr/>
        </p:nvSpPr>
        <p:spPr>
          <a:xfrm>
            <a:off x="1146667" y="2640512"/>
            <a:ext cx="68506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 J. Ruhl, PhD</a:t>
            </a:r>
          </a:p>
          <a:p>
            <a:r>
              <a:rPr lang="en-US" sz="1700" dirty="0"/>
              <a:t>Mary Sue and Mike Shannon Chair in Economics</a:t>
            </a:r>
          </a:p>
          <a:p>
            <a:r>
              <a:rPr lang="en-US" sz="1700" dirty="0"/>
              <a:t>Associate Director, Center for Research on the Wisconsin Economy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0A87F32-F57D-4B57-8909-DE73BACA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32" y="4090158"/>
            <a:ext cx="957726" cy="917316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6BE54C7-F5C5-4E39-8D36-A6D8F255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0" y="4179214"/>
            <a:ext cx="403895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604225"/>
            <a:ext cx="771266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Jan 2021 sales down 30% from Jan 2020 (national avg. -16%)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83% of operators report “below normal” staffing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29% of operators laid off or furloughed staff in Dec and Jan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endParaRPr lang="en-US" sz="2000" dirty="0">
              <a:latin typeface="Verlag Book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Wisconsin restaurants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066EB-7BD6-49A8-84F8-3A544FDA4CCF}"/>
              </a:ext>
            </a:extLst>
          </p:cNvPr>
          <p:cNvSpPr txBox="1"/>
          <p:nvPr/>
        </p:nvSpPr>
        <p:spPr>
          <a:xfrm>
            <a:off x="5547783" y="4307949"/>
            <a:ext cx="288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Wisconsin Restaurant Assn.</a:t>
            </a:r>
          </a:p>
          <a:p>
            <a:r>
              <a:rPr lang="en-US" sz="1400" i="1" dirty="0"/>
              <a:t>National Restaurant Assn. Survey</a:t>
            </a:r>
          </a:p>
        </p:txBody>
      </p:sp>
    </p:spTree>
    <p:extLst>
      <p:ext uri="{BB962C8B-B14F-4D97-AF65-F5344CB8AC3E}">
        <p14:creationId xmlns:p14="http://schemas.microsoft.com/office/powerpoint/2010/main" val="373438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604225"/>
            <a:ext cx="771266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50% of operators expect sales to fall in Feb/Mar from Jan levels 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33% of operators expect return to normal in 7-12 months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29% of operators expect return to normal in more than one year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12% of operators never expect a return to normal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endParaRPr lang="en-US" sz="2000" dirty="0">
              <a:latin typeface="Verlag Book" pitchFamily="2" charset="0"/>
            </a:endParaRP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endParaRPr lang="en-US" sz="2000" dirty="0">
              <a:latin typeface="Verlag Book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Long-term restaurant outlook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81C62-5B34-4527-ADC9-AFEA4CB9282D}"/>
              </a:ext>
            </a:extLst>
          </p:cNvPr>
          <p:cNvSpPr txBox="1"/>
          <p:nvPr/>
        </p:nvSpPr>
        <p:spPr>
          <a:xfrm>
            <a:off x="5547783" y="4307949"/>
            <a:ext cx="288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Wisconsin Restaurant Assn.</a:t>
            </a:r>
          </a:p>
          <a:p>
            <a:r>
              <a:rPr lang="en-US" sz="1400" i="1" dirty="0"/>
              <a:t>National Restaurant Assn. Survey</a:t>
            </a:r>
          </a:p>
        </p:txBody>
      </p:sp>
    </p:spTree>
    <p:extLst>
      <p:ext uri="{BB962C8B-B14F-4D97-AF65-F5344CB8AC3E}">
        <p14:creationId xmlns:p14="http://schemas.microsoft.com/office/powerpoint/2010/main" val="221387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313" y="781144"/>
            <a:ext cx="7712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As of now, do you feel comfortable or uncomfortable eating inside a restaurant?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C17440-7ADB-4A87-A55A-C2447498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28974"/>
              </p:ext>
            </p:extLst>
          </p:nvPr>
        </p:nvGraphicFramePr>
        <p:xfrm>
          <a:off x="1867919" y="2270753"/>
          <a:ext cx="46942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7123">
                  <a:extLst>
                    <a:ext uri="{9D8B030D-6E8A-4147-A177-3AD203B41FA5}">
                      <a16:colId xmlns:a16="http://schemas.microsoft.com/office/drawing/2014/main" val="943699553"/>
                    </a:ext>
                  </a:extLst>
                </a:gridCol>
                <a:gridCol w="2347123">
                  <a:extLst>
                    <a:ext uri="{9D8B030D-6E8A-4147-A177-3AD203B41FA5}">
                      <a16:colId xmlns:a16="http://schemas.microsoft.com/office/drawing/2014/main" val="1111769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Comfortable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52%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40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Uncomfortable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47%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048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11C8F5-CD39-4A9B-8866-D1783966A415}"/>
              </a:ext>
            </a:extLst>
          </p:cNvPr>
          <p:cNvSpPr txBox="1"/>
          <p:nvPr/>
        </p:nvSpPr>
        <p:spPr>
          <a:xfrm>
            <a:off x="5261468" y="4283499"/>
            <a:ext cx="3173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Marquette University Law School Poll</a:t>
            </a:r>
          </a:p>
          <a:p>
            <a:r>
              <a:rPr lang="en-US" sz="1400" dirty="0"/>
              <a:t>October 21-25, 2020</a:t>
            </a:r>
          </a:p>
        </p:txBody>
      </p:sp>
    </p:spTree>
    <p:extLst>
      <p:ext uri="{BB962C8B-B14F-4D97-AF65-F5344CB8AC3E}">
        <p14:creationId xmlns:p14="http://schemas.microsoft.com/office/powerpoint/2010/main" val="303335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794" y="1676587"/>
            <a:ext cx="6894610" cy="65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buClr>
                <a:srgbClr val="B6000D"/>
              </a:buClr>
            </a:pPr>
            <a:r>
              <a:rPr lang="en-US" sz="3500" dirty="0">
                <a:solidFill>
                  <a:srgbClr val="B6000D"/>
                </a:solidFill>
                <a:latin typeface="Verlag Book" pitchFamily="2" charset="0"/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6570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E0D84-E7BF-4E0A-92B0-0D465D1A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7013" y="268224"/>
            <a:ext cx="8619335" cy="46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9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2313" y="577579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PPP loans (2/21/2021)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C17440-7ADB-4A87-A55A-C2447498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60860"/>
              </p:ext>
            </p:extLst>
          </p:nvPr>
        </p:nvGraphicFramePr>
        <p:xfrm>
          <a:off x="722313" y="1408392"/>
          <a:ext cx="6912555" cy="276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9913">
                  <a:extLst>
                    <a:ext uri="{9D8B030D-6E8A-4147-A177-3AD203B41FA5}">
                      <a16:colId xmlns:a16="http://schemas.microsoft.com/office/drawing/2014/main" val="943699553"/>
                    </a:ext>
                  </a:extLst>
                </a:gridCol>
                <a:gridCol w="1665248">
                  <a:extLst>
                    <a:ext uri="{9D8B030D-6E8A-4147-A177-3AD203B41FA5}">
                      <a16:colId xmlns:a16="http://schemas.microsoft.com/office/drawing/2014/main" val="1111769077"/>
                    </a:ext>
                  </a:extLst>
                </a:gridCol>
                <a:gridCol w="2697394">
                  <a:extLst>
                    <a:ext uri="{9D8B030D-6E8A-4147-A177-3AD203B41FA5}">
                      <a16:colId xmlns:a16="http://schemas.microsoft.com/office/drawing/2014/main" val="404512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Share of total value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Average loan value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0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126,223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4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Health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116,475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Professional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90,332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4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211,831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4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Accommodation and food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117,023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908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11C8F5-CD39-4A9B-8866-D1783966A415}"/>
              </a:ext>
            </a:extLst>
          </p:cNvPr>
          <p:cNvSpPr txBox="1"/>
          <p:nvPr/>
        </p:nvSpPr>
        <p:spPr>
          <a:xfrm>
            <a:off x="6336636" y="4380143"/>
            <a:ext cx="20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American Action Forum</a:t>
            </a:r>
          </a:p>
          <a:p>
            <a:r>
              <a:rPr lang="en-US" sz="1400" i="1" dirty="0"/>
              <a:t>Tracker: PPP loans</a:t>
            </a:r>
          </a:p>
        </p:txBody>
      </p:sp>
    </p:spTree>
    <p:extLst>
      <p:ext uri="{BB962C8B-B14F-4D97-AF65-F5344CB8AC3E}">
        <p14:creationId xmlns:p14="http://schemas.microsoft.com/office/powerpoint/2010/main" val="207109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2697951"/>
            <a:ext cx="771266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Cocktails to go </a:t>
            </a:r>
          </a:p>
          <a:p>
            <a:pPr marL="742950" lvl="1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69% of operators: to-go sales &lt; 30% of lost in-house sales (WRA) 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$25 bil. for restaurants in American Rescue Plan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$15 federal minimum wage ($10.15 WI), removal of tipped min. wage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Completed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A69C0-CBD0-4420-8BA0-066C3D63E3D8}"/>
              </a:ext>
            </a:extLst>
          </p:cNvPr>
          <p:cNvSpPr txBox="1"/>
          <p:nvPr/>
        </p:nvSpPr>
        <p:spPr>
          <a:xfrm>
            <a:off x="695158" y="2160470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In consideration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B4919-1CE1-40F8-A33D-812EBD25BC4A}"/>
              </a:ext>
            </a:extLst>
          </p:cNvPr>
          <p:cNvSpPr txBox="1"/>
          <p:nvPr/>
        </p:nvSpPr>
        <p:spPr>
          <a:xfrm>
            <a:off x="722313" y="1257154"/>
            <a:ext cx="771266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COVID-19 business liability protections </a:t>
            </a:r>
          </a:p>
        </p:txBody>
      </p:sp>
    </p:spTree>
    <p:extLst>
      <p:ext uri="{BB962C8B-B14F-4D97-AF65-F5344CB8AC3E}">
        <p14:creationId xmlns:p14="http://schemas.microsoft.com/office/powerpoint/2010/main" val="33176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E0D84-E7BF-4E0A-92B0-0D465D1A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0288" y="110670"/>
            <a:ext cx="7583423" cy="49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58" y="1604225"/>
            <a:ext cx="771266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Shift from dining out to grocery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Employment in restaurants low compared to other sectors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r>
              <a:rPr lang="en-US" sz="2000" dirty="0">
                <a:latin typeface="Verlag Book" pitchFamily="2" charset="0"/>
              </a:rPr>
              <a:t>Business creation similar to other sectors</a:t>
            </a:r>
          </a:p>
          <a:p>
            <a:pPr marL="285750" indent="-285750">
              <a:lnSpc>
                <a:spcPct val="150000"/>
              </a:lnSpc>
              <a:buClr>
                <a:srgbClr val="B6000D"/>
              </a:buClr>
              <a:buFont typeface="Arial"/>
              <a:buChar char="•"/>
            </a:pPr>
            <a:endParaRPr lang="en-US" sz="2000" dirty="0">
              <a:latin typeface="Verlag Book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13" y="781144"/>
            <a:ext cx="771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B6000D"/>
              </a:buClr>
              <a:buFont typeface="Arial"/>
              <a:buNone/>
            </a:pPr>
            <a:r>
              <a:rPr lang="en-US" sz="2800" dirty="0">
                <a:solidFill>
                  <a:srgbClr val="B6000D"/>
                </a:solidFill>
                <a:latin typeface="Verlag Book" pitchFamily="2" charset="0"/>
              </a:rPr>
              <a:t>National trends</a:t>
            </a:r>
          </a:p>
        </p:txBody>
      </p:sp>
    </p:spTree>
    <p:extLst>
      <p:ext uri="{BB962C8B-B14F-4D97-AF65-F5344CB8AC3E}">
        <p14:creationId xmlns:p14="http://schemas.microsoft.com/office/powerpoint/2010/main" val="342076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E0D84-E7BF-4E0A-92B0-0D465D1A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0289" y="245018"/>
            <a:ext cx="7583422" cy="46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7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E0D84-E7BF-4E0A-92B0-0D465D1A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7013" y="282049"/>
            <a:ext cx="8619336" cy="46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5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E0D84-E7BF-4E0A-92B0-0D465D1A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7013" y="268224"/>
            <a:ext cx="8619335" cy="46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E0D84-E7BF-4E0A-92B0-0D465D1A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0288" y="245018"/>
            <a:ext cx="7583424" cy="46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5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E0D84-E7BF-4E0A-92B0-0D465D1A3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0288" y="323303"/>
            <a:ext cx="7583424" cy="44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2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E0D84-E7BF-4E0A-92B0-0D465D1A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0289" y="245018"/>
            <a:ext cx="7583422" cy="46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5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706</TotalTime>
  <Words>325</Words>
  <Application>Microsoft Office PowerPoint</Application>
  <PresentationFormat>On-screen Show (16:9)</PresentationFormat>
  <Paragraphs>72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Verlag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Kim Ruhl</cp:lastModifiedBy>
  <cp:revision>97</cp:revision>
  <dcterms:created xsi:type="dcterms:W3CDTF">2010-04-12T23:12:02Z</dcterms:created>
  <dcterms:modified xsi:type="dcterms:W3CDTF">2021-03-02T16:50:05Z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