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sldIdLst>
    <p:sldId id="290" r:id="rId5"/>
    <p:sldId id="298" r:id="rId6"/>
    <p:sldId id="323" r:id="rId7"/>
    <p:sldId id="333" r:id="rId8"/>
    <p:sldId id="277" r:id="rId9"/>
    <p:sldId id="327" r:id="rId10"/>
    <p:sldId id="334" r:id="rId11"/>
    <p:sldId id="328" r:id="rId12"/>
    <p:sldId id="329" r:id="rId13"/>
    <p:sldId id="335" r:id="rId14"/>
    <p:sldId id="330" r:id="rId15"/>
    <p:sldId id="336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7" y="34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0C110C-02FF-E541-91B4-61AAC6857C70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842AE3-85A2-BB43-842E-76B52BCC3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2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56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9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0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2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9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0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5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4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_r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4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11A13-D4DB-4F2E-971B-D83FD528427E}"/>
              </a:ext>
            </a:extLst>
          </p:cNvPr>
          <p:cNvSpPr txBox="1"/>
          <p:nvPr/>
        </p:nvSpPr>
        <p:spPr>
          <a:xfrm>
            <a:off x="589225" y="1198499"/>
            <a:ext cx="796554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rgbClr val="B6000D"/>
                </a:solidFill>
              </a:rPr>
              <a:t>Inflation and Its Consequences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D7178-0AAA-4CD0-B34B-6F3F350B6CF7}"/>
              </a:ext>
            </a:extLst>
          </p:cNvPr>
          <p:cNvSpPr txBox="1"/>
          <p:nvPr/>
        </p:nvSpPr>
        <p:spPr>
          <a:xfrm>
            <a:off x="589225" y="2591308"/>
            <a:ext cx="68506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 J. Ruhl, PhD</a:t>
            </a:r>
          </a:p>
          <a:p>
            <a:r>
              <a:rPr lang="en-US" sz="1700" dirty="0"/>
              <a:t>Curt and Sue Culver Professor of Economics</a:t>
            </a:r>
          </a:p>
          <a:p>
            <a:r>
              <a:rPr lang="en-US" sz="1700" dirty="0"/>
              <a:t>Co-director, Center for Research on the Wisconsin Economy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A87F32-F57D-4B57-8909-DE73BACA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32" y="4090158"/>
            <a:ext cx="957726" cy="917316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6BE54C7-F5C5-4E39-8D36-A6D8F255B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70" y="4179214"/>
            <a:ext cx="4038950" cy="73920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872CDF5-0A65-46AB-821A-3E77D26B0804}"/>
              </a:ext>
            </a:extLst>
          </p:cNvPr>
          <p:cNvSpPr txBox="1"/>
          <p:nvPr/>
        </p:nvSpPr>
        <p:spPr>
          <a:xfrm>
            <a:off x="268970" y="4876669"/>
            <a:ext cx="5091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Data and code available at https://github.com/ruhl0029/inflation-consequences</a:t>
            </a:r>
          </a:p>
        </p:txBody>
      </p:sp>
    </p:spTree>
    <p:extLst>
      <p:ext uri="{BB962C8B-B14F-4D97-AF65-F5344CB8AC3E}">
        <p14:creationId xmlns:p14="http://schemas.microsoft.com/office/powerpoint/2010/main" val="106695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313" y="51953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Inflation driven by high demand, low supply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4E689-2B40-410F-9E25-935624CC45A2}"/>
              </a:ext>
            </a:extLst>
          </p:cNvPr>
          <p:cNvSpPr txBox="1"/>
          <p:nvPr/>
        </p:nvSpPr>
        <p:spPr>
          <a:xfrm>
            <a:off x="722313" y="902753"/>
            <a:ext cx="759722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Demand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Covid savings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Government stimulus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Supply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Tight labor markets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Supply chain disruptions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Russia/Ukraine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Fed cannot do much about supply. It can dampen demand…</a:t>
            </a:r>
          </a:p>
        </p:txBody>
      </p:sp>
    </p:spTree>
    <p:extLst>
      <p:ext uri="{BB962C8B-B14F-4D97-AF65-F5344CB8AC3E}">
        <p14:creationId xmlns:p14="http://schemas.microsoft.com/office/powerpoint/2010/main" val="8682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9947" y="376730"/>
            <a:ext cx="6499610" cy="45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4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313" y="51953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The future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4E689-2B40-410F-9E25-935624CC45A2}"/>
              </a:ext>
            </a:extLst>
          </p:cNvPr>
          <p:cNvSpPr txBox="1"/>
          <p:nvPr/>
        </p:nvSpPr>
        <p:spPr>
          <a:xfrm>
            <a:off x="722313" y="902753"/>
            <a:ext cx="759722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Recession likely, if not already 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Duration will depend on inflation response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Will bring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Higher interest rates (+1.5% in 2022; +0.5% in 2023)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Lower demand, particularly for durable goods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Benefits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Could reset labor markets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Should help normalize supply chains</a:t>
            </a:r>
          </a:p>
        </p:txBody>
      </p:sp>
    </p:spTree>
    <p:extLst>
      <p:ext uri="{BB962C8B-B14F-4D97-AF65-F5344CB8AC3E}">
        <p14:creationId xmlns:p14="http://schemas.microsoft.com/office/powerpoint/2010/main" val="16799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669" y="1048939"/>
            <a:ext cx="8143517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Why worry about inflation? </a:t>
            </a:r>
            <a:r>
              <a:rPr lang="en-US" sz="2000" dirty="0">
                <a:solidFill>
                  <a:srgbClr val="B6000D"/>
                </a:solidFill>
                <a:latin typeface="Verlag Book" pitchFamily="2" charset="0"/>
              </a:rPr>
              <a:t>Loss of purchasing power.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How do we measure inflation? </a:t>
            </a:r>
            <a:r>
              <a:rPr lang="en-US" sz="2000" dirty="0">
                <a:solidFill>
                  <a:srgbClr val="B6000D"/>
                </a:solidFill>
                <a:latin typeface="Verlag Book" pitchFamily="2" charset="0"/>
              </a:rPr>
              <a:t>The consumer price index (CPI).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Inflation data overview. </a:t>
            </a:r>
            <a:r>
              <a:rPr lang="en-US" sz="2000" dirty="0">
                <a:solidFill>
                  <a:srgbClr val="B6000D"/>
                </a:solidFill>
                <a:latin typeface="Verlag Book" pitchFamily="2" charset="0"/>
              </a:rPr>
              <a:t>Historically high.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The Federal Reserve’s response. </a:t>
            </a:r>
            <a:r>
              <a:rPr lang="en-US" sz="2000" dirty="0">
                <a:solidFill>
                  <a:srgbClr val="B6000D"/>
                </a:solidFill>
                <a:latin typeface="Verlag Book" pitchFamily="2" charset="0"/>
              </a:rPr>
              <a:t>Higher interest rates, potential recession.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670" y="51953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7867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313" y="51953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Inflation lowers purchasing power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4E689-2B40-410F-9E25-935624CC45A2}"/>
              </a:ext>
            </a:extLst>
          </p:cNvPr>
          <p:cNvSpPr txBox="1"/>
          <p:nvPr/>
        </p:nvSpPr>
        <p:spPr>
          <a:xfrm>
            <a:off x="722313" y="1221639"/>
            <a:ext cx="6952652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$20/</a:t>
            </a:r>
            <a:r>
              <a:rPr lang="en-US" sz="2000" dirty="0" err="1"/>
              <a:t>hr</a:t>
            </a:r>
            <a:r>
              <a:rPr lang="en-US" sz="2000" dirty="0"/>
              <a:t> wage and $20 for lunch for two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Trade one hour of my labor for lunch for two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$20/</a:t>
            </a:r>
            <a:r>
              <a:rPr lang="en-US" sz="2000" dirty="0" err="1"/>
              <a:t>hr</a:t>
            </a:r>
            <a:r>
              <a:rPr lang="en-US" sz="2000" dirty="0"/>
              <a:t> wage and $22 for lunch for two (10% increase)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hour of my labor only buys 90% of lunch for two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7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313" y="51953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Measuring inflation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4E689-2B40-410F-9E25-935624CC45A2}"/>
              </a:ext>
            </a:extLst>
          </p:cNvPr>
          <p:cNvSpPr txBox="1"/>
          <p:nvPr/>
        </p:nvSpPr>
        <p:spPr>
          <a:xfrm>
            <a:off x="722313" y="1221639"/>
            <a:ext cx="7497294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Inflation is the increase in the general price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consumer price index is one measure of the price level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Construct an average basket of goods (surveys)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Price this basket each month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 in the CPI in the inflation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578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6690" y="301186"/>
            <a:ext cx="7006126" cy="46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5990" y="367967"/>
            <a:ext cx="6707524" cy="45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4648" y="302817"/>
            <a:ext cx="6770210" cy="46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77656" y="376730"/>
            <a:ext cx="6744192" cy="45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F3F159-5D8D-4ECD-8BE2-B6DBA2EA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77656" y="376730"/>
            <a:ext cx="6744192" cy="45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2206</TotalTime>
  <Words>307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Verlag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Kim Ruhl</cp:lastModifiedBy>
  <cp:revision>153</cp:revision>
  <cp:lastPrinted>2021-10-12T15:36:02Z</cp:lastPrinted>
  <dcterms:created xsi:type="dcterms:W3CDTF">2010-04-12T23:12:02Z</dcterms:created>
  <dcterms:modified xsi:type="dcterms:W3CDTF">2022-07-12T15:03:17Z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