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7"/>
  </p:notesMasterIdLst>
  <p:sldIdLst>
    <p:sldId id="290" r:id="rId5"/>
    <p:sldId id="298" r:id="rId6"/>
    <p:sldId id="277" r:id="rId7"/>
    <p:sldId id="311" r:id="rId8"/>
    <p:sldId id="308" r:id="rId9"/>
    <p:sldId id="307" r:id="rId10"/>
    <p:sldId id="310" r:id="rId11"/>
    <p:sldId id="309" r:id="rId12"/>
    <p:sldId id="312" r:id="rId13"/>
    <p:sldId id="315" r:id="rId14"/>
    <p:sldId id="313" r:id="rId15"/>
    <p:sldId id="314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0" autoAdjust="0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77" y="35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C110C-02FF-E541-91B4-61AAC6857C70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42AE3-85A2-BB43-842E-76B52BCC39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2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97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4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7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27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4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3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92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4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46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0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W_No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W_Now_r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45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tlantafed.org/-/media/documents/research/publications/policy-hub/2021/06/03/05-wage-pressures-in-labor-market--what-do-they-say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tlantafed.org/-/media/documents/research/publications/policy-hub/2021/06/03/05-wage-pressures-in-labor-market--what-do-they-say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owe.wisc.edu/wp-content/uploads/sites/313/2021/06/ui-early1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811A13-D4DB-4F2E-971B-D83FD528427E}"/>
              </a:ext>
            </a:extLst>
          </p:cNvPr>
          <p:cNvSpPr txBox="1"/>
          <p:nvPr/>
        </p:nvSpPr>
        <p:spPr>
          <a:xfrm>
            <a:off x="589225" y="1589198"/>
            <a:ext cx="796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B6000D"/>
                </a:solidFill>
              </a:rPr>
              <a:t>Labor and the recovery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D7178-0AAA-4CD0-B34B-6F3F350B6CF7}"/>
              </a:ext>
            </a:extLst>
          </p:cNvPr>
          <p:cNvSpPr txBox="1"/>
          <p:nvPr/>
        </p:nvSpPr>
        <p:spPr>
          <a:xfrm>
            <a:off x="1146667" y="2640512"/>
            <a:ext cx="68506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Kim J. Ruhl, PhD</a:t>
            </a:r>
          </a:p>
          <a:p>
            <a:r>
              <a:rPr lang="en-US" sz="1700" dirty="0"/>
              <a:t>Mary Sue and Mike Shannon Chair in Economics</a:t>
            </a:r>
          </a:p>
          <a:p>
            <a:r>
              <a:rPr lang="en-US" sz="1700" dirty="0"/>
              <a:t>Associate Director, Center for Research on the Wisconsin Economy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0A87F32-F57D-4B57-8909-DE73BACA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332" y="4090158"/>
            <a:ext cx="957726" cy="917316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F6BE54C7-F5C5-4E39-8D36-A6D8F255B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70" y="4179214"/>
            <a:ext cx="4038950" cy="739204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2872CDF5-0A65-46AB-821A-3E77D26B0804}"/>
              </a:ext>
            </a:extLst>
          </p:cNvPr>
          <p:cNvSpPr txBox="1"/>
          <p:nvPr/>
        </p:nvSpPr>
        <p:spPr>
          <a:xfrm>
            <a:off x="268970" y="4876669"/>
            <a:ext cx="4742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Data and code available at https://github.com/ruhl0029/labor-recovery</a:t>
            </a:r>
          </a:p>
        </p:txBody>
      </p:sp>
    </p:spTree>
    <p:extLst>
      <p:ext uri="{BB962C8B-B14F-4D97-AF65-F5344CB8AC3E}">
        <p14:creationId xmlns:p14="http://schemas.microsoft.com/office/powerpoint/2010/main" val="1066954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158" y="1043206"/>
            <a:ext cx="791096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solidFill>
                  <a:srgbClr val="C00000"/>
                </a:solidFill>
                <a:latin typeface="Verlag Book" pitchFamily="2" charset="0"/>
              </a:rPr>
              <a:t>If: </a:t>
            </a:r>
          </a:p>
          <a:p>
            <a:pPr marL="742950" lvl="1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Unmet demand for workers </a:t>
            </a:r>
          </a:p>
          <a:p>
            <a:pPr marL="742950" lvl="1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Lower supply of workers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solidFill>
                  <a:srgbClr val="C00000"/>
                </a:solidFill>
                <a:latin typeface="Verlag Book" pitchFamily="2" charset="0"/>
              </a:rPr>
              <a:t>Then:</a:t>
            </a:r>
          </a:p>
          <a:p>
            <a:pPr marL="742950" lvl="1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Market forces should create upward wage pressure</a:t>
            </a:r>
          </a:p>
          <a:p>
            <a:pPr>
              <a:lnSpc>
                <a:spcPct val="150000"/>
              </a:lnSpc>
              <a:buClr>
                <a:srgbClr val="B6000D"/>
              </a:buClr>
            </a:pPr>
            <a:endParaRPr lang="en-US" sz="2000" dirty="0">
              <a:solidFill>
                <a:srgbClr val="C00000"/>
              </a:solidFill>
              <a:latin typeface="Verlag Book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B6000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Verlag Book" pitchFamily="2" charset="0"/>
              </a:rPr>
              <a:t>Do we see upward wage pressure?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2313" y="410389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Supply + Demand</a:t>
            </a:r>
          </a:p>
        </p:txBody>
      </p:sp>
    </p:spTree>
    <p:extLst>
      <p:ext uri="{BB962C8B-B14F-4D97-AF65-F5344CB8AC3E}">
        <p14:creationId xmlns:p14="http://schemas.microsoft.com/office/powerpoint/2010/main" val="254306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F3F159-5D8D-4ECD-8BE2-B6DBA2EA41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7010" y="984640"/>
            <a:ext cx="7385483" cy="27012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6FC9FF-9A70-452B-9A19-7C2BA67FDDFA}"/>
              </a:ext>
            </a:extLst>
          </p:cNvPr>
          <p:cNvSpPr txBox="1"/>
          <p:nvPr/>
        </p:nvSpPr>
        <p:spPr>
          <a:xfrm>
            <a:off x="3960769" y="415637"/>
            <a:ext cx="9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2A33A-528C-45FC-9DF0-31CF2FA5A0EC}"/>
              </a:ext>
            </a:extLst>
          </p:cNvPr>
          <p:cNvSpPr txBox="1"/>
          <p:nvPr/>
        </p:nvSpPr>
        <p:spPr>
          <a:xfrm>
            <a:off x="875281" y="3877643"/>
            <a:ext cx="73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Predicted real wages based on January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/>
              <a:t>March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Reported real wages in March 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FDCD2-7225-4E09-A2BF-94554A0DDFCE}"/>
              </a:ext>
            </a:extLst>
          </p:cNvPr>
          <p:cNvSpPr txBox="1"/>
          <p:nvPr/>
        </p:nvSpPr>
        <p:spPr>
          <a:xfrm>
            <a:off x="7060928" y="4752924"/>
            <a:ext cx="193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Hotchkiss (2021)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E4BC63-B143-45EF-ACA2-864AA51A8DA1}"/>
              </a:ext>
            </a:extLst>
          </p:cNvPr>
          <p:cNvSpPr/>
          <p:nvPr/>
        </p:nvSpPr>
        <p:spPr>
          <a:xfrm>
            <a:off x="5960714" y="1784791"/>
            <a:ext cx="640569" cy="498764"/>
          </a:xfrm>
          <a:prstGeom prst="rect">
            <a:avLst/>
          </a:prstGeom>
          <a:noFill/>
          <a:ln w="28575">
            <a:solidFill>
              <a:srgbClr val="B600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0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F3F159-5D8D-4ECD-8BE2-B6DBA2EA41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55758" y="984640"/>
            <a:ext cx="4987987" cy="27012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6FC9FF-9A70-452B-9A19-7C2BA67FDDFA}"/>
              </a:ext>
            </a:extLst>
          </p:cNvPr>
          <p:cNvSpPr txBox="1"/>
          <p:nvPr/>
        </p:nvSpPr>
        <p:spPr>
          <a:xfrm>
            <a:off x="1437609" y="434860"/>
            <a:ext cx="602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 of workers who are women with a child &lt; 12 years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FDCD2-7225-4E09-A2BF-94554A0DDFCE}"/>
              </a:ext>
            </a:extLst>
          </p:cNvPr>
          <p:cNvSpPr txBox="1"/>
          <p:nvPr/>
        </p:nvSpPr>
        <p:spPr>
          <a:xfrm>
            <a:off x="7060928" y="4752924"/>
            <a:ext cx="193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Hotchkiss (2021)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719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158" y="1395274"/>
            <a:ext cx="771266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How labor markets work in recoveries: </a:t>
            </a:r>
            <a:r>
              <a:rPr lang="en-US" sz="2000" dirty="0">
                <a:solidFill>
                  <a:srgbClr val="C00000"/>
                </a:solidFill>
                <a:latin typeface="Verlag Book" pitchFamily="2" charset="0"/>
              </a:rPr>
              <a:t>Slow adjustment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Labor demand: </a:t>
            </a:r>
            <a:r>
              <a:rPr lang="en-US" sz="2000" dirty="0">
                <a:solidFill>
                  <a:srgbClr val="C00000"/>
                </a:solidFill>
                <a:latin typeface="Verlag Book" pitchFamily="2" charset="0"/>
              </a:rPr>
              <a:t>An extra</a:t>
            </a:r>
            <a:r>
              <a:rPr lang="en-US" sz="2000" dirty="0">
                <a:latin typeface="Verlag Book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Verlag Book" pitchFamily="2" charset="0"/>
              </a:rPr>
              <a:t>2.1 million unfilled jobs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Labor supply: </a:t>
            </a:r>
            <a:r>
              <a:rPr lang="en-US" sz="2000" dirty="0">
                <a:solidFill>
                  <a:srgbClr val="C00000"/>
                </a:solidFill>
                <a:latin typeface="Verlag Book" pitchFamily="2" charset="0"/>
              </a:rPr>
              <a:t>Are workers staying home? Why?</a:t>
            </a:r>
            <a:endParaRPr lang="en-US" sz="2000" dirty="0">
              <a:latin typeface="Verlag Book" pitchFamily="2" charset="0"/>
            </a:endParaRP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Wages: </a:t>
            </a:r>
            <a:r>
              <a:rPr lang="en-US" sz="2000" dirty="0">
                <a:solidFill>
                  <a:srgbClr val="C00000"/>
                </a:solidFill>
                <a:latin typeface="Verlag Book" pitchFamily="2" charset="0"/>
              </a:rPr>
              <a:t>Wage pressure in low-skill industries for new hires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endParaRPr lang="en-US" sz="2000" dirty="0">
              <a:latin typeface="Verlag Book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313" y="781144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278673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F3F159-5D8D-4ECD-8BE2-B6DBA2EA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7012" y="253400"/>
            <a:ext cx="7385483" cy="47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5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158" y="1395274"/>
            <a:ext cx="791096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Heterogeneous jobs + heterogenous workers</a:t>
            </a:r>
          </a:p>
          <a:p>
            <a:pPr marL="742950" lvl="1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Similar to housing markets, dating, …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Employers and workers want a good “match” </a:t>
            </a:r>
          </a:p>
          <a:p>
            <a:pPr marL="742950" lvl="1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It takes time and effort to find the right worker/firm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Labor adjustment is always slow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sz="2000" dirty="0">
                <a:latin typeface="Verlag Book"/>
                <a:cs typeface="Times New Roman" panose="02020603050405020304" pitchFamily="18" charset="0"/>
              </a:rPr>
              <a:t>and this is a large adjustment</a:t>
            </a:r>
            <a:endParaRPr lang="en-US" sz="2000" dirty="0">
              <a:latin typeface="Verlag Boo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313" y="781144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Labor markets as matching markets</a:t>
            </a:r>
          </a:p>
        </p:txBody>
      </p:sp>
    </p:spTree>
    <p:extLst>
      <p:ext uri="{BB962C8B-B14F-4D97-AF65-F5344CB8AC3E}">
        <p14:creationId xmlns:p14="http://schemas.microsoft.com/office/powerpoint/2010/main" val="415074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F3F159-5D8D-4ECD-8BE2-B6DBA2EA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7012" y="253400"/>
            <a:ext cx="7385483" cy="478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1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F3F159-5D8D-4ECD-8BE2-B6DBA2EA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7012" y="268642"/>
            <a:ext cx="7385483" cy="475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2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F3F159-5D8D-4ECD-8BE2-B6DBA2EA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7012" y="268641"/>
            <a:ext cx="7385483" cy="475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6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F3F159-5D8D-4ECD-8BE2-B6DBA2EA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7012" y="698350"/>
            <a:ext cx="7385483" cy="389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2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158" y="1395274"/>
            <a:ext cx="791096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Extra unemployment benefits and savings (short term issue)</a:t>
            </a:r>
          </a:p>
          <a:p>
            <a:pPr marL="742950" lvl="1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Encourages more job searching and slower matching</a:t>
            </a:r>
          </a:p>
          <a:p>
            <a:pPr marL="742950" lvl="1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Initial UI claims down in AK, IA, MS, MO (</a:t>
            </a:r>
            <a:r>
              <a:rPr lang="en-US" sz="2000" dirty="0">
                <a:latin typeface="Verlag Book" pitchFamily="2" charset="0"/>
                <a:hlinkClick r:id="rId3"/>
              </a:rPr>
              <a:t>CROWE report</a:t>
            </a:r>
            <a:r>
              <a:rPr lang="en-US" sz="2000" dirty="0">
                <a:latin typeface="Verlag Book" pitchFamily="2" charset="0"/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Laid-off workers changing industries 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Concerns about COVID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Childcare (school and childcare closures)</a:t>
            </a:r>
            <a:endParaRPr lang="en-US" sz="2000" dirty="0">
              <a:solidFill>
                <a:srgbClr val="C00000"/>
              </a:solidFill>
              <a:latin typeface="Verlag Book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313" y="781144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Labor supply forces</a:t>
            </a:r>
          </a:p>
        </p:txBody>
      </p:sp>
    </p:spTree>
    <p:extLst>
      <p:ext uri="{BB962C8B-B14F-4D97-AF65-F5344CB8AC3E}">
        <p14:creationId xmlns:p14="http://schemas.microsoft.com/office/powerpoint/2010/main" val="369568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1364</TotalTime>
  <Words>282</Words>
  <Application>Microsoft Office PowerPoint</Application>
  <PresentationFormat>On-screen Show (16:9)</PresentationFormat>
  <Paragraphs>52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Verlag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Kim Ruhl</cp:lastModifiedBy>
  <cp:revision>140</cp:revision>
  <dcterms:created xsi:type="dcterms:W3CDTF">2010-04-12T23:12:02Z</dcterms:created>
  <dcterms:modified xsi:type="dcterms:W3CDTF">2021-06-29T16:58:00Z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