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sldIdLst>
    <p:sldId id="290" r:id="rId5"/>
    <p:sldId id="298" r:id="rId6"/>
    <p:sldId id="277" r:id="rId7"/>
    <p:sldId id="311" r:id="rId8"/>
    <p:sldId id="310" r:id="rId9"/>
    <p:sldId id="309" r:id="rId10"/>
    <p:sldId id="312" r:id="rId11"/>
    <p:sldId id="316" r:id="rId12"/>
    <p:sldId id="317" r:id="rId13"/>
    <p:sldId id="315" r:id="rId14"/>
    <p:sldId id="318" r:id="rId15"/>
    <p:sldId id="320" r:id="rId16"/>
    <p:sldId id="321" r:id="rId17"/>
    <p:sldId id="322" r:id="rId18"/>
    <p:sldId id="319" r:id="rId19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7" y="35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0C110C-02FF-E541-91B4-61AAC6857C70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842AE3-85A2-BB43-842E-76B52BCC3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0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1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1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69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5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9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2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4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_r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4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11A13-D4DB-4F2E-971B-D83FD528427E}"/>
              </a:ext>
            </a:extLst>
          </p:cNvPr>
          <p:cNvSpPr txBox="1"/>
          <p:nvPr/>
        </p:nvSpPr>
        <p:spPr>
          <a:xfrm>
            <a:off x="589225" y="1589198"/>
            <a:ext cx="79655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rgbClr val="B6000D"/>
                </a:solidFill>
              </a:rPr>
              <a:t>Understanding the Labor Shortage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D7178-0AAA-4CD0-B34B-6F3F350B6CF7}"/>
              </a:ext>
            </a:extLst>
          </p:cNvPr>
          <p:cNvSpPr txBox="1"/>
          <p:nvPr/>
        </p:nvSpPr>
        <p:spPr>
          <a:xfrm>
            <a:off x="589225" y="2591308"/>
            <a:ext cx="68506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 J. Ruhl, PhD</a:t>
            </a:r>
          </a:p>
          <a:p>
            <a:r>
              <a:rPr lang="en-US" sz="1700" dirty="0"/>
              <a:t>Mary Sue and Mike Shannon Distinguished Chair in Economics</a:t>
            </a:r>
          </a:p>
          <a:p>
            <a:r>
              <a:rPr lang="en-US" sz="1700" dirty="0"/>
              <a:t>Associate Director, Center for Research on the Wisconsin Economy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A87F32-F57D-4B57-8909-DE73BACA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32" y="4090158"/>
            <a:ext cx="957726" cy="91731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6BE54C7-F5C5-4E39-8D36-A6D8F255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70" y="4179214"/>
            <a:ext cx="4038950" cy="73920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872CDF5-0A65-46AB-821A-3E77D26B0804}"/>
              </a:ext>
            </a:extLst>
          </p:cNvPr>
          <p:cNvSpPr txBox="1"/>
          <p:nvPr/>
        </p:nvSpPr>
        <p:spPr>
          <a:xfrm>
            <a:off x="268970" y="4876669"/>
            <a:ext cx="474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Data and code available at https://github.com/ruhl0029/labor-shortage</a:t>
            </a:r>
          </a:p>
        </p:txBody>
      </p:sp>
    </p:spTree>
    <p:extLst>
      <p:ext uri="{BB962C8B-B14F-4D97-AF65-F5344CB8AC3E}">
        <p14:creationId xmlns:p14="http://schemas.microsoft.com/office/powerpoint/2010/main" val="10669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043206"/>
            <a:ext cx="791096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market </a:t>
            </a:r>
            <a:r>
              <a:rPr lang="en-US" sz="2000" i="1" dirty="0">
                <a:latin typeface="Verlag Book" pitchFamily="2" charset="0"/>
              </a:rPr>
              <a:t>tightness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Unmet demand for workers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Lower supply of unemployed workers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41038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Supply + Demand</a:t>
            </a:r>
          </a:p>
        </p:txBody>
      </p:sp>
    </p:spTree>
    <p:extLst>
      <p:ext uri="{BB962C8B-B14F-4D97-AF65-F5344CB8AC3E}">
        <p14:creationId xmlns:p14="http://schemas.microsoft.com/office/powerpoint/2010/main" val="254306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3" y="322302"/>
            <a:ext cx="7385481" cy="4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043206"/>
            <a:ext cx="79109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market </a:t>
            </a:r>
            <a:r>
              <a:rPr lang="en-US" sz="2000" i="1" dirty="0">
                <a:latin typeface="Verlag Book" pitchFamily="2" charset="0"/>
              </a:rPr>
              <a:t>tightness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Unmet demand for workers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Lower supply of workers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Tight labor markets should create upward wage pressure</a:t>
            </a:r>
            <a:endParaRPr lang="en-US" sz="2000" dirty="0">
              <a:solidFill>
                <a:srgbClr val="C00000"/>
              </a:solidFill>
              <a:latin typeface="Verlag Book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Do we see upward wage pressure?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41038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Supply + Demand</a:t>
            </a:r>
          </a:p>
        </p:txBody>
      </p:sp>
    </p:spTree>
    <p:extLst>
      <p:ext uri="{BB962C8B-B14F-4D97-AF65-F5344CB8AC3E}">
        <p14:creationId xmlns:p14="http://schemas.microsoft.com/office/powerpoint/2010/main" val="203436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7315" y="322302"/>
            <a:ext cx="7264877" cy="4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043206"/>
            <a:ext cx="79109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market </a:t>
            </a:r>
            <a:r>
              <a:rPr lang="en-US" sz="2000" i="1" dirty="0">
                <a:latin typeface="Verlag Book" pitchFamily="2" charset="0"/>
              </a:rPr>
              <a:t>tightness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Unmet demand for workers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Lower supply of workers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Tight labor markets should create upward wage pressure</a:t>
            </a:r>
            <a:endParaRPr lang="en-US" sz="2000" dirty="0">
              <a:solidFill>
                <a:srgbClr val="C00000"/>
              </a:solidFill>
              <a:latin typeface="Verlag Book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Do we see upward wage pressure?</a:t>
            </a:r>
          </a:p>
          <a:p>
            <a:pPr marL="800100" lvl="1" indent="-342900">
              <a:lnSpc>
                <a:spcPct val="150000"/>
              </a:lnSpc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Hard to see in the aggregate data</a:t>
            </a:r>
          </a:p>
          <a:p>
            <a:pPr marL="800100" lvl="1" indent="-342900">
              <a:lnSpc>
                <a:spcPct val="150000"/>
              </a:lnSpc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Some evidence of pressure in low-skill services (Hotchkiss, 2021)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41038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Supply + Demand</a:t>
            </a:r>
          </a:p>
        </p:txBody>
      </p:sp>
    </p:spTree>
    <p:extLst>
      <p:ext uri="{BB962C8B-B14F-4D97-AF65-F5344CB8AC3E}">
        <p14:creationId xmlns:p14="http://schemas.microsoft.com/office/powerpoint/2010/main" val="148064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5E1B4F-E62D-4912-BD05-2E3BB19F5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83058"/>
              </p:ext>
            </p:extLst>
          </p:nvPr>
        </p:nvGraphicFramePr>
        <p:xfrm>
          <a:off x="538976" y="2011712"/>
          <a:ext cx="806604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777">
                  <a:extLst>
                    <a:ext uri="{9D8B030D-6E8A-4147-A177-3AD203B41FA5}">
                      <a16:colId xmlns:a16="http://schemas.microsoft.com/office/drawing/2014/main" val="2324851779"/>
                    </a:ext>
                  </a:extLst>
                </a:gridCol>
                <a:gridCol w="1947746">
                  <a:extLst>
                    <a:ext uri="{9D8B030D-6E8A-4147-A177-3AD203B41FA5}">
                      <a16:colId xmlns:a16="http://schemas.microsoft.com/office/drawing/2014/main" val="1663654991"/>
                    </a:ext>
                  </a:extLst>
                </a:gridCol>
                <a:gridCol w="1576039">
                  <a:extLst>
                    <a:ext uri="{9D8B030D-6E8A-4147-A177-3AD203B41FA5}">
                      <a16:colId xmlns:a16="http://schemas.microsoft.com/office/drawing/2014/main" val="2265866982"/>
                    </a:ext>
                  </a:extLst>
                </a:gridCol>
                <a:gridCol w="2936486">
                  <a:extLst>
                    <a:ext uri="{9D8B030D-6E8A-4147-A177-3AD203B41FA5}">
                      <a16:colId xmlns:a16="http://schemas.microsoft.com/office/drawing/2014/main" val="335364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rgbClr val="B600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>
                    <a:solidFill>
                      <a:srgbClr val="B600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 wage</a:t>
                      </a:r>
                    </a:p>
                  </a:txBody>
                  <a:tcPr>
                    <a:solidFill>
                      <a:srgbClr val="B600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Incentives</a:t>
                      </a:r>
                    </a:p>
                  </a:txBody>
                  <a:tcPr>
                    <a:solidFill>
                      <a:srgbClr val="B600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Package 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to $22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interview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 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$20.59-$25.75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$1,500 sign-on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7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Hy-Vee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Flex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 $16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UW-Madison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Catering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 $18.75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$2000-$4000 hiring incentives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1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Divine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Delivery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$18-$21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marijuana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1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Chipotle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Crew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$13.50-$15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51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26772F-4441-4B9B-A753-188DFCD4AB5E}"/>
              </a:ext>
            </a:extLst>
          </p:cNvPr>
          <p:cNvSpPr txBox="1"/>
          <p:nvPr/>
        </p:nvSpPr>
        <p:spPr>
          <a:xfrm>
            <a:off x="623163" y="1132205"/>
            <a:ext cx="791096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indeed.com, “entry level”; “within 25 miles”</a:t>
            </a:r>
          </a:p>
          <a:p>
            <a:pPr>
              <a:lnSpc>
                <a:spcPct val="150000"/>
              </a:lnSpc>
              <a:buClr>
                <a:srgbClr val="B6000D"/>
              </a:buClr>
            </a:pPr>
            <a:endParaRPr lang="en-US" sz="2000" dirty="0">
              <a:solidFill>
                <a:srgbClr val="C00000"/>
              </a:solidFill>
              <a:latin typeface="Verlag Boo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CDA08-EEE1-4A25-A60C-F70DC67070A0}"/>
              </a:ext>
            </a:extLst>
          </p:cNvPr>
          <p:cNvSpPr txBox="1"/>
          <p:nvPr/>
        </p:nvSpPr>
        <p:spPr>
          <a:xfrm>
            <a:off x="722313" y="41038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Anecdotal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661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7126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How labor markets work in recoveries: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Slow adjustment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demand: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An extra</a:t>
            </a:r>
            <a:r>
              <a:rPr lang="en-US" sz="2000" dirty="0">
                <a:latin typeface="Verlag Book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3.2 million unfilled jobs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supply: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Are workers staying home? Why?</a:t>
            </a:r>
            <a:endParaRPr lang="en-US" sz="2000" dirty="0">
              <a:latin typeface="Verlag Book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Are wages increasing?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solidFill>
                  <a:srgbClr val="B6000D"/>
                </a:solidFill>
                <a:latin typeface="Verlag Book" pitchFamily="2" charset="0"/>
              </a:rPr>
              <a:t>Hard to see aggregate data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Some evidence in low-skill industries for new hires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7867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253400"/>
            <a:ext cx="7385483" cy="47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9109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Heterogeneous jobs + heterogenous workers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Similar to housing markets, dating, …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Employers and workers want a good “match”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It takes time and effort to find the right worker/firm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adjustment is always slow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000" dirty="0">
                <a:latin typeface="Verlag Book"/>
                <a:cs typeface="Times New Roman" panose="02020603050405020304" pitchFamily="18" charset="0"/>
              </a:rPr>
              <a:t>and this is a large adjustment</a:t>
            </a:r>
            <a:endParaRPr lang="en-US" sz="2000" dirty="0">
              <a:latin typeface="Verlag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Labor markets as matching markets</a:t>
            </a:r>
          </a:p>
        </p:txBody>
      </p:sp>
    </p:spTree>
    <p:extLst>
      <p:ext uri="{BB962C8B-B14F-4D97-AF65-F5344CB8AC3E}">
        <p14:creationId xmlns:p14="http://schemas.microsoft.com/office/powerpoint/2010/main" val="41507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311399"/>
            <a:ext cx="7385483" cy="46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6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698350"/>
            <a:ext cx="7385482" cy="38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9109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Extra unemployment benefits and savings (short term issue)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Encourages more job searching and slower matching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Laid-off workers changing industries 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Concerns about COVID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Childcare (school and childcare closures)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Labor supply forces</a:t>
            </a:r>
          </a:p>
        </p:txBody>
      </p:sp>
    </p:spTree>
    <p:extLst>
      <p:ext uri="{BB962C8B-B14F-4D97-AF65-F5344CB8AC3E}">
        <p14:creationId xmlns:p14="http://schemas.microsoft.com/office/powerpoint/2010/main" val="369568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3" y="253400"/>
            <a:ext cx="7385481" cy="47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3" y="253400"/>
            <a:ext cx="7385481" cy="4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1561</TotalTime>
  <Words>388</Words>
  <Application>Microsoft Office PowerPoint</Application>
  <PresentationFormat>On-screen Show (16:9)</PresentationFormat>
  <Paragraphs>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Verlag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Kim Ruhl</cp:lastModifiedBy>
  <cp:revision>142</cp:revision>
  <cp:lastPrinted>2021-10-12T15:36:02Z</cp:lastPrinted>
  <dcterms:created xsi:type="dcterms:W3CDTF">2010-04-12T23:12:02Z</dcterms:created>
  <dcterms:modified xsi:type="dcterms:W3CDTF">2021-10-12T18:35:34Z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