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40"/>
  </p:notesMasterIdLst>
  <p:handoutMasterIdLst>
    <p:handoutMasterId r:id="rId41"/>
  </p:handoutMasterIdLst>
  <p:sldIdLst>
    <p:sldId id="352" r:id="rId2"/>
    <p:sldId id="332" r:id="rId3"/>
    <p:sldId id="360" r:id="rId4"/>
    <p:sldId id="381" r:id="rId5"/>
    <p:sldId id="382" r:id="rId6"/>
    <p:sldId id="356" r:id="rId7"/>
    <p:sldId id="357" r:id="rId8"/>
    <p:sldId id="383" r:id="rId9"/>
    <p:sldId id="358" r:id="rId10"/>
    <p:sldId id="359" r:id="rId11"/>
    <p:sldId id="384" r:id="rId12"/>
    <p:sldId id="361" r:id="rId13"/>
    <p:sldId id="362" r:id="rId14"/>
    <p:sldId id="385" r:id="rId15"/>
    <p:sldId id="363" r:id="rId16"/>
    <p:sldId id="364" r:id="rId17"/>
    <p:sldId id="386" r:id="rId18"/>
    <p:sldId id="365" r:id="rId19"/>
    <p:sldId id="366" r:id="rId20"/>
    <p:sldId id="367" r:id="rId21"/>
    <p:sldId id="368" r:id="rId22"/>
    <p:sldId id="392" r:id="rId23"/>
    <p:sldId id="387" r:id="rId24"/>
    <p:sldId id="388" r:id="rId25"/>
    <p:sldId id="369" r:id="rId26"/>
    <p:sldId id="370" r:id="rId27"/>
    <p:sldId id="371" r:id="rId28"/>
    <p:sldId id="389" r:id="rId29"/>
    <p:sldId id="372" r:id="rId30"/>
    <p:sldId id="391" r:id="rId31"/>
    <p:sldId id="390" r:id="rId32"/>
    <p:sldId id="373" r:id="rId33"/>
    <p:sldId id="374" r:id="rId34"/>
    <p:sldId id="379" r:id="rId35"/>
    <p:sldId id="375" r:id="rId36"/>
    <p:sldId id="376" r:id="rId37"/>
    <p:sldId id="377" r:id="rId38"/>
    <p:sldId id="378" r:id="rId39"/>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B050"/>
    <a:srgbClr val="009900"/>
    <a:srgbClr val="FF0000"/>
    <a:srgbClr val="006600"/>
    <a:srgbClr val="0033CC"/>
    <a:srgbClr val="EAEAEA"/>
    <a:srgbClr val="969696"/>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82" autoAdjust="0"/>
  </p:normalViewPr>
  <p:slideViewPr>
    <p:cSldViewPr>
      <p:cViewPr varScale="1">
        <p:scale>
          <a:sx n="90" d="100"/>
          <a:sy n="90" d="100"/>
        </p:scale>
        <p:origin x="403" y="31"/>
      </p:cViewPr>
      <p:guideLst>
        <p:guide orient="horz" pos="288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590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a:defRPr sz="1200" noProof="1" dirty="0">
                <a:latin typeface="Times New Roman" panose="02020503050405090304" pitchFamily="18" charset="0"/>
                <a:ea typeface="SimSun" pitchFamily="2" charset="-122"/>
              </a:defRPr>
            </a:lvl1pPr>
          </a:lstStyle>
          <a:p>
            <a:fld id="{2EFFEC77-84FD-4F46-BAB1-CF09307EDD85}" type="slidenum">
              <a:rPr lang="en-US" altLang="zh-CN"/>
              <a:pPr/>
              <a:t>‹#›</a:t>
            </a:fld>
            <a:endParaRPr lang="en-US" altLang="zh-CN">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zh-CN"/>
          </a:p>
        </p:txBody>
      </p:sp>
      <p:sp>
        <p:nvSpPr>
          <p:cNvPr id="10244" name="Rectangle 4"/>
          <p:cNvSpPr>
            <a:spLocks noGrp="1" noRot="1" noChangeAspect="1" noChangeArrowheads="1"/>
          </p:cNvSpPr>
          <p:nvPr>
            <p:ph type="sldImg" idx="4294967295"/>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a:defRPr sz="1200" noProof="1" dirty="0">
                <a:latin typeface="Times New Roman" panose="02020503050405090304" pitchFamily="18" charset="0"/>
                <a:ea typeface="SimSun" pitchFamily="2" charset="-122"/>
              </a:defRPr>
            </a:lvl1pPr>
          </a:lstStyle>
          <a:p>
            <a:fld id="{4F2C60FA-8FA6-4012-B809-1A1CCFF63C5E}" type="slidenum">
              <a:rPr lang="en-US" altLang="zh-CN"/>
              <a:pPr/>
              <a:t>‹#›</a:t>
            </a:fld>
            <a:endParaRPr lang="en-US" altLang="zh-CN">
              <a:ea typeface="宋体" panose="02010600030101010101" pitchFamily="2" charset="-122"/>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96000" y="819000"/>
            <a:ext cx="10800000" cy="5220000"/>
          </a:xfrm>
          <a:prstGeom prst="rect">
            <a:avLst/>
          </a:prstGeom>
        </p:spPr>
        <p:txBody>
          <a:bodyPr lIns="101600" tIns="38100" rIns="25400" bIns="38100" anchor="ctr" anchorCtr="0">
            <a:noAutofit/>
          </a:bodyPr>
          <a:lstStyle>
            <a:lvl1pPr algn="ctr">
              <a:defRPr sz="3600" b="1" spc="600">
                <a:solidFill>
                  <a:srgbClr val="00B050"/>
                </a:solidFill>
                <a:effectLst/>
              </a:defRPr>
            </a:lvl1pPr>
          </a:lstStyle>
          <a:p>
            <a:r>
              <a:rPr lang="zh-CN" altLang="en-US" dirty="0" smtClean="0"/>
              <a:t>第</a:t>
            </a:r>
            <a:r>
              <a:rPr lang="en-US" altLang="zh-CN" dirty="0" smtClean="0"/>
              <a:t>X</a:t>
            </a:r>
            <a:r>
              <a:rPr lang="zh-CN" altLang="en-US" dirty="0" smtClean="0"/>
              <a:t>章</a:t>
            </a:r>
            <a:r>
              <a:rPr lang="en-US" altLang="zh-CN" dirty="0" smtClean="0"/>
              <a:t/>
            </a:r>
            <a:br>
              <a:rPr lang="en-US" altLang="zh-CN" dirty="0" smtClean="0"/>
            </a:br>
            <a:r>
              <a:rPr lang="en-US" altLang="zh-CN" dirty="0" smtClean="0"/>
              <a:t/>
            </a:r>
            <a:br>
              <a:rPr lang="en-US" altLang="zh-CN" dirty="0" smtClean="0"/>
            </a:br>
            <a:r>
              <a:rPr lang="zh-CN" altLang="en-US" dirty="0" smtClean="0"/>
              <a:t>单击</a:t>
            </a:r>
            <a:r>
              <a:rPr lang="zh-CN" altLang="en-US" dirty="0"/>
              <a:t>此处编辑</a:t>
            </a:r>
            <a:r>
              <a:rPr lang="zh-CN" altLang="en-US" dirty="0" smtClean="0"/>
              <a:t>标题</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2148141234"/>
      </p:ext>
    </p:extLst>
  </p:cSld>
  <p:clrMapOvr>
    <a:masterClrMapping/>
  </p:clrMapOvr>
  <p:timing>
    <p:tnLst>
      <p:par>
        <p:cTn id="1" dur="indefinite" restart="never" nodeType="tmRoot"/>
      </p:par>
    </p:tnLst>
  </p:timing>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96000" y="721534"/>
            <a:ext cx="10800000" cy="504000"/>
          </a:xfrm>
          <a:prstGeom prst="rect">
            <a:avLst/>
          </a:prstGeom>
        </p:spPr>
        <p:txBody>
          <a:bodyPr anchor="ctr"/>
          <a:lstStyle>
            <a:lvl1pPr algn="ctr">
              <a:defRPr sz="2800" b="0">
                <a:solidFill>
                  <a:srgbClr val="00B050"/>
                </a:solidFill>
                <a:latin typeface="+mj-ea"/>
                <a:ea typeface="+mj-ea"/>
              </a:defRPr>
            </a:lvl1pPr>
          </a:lstStyle>
          <a:p>
            <a:r>
              <a:rPr lang="zh-CN" altLang="en-US" smtClean="0"/>
              <a:t>单击此处编辑母版标题样式</a:t>
            </a:r>
            <a:endParaRPr lang="zh-CN" altLang="en-US" dirty="0"/>
          </a:p>
        </p:txBody>
      </p:sp>
      <p:sp>
        <p:nvSpPr>
          <p:cNvPr id="4" name="内容占位符 3"/>
          <p:cNvSpPr>
            <a:spLocks noGrp="1"/>
          </p:cNvSpPr>
          <p:nvPr>
            <p:ph sz="quarter" idx="10"/>
          </p:nvPr>
        </p:nvSpPr>
        <p:spPr>
          <a:xfrm>
            <a:off x="696000" y="1422398"/>
            <a:ext cx="10800000" cy="4680000"/>
          </a:xfrm>
          <a:prstGeom prst="rect">
            <a:avLst/>
          </a:prstGeom>
        </p:spPr>
        <p:txBody>
          <a:bodyPr anchor="ctr"/>
          <a:lstStyle>
            <a:lvl1pPr>
              <a:defRPr sz="2400">
                <a:latin typeface="+mn-ea"/>
                <a:ea typeface="+mn-ea"/>
              </a:defRPr>
            </a:lvl1pPr>
            <a:lvl2pPr>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340418128"/>
      </p:ext>
    </p:extLst>
  </p:cSld>
  <p:clrMapOvr>
    <a:masterClrMapping/>
  </p:clrMapOvr>
  <p:timing>
    <p:tnLst>
      <p:par>
        <p:cTn id="1" dur="indefinite" restart="never" nodeType="tmRoot"/>
      </p:par>
    </p:tnLst>
  </p:timing>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正文">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696000" y="882000"/>
            <a:ext cx="10800000" cy="5220000"/>
          </a:xfrm>
          <a:prstGeom prst="rect">
            <a:avLst/>
          </a:prstGeom>
        </p:spPr>
        <p:txBody>
          <a:bodyPr anchor="ctr"/>
          <a:lstStyle>
            <a:lvl1pPr>
              <a:defRPr sz="2400"/>
            </a:lvl1pPr>
            <a:lvl2pPr>
              <a:defRPr sz="2400"/>
            </a:lvl2pPr>
            <a:lvl3pPr>
              <a:defRPr sz="2400"/>
            </a:lvl3pPr>
            <a:lvl4pPr>
              <a:defRPr sz="2400"/>
            </a:lvl4pPr>
            <a:lvl5pPr>
              <a:defRPr sz="2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2302476169"/>
      </p:ext>
    </p:extLst>
  </p:cSld>
  <p:clrMapOvr>
    <a:masterClrMapping/>
  </p:clrMapOvr>
  <p:timing>
    <p:tnLst>
      <p:par>
        <p:cTn id="1" dur="indefinite" restart="never" nodeType="tmRoot"/>
      </p:par>
    </p:tnLst>
  </p:timing>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58270366"/>
      </p:ext>
    </p:extLst>
  </p:cSld>
  <p:clrMapOvr>
    <a:masterClrMapping/>
  </p:clrMapOvr>
  <p:transition>
    <p:zo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正文">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696000" y="819000"/>
            <a:ext cx="10800000" cy="5220000"/>
          </a:xfrm>
          <a:prstGeom prst="rect">
            <a:avLst/>
          </a:prstGeom>
        </p:spPr>
        <p:txBody>
          <a:bodyPr/>
          <a:lstStyle>
            <a:lvl1pPr marL="342900" indent="-342900">
              <a:lnSpc>
                <a:spcPct val="120000"/>
              </a:lnSpc>
              <a:spcAft>
                <a:spcPts val="600"/>
              </a:spcAft>
              <a:buFont typeface="Arial" panose="020B0604020202020204" pitchFamily="34" charset="0"/>
              <a:buChar char="•"/>
              <a:defRPr lang="en-US" altLang="zh-CN" sz="2400" b="0" smtClean="0">
                <a:solidFill>
                  <a:schemeClr val="tx1"/>
                </a:solidFill>
                <a:effectLst/>
                <a:latin typeface="+mn-ea"/>
                <a:ea typeface="+mn-ea"/>
              </a:defRPr>
            </a:lvl1pPr>
            <a:lvl2pPr marL="457200" indent="0">
              <a:buNone/>
              <a:defRPr sz="2400">
                <a:latin typeface="黑体" panose="02010609060101010101" pitchFamily="49" charset="-122"/>
                <a:ea typeface="黑体" panose="02010609060101010101" pitchFamily="49" charset="-122"/>
              </a:defRPr>
            </a:lvl2pPr>
            <a:lvl3pPr>
              <a:defRPr sz="2400">
                <a:latin typeface="黑体" panose="02010609060101010101" pitchFamily="49" charset="-122"/>
                <a:ea typeface="黑体" panose="02010609060101010101" pitchFamily="49" charset="-122"/>
              </a:defRPr>
            </a:lvl3pPr>
            <a:lvl4pPr>
              <a:defRPr sz="2400">
                <a:latin typeface="黑体" panose="02010609060101010101" pitchFamily="49" charset="-122"/>
                <a:ea typeface="黑体" panose="02010609060101010101" pitchFamily="49" charset="-122"/>
              </a:defRPr>
            </a:lvl4pPr>
            <a:lvl5pPr>
              <a:defRPr sz="2400">
                <a:latin typeface="黑体" panose="02010609060101010101" pitchFamily="49" charset="-122"/>
                <a:ea typeface="黑体" panose="02010609060101010101" pitchFamily="49" charset="-122"/>
              </a:defRPr>
            </a:lvl5pPr>
          </a:lstStyle>
          <a:p>
            <a:r>
              <a:rPr lang="zh-CN" altLang="en-US" sz="2000" b="0" dirty="0" smtClean="0">
                <a:solidFill>
                  <a:srgbClr val="D4D4D4"/>
                </a:solidFill>
                <a:effectLst/>
                <a:latin typeface="Consolas" panose="020B0609020204030204" pitchFamily="49" charset="0"/>
              </a:rPr>
              <a:t>标题 </a:t>
            </a:r>
            <a:r>
              <a:rPr lang="en-US" altLang="zh-CN" sz="2000" b="0" dirty="0" smtClean="0">
                <a:solidFill>
                  <a:srgbClr val="D4D4D4"/>
                </a:solidFill>
                <a:effectLst/>
                <a:latin typeface="Consolas" panose="020B0609020204030204" pitchFamily="49" charset="0"/>
              </a:rPr>
              <a:t>0 176 80</a:t>
            </a:r>
          </a:p>
          <a:p>
            <a:r>
              <a:rPr lang="zh-CN" altLang="en-US" sz="2000" b="0" dirty="0" smtClean="0">
                <a:solidFill>
                  <a:srgbClr val="D4D4D4"/>
                </a:solidFill>
                <a:effectLst/>
                <a:latin typeface="Consolas" panose="020B0609020204030204" pitchFamily="49" charset="0"/>
              </a:rPr>
              <a:t>环境名</a:t>
            </a:r>
            <a:r>
              <a:rPr lang="en-US" altLang="zh-CN" sz="2000" b="0" dirty="0" smtClean="0">
                <a:solidFill>
                  <a:srgbClr val="D4D4D4"/>
                </a:solidFill>
                <a:effectLst/>
                <a:latin typeface="Consolas" panose="020B0609020204030204" pitchFamily="49" charset="0"/>
              </a:rPr>
              <a:t>,</a:t>
            </a:r>
            <a:r>
              <a:rPr lang="zh-CN" altLang="en-US" sz="2000" b="0" dirty="0" smtClean="0">
                <a:solidFill>
                  <a:srgbClr val="D4D4D4"/>
                </a:solidFill>
                <a:effectLst/>
                <a:latin typeface="Consolas" panose="020B0609020204030204" pitchFamily="49" charset="0"/>
              </a:rPr>
              <a:t>概念 </a:t>
            </a:r>
            <a:r>
              <a:rPr lang="en-US" altLang="zh-CN" sz="2000" b="0" dirty="0" smtClean="0">
                <a:solidFill>
                  <a:srgbClr val="D4D4D4"/>
                </a:solidFill>
                <a:effectLst/>
                <a:latin typeface="Consolas" panose="020B0609020204030204" pitchFamily="49" charset="0"/>
              </a:rPr>
              <a:t>0 0 255</a:t>
            </a:r>
          </a:p>
          <a:p>
            <a:r>
              <a:rPr lang="zh-CN" altLang="en-US" sz="2000" b="0" dirty="0" smtClean="0">
                <a:solidFill>
                  <a:srgbClr val="D4D4D4"/>
                </a:solidFill>
                <a:effectLst/>
                <a:latin typeface="Consolas" panose="020B0609020204030204" pitchFamily="49" charset="0"/>
              </a:rPr>
              <a:t>强调 </a:t>
            </a:r>
            <a:r>
              <a:rPr lang="en-US" altLang="zh-CN" sz="2000" b="0" dirty="0" smtClean="0">
                <a:solidFill>
                  <a:srgbClr val="D4D4D4"/>
                </a:solidFill>
                <a:effectLst/>
                <a:latin typeface="Consolas" panose="020B0609020204030204" pitchFamily="49" charset="0"/>
              </a:rPr>
              <a:t>255 0 0</a:t>
            </a:r>
          </a:p>
          <a:p>
            <a:r>
              <a:rPr lang="zh-CN" altLang="en-US" sz="2000" b="0" dirty="0" smtClean="0">
                <a:solidFill>
                  <a:srgbClr val="D4D4D4"/>
                </a:solidFill>
                <a:effectLst/>
                <a:latin typeface="Consolas" panose="020B0609020204030204" pitchFamily="49" charset="0"/>
              </a:rPr>
              <a:t>坐标轴 </a:t>
            </a:r>
            <a:r>
              <a:rPr lang="en-US" altLang="zh-CN" sz="2000" b="0" dirty="0" smtClean="0">
                <a:solidFill>
                  <a:srgbClr val="D4D4D4"/>
                </a:solidFill>
                <a:effectLst/>
                <a:latin typeface="Consolas" panose="020B0609020204030204" pitchFamily="49" charset="0"/>
              </a:rPr>
              <a:t>91 155 213</a:t>
            </a:r>
          </a:p>
          <a:p>
            <a:r>
              <a:rPr lang="zh-CN" altLang="en-US" sz="2000" b="0" dirty="0" smtClean="0">
                <a:solidFill>
                  <a:srgbClr val="D4D4D4"/>
                </a:solidFill>
                <a:effectLst/>
                <a:latin typeface="Consolas" panose="020B0609020204030204" pitchFamily="49" charset="0"/>
              </a:rPr>
              <a:t>函数图像</a:t>
            </a:r>
          </a:p>
          <a:p>
            <a:r>
              <a:rPr lang="en-US" altLang="zh-CN" sz="2000" b="0" dirty="0" smtClean="0">
                <a:solidFill>
                  <a:srgbClr val="D4D4D4"/>
                </a:solidFill>
                <a:effectLst/>
                <a:latin typeface="Consolas" panose="020B0609020204030204" pitchFamily="49" charset="0"/>
              </a:rPr>
              <a:t>192 0 0 </a:t>
            </a:r>
          </a:p>
          <a:p>
            <a:r>
              <a:rPr lang="en-US" altLang="zh-CN" sz="2000" b="0" dirty="0" smtClean="0">
                <a:solidFill>
                  <a:srgbClr val="D4D4D4"/>
                </a:solidFill>
                <a:effectLst/>
                <a:latin typeface="Consolas" panose="020B0609020204030204" pitchFamily="49" charset="0"/>
              </a:rPr>
              <a:t>0 153 0</a:t>
            </a:r>
          </a:p>
          <a:p>
            <a:r>
              <a:rPr lang="en-US" altLang="zh-CN" sz="2000" b="0" dirty="0" smtClean="0">
                <a:solidFill>
                  <a:srgbClr val="D4D4D4"/>
                </a:solidFill>
                <a:effectLst/>
                <a:latin typeface="Consolas" panose="020B0609020204030204" pitchFamily="49" charset="0"/>
              </a:rPr>
              <a:t>112 48 160</a:t>
            </a:r>
          </a:p>
          <a:p>
            <a:pPr lvl="0">
              <a:spcAft>
                <a:spcPts val="1200"/>
              </a:spcAft>
            </a:pPr>
            <a:endParaRPr lang="zh-CN" altLang="en-US" sz="20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57746297"/>
      </p:ext>
    </p:extLst>
  </p:cSld>
  <p:clrMapOvr>
    <a:masterClrMapping/>
  </p:clrMapOvr>
  <p:timing>
    <p:tnLst>
      <p:par>
        <p:cTn id="1" dur="indefinite" restart="never" nodeType="tmRoot"/>
      </p:par>
    </p:tnLst>
  </p:timing>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0" y="0"/>
            <a:ext cx="12192000" cy="67733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KSO_TEMPLATE" hidden="1"/>
          <p:cNvSpPr/>
          <p:nvPr>
            <p:custDataLst>
              <p:tags r:id="rId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3575" y="62462"/>
            <a:ext cx="553935" cy="553935"/>
          </a:xfrm>
          <a:prstGeom prst="rect">
            <a:avLst/>
          </a:prstGeom>
        </p:spPr>
      </p:pic>
      <p:sp>
        <p:nvSpPr>
          <p:cNvPr id="19" name="矩形 18"/>
          <p:cNvSpPr/>
          <p:nvPr/>
        </p:nvSpPr>
        <p:spPr>
          <a:xfrm>
            <a:off x="0" y="6508233"/>
            <a:ext cx="12192000" cy="1492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174567" y="107832"/>
            <a:ext cx="3436379" cy="461665"/>
          </a:xfrm>
          <a:prstGeom prst="rect">
            <a:avLst/>
          </a:prstGeom>
          <a:noFill/>
        </p:spPr>
        <p:txBody>
          <a:bodyPr wrap="square" rtlCol="0">
            <a:spAutoFit/>
          </a:bodyPr>
          <a:lstStyle/>
          <a:p>
            <a:pPr algn="r"/>
            <a:r>
              <a:rPr lang="zh-CN" altLang="en-US" sz="2400" b="1" dirty="0" smtClean="0">
                <a:solidFill>
                  <a:srgbClr val="00B0F0"/>
                </a:solidFill>
                <a:latin typeface="+mj-ea"/>
                <a:ea typeface="+mj-ea"/>
              </a:rPr>
              <a:t>数学（下）</a:t>
            </a:r>
            <a:endParaRPr lang="zh-CN" altLang="en-US" sz="2400" b="1" dirty="0">
              <a:solidFill>
                <a:srgbClr val="00B0F0"/>
              </a:solidFill>
              <a:latin typeface="+mj-ea"/>
              <a:ea typeface="+mj-ea"/>
            </a:endParaRPr>
          </a:p>
        </p:txBody>
      </p:sp>
      <p:pic>
        <p:nvPicPr>
          <p:cNvPr id="26" name="图片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1085" y="80211"/>
            <a:ext cx="2012393" cy="516909"/>
          </a:xfrm>
          <a:prstGeom prst="rect">
            <a:avLst/>
          </a:prstGeom>
        </p:spPr>
      </p:pic>
    </p:spTree>
    <p:extLst>
      <p:ext uri="{BB962C8B-B14F-4D97-AF65-F5344CB8AC3E}">
        <p14:creationId xmlns:p14="http://schemas.microsoft.com/office/powerpoint/2010/main" val="65103916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17" r:id="rId5"/>
  </p:sldLayoutIdLst>
  <p:transition>
    <p:zoom/>
  </p:transition>
  <p:timing>
    <p:tnLst>
      <p:par>
        <p:cTn id="1" dur="indefinite" restart="never" nodeType="tmRoot"/>
      </p:par>
    </p:tnLst>
  </p:timing>
  <p:hf sldNum="0" hdr="0" ftr="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0.png"/><Relationship Id="rId4" Type="http://schemas.openxmlformats.org/officeDocument/2006/relationships/image" Target="../media/image6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第三章 一元函数微分学</a:t>
            </a:r>
          </a:p>
        </p:txBody>
      </p:sp>
    </p:spTree>
    <p:extLst>
      <p:ext uri="{BB962C8B-B14F-4D97-AF65-F5344CB8AC3E}">
        <p14:creationId xmlns:p14="http://schemas.microsoft.com/office/powerpoint/2010/main" val="34381227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换言之</a:t>
                </a:r>
                <a:r>
                  <a:rPr lang="en-US" altLang="zh-CN" dirty="0" smtClean="0"/>
                  <a:t>,</a:t>
                </a:r>
                <a:endParaRPr lang="en-US" altLang="zh-CN" i="1" dirty="0" smtClean="0"/>
              </a:p>
              <a:p>
                <a:pPr marL="0" indent="0">
                  <a:buNone/>
                </a:pPr>
                <a14:m>
                  <m:oMathPara xmlns:m="http://schemas.openxmlformats.org/officeDocument/2006/math">
                    <m:oMathParaPr>
                      <m:jc m:val="center"/>
                    </m:oMathParaPr>
                    <m:oMath xmlns:m="http://schemas.openxmlformats.org/officeDocument/2006/math">
                      <m:r>
                        <a:rPr lang="en-US" altLang="zh-CN" b="0" i="1" smtClean="0">
                          <a:solidFill>
                            <a:srgbClr val="FF0000"/>
                          </a:solidFill>
                          <a:latin typeface="Cambria Math" panose="02040503050406030204" pitchFamily="18" charset="0"/>
                        </a:rPr>
                        <m:t>𝑓</m:t>
                      </m:r>
                      <m:r>
                        <a:rPr lang="en-US" altLang="zh-CN" b="0" i="1" smtClean="0">
                          <a:solidFill>
                            <a:srgbClr val="FF0000"/>
                          </a:solidFill>
                          <a:latin typeface="Cambria Math" panose="02040503050406030204" pitchFamily="18" charset="0"/>
                        </a:rPr>
                        <m:t>′</m:t>
                      </m:r>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e>
                      </m:d>
                      <m:r>
                        <a:rPr lang="en-US" altLang="zh-CN" b="0" i="1" smtClean="0">
                          <a:solidFill>
                            <a:srgbClr val="FF0000"/>
                          </a:solidFill>
                          <a:latin typeface="Cambria Math" panose="02040503050406030204" pitchFamily="18" charset="0"/>
                        </a:rPr>
                        <m:t>=</m:t>
                      </m:r>
                      <m:limLow>
                        <m:limLowPr>
                          <m:ctrlPr>
                            <a:rPr lang="en-US" altLang="zh-CN" i="1">
                              <a:solidFill>
                                <a:srgbClr val="FF0000"/>
                              </a:solidFill>
                              <a:latin typeface="Cambria Math" panose="02040503050406030204" pitchFamily="18" charset="0"/>
                            </a:rPr>
                          </m:ctrlPr>
                        </m:limLowPr>
                        <m:e>
                          <m:r>
                            <m:rPr>
                              <m:sty m:val="p"/>
                            </m:rPr>
                            <a:rPr lang="en-US" altLang="zh-CN">
                              <a:solidFill>
                                <a:srgbClr val="FF0000"/>
                              </a:solidFill>
                              <a:latin typeface="Cambria Math" panose="02040503050406030204" pitchFamily="18" charset="0"/>
                            </a:rPr>
                            <m:t>lim</m:t>
                          </m:r>
                        </m:e>
                        <m:lim>
                          <m:r>
                            <a:rPr lang="en-US" altLang="zh-CN" b="0" i="1" smtClean="0">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lim>
                      </m:limLow>
                      <m:f>
                        <m:fPr>
                          <m:ctrlPr>
                            <a:rPr lang="en-US"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𝑓</m:t>
                          </m:r>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𝑥</m:t>
                              </m:r>
                            </m:e>
                          </m:d>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𝑓</m:t>
                          </m:r>
                          <m:d>
                            <m:dPr>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e>
                          </m:d>
                        </m:num>
                        <m:den>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den>
                      </m:f>
                      <m:r>
                        <a:rPr lang="en-US" altLang="zh-CN" b="0" i="1" smtClean="0">
                          <a:solidFill>
                            <a:srgbClr val="FF0000"/>
                          </a:solidFill>
                          <a:latin typeface="Cambria Math" panose="02040503050406030204" pitchFamily="18" charset="0"/>
                        </a:rPr>
                        <m:t>=</m:t>
                      </m:r>
                      <m:limLow>
                        <m:limLowPr>
                          <m:ctrlPr>
                            <a:rPr lang="en-US" altLang="zh-CN" i="1">
                              <a:solidFill>
                                <a:srgbClr val="FF0000"/>
                              </a:solidFill>
                              <a:latin typeface="Cambria Math" panose="02040503050406030204" pitchFamily="18" charset="0"/>
                            </a:rPr>
                          </m:ctrlPr>
                        </m:limLowPr>
                        <m:e>
                          <m:r>
                            <m:rPr>
                              <m:sty m:val="p"/>
                            </m:rPr>
                            <a:rPr lang="en-US" altLang="zh-CN">
                              <a:solidFill>
                                <a:srgbClr val="FF0000"/>
                              </a:solidFill>
                              <a:latin typeface="Cambria Math" panose="02040503050406030204" pitchFamily="18" charset="0"/>
                            </a:rPr>
                            <m:t>lim</m:t>
                          </m:r>
                        </m:e>
                        <m:lim>
                          <m:r>
                            <m:rPr>
                              <m:sty m:val="p"/>
                            </m:rPr>
                            <a:rPr lang="en-US" altLang="zh-CN">
                              <a:solidFill>
                                <a:srgbClr val="FF0000"/>
                              </a:solidFill>
                              <a:latin typeface="Cambria Math" panose="02040503050406030204" pitchFamily="18" charset="0"/>
                            </a:rPr>
                            <m:t>Δ</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→0</m:t>
                          </m:r>
                        </m:lim>
                      </m:limLow>
                      <m:f>
                        <m:fPr>
                          <m:ctrlPr>
                            <a:rPr lang="en-US" altLang="zh-CN" b="0" i="1" smtClean="0">
                              <a:solidFill>
                                <a:srgbClr val="FF0000"/>
                              </a:solidFill>
                              <a:latin typeface="Cambria Math" panose="02040503050406030204" pitchFamily="18" charset="0"/>
                            </a:rPr>
                          </m:ctrlPr>
                        </m:fPr>
                        <m:num>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𝑦</m:t>
                          </m:r>
                        </m:num>
                        <m:den>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den>
                      </m:f>
                      <m:r>
                        <a:rPr lang="en-US" altLang="zh-CN" b="0" i="1" smtClean="0">
                          <a:solidFill>
                            <a:srgbClr val="FF0000"/>
                          </a:solidFill>
                          <a:latin typeface="Cambria Math" panose="02040503050406030204" pitchFamily="18" charset="0"/>
                        </a:rPr>
                        <m:t>=</m:t>
                      </m:r>
                      <m:limLow>
                        <m:limLowPr>
                          <m:ctrlPr>
                            <a:rPr lang="en-US" altLang="zh-CN" i="1" smtClean="0">
                              <a:solidFill>
                                <a:srgbClr val="FF0000"/>
                              </a:solidFill>
                              <a:latin typeface="Cambria Math" panose="02040503050406030204" pitchFamily="18" charset="0"/>
                            </a:rPr>
                          </m:ctrlPr>
                        </m:limLowPr>
                        <m:e>
                          <m:r>
                            <m:rPr>
                              <m:sty m:val="p"/>
                            </m:rPr>
                            <a:rPr lang="en-US" altLang="zh-CN">
                              <a:solidFill>
                                <a:srgbClr val="FF0000"/>
                              </a:solidFill>
                              <a:latin typeface="Cambria Math" panose="02040503050406030204" pitchFamily="18" charset="0"/>
                            </a:rPr>
                            <m:t>lim</m:t>
                          </m:r>
                        </m:e>
                        <m:lim>
                          <m:r>
                            <m:rPr>
                              <m:sty m:val="p"/>
                            </m:rPr>
                            <a:rPr lang="en-US" altLang="zh-CN">
                              <a:solidFill>
                                <a:srgbClr val="FF0000"/>
                              </a:solidFill>
                              <a:latin typeface="Cambria Math" panose="02040503050406030204" pitchFamily="18" charset="0"/>
                            </a:rPr>
                            <m:t>Δ</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→0</m:t>
                          </m:r>
                        </m:lim>
                      </m:limLow>
                      <m:f>
                        <m:fPr>
                          <m:ctrlPr>
                            <a:rPr lang="en-US" altLang="zh-CN" b="0" i="1" smtClean="0">
                              <a:solidFill>
                                <a:srgbClr val="FF0000"/>
                              </a:solidFill>
                              <a:latin typeface="Cambria Math" panose="02040503050406030204" pitchFamily="18" charset="0"/>
                            </a:rPr>
                          </m:ctrlPr>
                        </m:fPr>
                        <m:num>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r>
                                <a:rPr lang="en-US" altLang="zh-CN" b="0" i="1" smtClean="0">
                                  <a:solidFill>
                                    <a:srgbClr val="FF0000"/>
                                  </a:solidFill>
                                  <a:latin typeface="Cambria Math" panose="02040503050406030204" pitchFamily="18" charset="0"/>
                                </a:rPr>
                                <m:t>+</m:t>
                              </m:r>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e>
                          </m:d>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e>
                          </m:d>
                        </m:num>
                        <m:den>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den>
                      </m:f>
                      <m:r>
                        <a:rPr lang="en-US" altLang="zh-CN" b="0" i="1" smtClean="0">
                          <a:latin typeface="Cambria Math" panose="02040503050406030204" pitchFamily="18" charset="0"/>
                        </a:rPr>
                        <m:t>.</m:t>
                      </m:r>
                    </m:oMath>
                  </m:oMathPara>
                </a14:m>
                <a:endParaRPr lang="en-US" altLang="zh-CN" dirty="0" smtClean="0"/>
              </a:p>
              <a:p>
                <a:r>
                  <a:rPr lang="zh-CN" altLang="en-US" dirty="0" smtClean="0"/>
                  <a:t>如果该极限不存在</a:t>
                </a:r>
                <a:r>
                  <a:rPr lang="en-US" altLang="zh-CN" dirty="0" smtClean="0"/>
                  <a:t>, </a:t>
                </a:r>
                <a:r>
                  <a:rPr lang="zh-CN" altLang="en-US" dirty="0" smtClean="0"/>
                  <a:t>则称 </a:t>
                </a:r>
                <a14:m>
                  <m:oMath xmlns:m="http://schemas.openxmlformats.org/officeDocument/2006/math">
                    <m:r>
                      <a:rPr lang="en-US" altLang="zh-CN" i="1">
                        <a:latin typeface="Cambria Math" panose="02040503050406030204" pitchFamily="18" charset="0"/>
                      </a:rPr>
                      <m:t>𝑓</m:t>
                    </m:r>
                  </m:oMath>
                </a14:m>
                <a:r>
                  <a:rPr lang="en-US" altLang="zh-CN" dirty="0"/>
                  <a:t> </a:t>
                </a:r>
                <a:r>
                  <a:rPr lang="zh-CN" altLang="en-US" dirty="0"/>
                  <a:t>在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a:t>
                </a:r>
                <a:r>
                  <a:rPr lang="zh-CN" altLang="en-US" dirty="0" smtClean="0">
                    <a:solidFill>
                      <a:srgbClr val="00B050"/>
                    </a:solidFill>
                  </a:rPr>
                  <a:t>不可导</a:t>
                </a:r>
                <a:r>
                  <a:rPr lang="zh-CN" altLang="en-US" dirty="0" smtClean="0"/>
                  <a:t>或</a:t>
                </a:r>
                <a:r>
                  <a:rPr lang="zh-CN" altLang="en-US" dirty="0" smtClean="0">
                    <a:solidFill>
                      <a:srgbClr val="00B050"/>
                    </a:solidFill>
                  </a:rPr>
                  <a:t>没有导数</a:t>
                </a:r>
                <a:r>
                  <a:rPr lang="en-US" altLang="zh-CN" dirty="0" smtClean="0"/>
                  <a:t>.</a:t>
                </a:r>
              </a:p>
              <a:p>
                <a:r>
                  <a:rPr lang="zh-CN" altLang="en-US" dirty="0"/>
                  <a:t>第一</a:t>
                </a:r>
                <a:r>
                  <a:rPr lang="zh-CN" altLang="en-US" dirty="0" smtClean="0"/>
                  <a:t>种形式常常用在研究抽象函数性质与导函数关系时</a:t>
                </a:r>
                <a:r>
                  <a:rPr lang="en-US" altLang="zh-CN" dirty="0" smtClean="0"/>
                  <a:t>, </a:t>
                </a:r>
                <a:r>
                  <a:rPr lang="zh-CN" altLang="en-US" dirty="0" smtClean="0"/>
                  <a:t>而第三种形式则常常用在计算具体函数的导数</a:t>
                </a:r>
                <a:r>
                  <a:rPr lang="en-US" altLang="zh-CN" dirty="0" smtClean="0"/>
                  <a:t>, </a:t>
                </a:r>
                <a:r>
                  <a:rPr lang="zh-CN" altLang="en-US" dirty="0" smtClean="0"/>
                  <a:t>此时该极限是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0</m:t>
                        </m:r>
                      </m:num>
                      <m:den>
                        <m:r>
                          <a:rPr lang="en-US" altLang="zh-CN" b="0" i="1" smtClean="0">
                            <a:latin typeface="Cambria Math" panose="02040503050406030204" pitchFamily="18" charset="0"/>
                          </a:rPr>
                          <m:t>0</m:t>
                        </m:r>
                      </m:den>
                    </m:f>
                  </m:oMath>
                </a14:m>
                <a:r>
                  <a:rPr lang="zh-CN" altLang="en-US" dirty="0" smtClean="0"/>
                  <a:t> 型不定式</a:t>
                </a:r>
                <a:r>
                  <a:rPr lang="en-US" altLang="zh-CN" dirty="0" smtClean="0"/>
                  <a:t>, </a:t>
                </a:r>
                <a:r>
                  <a:rPr lang="zh-CN" altLang="en-US" dirty="0" smtClean="0"/>
                  <a:t>我们可以利用等价无穷小来计算</a:t>
                </a:r>
                <a:r>
                  <a:rPr lang="en-US" altLang="zh-CN" dirty="0" smtClean="0"/>
                  <a:t>.</a:t>
                </a:r>
              </a:p>
              <a:p>
                <a:r>
                  <a:rPr lang="zh-CN" altLang="en-US" dirty="0"/>
                  <a:t>第二</a:t>
                </a:r>
                <a:r>
                  <a:rPr lang="zh-CN" altLang="en-US" dirty="0" smtClean="0"/>
                  <a:t>种形式则表明了导数和微分的关系</a:t>
                </a:r>
                <a:r>
                  <a:rPr lang="en-US" altLang="zh-CN" dirty="0" smtClean="0"/>
                  <a:t>, </a:t>
                </a:r>
                <a:r>
                  <a:rPr lang="zh-CN" altLang="en-US" dirty="0" smtClean="0"/>
                  <a:t>这种关系我们会在后面再介绍</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5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5440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由导数定义知</a:t>
                </a:r>
                <a:r>
                  <a:rPr lang="en-US" altLang="zh-CN" dirty="0" smtClean="0"/>
                  <a:t>, </a:t>
                </a:r>
                <a:r>
                  <a:rPr lang="zh-CN" altLang="en-US" dirty="0" smtClean="0"/>
                  <a:t>如果函数 </a:t>
                </a:r>
                <a14:m>
                  <m:oMath xmlns:m="http://schemas.openxmlformats.org/officeDocument/2006/math">
                    <m:r>
                      <a:rPr lang="en-US" altLang="zh-CN" b="0" i="1" smtClean="0">
                        <a:latin typeface="Cambria Math" panose="02040503050406030204" pitchFamily="18" charset="0"/>
                      </a:rPr>
                      <m:t>𝑓</m:t>
                    </m:r>
                  </m:oMath>
                </a14:m>
                <a:r>
                  <a:rPr lang="en-US" altLang="zh-CN" dirty="0" smtClean="0"/>
                  <a:t> </a:t>
                </a:r>
                <a:r>
                  <a:rPr lang="zh-CN" altLang="en-US" dirty="0" smtClean="0"/>
                  <a:t>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处可导</a:t>
                </a:r>
                <a:r>
                  <a:rPr lang="en-US" altLang="zh-CN" dirty="0" smtClean="0"/>
                  <a:t>, </a:t>
                </a:r>
                <a:r>
                  <a:rPr lang="zh-CN" altLang="en-US" dirty="0" smtClean="0"/>
                  <a:t>则曲线 </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处切线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的斜率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因此切线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的方程为</a:t>
                </a:r>
                <a:endParaRPr lang="en-US" altLang="zh-CN" dirty="0" smtClean="0"/>
              </a:p>
              <a:p>
                <a:pPr marL="0" inden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oMath>
                  </m:oMathPara>
                </a14:m>
                <a:endParaRPr lang="en-US" altLang="zh-CN" dirty="0" smtClean="0"/>
              </a:p>
              <a:p>
                <a:r>
                  <a:rPr lang="zh-CN" altLang="en-US" dirty="0" smtClean="0"/>
                  <a:t>相应</a:t>
                </a:r>
                <a:r>
                  <a:rPr lang="zh-CN" altLang="en-US" dirty="0"/>
                  <a:t>的</a:t>
                </a:r>
                <a:r>
                  <a:rPr lang="zh-CN" altLang="en-US" dirty="0" smtClean="0"/>
                  <a:t>法线斜率为 </a:t>
                </a:r>
                <a14:m>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en>
                    </m:f>
                  </m:oMath>
                </a14:m>
                <a:r>
                  <a:rPr lang="en-US" altLang="zh-CN"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=0</m:t>
                    </m:r>
                  </m:oMath>
                </a14:m>
                <a:r>
                  <a:rPr lang="en-US" altLang="zh-CN" dirty="0" smtClean="0"/>
                  <a:t> </a:t>
                </a:r>
                <a:r>
                  <a:rPr lang="zh-CN" altLang="en-US" dirty="0" smtClean="0"/>
                  <a:t>时则为竖直直线</a:t>
                </a:r>
                <a:r>
                  <a:rPr lang="en-US" altLang="zh-CN" dirty="0" smtClean="0"/>
                  <a:t>), </a:t>
                </a:r>
                <a:r>
                  <a:rPr lang="zh-CN" altLang="en-US" dirty="0" smtClean="0"/>
                  <a:t>方程</a:t>
                </a:r>
                <a:r>
                  <a:rPr lang="zh-CN" altLang="en-US" dirty="0"/>
                  <a:t>为</a:t>
                </a:r>
                <a:endParaRPr lang="en-US" altLang="zh-CN" dirty="0" smtClean="0"/>
              </a:p>
              <a:p>
                <a:pPr marL="0" indent="0">
                  <a:buNone/>
                </a:pPr>
                <a14:m>
                  <m:oMathPara xmlns:m="http://schemas.openxmlformats.org/officeDocument/2006/math">
                    <m:oMathParaPr>
                      <m:jc m:val="center"/>
                    </m:oMathParaPr>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r>
                        <a:rPr lang="en-US" altLang="zh-CN" i="1">
                          <a:latin typeface="Cambria Math" panose="02040503050406030204" pitchFamily="18" charset="0"/>
                        </a:rPr>
                        <m:t>=0</m:t>
                      </m:r>
                      <m:r>
                        <a:rPr lang="en-US" altLang="zh-CN" b="0" i="0" smtClean="0">
                          <a:latin typeface="Cambria Math" panose="02040503050406030204" pitchFamily="18" charset="0"/>
                        </a:rPr>
                        <m:t>.</m:t>
                      </m:r>
                    </m:oMath>
                  </m:oMathPara>
                </a14:m>
                <a:endParaRPr lang="en-US" altLang="zh-CN" dirty="0" smtClean="0"/>
              </a:p>
              <a:p>
                <a:r>
                  <a:rPr lang="zh-CN" altLang="en-US" dirty="0" smtClean="0"/>
                  <a:t>当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oMath>
                </a14:m>
                <a:r>
                  <a:rPr lang="en-US" altLang="zh-CN" dirty="0" smtClean="0"/>
                  <a:t> </a:t>
                </a:r>
                <a:r>
                  <a:rPr lang="zh-CN" altLang="en-US" dirty="0" smtClean="0"/>
                  <a:t>时</a:t>
                </a:r>
                <a:r>
                  <a:rPr lang="en-US" altLang="zh-CN" dirty="0" smtClean="0"/>
                  <a:t>, </a:t>
                </a:r>
                <a:r>
                  <a:rPr lang="zh-CN" altLang="en-US" dirty="0" smtClean="0"/>
                  <a:t>切线为竖直直线</a:t>
                </a:r>
                <a:r>
                  <a:rPr lang="en-US" altLang="zh-CN" dirty="0" smtClean="0"/>
                  <a:t>, </a:t>
                </a:r>
              </a:p>
              <a:p>
                <a:pPr marL="0" indent="0" algn="ctr">
                  <a:buNone/>
                </a:pPr>
                <a:r>
                  <a:rPr lang="zh-CN" altLang="en-US" dirty="0" smtClean="0"/>
                  <a:t>切线方程为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法线方程为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oMath>
                </a14:m>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634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lnSpcReduction="10000"/>
              </a:bodyPr>
              <a:lstStyle/>
              <a:p>
                <a:r>
                  <a:rPr lang="zh-CN" altLang="en-US" dirty="0" smtClean="0">
                    <a:solidFill>
                      <a:srgbClr val="0000FF"/>
                    </a:solidFill>
                  </a:rPr>
                  <a:t>例</a:t>
                </a:r>
                <a:r>
                  <a:rPr lang="zh-CN" altLang="en-US" dirty="0" smtClean="0"/>
                  <a:t> 从正上方竖直向下的光线经过曲线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4</m:t>
                        </m:r>
                        <m:r>
                          <a:rPr lang="en-US" altLang="zh-CN" b="0" i="1" smtClean="0">
                            <a:latin typeface="Cambria Math" panose="02040503050406030204" pitchFamily="18" charset="0"/>
                          </a:rPr>
                          <m:t>𝑎</m:t>
                        </m:r>
                      </m:den>
                    </m:f>
                  </m:oMath>
                </a14:m>
                <a:r>
                  <a:rPr lang="zh-CN" altLang="en-US" dirty="0" smtClean="0"/>
                  <a:t> 反射后一定经过它的焦点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r>
                          <a:rPr lang="en-US" altLang="zh-CN" b="0" i="1" smtClean="0">
                            <a:latin typeface="Cambria Math" panose="02040503050406030204" pitchFamily="18" charset="0"/>
                          </a:rPr>
                          <m:t>𝑎</m:t>
                        </m:r>
                      </m:e>
                    </m:d>
                  </m:oMath>
                </a14:m>
                <a:r>
                  <a:rPr lang="en-US" altLang="zh-CN" dirty="0" smtClean="0"/>
                  <a:t>.</a:t>
                </a:r>
              </a:p>
              <a:p>
                <a:r>
                  <a:rPr lang="zh-CN" altLang="en-US" dirty="0" smtClean="0">
                    <a:solidFill>
                      <a:srgbClr val="0000FF"/>
                    </a:solidFill>
                  </a:rPr>
                  <a:t>证明 </a:t>
                </a:r>
                <a:r>
                  <a:rPr lang="zh-CN" altLang="en-US" dirty="0" smtClean="0"/>
                  <a:t>设光线</a:t>
                </a:r>
                <a:r>
                  <a:rPr lang="zh-CN" altLang="en-US" dirty="0"/>
                  <a:t>方程</a:t>
                </a:r>
                <a:r>
                  <a:rPr lang="zh-CN" altLang="en-US" dirty="0" smtClean="0"/>
                  <a:t>为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则反射点为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num>
                          <m:den>
                            <m:r>
                              <a:rPr lang="en-US" altLang="zh-CN" b="0" i="1" smtClean="0">
                                <a:latin typeface="Cambria Math" panose="02040503050406030204" pitchFamily="18" charset="0"/>
                              </a:rPr>
                              <m:t>4</m:t>
                            </m:r>
                            <m:r>
                              <a:rPr lang="en-US" altLang="zh-CN" b="0" i="1" smtClean="0">
                                <a:latin typeface="Cambria Math" panose="02040503050406030204" pitchFamily="18" charset="0"/>
                              </a:rPr>
                              <m:t>𝑎</m:t>
                            </m:r>
                          </m:den>
                        </m:f>
                      </m:e>
                    </m:d>
                  </m:oMath>
                </a14:m>
                <a:r>
                  <a:rPr lang="en-US" altLang="zh-CN" dirty="0" smtClean="0"/>
                  <a:t>. </a:t>
                </a:r>
                <a:r>
                  <a:rPr lang="zh-CN" altLang="en-US" dirty="0" smtClean="0"/>
                  <a:t>由于</a:t>
                </a:r>
                <a:endParaRPr lang="en-US" altLang="zh-CN" dirty="0" smtClean="0">
                  <a:solidFill>
                    <a:schemeClr val="tx1"/>
                  </a:solidFill>
                </a:endParaRPr>
              </a:p>
              <a:p>
                <a:pPr marL="0" indent="0">
                  <a:buNone/>
                </a:pPr>
                <a14:m>
                  <m:oMathPara xmlns:m="http://schemas.openxmlformats.org/officeDocument/2006/math">
                    <m:oMathParaPr>
                      <m:jc m:val="center"/>
                    </m:oMathParaPr>
                    <m:oMath xmlns:m="http://schemas.openxmlformats.org/officeDocument/2006/math">
                      <m:r>
                        <a:rPr lang="en-US" altLang="zh-CN" b="0" i="1" smtClean="0">
                          <a:solidFill>
                            <a:schemeClr val="tx1"/>
                          </a:solidFill>
                          <a:latin typeface="Cambria Math" panose="02040503050406030204" pitchFamily="18" charset="0"/>
                        </a:rPr>
                        <m:t>𝑓</m:t>
                      </m:r>
                      <m:r>
                        <a:rPr lang="en-US" altLang="zh-CN" b="0" i="1" smtClean="0">
                          <a:solidFill>
                            <a:schemeClr val="tx1"/>
                          </a:solidFill>
                          <a:latin typeface="Cambria Math" panose="02040503050406030204" pitchFamily="18" charset="0"/>
                        </a:rPr>
                        <m:t>′</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0</m:t>
                              </m:r>
                            </m:sub>
                          </m:sSub>
                        </m:e>
                      </m:d>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e>
                            <m:sup>
                              <m:r>
                                <a:rPr lang="en-US" altLang="zh-CN" b="0" i="1" smtClean="0">
                                  <a:latin typeface="Cambria Math" panose="02040503050406030204" pitchFamily="18" charset="0"/>
                                </a:rPr>
                                <m:t>2</m:t>
                              </m:r>
                            </m:sup>
                          </m:sSup>
                          <m:r>
                            <a:rPr lang="en-US" altLang="zh-CN" i="1">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num>
                        <m:den>
                          <m:r>
                            <a:rPr lang="en-US" altLang="zh-CN" b="0" i="0" smtClean="0">
                              <a:latin typeface="Cambria Math" panose="02040503050406030204" pitchFamily="18" charset="0"/>
                            </a:rPr>
                            <m:t>4</m:t>
                          </m:r>
                          <m:r>
                            <a:rPr lang="en-US" altLang="zh-CN" b="0" i="1" smtClean="0">
                              <a:latin typeface="Cambria Math" panose="02040503050406030204" pitchFamily="18" charset="0"/>
                            </a:rPr>
                            <m:t>𝑎</m:t>
                          </m:r>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2</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num>
                        <m:den>
                          <m:r>
                            <a:rPr lang="en-US" altLang="zh-CN" b="0" i="0" smtClean="0">
                              <a:latin typeface="Cambria Math" panose="02040503050406030204" pitchFamily="18" charset="0"/>
                            </a:rPr>
                            <m:t>4</m:t>
                          </m:r>
                          <m:r>
                            <a:rPr lang="en-US" altLang="zh-CN" i="1">
                              <a:latin typeface="Cambria Math" panose="02040503050406030204" pitchFamily="18" charset="0"/>
                            </a:rPr>
                            <m:t>𝑎</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𝑎</m:t>
                          </m:r>
                        </m:den>
                      </m:f>
                      <m:r>
                        <a:rPr lang="en-US" altLang="zh-CN" b="0" i="1" smtClean="0">
                          <a:latin typeface="Cambria Math" panose="02040503050406030204" pitchFamily="18" charset="0"/>
                        </a:rPr>
                        <m:t>,</m:t>
                      </m:r>
                    </m:oMath>
                  </m:oMathPara>
                </a14:m>
                <a:endParaRPr lang="en-US" altLang="zh-CN" dirty="0" smtClean="0"/>
              </a:p>
              <a:p>
                <a:r>
                  <a:rPr lang="zh-CN" altLang="en-US" dirty="0" smtClean="0"/>
                  <a:t>因此该点的切线斜率 </a:t>
                </a:r>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tan</m:t>
                        </m:r>
                      </m:fName>
                      <m:e>
                        <m:r>
                          <a:rPr lang="en-US" altLang="zh-CN" i="1">
                            <a:latin typeface="Cambria Math" panose="02040503050406030204" pitchFamily="18" charset="0"/>
                          </a:rPr>
                          <m:t>𝑛</m:t>
                        </m:r>
                      </m:e>
                    </m:func>
                    <m:r>
                      <a:rPr lang="en-US" altLang="zh-CN" b="0" i="1" smtClean="0">
                        <a:latin typeface="Cambria Math" panose="02040503050406030204" pitchFamily="18" charset="0"/>
                      </a:rPr>
                      <m:t>=</m:t>
                    </m:r>
                    <m:r>
                      <a:rPr lang="en-US" altLang="zh-CN" b="0" i="0" smtClean="0">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𝑎</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oMath>
                </a14:m>
                <a:r>
                  <a:rPr lang="en-US" altLang="zh-CN" dirty="0" smtClean="0"/>
                  <a:t>, </a:t>
                </a:r>
                <a:r>
                  <a:rPr lang="zh-CN" altLang="en-US" dirty="0" smtClean="0"/>
                  <a:t>反射光线的斜率为</a:t>
                </a:r>
                <a:endParaRPr lang="en-US" altLang="zh-CN" dirty="0" smtClean="0"/>
              </a:p>
              <a:p>
                <a:pPr marL="0" indent="0" algn="ctr">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tan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2</m:t>
                                  </m:r>
                                </m:den>
                              </m:f>
                            </m:e>
                          </m:d>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tan</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tan</m:t>
                              </m:r>
                            </m:fName>
                            <m:e>
                              <m:r>
                                <a:rPr lang="en-US" altLang="zh-CN" i="1">
                                  <a:latin typeface="Cambria Math" panose="02040503050406030204" pitchFamily="18" charset="0"/>
                                </a:rPr>
                                <m:t>𝑛</m:t>
                              </m:r>
                            </m:e>
                          </m:func>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−4</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4</m:t>
                          </m:r>
                          <m:r>
                            <a:rPr lang="en-US" altLang="zh-CN" b="0" i="1" smtClean="0">
                              <a:latin typeface="Cambria Math" panose="02040503050406030204" pitchFamily="18" charset="0"/>
                            </a:rPr>
                            <m:t>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r>
                        <a:rPr lang="en-US" altLang="zh-CN" b="0" i="1" smtClean="0">
                          <a:latin typeface="Cambria Math" panose="02040503050406030204" pitchFamily="18" charset="0"/>
                        </a:rPr>
                        <m:t>.</m:t>
                      </m:r>
                    </m:oMath>
                  </m:oMathPara>
                </a14:m>
                <a:endParaRPr lang="en-US" altLang="zh-CN" dirty="0" smtClean="0"/>
              </a:p>
              <a:p>
                <a:r>
                  <a:rPr lang="zh-CN" altLang="en-US" dirty="0" smtClean="0"/>
                  <a:t>因此反射光线的方程为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0</m:t>
                            </m:r>
                          </m:sub>
                          <m:sup>
                            <m:r>
                              <a:rPr lang="en-US" altLang="zh-CN" i="1">
                                <a:latin typeface="Cambria Math" panose="02040503050406030204" pitchFamily="18" charset="0"/>
                              </a:rPr>
                              <m:t>2</m:t>
                            </m:r>
                          </m:sup>
                        </m:sSubSup>
                        <m:r>
                          <a:rPr lang="en-US" altLang="zh-CN" i="1">
                            <a:latin typeface="Cambria Math" panose="02040503050406030204" pitchFamily="18" charset="0"/>
                          </a:rPr>
                          <m:t>−4</m:t>
                        </m:r>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2</m:t>
                            </m:r>
                          </m:sup>
                        </m:sSup>
                      </m:num>
                      <m:den>
                        <m:r>
                          <a:rPr lang="en-US" altLang="zh-CN" i="1">
                            <a:latin typeface="Cambria Math" panose="02040503050406030204" pitchFamily="18" charset="0"/>
                          </a:rPr>
                          <m:t>4</m:t>
                        </m:r>
                        <m:r>
                          <a:rPr lang="en-US" altLang="zh-CN" i="1">
                            <a:latin typeface="Cambria Math" panose="02040503050406030204" pitchFamily="18" charset="0"/>
                          </a:rPr>
                          <m:t>𝑎</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oMath>
                </a14:m>
                <a:r>
                  <a:rPr lang="en-US" altLang="zh-CN" dirty="0" smtClean="0"/>
                  <a:t>, </a:t>
                </a:r>
                <a:r>
                  <a:rPr lang="zh-CN" altLang="en-US" dirty="0" smtClean="0"/>
                  <a:t>它总经过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oMath>
                </a14:m>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814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由此可知</a:t>
                </a:r>
                <a:r>
                  <a:rPr lang="en-US" altLang="zh-CN" dirty="0"/>
                  <a:t>, </a:t>
                </a:r>
                <a:r>
                  <a:rPr lang="zh-CN" altLang="en-US" dirty="0"/>
                  <a:t>凹面镜的表面是旋转抛物面</a:t>
                </a:r>
                <a:r>
                  <a:rPr lang="en-US" altLang="zh-CN" dirty="0" smtClean="0"/>
                  <a:t>.</a:t>
                </a:r>
              </a:p>
              <a:p>
                <a:r>
                  <a:rPr lang="zh-CN" altLang="en-US" dirty="0" smtClean="0"/>
                  <a:t>对于凸透镜</a:t>
                </a:r>
                <a:r>
                  <a:rPr lang="en-US" altLang="zh-CN" dirty="0" smtClean="0"/>
                  <a:t>, </a:t>
                </a:r>
                <a:r>
                  <a:rPr lang="zh-CN" altLang="en-US" dirty="0" smtClean="0"/>
                  <a:t>我们也可以类似地运用折射定律来研究它的曲面方程</a:t>
                </a:r>
                <a:r>
                  <a:rPr lang="en-US" altLang="zh-CN" dirty="0" smtClean="0"/>
                  <a:t>, </a:t>
                </a:r>
                <a:r>
                  <a:rPr lang="zh-CN" altLang="en-US" dirty="0" smtClean="0"/>
                  <a:t>它的表面也是旋转抛物面</a:t>
                </a:r>
                <a:r>
                  <a:rPr lang="en-US" altLang="zh-CN" dirty="0" smtClean="0"/>
                  <a:t>. </a:t>
                </a:r>
                <a:r>
                  <a:rPr lang="zh-CN" altLang="en-US" dirty="0" smtClean="0"/>
                  <a:t>不过在精度需要不高时</a:t>
                </a:r>
                <a:r>
                  <a:rPr lang="en-US" altLang="zh-CN" dirty="0" smtClean="0"/>
                  <a:t>, </a:t>
                </a:r>
                <a:r>
                  <a:rPr lang="zh-CN" altLang="en-US" dirty="0" smtClean="0"/>
                  <a:t>往往用更容易加工的球面镜来代替</a:t>
                </a:r>
                <a:r>
                  <a:rPr lang="en-US" altLang="zh-CN" dirty="0" smtClean="0"/>
                  <a:t>.</a:t>
                </a:r>
                <a:endParaRPr lang="en-US" altLang="zh-CN" dirty="0" smtClean="0">
                  <a:solidFill>
                    <a:srgbClr val="0000FF"/>
                  </a:solidFill>
                </a:endParaRPr>
              </a:p>
              <a:p>
                <a:r>
                  <a:rPr lang="zh-CN" altLang="en-US" dirty="0" smtClean="0">
                    <a:solidFill>
                      <a:srgbClr val="0000FF"/>
                    </a:solidFill>
                  </a:rPr>
                  <a:t>例 </a:t>
                </a:r>
                <a:r>
                  <a:rPr lang="zh-CN" altLang="en-US" dirty="0" smtClean="0"/>
                  <a:t>设</a:t>
                </a:r>
                <a:r>
                  <a:rPr lang="zh-CN" altLang="en-US" dirty="0"/>
                  <a:t>一物体在做直线运动</a:t>
                </a:r>
                <a:r>
                  <a:rPr lang="en-US" altLang="zh-CN" dirty="0"/>
                  <a:t>, </a:t>
                </a:r>
                <a:r>
                  <a:rPr lang="zh-CN" altLang="en-US" dirty="0"/>
                  <a:t>位置函数为 </a:t>
                </a:r>
                <a14:m>
                  <m:oMath xmlns:m="http://schemas.openxmlformats.org/officeDocument/2006/math">
                    <m:r>
                      <a:rPr lang="en-US" altLang="zh-CN" i="1">
                        <a:latin typeface="Cambria Math" panose="02040503050406030204" pitchFamily="18" charset="0"/>
                      </a:rPr>
                      <m:t>𝑠</m:t>
                    </m:r>
                    <m:r>
                      <a:rPr lang="en-US" altLang="zh-CN" i="1">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+5</m:t>
                    </m:r>
                    <m:r>
                      <a:rPr lang="en-US" altLang="zh-CN" b="0" i="1" smtClean="0">
                        <a:latin typeface="Cambria Math" panose="02040503050406030204" pitchFamily="18" charset="0"/>
                      </a:rPr>
                      <m:t>𝑡</m:t>
                    </m:r>
                  </m:oMath>
                </a14:m>
                <a:r>
                  <a:rPr lang="en-US" altLang="zh-CN" dirty="0"/>
                  <a:t>, </a:t>
                </a:r>
                <a:r>
                  <a:rPr lang="zh-CN" altLang="en-US" dirty="0"/>
                  <a:t>其中 </a:t>
                </a:r>
                <a14:m>
                  <m:oMath xmlns:m="http://schemas.openxmlformats.org/officeDocument/2006/math">
                    <m:r>
                      <a:rPr lang="en-US" altLang="zh-CN" i="1">
                        <a:latin typeface="Cambria Math" panose="02040503050406030204" pitchFamily="18" charset="0"/>
                      </a:rPr>
                      <m:t>𝑡</m:t>
                    </m:r>
                  </m:oMath>
                </a14:m>
                <a:r>
                  <a:rPr lang="en-US" altLang="zh-CN" dirty="0"/>
                  <a:t> </a:t>
                </a:r>
                <a:r>
                  <a:rPr lang="zh-CN" altLang="en-US" dirty="0"/>
                  <a:t>为时间</a:t>
                </a:r>
                <a:r>
                  <a:rPr lang="en-US" altLang="zh-CN" dirty="0"/>
                  <a:t>. </a:t>
                </a:r>
                <a:r>
                  <a:rPr lang="zh-CN" altLang="en-US" dirty="0"/>
                  <a:t>那么在时间 </a:t>
                </a: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0</m:t>
                        </m:r>
                      </m:sub>
                    </m:sSub>
                  </m:oMath>
                </a14:m>
                <a:r>
                  <a:rPr lang="en-US" altLang="zh-CN" dirty="0"/>
                  <a:t> </a:t>
                </a:r>
                <a:r>
                  <a:rPr lang="zh-CN" altLang="en-US" dirty="0" smtClean="0"/>
                  <a:t>时它的瞬时速度是</a:t>
                </a:r>
                <a:endParaRPr lang="en-US" altLang="zh-CN" dirty="0" smtClean="0"/>
              </a:p>
              <a:p>
                <a:pPr marL="0" indent="0" algn="ctr">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e>
                      </m:d>
                      <m:r>
                        <m:rPr>
                          <m:aln/>
                        </m:rP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b="0" i="1" smtClean="0">
                              <a:latin typeface="Cambria Math" panose="02040503050406030204" pitchFamily="18" charset="0"/>
                            </a:rPr>
                            <m:t>𝑡</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num>
                        <m:den>
                          <m:r>
                            <m:rPr>
                              <m:sty m:val="p"/>
                            </m:rPr>
                            <a:rPr lang="en-US" altLang="zh-CN">
                              <a:latin typeface="Cambria Math" panose="02040503050406030204" pitchFamily="18" charset="0"/>
                            </a:rPr>
                            <m:t>Δ</m:t>
                          </m:r>
                          <m:r>
                            <a:rPr lang="en-US" altLang="zh-CN" b="0" i="1" smtClean="0">
                              <a:latin typeface="Cambria Math" panose="02040503050406030204" pitchFamily="18" charset="0"/>
                            </a:rPr>
                            <m:t>𝑡</m:t>
                          </m:r>
                        </m:den>
                      </m:f>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b="0" i="1" smtClean="0">
                              <a:latin typeface="Cambria Math" panose="02040503050406030204" pitchFamily="18" charset="0"/>
                            </a:rPr>
                            <m:t>𝑡</m:t>
                          </m:r>
                          <m:r>
                            <a:rPr lang="en-US" altLang="zh-CN" i="1">
                              <a:latin typeface="Cambria Math" panose="02040503050406030204" pitchFamily="18" charset="0"/>
                            </a:rPr>
                            <m:t>→0</m:t>
                          </m:r>
                        </m:lim>
                      </m:limLow>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+5</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−2</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−5</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oMath>
                    <m:oMath xmlns:m="http://schemas.openxmlformats.org/officeDocument/2006/math">
                      <m:r>
                        <m:rPr>
                          <m:aln/>
                        </m:rP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𝑡</m:t>
                          </m:r>
                          <m:r>
                            <a:rPr lang="en-US" altLang="zh-CN" i="1">
                              <a:latin typeface="Cambria Math" panose="02040503050406030204" pitchFamily="18" charset="0"/>
                            </a:rPr>
                            <m:t>→0</m:t>
                          </m:r>
                        </m:lim>
                      </m:limLow>
                      <m:d>
                        <m:dPr>
                          <m:ctrlPr>
                            <a:rPr lang="en-US" altLang="zh-CN" b="0" i="1" smtClean="0">
                              <a:latin typeface="Cambria Math" panose="02040503050406030204" pitchFamily="18" charset="0"/>
                            </a:rPr>
                          </m:ctrlPr>
                        </m:dPr>
                        <m:e>
                          <m:r>
                            <a:rPr lang="en-US" altLang="zh-CN" i="1">
                              <a:latin typeface="Cambria Math" panose="02040503050406030204" pitchFamily="18" charset="0"/>
                            </a:rPr>
                            <m:t>4</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+5+2</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r>
                        <a:rPr lang="en-US" altLang="zh-CN" b="0" i="1" smtClean="0">
                          <a:latin typeface="Cambria Math" panose="02040503050406030204" pitchFamily="18" charset="0"/>
                        </a:rPr>
                        <m:t>=4</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+5.</m:t>
                      </m:r>
                    </m:oMath>
                  </m:oMathPara>
                </a14:m>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168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lnSpcReduction="10000"/>
              </a:bodyPr>
              <a:lstStyle/>
              <a:p>
                <a:r>
                  <a:rPr lang="zh-CN" altLang="en-US" dirty="0" smtClean="0"/>
                  <a:t>和极限以及连续性类似</a:t>
                </a:r>
                <a:r>
                  <a:rPr lang="en-US" altLang="zh-CN" dirty="0" smtClean="0"/>
                  <a:t>, </a:t>
                </a:r>
                <a:r>
                  <a:rPr lang="zh-CN" altLang="en-US" dirty="0" smtClean="0"/>
                  <a:t>我们也可以定义单侧导数</a:t>
                </a:r>
                <a:r>
                  <a:rPr lang="en-US" altLang="zh-CN" dirty="0"/>
                  <a:t>.</a:t>
                </a:r>
              </a:p>
              <a:p>
                <a:r>
                  <a:rPr lang="zh-CN" altLang="en-US" dirty="0" smtClean="0">
                    <a:solidFill>
                      <a:srgbClr val="00B050"/>
                    </a:solidFill>
                  </a:rPr>
                  <a:t>定义</a:t>
                </a:r>
                <a:r>
                  <a:rPr lang="zh-CN" altLang="en-US" dirty="0" smtClean="0"/>
                  <a:t>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i="1">
                                    <a:latin typeface="Cambria Math" panose="02040503050406030204" pitchFamily="18" charset="0"/>
                                  </a:rPr>
                                  <m:t>−</m:t>
                                </m:r>
                              </m:sup>
                            </m:sSup>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𝑦</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oMath>
                </a14:m>
                <a:r>
                  <a:rPr lang="en-US" altLang="zh-CN" dirty="0"/>
                  <a:t> </a:t>
                </a:r>
                <a:r>
                  <a:rPr lang="zh-CN" altLang="en-US" dirty="0" smtClean="0"/>
                  <a:t>存在</a:t>
                </a:r>
                <a:r>
                  <a:rPr lang="en-US" altLang="zh-CN" dirty="0" smtClean="0"/>
                  <a:t>(</a:t>
                </a:r>
                <a:r>
                  <a:rPr lang="zh-CN" altLang="en-US" dirty="0" smtClean="0"/>
                  <a:t>这意味着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在某个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上有定义</a:t>
                </a:r>
                <a:r>
                  <a:rPr lang="en-US" altLang="zh-CN" dirty="0" smtClean="0"/>
                  <a:t>), </a:t>
                </a:r>
                <a:r>
                  <a:rPr lang="zh-CN" altLang="en-US" dirty="0" smtClean="0"/>
                  <a:t>则称函数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a:t>
                </a:r>
                <a:r>
                  <a:rPr lang="zh-CN" altLang="en-US" dirty="0">
                    <a:solidFill>
                      <a:srgbClr val="00B050"/>
                    </a:solidFill>
                  </a:rPr>
                  <a:t>左可导</a:t>
                </a:r>
                <a:r>
                  <a:rPr lang="en-US" altLang="zh-CN" dirty="0"/>
                  <a:t>, </a:t>
                </a:r>
                <a:r>
                  <a:rPr lang="zh-CN" altLang="en-US" dirty="0"/>
                  <a:t>其极限值称为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的</a:t>
                </a:r>
                <a:r>
                  <a:rPr lang="zh-CN" altLang="en-US" dirty="0">
                    <a:solidFill>
                      <a:srgbClr val="00B050"/>
                    </a:solidFill>
                  </a:rPr>
                  <a:t>左导数</a:t>
                </a:r>
                <a:r>
                  <a:rPr lang="en-US" altLang="zh-CN" dirty="0"/>
                  <a:t>, </a:t>
                </a:r>
                <a:r>
                  <a:rPr lang="zh-CN" altLang="en-US" dirty="0"/>
                  <a:t>记作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a:t>, </a:t>
                </a:r>
                <a:r>
                  <a:rPr lang="zh-CN" altLang="en-US" dirty="0"/>
                  <a:t>即 </a:t>
                </a:r>
                <a14:m>
                  <m:oMath xmlns:m="http://schemas.openxmlformats.org/officeDocument/2006/math">
                    <m:sSubSup>
                      <m:sSubSupPr>
                        <m:ctrlPr>
                          <a:rPr lang="en-US" altLang="zh-CN"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𝑓</m:t>
                        </m:r>
                      </m:e>
                      <m:sub>
                        <m:r>
                          <a:rPr lang="en-US" altLang="zh-CN" i="1">
                            <a:solidFill>
                              <a:srgbClr val="00B050"/>
                            </a:solidFill>
                            <a:latin typeface="Cambria Math" panose="02040503050406030204" pitchFamily="18" charset="0"/>
                          </a:rPr>
                          <m:t>−</m:t>
                        </m:r>
                      </m:sub>
                      <m:sup>
                        <m:r>
                          <a:rPr lang="en-US" altLang="zh-CN" b="0" i="1" smtClean="0">
                            <a:solidFill>
                              <a:srgbClr val="00B050"/>
                            </a:solidFill>
                            <a:latin typeface="Cambria Math" panose="02040503050406030204" pitchFamily="18" charset="0"/>
                          </a:rPr>
                          <m:t>′</m:t>
                        </m:r>
                      </m:sup>
                    </m:sSubSup>
                    <m:d>
                      <m:dPr>
                        <m:ctrlPr>
                          <a:rPr lang="en-US" altLang="zh-CN" i="1">
                            <a:solidFill>
                              <a:srgbClr val="00B050"/>
                            </a:solidFill>
                            <a:latin typeface="Cambria Math" panose="02040503050406030204" pitchFamily="18" charset="0"/>
                          </a:rPr>
                        </m:ctrlPr>
                      </m:dPr>
                      <m:e>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𝑥</m:t>
                            </m:r>
                          </m:e>
                          <m:sub>
                            <m:r>
                              <a:rPr lang="en-US" altLang="zh-CN" i="1">
                                <a:solidFill>
                                  <a:srgbClr val="00B050"/>
                                </a:solidFill>
                                <a:latin typeface="Cambria Math" panose="02040503050406030204" pitchFamily="18" charset="0"/>
                              </a:rPr>
                              <m:t>0</m:t>
                            </m:r>
                          </m:sub>
                        </m:sSub>
                      </m:e>
                    </m:d>
                    <m:r>
                      <a:rPr lang="en-US" altLang="zh-CN" i="1">
                        <a:solidFill>
                          <a:srgbClr val="00B050"/>
                        </a:solidFill>
                        <a:latin typeface="Cambria Math" panose="02040503050406030204" pitchFamily="18" charset="0"/>
                      </a:rPr>
                      <m:t>=</m:t>
                    </m:r>
                    <m:func>
                      <m:funcPr>
                        <m:ctrlPr>
                          <a:rPr lang="en-US" altLang="zh-CN" i="1">
                            <a:solidFill>
                              <a:srgbClr val="00B050"/>
                            </a:solidFill>
                            <a:latin typeface="Cambria Math" panose="02040503050406030204" pitchFamily="18" charset="0"/>
                          </a:rPr>
                        </m:ctrlPr>
                      </m:funcPr>
                      <m:fName>
                        <m:limLow>
                          <m:limLowPr>
                            <m:ctrlPr>
                              <a:rPr lang="en-US" altLang="zh-CN" i="1">
                                <a:solidFill>
                                  <a:srgbClr val="00B050"/>
                                </a:solidFill>
                                <a:latin typeface="Cambria Math" panose="02040503050406030204" pitchFamily="18" charset="0"/>
                              </a:rPr>
                            </m:ctrlPr>
                          </m:limLowPr>
                          <m:e>
                            <m:r>
                              <m:rPr>
                                <m:sty m:val="p"/>
                              </m:rPr>
                              <a:rPr lang="en-US" altLang="zh-CN">
                                <a:solidFill>
                                  <a:srgbClr val="00B050"/>
                                </a:solidFill>
                                <a:latin typeface="Cambria Math" panose="02040503050406030204" pitchFamily="18" charset="0"/>
                              </a:rPr>
                              <m:t>lim</m:t>
                            </m:r>
                          </m:e>
                          <m:li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r>
                              <a:rPr lang="en-US" altLang="zh-CN" i="1">
                                <a:solidFill>
                                  <a:srgbClr val="00B050"/>
                                </a:solidFill>
                                <a:latin typeface="Cambria Math" panose="02040503050406030204" pitchFamily="18" charset="0"/>
                              </a:rPr>
                              <m:t>→</m:t>
                            </m:r>
                            <m:sSup>
                              <m:sSupPr>
                                <m:ctrlPr>
                                  <a:rPr lang="en-US" altLang="zh-CN" i="1">
                                    <a:solidFill>
                                      <a:srgbClr val="00B050"/>
                                    </a:solidFill>
                                    <a:latin typeface="Cambria Math" panose="02040503050406030204" pitchFamily="18" charset="0"/>
                                  </a:rPr>
                                </m:ctrlPr>
                              </m:sSupPr>
                              <m:e>
                                <m:r>
                                  <a:rPr lang="en-US" altLang="zh-CN" i="1">
                                    <a:solidFill>
                                      <a:srgbClr val="00B050"/>
                                    </a:solidFill>
                                    <a:latin typeface="Cambria Math" panose="02040503050406030204" pitchFamily="18" charset="0"/>
                                  </a:rPr>
                                  <m:t>0</m:t>
                                </m:r>
                              </m:e>
                              <m:sup>
                                <m:r>
                                  <a:rPr lang="en-US" altLang="zh-CN" i="1">
                                    <a:solidFill>
                                      <a:srgbClr val="00B050"/>
                                    </a:solidFill>
                                    <a:latin typeface="Cambria Math" panose="02040503050406030204" pitchFamily="18" charset="0"/>
                                  </a:rPr>
                                  <m:t>−</m:t>
                                </m:r>
                              </m:sup>
                            </m:sSup>
                          </m:lim>
                        </m:limLow>
                      </m:fName>
                      <m:e>
                        <m:f>
                          <m:fPr>
                            <m:ctrlPr>
                              <a:rPr lang="en-US" altLang="zh-CN" i="1">
                                <a:solidFill>
                                  <a:srgbClr val="00B050"/>
                                </a:solidFill>
                                <a:latin typeface="Cambria Math" panose="02040503050406030204" pitchFamily="18" charset="0"/>
                              </a:rPr>
                            </m:ctrlPr>
                          </m:fPr>
                          <m:nu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𝑦</m:t>
                            </m:r>
                          </m:num>
                          <m:den>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den>
                        </m:f>
                      </m:e>
                    </m:func>
                  </m:oMath>
                </a14:m>
                <a:r>
                  <a:rPr lang="en-US" altLang="zh-CN" dirty="0"/>
                  <a:t>.</a:t>
                </a:r>
              </a:p>
              <a:p>
                <a:r>
                  <a:rPr lang="zh-CN" altLang="en-US" dirty="0">
                    <a:solidFill>
                      <a:srgbClr val="00B050"/>
                    </a:solidFill>
                  </a:rPr>
                  <a:t>定义</a:t>
                </a:r>
                <a:r>
                  <a:rPr lang="zh-CN" altLang="en-US" dirty="0"/>
                  <a:t> 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b="0" i="1" smtClean="0">
                                    <a:latin typeface="Cambria Math" panose="02040503050406030204" pitchFamily="18" charset="0"/>
                                  </a:rPr>
                                  <m:t>+</m:t>
                                </m:r>
                              </m:sup>
                            </m:sSup>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𝑦</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a:t>
                </a:r>
                <a:r>
                  <a:rPr lang="zh-CN" altLang="en-US" dirty="0"/>
                  <a:t>这意味着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在某个 </a:t>
                </a: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i="1">
                            <a:latin typeface="Cambria Math" panose="02040503050406030204" pitchFamily="18" charset="0"/>
                          </a:rPr>
                          <m:t>𝛿</m:t>
                        </m:r>
                      </m:e>
                    </m:d>
                  </m:oMath>
                </a14:m>
                <a:r>
                  <a:rPr lang="en-US" altLang="zh-CN" dirty="0"/>
                  <a:t> </a:t>
                </a:r>
                <a:r>
                  <a:rPr lang="zh-CN" altLang="en-US" dirty="0"/>
                  <a:t>上有定义</a:t>
                </a:r>
                <a:r>
                  <a:rPr lang="en-US" altLang="zh-CN" dirty="0"/>
                  <a:t>), </a:t>
                </a:r>
                <a:r>
                  <a:rPr lang="zh-CN" altLang="en-US" dirty="0" smtClean="0"/>
                  <a:t>则称</a:t>
                </a:r>
                <a:r>
                  <a:rPr lang="zh-CN" altLang="en-US" dirty="0"/>
                  <a:t>函数</a:t>
                </a:r>
                <a:r>
                  <a:rPr lang="zh-CN" altLang="en-US" dirty="0" smtClean="0"/>
                  <a:t>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a:t>
                </a:r>
                <a:r>
                  <a:rPr lang="zh-CN" altLang="en-US" dirty="0" smtClean="0">
                    <a:solidFill>
                      <a:srgbClr val="00B050"/>
                    </a:solidFill>
                  </a:rPr>
                  <a:t>右可</a:t>
                </a:r>
                <a:r>
                  <a:rPr lang="zh-CN" altLang="en-US" dirty="0">
                    <a:solidFill>
                      <a:srgbClr val="00B050"/>
                    </a:solidFill>
                  </a:rPr>
                  <a:t>导</a:t>
                </a:r>
                <a:r>
                  <a:rPr lang="en-US" altLang="zh-CN" dirty="0"/>
                  <a:t>, </a:t>
                </a:r>
                <a:r>
                  <a:rPr lang="zh-CN" altLang="en-US" dirty="0"/>
                  <a:t>其极限值称为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的</a:t>
                </a:r>
                <a:r>
                  <a:rPr lang="zh-CN" altLang="en-US" dirty="0" smtClean="0">
                    <a:solidFill>
                      <a:srgbClr val="00B050"/>
                    </a:solidFill>
                  </a:rPr>
                  <a:t>右导数</a:t>
                </a:r>
                <a:r>
                  <a:rPr lang="en-US" altLang="zh-CN" dirty="0"/>
                  <a:t>, </a:t>
                </a:r>
                <a:r>
                  <a:rPr lang="zh-CN" altLang="en-US" dirty="0"/>
                  <a:t>记作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a:t>, </a:t>
                </a:r>
                <a:r>
                  <a:rPr lang="zh-CN" altLang="en-US" dirty="0"/>
                  <a:t>即 </a:t>
                </a:r>
                <a14:m>
                  <m:oMath xmlns:m="http://schemas.openxmlformats.org/officeDocument/2006/math">
                    <m:sSubSup>
                      <m:sSubSupPr>
                        <m:ctrlPr>
                          <a:rPr lang="en-US" altLang="zh-CN"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𝑓</m:t>
                        </m:r>
                      </m:e>
                      <m:sub>
                        <m:r>
                          <a:rPr lang="en-US" altLang="zh-CN" b="0" i="1" smtClean="0">
                            <a:solidFill>
                              <a:srgbClr val="00B050"/>
                            </a:solidFill>
                            <a:latin typeface="Cambria Math" panose="02040503050406030204" pitchFamily="18" charset="0"/>
                          </a:rPr>
                          <m:t>+</m:t>
                        </m:r>
                      </m:sub>
                      <m:sup>
                        <m:r>
                          <a:rPr lang="en-US" altLang="zh-CN" b="0" i="1" smtClean="0">
                            <a:solidFill>
                              <a:srgbClr val="00B050"/>
                            </a:solidFill>
                            <a:latin typeface="Cambria Math" panose="02040503050406030204" pitchFamily="18" charset="0"/>
                          </a:rPr>
                          <m:t>′</m:t>
                        </m:r>
                      </m:sup>
                    </m:sSubSup>
                    <m:d>
                      <m:dPr>
                        <m:ctrlPr>
                          <a:rPr lang="en-US" altLang="zh-CN" i="1">
                            <a:solidFill>
                              <a:srgbClr val="00B050"/>
                            </a:solidFill>
                            <a:latin typeface="Cambria Math" panose="02040503050406030204" pitchFamily="18" charset="0"/>
                          </a:rPr>
                        </m:ctrlPr>
                      </m:dPr>
                      <m:e>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𝑥</m:t>
                            </m:r>
                          </m:e>
                          <m:sub>
                            <m:r>
                              <a:rPr lang="en-US" altLang="zh-CN" i="1">
                                <a:solidFill>
                                  <a:srgbClr val="00B050"/>
                                </a:solidFill>
                                <a:latin typeface="Cambria Math" panose="02040503050406030204" pitchFamily="18" charset="0"/>
                              </a:rPr>
                              <m:t>0</m:t>
                            </m:r>
                          </m:sub>
                        </m:sSub>
                      </m:e>
                    </m:d>
                    <m:r>
                      <a:rPr lang="en-US" altLang="zh-CN" i="1">
                        <a:solidFill>
                          <a:srgbClr val="00B050"/>
                        </a:solidFill>
                        <a:latin typeface="Cambria Math" panose="02040503050406030204" pitchFamily="18" charset="0"/>
                      </a:rPr>
                      <m:t>=</m:t>
                    </m:r>
                    <m:func>
                      <m:funcPr>
                        <m:ctrlPr>
                          <a:rPr lang="en-US" altLang="zh-CN" i="1">
                            <a:solidFill>
                              <a:srgbClr val="00B050"/>
                            </a:solidFill>
                            <a:latin typeface="Cambria Math" panose="02040503050406030204" pitchFamily="18" charset="0"/>
                          </a:rPr>
                        </m:ctrlPr>
                      </m:funcPr>
                      <m:fName>
                        <m:limLow>
                          <m:limLowPr>
                            <m:ctrlPr>
                              <a:rPr lang="en-US" altLang="zh-CN" i="1">
                                <a:solidFill>
                                  <a:srgbClr val="00B050"/>
                                </a:solidFill>
                                <a:latin typeface="Cambria Math" panose="02040503050406030204" pitchFamily="18" charset="0"/>
                              </a:rPr>
                            </m:ctrlPr>
                          </m:limLowPr>
                          <m:e>
                            <m:r>
                              <m:rPr>
                                <m:sty m:val="p"/>
                              </m:rPr>
                              <a:rPr lang="en-US" altLang="zh-CN">
                                <a:solidFill>
                                  <a:srgbClr val="00B050"/>
                                </a:solidFill>
                                <a:latin typeface="Cambria Math" panose="02040503050406030204" pitchFamily="18" charset="0"/>
                              </a:rPr>
                              <m:t>lim</m:t>
                            </m:r>
                          </m:e>
                          <m:li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r>
                              <a:rPr lang="en-US" altLang="zh-CN" i="1">
                                <a:solidFill>
                                  <a:srgbClr val="00B050"/>
                                </a:solidFill>
                                <a:latin typeface="Cambria Math" panose="02040503050406030204" pitchFamily="18" charset="0"/>
                              </a:rPr>
                              <m:t>→</m:t>
                            </m:r>
                            <m:sSup>
                              <m:sSupPr>
                                <m:ctrlPr>
                                  <a:rPr lang="en-US" altLang="zh-CN" i="1">
                                    <a:solidFill>
                                      <a:srgbClr val="00B050"/>
                                    </a:solidFill>
                                    <a:latin typeface="Cambria Math" panose="02040503050406030204" pitchFamily="18" charset="0"/>
                                  </a:rPr>
                                </m:ctrlPr>
                              </m:sSupPr>
                              <m:e>
                                <m:r>
                                  <a:rPr lang="en-US" altLang="zh-CN" i="1">
                                    <a:solidFill>
                                      <a:srgbClr val="00B050"/>
                                    </a:solidFill>
                                    <a:latin typeface="Cambria Math" panose="02040503050406030204" pitchFamily="18" charset="0"/>
                                  </a:rPr>
                                  <m:t>0</m:t>
                                </m:r>
                              </m:e>
                              <m:sup>
                                <m:r>
                                  <a:rPr lang="en-US" altLang="zh-CN" b="0" i="1" smtClean="0">
                                    <a:solidFill>
                                      <a:srgbClr val="00B050"/>
                                    </a:solidFill>
                                    <a:latin typeface="Cambria Math" panose="02040503050406030204" pitchFamily="18" charset="0"/>
                                  </a:rPr>
                                  <m:t>+</m:t>
                                </m:r>
                              </m:sup>
                            </m:sSup>
                          </m:lim>
                        </m:limLow>
                      </m:fName>
                      <m:e>
                        <m:f>
                          <m:fPr>
                            <m:ctrlPr>
                              <a:rPr lang="en-US" altLang="zh-CN" i="1">
                                <a:solidFill>
                                  <a:srgbClr val="00B050"/>
                                </a:solidFill>
                                <a:latin typeface="Cambria Math" panose="02040503050406030204" pitchFamily="18" charset="0"/>
                              </a:rPr>
                            </m:ctrlPr>
                          </m:fPr>
                          <m:nu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𝑦</m:t>
                            </m:r>
                          </m:num>
                          <m:den>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den>
                        </m:f>
                      </m:e>
                    </m:func>
                  </m:oMath>
                </a14:m>
                <a:r>
                  <a:rPr lang="en-US" altLang="zh-CN" dirty="0" smtClean="0"/>
                  <a:t>.</a:t>
                </a:r>
              </a:p>
              <a:p>
                <a:r>
                  <a:rPr lang="zh-CN" altLang="en-US" dirty="0" smtClean="0"/>
                  <a:t>如果函数在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处左右均可导</a:t>
                </a:r>
                <a:r>
                  <a:rPr lang="en-US" altLang="zh-CN" dirty="0" smtClean="0"/>
                  <a:t>, </a:t>
                </a:r>
                <a:r>
                  <a:rPr lang="zh-CN" altLang="en-US" dirty="0" smtClean="0"/>
                  <a:t>那么能推出在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处可导吗</a:t>
                </a:r>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25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lnSpcReduction="20000"/>
              </a:bodyPr>
              <a:lstStyle/>
              <a:p>
                <a:r>
                  <a:rPr lang="zh-CN" altLang="en-US" dirty="0" smtClean="0">
                    <a:solidFill>
                      <a:srgbClr val="0000FF"/>
                    </a:solidFill>
                  </a:rPr>
                  <a:t>定理 </a:t>
                </a:r>
                <a:r>
                  <a:rPr lang="zh-CN" altLang="en-US" dirty="0" smtClean="0"/>
                  <a:t>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t> 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smtClean="0"/>
                  <a:t> 处可导当且仅当 </a:t>
                </a:r>
                <a14:m>
                  <m:oMath xmlns:m="http://schemas.openxmlformats.org/officeDocument/2006/math">
                    <m:r>
                      <a:rPr lang="en-US" altLang="zh-CN" b="0" i="1" smtClean="0">
                        <a:latin typeface="Cambria Math" panose="02040503050406030204" pitchFamily="18" charset="0"/>
                      </a:rPr>
                      <m:t>𝑓</m:t>
                    </m:r>
                  </m:oMath>
                </a14:m>
                <a:r>
                  <a:rPr lang="zh-CN" altLang="en-US" dirty="0" smtClean="0"/>
                  <a:t> 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smtClean="0"/>
                  <a:t> 处既</a:t>
                </a:r>
                <a:r>
                  <a:rPr lang="zh-CN" altLang="en-US" dirty="0" smtClean="0">
                    <a:solidFill>
                      <a:srgbClr val="FF0000"/>
                    </a:solidFill>
                  </a:rPr>
                  <a:t>左可导</a:t>
                </a:r>
                <a:r>
                  <a:rPr lang="zh-CN" altLang="en-US" dirty="0" smtClean="0"/>
                  <a:t>又</a:t>
                </a:r>
                <a:r>
                  <a:rPr lang="zh-CN" altLang="en-US" dirty="0" smtClean="0">
                    <a:solidFill>
                      <a:srgbClr val="FF0000"/>
                    </a:solidFill>
                  </a:rPr>
                  <a:t>右可导</a:t>
                </a:r>
                <a:r>
                  <a:rPr lang="en-US" altLang="zh-CN" dirty="0" smtClean="0"/>
                  <a:t>, </a:t>
                </a:r>
                <a:r>
                  <a:rPr lang="zh-CN" altLang="en-US" dirty="0" smtClean="0"/>
                  <a:t>且 </a:t>
                </a:r>
                <a14:m>
                  <m:oMath xmlns:m="http://schemas.openxmlformats.org/officeDocument/2006/math">
                    <m:sSubSup>
                      <m:sSubSupPr>
                        <m:ctrlPr>
                          <a:rPr lang="en-US" altLang="zh-CN" b="0" i="1" smtClean="0">
                            <a:solidFill>
                              <a:srgbClr val="FF0000"/>
                            </a:solidFill>
                            <a:latin typeface="Cambria Math" panose="02040503050406030204" pitchFamily="18" charset="0"/>
                          </a:rPr>
                        </m:ctrlPr>
                      </m:sSubSupPr>
                      <m:e>
                        <m:r>
                          <a:rPr lang="en-US" altLang="zh-CN" b="0" i="1" smtClean="0">
                            <a:solidFill>
                              <a:srgbClr val="FF0000"/>
                            </a:solidFill>
                            <a:latin typeface="Cambria Math" panose="02040503050406030204" pitchFamily="18" charset="0"/>
                          </a:rPr>
                          <m:t>𝑓</m:t>
                        </m:r>
                      </m:e>
                      <m:sub>
                        <m:r>
                          <a:rPr lang="en-US" altLang="zh-CN" b="0" i="1" smtClean="0">
                            <a:solidFill>
                              <a:srgbClr val="FF0000"/>
                            </a:solidFill>
                            <a:latin typeface="Cambria Math" panose="02040503050406030204" pitchFamily="18" charset="0"/>
                          </a:rPr>
                          <m:t>−</m:t>
                        </m:r>
                      </m:sub>
                      <m:sup>
                        <m:r>
                          <a:rPr lang="en-US" altLang="zh-CN" b="0" i="1" smtClean="0">
                            <a:solidFill>
                              <a:srgbClr val="FF0000"/>
                            </a:solidFill>
                            <a:latin typeface="Cambria Math" panose="02040503050406030204" pitchFamily="18" charset="0"/>
                          </a:rPr>
                          <m:t>′</m:t>
                        </m:r>
                      </m:sup>
                    </m:sSubSup>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e>
                    </m:d>
                    <m:r>
                      <a:rPr lang="en-US" altLang="zh-CN" b="0" i="1" smtClean="0">
                        <a:solidFill>
                          <a:srgbClr val="FF0000"/>
                        </a:solidFill>
                        <a:latin typeface="Cambria Math" panose="02040503050406030204" pitchFamily="18" charset="0"/>
                      </a:rPr>
                      <m:t>=</m:t>
                    </m:r>
                    <m:sSubSup>
                      <m:sSubSupPr>
                        <m:ctrlPr>
                          <a:rPr lang="en-US" altLang="zh-CN" b="0" i="1" smtClean="0">
                            <a:solidFill>
                              <a:srgbClr val="FF0000"/>
                            </a:solidFill>
                            <a:latin typeface="Cambria Math" panose="02040503050406030204" pitchFamily="18" charset="0"/>
                          </a:rPr>
                        </m:ctrlPr>
                      </m:sSubSupPr>
                      <m:e>
                        <m:r>
                          <a:rPr lang="en-US" altLang="zh-CN" b="0" i="1" smtClean="0">
                            <a:solidFill>
                              <a:srgbClr val="FF0000"/>
                            </a:solidFill>
                            <a:latin typeface="Cambria Math" panose="02040503050406030204" pitchFamily="18" charset="0"/>
                          </a:rPr>
                          <m:t>𝑓</m:t>
                        </m:r>
                      </m:e>
                      <m:sub>
                        <m:r>
                          <a:rPr lang="en-US" altLang="zh-CN" b="0" i="1" smtClean="0">
                            <a:solidFill>
                              <a:srgbClr val="FF0000"/>
                            </a:solidFill>
                            <a:latin typeface="Cambria Math" panose="02040503050406030204" pitchFamily="18" charset="0"/>
                          </a:rPr>
                          <m:t>+</m:t>
                        </m:r>
                      </m:sub>
                      <m:sup>
                        <m:r>
                          <a:rPr lang="en-US" altLang="zh-CN" b="0" i="1" smtClean="0">
                            <a:solidFill>
                              <a:srgbClr val="FF0000"/>
                            </a:solidFill>
                            <a:latin typeface="Cambria Math" panose="02040503050406030204" pitchFamily="18" charset="0"/>
                          </a:rPr>
                          <m:t>′</m:t>
                        </m:r>
                      </m:sup>
                    </m:sSubSup>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e>
                    </m:d>
                  </m:oMath>
                </a14:m>
                <a:r>
                  <a:rPr lang="en-US" altLang="zh-CN" dirty="0" smtClean="0"/>
                  <a:t>.</a:t>
                </a:r>
              </a:p>
              <a:p>
                <a:r>
                  <a:rPr lang="zh-CN" altLang="en-US" dirty="0" smtClean="0"/>
                  <a:t>这由极限的存在性直接推出</a:t>
                </a:r>
                <a:r>
                  <a:rPr lang="en-US" altLang="zh-CN" dirty="0" smtClean="0"/>
                  <a:t>. </a:t>
                </a:r>
                <a:r>
                  <a:rPr lang="zh-CN" altLang="en-US" dirty="0" smtClean="0"/>
                  <a:t>和连续性类似</a:t>
                </a:r>
                <a:r>
                  <a:rPr lang="en-US" altLang="zh-CN" dirty="0" smtClean="0"/>
                  <a:t>, </a:t>
                </a:r>
                <a:r>
                  <a:rPr lang="zh-CN" altLang="en-US" dirty="0" smtClean="0"/>
                  <a:t>该定理常用于讨论分段函数分点处的可导性</a:t>
                </a:r>
                <a:r>
                  <a:rPr lang="en-US" altLang="zh-CN" dirty="0" smtClean="0"/>
                  <a:t>.</a:t>
                </a:r>
              </a:p>
              <a:p>
                <a:r>
                  <a:rPr lang="zh-CN" altLang="en-US" dirty="0" smtClean="0"/>
                  <a:t>当函数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 在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zh-CN" altLang="en-US" dirty="0"/>
                  <a:t> 处可</a:t>
                </a:r>
                <a:r>
                  <a:rPr lang="zh-CN" altLang="en-US" dirty="0" smtClean="0"/>
                  <a:t>导时</a:t>
                </a:r>
                <a:r>
                  <a:rPr lang="en-US" altLang="zh-CN" dirty="0" smtClean="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smtClean="0"/>
                  <a:t>.</a:t>
                </a:r>
              </a:p>
              <a:p>
                <a:r>
                  <a:rPr lang="zh-CN" altLang="en-US" dirty="0"/>
                  <a:t>和连续性</a:t>
                </a:r>
                <a:r>
                  <a:rPr lang="zh-CN" altLang="en-US" dirty="0" smtClean="0"/>
                  <a:t>类似</a:t>
                </a:r>
                <a:r>
                  <a:rPr lang="en-US" altLang="zh-CN" dirty="0" smtClean="0"/>
                  <a:t>, </a:t>
                </a:r>
                <a:r>
                  <a:rPr lang="zh-CN" altLang="en-US" dirty="0" smtClean="0"/>
                  <a:t>我们可以研究函数在区间上的可导性</a:t>
                </a:r>
                <a:r>
                  <a:rPr lang="en-US" altLang="zh-CN" dirty="0" smtClean="0"/>
                  <a:t>.</a:t>
                </a:r>
              </a:p>
              <a:p>
                <a:r>
                  <a:rPr lang="zh-CN" altLang="en-US" dirty="0" smtClean="0">
                    <a:solidFill>
                      <a:srgbClr val="00B050"/>
                    </a:solidFill>
                  </a:rPr>
                  <a:t>定义 </a:t>
                </a:r>
                <a:r>
                  <a:rPr lang="zh-CN" altLang="en-US" dirty="0" smtClean="0"/>
                  <a:t>如果</a:t>
                </a:r>
                <a:r>
                  <a:rPr lang="zh-CN" altLang="en-US" dirty="0"/>
                  <a:t>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在开区间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oMath>
                </a14:m>
                <a:r>
                  <a:rPr lang="zh-CN" altLang="en-US" dirty="0"/>
                  <a:t> 内的每一个点</a:t>
                </a:r>
                <a:r>
                  <a:rPr lang="zh-CN" altLang="en-US" dirty="0" smtClean="0"/>
                  <a:t>都可导</a:t>
                </a:r>
                <a:r>
                  <a:rPr lang="en-US" altLang="zh-CN" dirty="0" smtClean="0"/>
                  <a:t>, </a:t>
                </a:r>
                <a:r>
                  <a:rPr lang="zh-CN" altLang="en-US" dirty="0"/>
                  <a:t>则称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 </a:t>
                </a:r>
                <a14:m>
                  <m:oMath xmlns:m="http://schemas.openxmlformats.org/officeDocument/2006/math">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𝑎</m:t>
                    </m:r>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𝑏</m:t>
                    </m:r>
                    <m:r>
                      <a:rPr lang="en-US" altLang="zh-CN" i="1">
                        <a:solidFill>
                          <a:srgbClr val="00B050"/>
                        </a:solidFill>
                        <a:latin typeface="Cambria Math" panose="02040503050406030204" pitchFamily="18" charset="0"/>
                      </a:rPr>
                      <m:t>)</m:t>
                    </m:r>
                  </m:oMath>
                </a14:m>
                <a:r>
                  <a:rPr lang="zh-CN" altLang="en-US" dirty="0">
                    <a:solidFill>
                      <a:srgbClr val="00B050"/>
                    </a:solidFill>
                  </a:rPr>
                  <a:t> </a:t>
                </a:r>
                <a:r>
                  <a:rPr lang="zh-CN" altLang="en-US" dirty="0" smtClean="0">
                    <a:solidFill>
                      <a:srgbClr val="00B050"/>
                    </a:solidFill>
                  </a:rPr>
                  <a:t>内可导</a:t>
                </a:r>
                <a:r>
                  <a:rPr lang="en-US" altLang="zh-CN" dirty="0" smtClean="0"/>
                  <a:t>, </a:t>
                </a:r>
                <a:r>
                  <a:rPr lang="zh-CN" altLang="en-US" dirty="0"/>
                  <a:t>或称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是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e>
                    </m:d>
                  </m:oMath>
                </a14:m>
                <a:r>
                  <a:rPr lang="zh-CN" altLang="en-US" dirty="0"/>
                  <a:t> 上</a:t>
                </a:r>
                <a:r>
                  <a:rPr lang="zh-CN" altLang="en-US" dirty="0" smtClean="0"/>
                  <a:t>的</a:t>
                </a:r>
                <a:r>
                  <a:rPr lang="zh-CN" altLang="en-US" dirty="0" smtClean="0">
                    <a:solidFill>
                      <a:srgbClr val="00B050"/>
                    </a:solidFill>
                  </a:rPr>
                  <a:t>可导函数</a:t>
                </a:r>
                <a:r>
                  <a:rPr lang="en-US" altLang="zh-CN" dirty="0"/>
                  <a:t>.</a:t>
                </a:r>
              </a:p>
              <a:p>
                <a:r>
                  <a:rPr lang="zh-CN" altLang="en-US" dirty="0"/>
                  <a:t>如果函数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oMath>
                </a14:m>
                <a:r>
                  <a:rPr lang="zh-CN" altLang="en-US" dirty="0"/>
                  <a:t> </a:t>
                </a:r>
                <a:r>
                  <a:rPr lang="zh-CN" altLang="en-US" dirty="0" smtClean="0"/>
                  <a:t>内可导</a:t>
                </a:r>
                <a:r>
                  <a:rPr lang="en-US" altLang="zh-CN" dirty="0" smtClean="0"/>
                  <a:t>, </a:t>
                </a:r>
                <a:r>
                  <a:rPr lang="zh-CN" altLang="en-US" dirty="0"/>
                  <a:t>且在 </a:t>
                </a:r>
                <a14:m>
                  <m:oMath xmlns:m="http://schemas.openxmlformats.org/officeDocument/2006/math">
                    <m:r>
                      <a:rPr lang="en-US" altLang="zh-CN" i="1">
                        <a:latin typeface="Cambria Math" panose="02040503050406030204" pitchFamily="18" charset="0"/>
                      </a:rPr>
                      <m:t>𝑎</m:t>
                    </m:r>
                  </m:oMath>
                </a14:m>
                <a:r>
                  <a:rPr lang="zh-CN" altLang="en-US" dirty="0"/>
                  <a:t> 处</a:t>
                </a:r>
                <a:r>
                  <a:rPr lang="zh-CN" altLang="en-US" dirty="0" smtClean="0"/>
                  <a:t>左可导</a:t>
                </a:r>
                <a:r>
                  <a:rPr lang="en-US" altLang="zh-CN" dirty="0" smtClean="0"/>
                  <a:t>, </a:t>
                </a:r>
                <a:r>
                  <a:rPr lang="zh-CN" altLang="en-US" dirty="0"/>
                  <a:t>在 </a:t>
                </a:r>
                <a14:m>
                  <m:oMath xmlns:m="http://schemas.openxmlformats.org/officeDocument/2006/math">
                    <m:r>
                      <a:rPr lang="en-US" altLang="zh-CN" i="1">
                        <a:latin typeface="Cambria Math" panose="02040503050406030204" pitchFamily="18" charset="0"/>
                      </a:rPr>
                      <m:t>𝑏</m:t>
                    </m:r>
                  </m:oMath>
                </a14:m>
                <a:r>
                  <a:rPr lang="zh-CN" altLang="en-US" dirty="0"/>
                  <a:t> 处</a:t>
                </a:r>
                <a:r>
                  <a:rPr lang="zh-CN" altLang="en-US" dirty="0" smtClean="0"/>
                  <a:t>右可导</a:t>
                </a:r>
                <a:r>
                  <a:rPr lang="en-US" altLang="zh-CN" dirty="0" smtClean="0"/>
                  <a:t>, </a:t>
                </a:r>
                <a:r>
                  <a:rPr lang="zh-CN" altLang="en-US" dirty="0"/>
                  <a:t>则称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 </a:t>
                </a:r>
                <a14:m>
                  <m:oMath xmlns:m="http://schemas.openxmlformats.org/officeDocument/2006/math">
                    <m:r>
                      <a:rPr lang="en-US" altLang="zh-CN" i="1" dirty="0">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𝑎</m:t>
                    </m:r>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𝑏</m:t>
                    </m:r>
                    <m:r>
                      <a:rPr lang="en-US" altLang="zh-CN" i="1">
                        <a:solidFill>
                          <a:srgbClr val="00B050"/>
                        </a:solidFill>
                        <a:latin typeface="Cambria Math" panose="02040503050406030204" pitchFamily="18" charset="0"/>
                      </a:rPr>
                      <m:t>]</m:t>
                    </m:r>
                  </m:oMath>
                </a14:m>
                <a:r>
                  <a:rPr lang="zh-CN" altLang="en-US" dirty="0">
                    <a:solidFill>
                      <a:srgbClr val="00B050"/>
                    </a:solidFill>
                  </a:rPr>
                  <a:t> </a:t>
                </a:r>
                <a:r>
                  <a:rPr lang="zh-CN" altLang="en-US" dirty="0" smtClean="0">
                    <a:solidFill>
                      <a:srgbClr val="00B050"/>
                    </a:solidFill>
                  </a:rPr>
                  <a:t>上可导</a:t>
                </a:r>
                <a:r>
                  <a:rPr lang="en-US" altLang="zh-CN" dirty="0" smtClean="0"/>
                  <a:t>, </a:t>
                </a:r>
                <a:r>
                  <a:rPr lang="zh-CN" altLang="en-US" dirty="0"/>
                  <a:t>或称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是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e>
                    </m:d>
                  </m:oMath>
                </a14:m>
                <a:r>
                  <a:rPr lang="en-US" altLang="zh-CN" dirty="0"/>
                  <a:t> </a:t>
                </a:r>
                <a:r>
                  <a:rPr lang="zh-CN" altLang="en-US" dirty="0"/>
                  <a:t>上</a:t>
                </a:r>
                <a:r>
                  <a:rPr lang="zh-CN" altLang="en-US" dirty="0" smtClean="0"/>
                  <a:t>的</a:t>
                </a:r>
                <a:r>
                  <a:rPr lang="zh-CN" altLang="en-US" dirty="0" smtClean="0">
                    <a:solidFill>
                      <a:srgbClr val="00B050"/>
                    </a:solidFill>
                  </a:rPr>
                  <a:t>可导函数</a:t>
                </a:r>
                <a:r>
                  <a:rPr lang="en-US" altLang="zh-CN" dirty="0" smtClean="0"/>
                  <a:t>.</a:t>
                </a:r>
              </a:p>
              <a:p>
                <a:r>
                  <a:rPr lang="zh-CN" altLang="en-US" dirty="0"/>
                  <a:t>类似地</a:t>
                </a:r>
                <a:r>
                  <a:rPr lang="en-US" altLang="zh-CN" dirty="0"/>
                  <a:t>, </a:t>
                </a:r>
                <a:r>
                  <a:rPr lang="zh-CN" altLang="en-US" dirty="0"/>
                  <a:t>我们可以定义在半开半闭区间上</a:t>
                </a:r>
                <a:r>
                  <a:rPr lang="zh-CN" altLang="en-US" dirty="0" smtClean="0"/>
                  <a:t>的</a:t>
                </a:r>
                <a:r>
                  <a:rPr lang="zh-CN" altLang="en-US" dirty="0"/>
                  <a:t>可导</a:t>
                </a:r>
                <a:r>
                  <a:rPr lang="zh-CN" altLang="en-US" dirty="0" smtClean="0"/>
                  <a:t>性</a:t>
                </a:r>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t="-7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213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如果函数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t> 在一段区间内</a:t>
                </a:r>
                <a:r>
                  <a:rPr lang="en-US" altLang="zh-CN" dirty="0" smtClean="0"/>
                  <a:t>(</a:t>
                </a:r>
                <a:r>
                  <a:rPr lang="zh-CN" altLang="en-US" dirty="0" smtClean="0"/>
                  <a:t>上</a:t>
                </a:r>
                <a:r>
                  <a:rPr lang="en-US" altLang="zh-CN" dirty="0" smtClean="0"/>
                  <a:t>)</a:t>
                </a:r>
                <a:r>
                  <a:rPr lang="zh-CN" altLang="en-US" dirty="0" smtClean="0"/>
                  <a:t>可导</a:t>
                </a:r>
                <a:r>
                  <a:rPr lang="en-US" altLang="zh-CN" dirty="0" smtClean="0"/>
                  <a:t>, </a:t>
                </a:r>
                <a:r>
                  <a:rPr lang="zh-CN" altLang="en-US" dirty="0" smtClean="0"/>
                  <a:t>则在</a:t>
                </a:r>
                <a:r>
                  <a:rPr lang="zh-CN" altLang="en-US" dirty="0" smtClean="0">
                    <a:solidFill>
                      <a:srgbClr val="FF0000"/>
                    </a:solidFill>
                  </a:rPr>
                  <a:t>每一点 </a:t>
                </a:r>
                <a14:m>
                  <m:oMath xmlns:m="http://schemas.openxmlformats.org/officeDocument/2006/math">
                    <m:r>
                      <a:rPr lang="en-US" altLang="zh-CN" i="1" dirty="0" smtClean="0">
                        <a:solidFill>
                          <a:srgbClr val="FF0000"/>
                        </a:solidFill>
                        <a:latin typeface="Cambria Math" panose="02040503050406030204" pitchFamily="18" charset="0"/>
                      </a:rPr>
                      <m:t>𝑥</m:t>
                    </m:r>
                  </m:oMath>
                </a14:m>
                <a:r>
                  <a:rPr lang="en-US" altLang="zh-CN" dirty="0" smtClean="0">
                    <a:solidFill>
                      <a:srgbClr val="FF0000"/>
                    </a:solidFill>
                  </a:rPr>
                  <a:t> </a:t>
                </a:r>
                <a:r>
                  <a:rPr lang="zh-CN" altLang="en-US" dirty="0" smtClean="0">
                    <a:solidFill>
                      <a:srgbClr val="FF0000"/>
                    </a:solidFill>
                  </a:rPr>
                  <a:t>的导数会随着 </a:t>
                </a:r>
                <a14:m>
                  <m:oMath xmlns:m="http://schemas.openxmlformats.org/officeDocument/2006/math">
                    <m:r>
                      <a:rPr lang="en-US" altLang="zh-CN" i="1" dirty="0" smtClean="0">
                        <a:solidFill>
                          <a:srgbClr val="FF0000"/>
                        </a:solidFill>
                        <a:latin typeface="Cambria Math" panose="02040503050406030204" pitchFamily="18" charset="0"/>
                      </a:rPr>
                      <m:t>𝑥</m:t>
                    </m:r>
                  </m:oMath>
                </a14:m>
                <a:r>
                  <a:rPr lang="en-US" altLang="zh-CN" dirty="0" smtClean="0">
                    <a:solidFill>
                      <a:srgbClr val="FF0000"/>
                    </a:solidFill>
                  </a:rPr>
                  <a:t> </a:t>
                </a:r>
                <a:r>
                  <a:rPr lang="zh-CN" altLang="en-US" dirty="0" smtClean="0">
                    <a:solidFill>
                      <a:srgbClr val="FF0000"/>
                    </a:solidFill>
                  </a:rPr>
                  <a:t>的不同而变化</a:t>
                </a:r>
                <a:r>
                  <a:rPr lang="en-US" altLang="zh-CN" dirty="0" smtClean="0"/>
                  <a:t>, </a:t>
                </a:r>
                <a:r>
                  <a:rPr lang="zh-CN" altLang="en-US" dirty="0" smtClean="0"/>
                  <a:t>其导数值仍然是 </a:t>
                </a:r>
                <a14:m>
                  <m:oMath xmlns:m="http://schemas.openxmlformats.org/officeDocument/2006/math">
                    <m:r>
                      <a:rPr lang="en-US" altLang="zh-CN" i="1" dirty="0" smtClean="0">
                        <a:latin typeface="Cambria Math" panose="02040503050406030204" pitchFamily="18" charset="0"/>
                      </a:rPr>
                      <m:t>𝑥</m:t>
                    </m:r>
                  </m:oMath>
                </a14:m>
                <a:r>
                  <a:rPr lang="en-US" altLang="zh-CN" dirty="0" smtClean="0"/>
                  <a:t> </a:t>
                </a:r>
                <a:r>
                  <a:rPr lang="zh-CN" altLang="en-US" dirty="0" smtClean="0"/>
                  <a:t>的函数</a:t>
                </a:r>
                <a:r>
                  <a:rPr lang="en-US" altLang="zh-CN" dirty="0" smtClean="0"/>
                  <a:t>, </a:t>
                </a:r>
                <a:r>
                  <a:rPr lang="zh-CN" altLang="en-US" dirty="0" smtClean="0"/>
                  <a:t>称为</a:t>
                </a:r>
                <a:r>
                  <a:rPr lang="zh-CN" altLang="en-US" dirty="0" smtClean="0">
                    <a:solidFill>
                      <a:srgbClr val="00B050"/>
                    </a:solidFill>
                  </a:rPr>
                  <a:t>函数 </a:t>
                </a:r>
                <a14:m>
                  <m:oMath xmlns:m="http://schemas.openxmlformats.org/officeDocument/2006/math">
                    <m:r>
                      <a:rPr lang="en-US" altLang="zh-CN" b="0" i="1" smtClean="0">
                        <a:solidFill>
                          <a:srgbClr val="00B050"/>
                        </a:solidFill>
                        <a:latin typeface="Cambria Math" panose="02040503050406030204" pitchFamily="18" charset="0"/>
                      </a:rPr>
                      <m:t>𝑦</m:t>
                    </m:r>
                    <m:r>
                      <a:rPr lang="en-US" altLang="zh-CN" b="0" i="1" smtClean="0">
                        <a:solidFill>
                          <a:srgbClr val="00B050"/>
                        </a:solidFill>
                        <a:latin typeface="Cambria Math" panose="02040503050406030204" pitchFamily="18" charset="0"/>
                      </a:rPr>
                      <m:t>=</m:t>
                    </m:r>
                    <m:r>
                      <a:rPr lang="en-US" altLang="zh-CN" b="0" i="1" smtClean="0">
                        <a:solidFill>
                          <a:srgbClr val="00B050"/>
                        </a:solidFill>
                        <a:latin typeface="Cambria Math" panose="02040503050406030204" pitchFamily="18" charset="0"/>
                      </a:rPr>
                      <m:t>𝑓</m:t>
                    </m:r>
                    <m:d>
                      <m:dPr>
                        <m:ctrlPr>
                          <a:rPr lang="en-US" altLang="zh-CN" b="0" i="1" smtClean="0">
                            <a:solidFill>
                              <a:srgbClr val="00B050"/>
                            </a:solidFill>
                            <a:latin typeface="Cambria Math" panose="02040503050406030204" pitchFamily="18" charset="0"/>
                          </a:rPr>
                        </m:ctrlPr>
                      </m:dPr>
                      <m:e>
                        <m:r>
                          <a:rPr lang="en-US" altLang="zh-CN" b="0" i="1" smtClean="0">
                            <a:solidFill>
                              <a:srgbClr val="00B050"/>
                            </a:solidFill>
                            <a:latin typeface="Cambria Math" panose="02040503050406030204" pitchFamily="18" charset="0"/>
                          </a:rPr>
                          <m:t>𝑥</m:t>
                        </m:r>
                      </m:e>
                    </m:d>
                  </m:oMath>
                </a14:m>
                <a:r>
                  <a:rPr lang="zh-CN" altLang="en-US" dirty="0" smtClean="0">
                    <a:solidFill>
                      <a:srgbClr val="00B050"/>
                    </a:solidFill>
                  </a:rPr>
                  <a:t> 在该区间内</a:t>
                </a:r>
                <a:r>
                  <a:rPr lang="en-US" altLang="zh-CN" dirty="0" smtClean="0">
                    <a:solidFill>
                      <a:srgbClr val="00B050"/>
                    </a:solidFill>
                  </a:rPr>
                  <a:t>(</a:t>
                </a:r>
                <a:r>
                  <a:rPr lang="zh-CN" altLang="en-US" dirty="0" smtClean="0">
                    <a:solidFill>
                      <a:srgbClr val="00B050"/>
                    </a:solidFill>
                  </a:rPr>
                  <a:t>上</a:t>
                </a:r>
                <a:r>
                  <a:rPr lang="en-US" altLang="zh-CN" dirty="0" smtClean="0">
                    <a:solidFill>
                      <a:srgbClr val="00B050"/>
                    </a:solidFill>
                  </a:rPr>
                  <a:t>)</a:t>
                </a:r>
                <a:r>
                  <a:rPr lang="zh-CN" altLang="en-US" dirty="0" smtClean="0">
                    <a:solidFill>
                      <a:srgbClr val="00B050"/>
                    </a:solidFill>
                  </a:rPr>
                  <a:t>的导函数</a:t>
                </a:r>
                <a:r>
                  <a:rPr lang="en-US" altLang="zh-CN" dirty="0" smtClean="0"/>
                  <a:t>, </a:t>
                </a:r>
                <a:r>
                  <a:rPr lang="zh-CN" altLang="en-US" dirty="0" smtClean="0"/>
                  <a:t>简称为</a:t>
                </a:r>
                <a:r>
                  <a:rPr lang="zh-CN" altLang="en-US" dirty="0" smtClean="0">
                    <a:solidFill>
                      <a:srgbClr val="00B050"/>
                    </a:solidFill>
                  </a:rPr>
                  <a:t>函数的导数</a:t>
                </a:r>
                <a:r>
                  <a:rPr lang="en-US" altLang="zh-CN" dirty="0" smtClean="0"/>
                  <a:t>, </a:t>
                </a:r>
                <a:r>
                  <a:rPr lang="zh-CN" altLang="en-US" dirty="0" smtClean="0"/>
                  <a:t>记作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oMath>
                </a14:m>
                <a:r>
                  <a:rPr lang="zh-CN" altLang="en-US" dirty="0" smtClean="0"/>
                  <a:t> 或 </a:t>
                </a:r>
                <a14:m>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oMath>
                </a14:m>
                <a:r>
                  <a:rPr lang="en-US" altLang="zh-CN" dirty="0" smtClean="0"/>
                  <a:t>, </a:t>
                </a:r>
                <a:r>
                  <a:rPr lang="zh-CN" altLang="en-US" dirty="0" smtClean="0"/>
                  <a:t>即</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𝑓</m:t>
                          </m:r>
                        </m:e>
                        <m:sup>
                          <m:r>
                            <a:rPr lang="en-US" altLang="zh-CN" b="0" i="1" smtClean="0">
                              <a:solidFill>
                                <a:srgbClr val="FF0000"/>
                              </a:solidFill>
                              <a:latin typeface="Cambria Math" panose="02040503050406030204" pitchFamily="18" charset="0"/>
                            </a:rPr>
                            <m:t>′</m:t>
                          </m:r>
                        </m:sup>
                      </m:sSup>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e>
                      </m:d>
                      <m:r>
                        <a:rPr lang="en-US" altLang="zh-CN" b="0" i="1" smtClean="0">
                          <a:solidFill>
                            <a:srgbClr val="FF0000"/>
                          </a:solidFill>
                          <a:latin typeface="Cambria Math" panose="02040503050406030204" pitchFamily="18" charset="0"/>
                        </a:rPr>
                        <m:t>=</m:t>
                      </m:r>
                      <m:func>
                        <m:funcPr>
                          <m:ctrlPr>
                            <a:rPr lang="en-US" altLang="zh-CN" b="0" i="1" smtClean="0">
                              <a:solidFill>
                                <a:srgbClr val="FF0000"/>
                              </a:solidFill>
                              <a:latin typeface="Cambria Math" panose="02040503050406030204" pitchFamily="18" charset="0"/>
                            </a:rPr>
                          </m:ctrlPr>
                        </m:funcPr>
                        <m:fName>
                          <m:limLow>
                            <m:limLowPr>
                              <m:ctrlPr>
                                <a:rPr lang="en-US" altLang="zh-CN" b="0" i="1" smtClean="0">
                                  <a:solidFill>
                                    <a:srgbClr val="FF0000"/>
                                  </a:solidFill>
                                  <a:latin typeface="Cambria Math" panose="02040503050406030204" pitchFamily="18" charset="0"/>
                                </a:rPr>
                              </m:ctrlPr>
                            </m:limLowPr>
                            <m:e>
                              <m:r>
                                <m:rPr>
                                  <m:sty m:val="p"/>
                                </m:rPr>
                                <a:rPr lang="en-US" altLang="zh-CN" b="0" i="0" smtClean="0">
                                  <a:solidFill>
                                    <a:srgbClr val="FF0000"/>
                                  </a:solidFill>
                                  <a:latin typeface="Cambria Math" panose="02040503050406030204" pitchFamily="18" charset="0"/>
                                </a:rPr>
                                <m:t>lim</m:t>
                              </m:r>
                            </m:e>
                            <m:lim>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→0</m:t>
                              </m:r>
                            </m:lim>
                          </m:limLow>
                        </m:fName>
                        <m:e>
                          <m:f>
                            <m:fPr>
                              <m:ctrlPr>
                                <a:rPr lang="en-US" altLang="zh-CN" b="0" i="1" smtClean="0">
                                  <a:solidFill>
                                    <a:srgbClr val="FF0000"/>
                                  </a:solidFill>
                                  <a:latin typeface="Cambria Math" panose="02040503050406030204" pitchFamily="18" charset="0"/>
                                </a:rPr>
                              </m:ctrlPr>
                            </m:fPr>
                            <m:num>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m:t>
                                  </m:r>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e>
                              </m:d>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e>
                              </m:d>
                            </m:num>
                            <m:den>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den>
                          </m:f>
                        </m:e>
                      </m:func>
                    </m:oMath>
                  </m:oMathPara>
                </a14:m>
                <a:endParaRPr lang="en-US" altLang="zh-CN" dirty="0" smtClean="0"/>
              </a:p>
              <a:p>
                <a:r>
                  <a:rPr lang="zh-CN" altLang="en-US" dirty="0"/>
                  <a:t>并</a:t>
                </a:r>
                <a:r>
                  <a:rPr lang="zh-CN" altLang="en-US" dirty="0" smtClean="0"/>
                  <a:t>有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a:t>
                </a:r>
              </a:p>
              <a:p>
                <a:r>
                  <a:rPr lang="zh-CN" altLang="en-US" dirty="0" smtClean="0"/>
                  <a:t>由此可知左右导数不能</a:t>
                </a:r>
                <a:r>
                  <a:rPr lang="zh-CN" altLang="en-US" dirty="0"/>
                  <a:t>写成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0</m:t>
                            </m:r>
                          </m:sub>
                          <m:sup>
                            <m:r>
                              <a:rPr lang="en-US" altLang="zh-CN" i="1">
                                <a:latin typeface="Cambria Math" panose="02040503050406030204" pitchFamily="18" charset="0"/>
                              </a:rPr>
                              <m:t>−</m:t>
                            </m:r>
                          </m:sup>
                        </m:sSubSup>
                      </m:e>
                    </m:d>
                  </m:oMath>
                </a14:m>
                <a:r>
                  <a:rPr lang="en-US" altLang="zh-CN" dirty="0"/>
                  <a:t> </a:t>
                </a:r>
                <a:r>
                  <a:rPr lang="zh-CN" altLang="en-US" dirty="0"/>
                  <a:t>和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0</m:t>
                            </m:r>
                          </m:sub>
                          <m:sup>
                            <m:r>
                              <a:rPr lang="en-US" altLang="zh-CN" i="1">
                                <a:latin typeface="Cambria Math" panose="02040503050406030204" pitchFamily="18" charset="0"/>
                              </a:rPr>
                              <m:t>+</m:t>
                            </m:r>
                          </m:sup>
                        </m:sSubSup>
                      </m:e>
                    </m:d>
                  </m:oMath>
                </a14:m>
                <a:r>
                  <a:rPr lang="en-US" altLang="zh-CN" dirty="0" smtClean="0"/>
                  <a:t>, </a:t>
                </a:r>
                <a:r>
                  <a:rPr lang="zh-CN" altLang="en-US" dirty="0" smtClean="0"/>
                  <a:t>因为这种写法表示的是导函数在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的左右极限</a:t>
                </a:r>
                <a:r>
                  <a:rPr lang="en-US" altLang="zh-CN" dirty="0" smtClean="0"/>
                  <a:t>.</a:t>
                </a:r>
                <a:endParaRPr lang="en-US" altLang="zh-CN" dirty="0"/>
              </a:p>
              <a:p>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3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543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smtClean="0"/>
                  <a:t>设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&amp;</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e>
                            </m:func>
                            <m:r>
                              <a:rPr lang="en-US" altLang="zh-CN" b="0" i="1" smtClean="0">
                                <a:latin typeface="Cambria Math" panose="02040503050406030204" pitchFamily="18" charset="0"/>
                              </a:rPr>
                              <m:t>, &amp;  </m:t>
                            </m:r>
                            <m:r>
                              <a:rPr lang="en-US" altLang="zh-CN" b="0" i="1" smtClean="0">
                                <a:latin typeface="Cambria Math" panose="02040503050406030204" pitchFamily="18" charset="0"/>
                              </a:rPr>
                              <m:t>𝑥</m:t>
                            </m:r>
                            <m:r>
                              <a:rPr lang="en-US" altLang="zh-CN" b="0" i="1" smtClean="0">
                                <a:latin typeface="Cambria Math" panose="02040503050406030204" pitchFamily="18" charset="0"/>
                              </a:rPr>
                              <m:t>&amp;≠0</m:t>
                            </m:r>
                          </m:e>
                          <m:e>
                            <m:r>
                              <a:rPr lang="en-US" altLang="zh-CN" b="0" i="1" smtClean="0">
                                <a:latin typeface="Cambria Math" panose="02040503050406030204" pitchFamily="18" charset="0"/>
                              </a:rPr>
                              <m:t>&amp;0,&amp;</m:t>
                            </m:r>
                            <m:r>
                              <a:rPr lang="en-US" altLang="zh-CN" b="0" i="1" smtClean="0">
                                <a:latin typeface="Cambria Math" panose="02040503050406030204" pitchFamily="18" charset="0"/>
                              </a:rPr>
                              <m:t>𝑥</m:t>
                            </m:r>
                            <m:r>
                              <a:rPr lang="en-US" altLang="zh-CN" b="0" i="1" smtClean="0">
                                <a:latin typeface="Cambria Math" panose="02040503050406030204" pitchFamily="18" charset="0"/>
                              </a:rPr>
                              <m:t>&amp;=0</m:t>
                            </m:r>
                          </m:e>
                        </m:eqArr>
                      </m:e>
                    </m:d>
                  </m:oMath>
                </a14:m>
                <a:r>
                  <a:rPr lang="en-US" altLang="zh-CN" dirty="0" smtClean="0"/>
                  <a:t>,</a:t>
                </a:r>
                <a:r>
                  <a:rPr lang="zh-CN" altLang="en-US" dirty="0" smtClean="0"/>
                  <a:t> 则</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𝑓</m:t>
                          </m:r>
                        </m:e>
                        <m:sup>
                          <m:r>
                            <a:rPr lang="en-US" altLang="zh-CN" i="1">
                              <a:solidFill>
                                <a:schemeClr val="tx1"/>
                              </a:solidFill>
                              <a:latin typeface="Cambria Math" panose="02040503050406030204" pitchFamily="18" charset="0"/>
                            </a:rPr>
                            <m:t>′</m:t>
                          </m:r>
                        </m:sup>
                      </m:sSup>
                      <m:d>
                        <m:dPr>
                          <m:ctrlPr>
                            <a:rPr lang="en-US" altLang="zh-CN" i="1">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0</m:t>
                          </m:r>
                        </m:e>
                      </m:d>
                      <m:r>
                        <a:rPr lang="en-US" altLang="zh-CN" i="1">
                          <a:solidFill>
                            <a:schemeClr val="tx1"/>
                          </a:solidFill>
                          <a:latin typeface="Cambria Math" panose="02040503050406030204" pitchFamily="18" charset="0"/>
                        </a:rPr>
                        <m:t>=</m:t>
                      </m:r>
                      <m:func>
                        <m:funcPr>
                          <m:ctrlPr>
                            <a:rPr lang="en-US" altLang="zh-CN" i="1">
                              <a:solidFill>
                                <a:schemeClr val="tx1"/>
                              </a:solidFill>
                              <a:latin typeface="Cambria Math" panose="02040503050406030204" pitchFamily="18" charset="0"/>
                            </a:rPr>
                          </m:ctrlPr>
                        </m:funcPr>
                        <m:fName>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Name>
                        <m:e>
                          <m:f>
                            <m:fPr>
                              <m:ctrlPr>
                                <a:rPr lang="en-US"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e>
                              </m:d>
                            </m:num>
                            <m:den>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d>
                                    <m:dPr>
                                      <m:ctrlPr>
                                        <a:rPr lang="en-US" altLang="zh-CN" b="0" i="1" smtClean="0">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e>
                                <m:sup>
                                  <m:r>
                                    <a:rPr lang="en-US" altLang="zh-CN" i="1">
                                      <a:latin typeface="Cambria Math" panose="02040503050406030204" pitchFamily="18" charset="0"/>
                                    </a:rPr>
                                    <m:t>2</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m:rPr>
                                          <m:sty m:val="p"/>
                                        </m:rPr>
                                        <a:rPr lang="en-US" altLang="zh-CN" b="0" i="0" smtClean="0">
                                          <a:latin typeface="Cambria Math" panose="02040503050406030204" pitchFamily="18" charset="0"/>
                                        </a:rPr>
                                        <m:t>Δ</m:t>
                                      </m:r>
                                      <m:r>
                                        <a:rPr lang="en-US" altLang="zh-CN" i="1">
                                          <a:latin typeface="Cambria Math" panose="02040503050406030204" pitchFamily="18" charset="0"/>
                                        </a:rPr>
                                        <m:t>𝑥</m:t>
                                      </m:r>
                                    </m:den>
                                  </m:f>
                                </m:e>
                              </m:func>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r>
                            <m:rPr>
                              <m:sty m:val="p"/>
                            </m:rPr>
                            <a:rPr lang="en-US" altLang="zh-CN">
                              <a:latin typeface="Cambria Math" panose="02040503050406030204" pitchFamily="18" charset="0"/>
                            </a:rPr>
                            <m:t>Δ</m:t>
                          </m:r>
                          <m:r>
                            <a:rPr lang="en-US" altLang="zh-CN" i="1">
                              <a:latin typeface="Cambria Math" panose="02040503050406030204" pitchFamily="18" charset="0"/>
                            </a:rPr>
                            <m:t>𝑥</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e>
                      </m:func>
                      <m:r>
                        <a:rPr lang="en-US" altLang="zh-CN" b="0" i="1" smtClean="0">
                          <a:latin typeface="Cambria Math" panose="02040503050406030204" pitchFamily="18" charset="0"/>
                        </a:rPr>
                        <m:t>=0</m:t>
                      </m:r>
                      <m:r>
                        <a:rPr lang="en-US" altLang="zh-CN" b="0" i="0" smtClean="0">
                          <a:latin typeface="Cambria Math" panose="02040503050406030204" pitchFamily="18" charset="0"/>
                        </a:rPr>
                        <m:t>.</m:t>
                      </m:r>
                    </m:oMath>
                  </m:oMathPara>
                </a14:m>
                <a:endParaRPr lang="en-US" altLang="zh-CN" dirty="0" smtClean="0"/>
              </a:p>
              <a:p>
                <a:r>
                  <a:rPr lang="zh-CN" altLang="en-US" dirty="0" smtClean="0"/>
                  <a:t>后续我们会看到</a:t>
                </a:r>
                <a:r>
                  <a:rPr lang="en-US" altLang="zh-CN" dirty="0"/>
                  <a:t>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时</a:t>
                </a:r>
                <a:r>
                  <a:rPr lang="en-US" altLang="zh-CN"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=2</m:t>
                    </m:r>
                    <m:r>
                      <a:rPr lang="en-US" altLang="zh-CN" b="0" i="1" smtClean="0">
                        <a:latin typeface="Cambria Math" panose="02040503050406030204" pitchFamily="18" charset="0"/>
                      </a:rPr>
                      <m:t>𝑥</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e>
                    </m:func>
                  </m:oMath>
                </a14:m>
                <a:r>
                  <a:rPr lang="en-US" altLang="zh-CN" dirty="0" smtClean="0"/>
                  <a:t>.</a:t>
                </a:r>
              </a:p>
              <a:p>
                <a:r>
                  <a:rPr lang="zh-CN" altLang="en-US" dirty="0" smtClean="0"/>
                  <a:t>于是 </a:t>
                </a:r>
                <a14:m>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0" i="1" smtClean="0">
                                <a:latin typeface="Cambria Math" panose="02040503050406030204" pitchFamily="18" charset="0"/>
                              </a:rPr>
                              <m:t>𝑥</m:t>
                            </m:r>
                            <m:r>
                              <a:rPr lang="en-US" altLang="zh-CN" b="0" i="1" smtClean="0">
                                <a:latin typeface="Cambria Math" panose="02040503050406030204" pitchFamily="18" charset="0"/>
                              </a:rPr>
                              <m:t>→0</m:t>
                            </m:r>
                          </m:lim>
                        </m:limLow>
                      </m:fName>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oMath>
                </a14:m>
                <a:r>
                  <a:rPr lang="en-US" altLang="zh-CN" dirty="0" smtClean="0"/>
                  <a:t> </a:t>
                </a:r>
                <a:r>
                  <a:rPr lang="zh-CN" altLang="en-US" dirty="0" smtClean="0"/>
                  <a:t>不存在</a:t>
                </a:r>
                <a:r>
                  <a:rPr lang="en-US" altLang="zh-CN" dirty="0" smtClean="0"/>
                  <a:t>, </a:t>
                </a:r>
                <a:r>
                  <a:rPr lang="zh-CN" altLang="en-US" dirty="0" smtClean="0"/>
                  <a:t>即导函数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处不连续</a:t>
                </a:r>
                <a:r>
                  <a:rPr lang="en-US" altLang="zh-CN" dirty="0" smtClean="0"/>
                  <a:t>.</a:t>
                </a:r>
              </a:p>
              <a:p>
                <a:r>
                  <a:rPr lang="zh-CN" altLang="en-US" dirty="0" smtClean="0"/>
                  <a:t>所以可导函数的</a:t>
                </a:r>
                <a:r>
                  <a:rPr lang="zh-CN" altLang="en-US" dirty="0" smtClean="0">
                    <a:solidFill>
                      <a:srgbClr val="FF0000"/>
                    </a:solidFill>
                  </a:rPr>
                  <a:t>导函数不一定连续</a:t>
                </a:r>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010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smtClean="0"/>
                  <a:t>求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smtClean="0"/>
                  <a:t> 的导数</a:t>
                </a:r>
                <a:r>
                  <a:rPr lang="en-US" altLang="zh-CN" dirty="0" smtClean="0"/>
                  <a:t>, </a:t>
                </a:r>
                <a:r>
                  <a:rPr lang="zh-CN" altLang="en-US" dirty="0" smtClean="0"/>
                  <a:t>其中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smtClean="0"/>
                  <a:t> 均为常数</a:t>
                </a:r>
                <a:r>
                  <a:rPr lang="en-US" altLang="zh-CN" dirty="0" smtClean="0"/>
                  <a:t>.</a:t>
                </a:r>
              </a:p>
              <a:p>
                <a:r>
                  <a:rPr lang="zh-CN" altLang="en-US" dirty="0" smtClean="0">
                    <a:solidFill>
                      <a:srgbClr val="0000FF"/>
                    </a:solidFill>
                  </a:rPr>
                  <a:t>解 </a:t>
                </a:r>
                <a14:m>
                  <m:oMath xmlns:m="http://schemas.openxmlformats.org/officeDocument/2006/math">
                    <m:sSup>
                      <m:sSupPr>
                        <m:ctrlPr>
                          <a:rPr lang="en-US" altLang="zh-CN"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𝑓</m:t>
                        </m:r>
                      </m:e>
                      <m:sup>
                        <m:r>
                          <a:rPr lang="en-US" altLang="zh-CN" i="1">
                            <a:solidFill>
                              <a:schemeClr val="tx1"/>
                            </a:solidFill>
                            <a:latin typeface="Cambria Math" panose="02040503050406030204" pitchFamily="18" charset="0"/>
                          </a:rPr>
                          <m:t>′</m:t>
                        </m:r>
                      </m:sup>
                    </m:sSup>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func>
                      <m:funcPr>
                        <m:ctrlPr>
                          <a:rPr lang="en-US" altLang="zh-CN" i="1">
                            <a:solidFill>
                              <a:schemeClr val="tx1"/>
                            </a:solidFill>
                            <a:latin typeface="Cambria Math" panose="02040503050406030204" pitchFamily="18" charset="0"/>
                          </a:rPr>
                        </m:ctrlPr>
                      </m:funcPr>
                      <m:fName>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Name>
                      <m:e>
                        <m:f>
                          <m:fPr>
                            <m:ctrlPr>
                              <a:rPr lang="en-US"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num>
                          <m:den>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r>
                          <a:rPr lang="en-US" altLang="zh-CN" b="0" i="1" smtClean="0">
                            <a:latin typeface="Cambria Math" panose="02040503050406030204" pitchFamily="18" charset="0"/>
                          </a:rPr>
                          <m:t>𝑎</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𝑎</m:t>
                    </m:r>
                  </m:oMath>
                </a14:m>
                <a:r>
                  <a:rPr lang="en-US" altLang="zh-CN" dirty="0" smtClean="0"/>
                  <a:t>.</a:t>
                </a:r>
              </a:p>
              <a:p>
                <a:r>
                  <a:rPr lang="zh-CN" altLang="en-US" dirty="0" smtClean="0"/>
                  <a:t>即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m:t>
                    </m:r>
                  </m:oMath>
                </a14:m>
                <a:r>
                  <a:rPr lang="en-US" altLang="zh-CN" dirty="0" smtClean="0"/>
                  <a:t>.</a:t>
                </a:r>
              </a:p>
              <a:p>
                <a:r>
                  <a:rPr lang="zh-CN" altLang="en-US" dirty="0"/>
                  <a:t>特别</a:t>
                </a:r>
                <a:r>
                  <a:rPr lang="zh-CN" altLang="en-US" dirty="0" smtClean="0"/>
                  <a:t>地</a:t>
                </a:r>
                <a:r>
                  <a:rPr lang="en-US" altLang="zh-CN" dirty="0" smtClean="0"/>
                  <a:t>, </a:t>
                </a:r>
                <a:r>
                  <a:rPr lang="zh-CN" altLang="en-US" dirty="0" smtClean="0"/>
                  <a:t>若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=0</m:t>
                    </m:r>
                  </m:oMath>
                </a14:m>
                <a:r>
                  <a:rPr lang="en-US" altLang="zh-CN" dirty="0" smtClean="0"/>
                  <a:t>, </a:t>
                </a:r>
                <a:r>
                  <a:rPr lang="zh-CN" altLang="en-US" dirty="0" smtClean="0"/>
                  <a:t>则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=0</m:t>
                    </m:r>
                  </m:oMath>
                </a14:m>
                <a:r>
                  <a:rPr lang="en-US" altLang="zh-CN" dirty="0" smtClean="0"/>
                  <a:t>, </a:t>
                </a:r>
                <a:r>
                  <a:rPr lang="zh-CN" altLang="en-US" dirty="0" smtClean="0"/>
                  <a:t>即</a:t>
                </a:r>
                <a:r>
                  <a:rPr lang="zh-CN" altLang="en-US" dirty="0" smtClean="0">
                    <a:solidFill>
                      <a:srgbClr val="FF0000"/>
                    </a:solidFill>
                  </a:rPr>
                  <a:t>常数的导数等于 </a:t>
                </a:r>
                <a14:m>
                  <m:oMath xmlns:m="http://schemas.openxmlformats.org/officeDocument/2006/math">
                    <m:r>
                      <a:rPr lang="en-US" altLang="zh-CN" b="0" i="1" smtClean="0">
                        <a:solidFill>
                          <a:srgbClr val="FF0000"/>
                        </a:solidFill>
                        <a:latin typeface="Cambria Math" panose="02040503050406030204" pitchFamily="18" charset="0"/>
                      </a:rPr>
                      <m:t>0</m:t>
                    </m:r>
                  </m:oMath>
                </a14:m>
                <a:r>
                  <a:rPr lang="en-US" altLang="zh-CN" dirty="0" smtClean="0"/>
                  <a:t>.</a:t>
                </a:r>
              </a:p>
              <a:p>
                <a:r>
                  <a:rPr lang="zh-CN" altLang="en-US" dirty="0" smtClean="0"/>
                  <a:t>这说明了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dirty="0" smtClean="0"/>
                  <a:t>, </a:t>
                </a:r>
                <a:r>
                  <a:rPr lang="zh-CN" altLang="en-US" dirty="0" smtClean="0"/>
                  <a:t>因此我们不可以将导数写成后一种形式</a:t>
                </a:r>
                <a:r>
                  <a:rPr lang="en-US" altLang="zh-CN" dirty="0" smtClean="0"/>
                  <a:t>.</a:t>
                </a:r>
              </a:p>
              <a:p>
                <a:r>
                  <a:rPr lang="zh-CN" altLang="en-US" dirty="0" smtClean="0"/>
                  <a:t>若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=1,</m:t>
                    </m:r>
                    <m:r>
                      <a:rPr lang="en-US" altLang="zh-CN" b="0" i="1" smtClean="0">
                        <a:latin typeface="Cambria Math" panose="02040503050406030204" pitchFamily="18" charset="0"/>
                      </a:rPr>
                      <m:t>𝑏</m:t>
                    </m:r>
                    <m:r>
                      <a:rPr lang="en-US" altLang="zh-CN" b="0" i="1" smtClean="0">
                        <a:latin typeface="Cambria Math" panose="02040503050406030204" pitchFamily="18" charset="0"/>
                      </a:rPr>
                      <m:t>=0</m:t>
                    </m:r>
                  </m:oMath>
                </a14:m>
                <a:r>
                  <a:rPr lang="en-US" altLang="zh-CN" dirty="0" smtClean="0"/>
                  <a:t>, </a:t>
                </a:r>
                <a:r>
                  <a:rPr lang="zh-CN" altLang="en-US" dirty="0" smtClean="0"/>
                  <a:t>则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=1</m:t>
                    </m:r>
                  </m:oMath>
                </a14:m>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358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lnSpcReduction="20000"/>
              </a:bodyPr>
              <a:lstStyle/>
              <a:p>
                <a:r>
                  <a:rPr lang="zh-CN" altLang="en-US" dirty="0" smtClean="0">
                    <a:solidFill>
                      <a:srgbClr val="0000FF"/>
                    </a:solidFill>
                  </a:rPr>
                  <a:t>例 </a:t>
                </a:r>
                <a:r>
                  <a:rPr lang="zh-CN" altLang="en-US" dirty="0"/>
                  <a:t>由于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lim>
                        </m:limLow>
                      </m:fName>
                      <m:e>
                        <m:f>
                          <m:fPr>
                            <m:ctrlPr>
                              <a:rPr lang="en-US" altLang="zh-CN" i="1">
                                <a:latin typeface="Cambria Math" panose="02040503050406030204" pitchFamily="18" charset="0"/>
                              </a:rPr>
                            </m:ctrlPr>
                          </m:fPr>
                          <m:num>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func>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func>
                  </m:oMath>
                </a14:m>
                <a:r>
                  <a:rPr lang="en-US" altLang="zh-CN" dirty="0"/>
                  <a:t>, </a:t>
                </a:r>
                <a:r>
                  <a:rPr lang="zh-CN" altLang="en-US" dirty="0"/>
                  <a:t>因此 </a:t>
                </a:r>
                <a14:m>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e>
                        </m:d>
                      </m:e>
                      <m:sup>
                        <m:r>
                          <a:rPr lang="en-US" altLang="zh-CN" i="1">
                            <a:latin typeface="Cambria Math" panose="02040503050406030204" pitchFamily="18" charset="0"/>
                          </a:rPr>
                          <m:t>′</m:t>
                        </m:r>
                      </m:sup>
                    </m:sSup>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zh-CN" altLang="en-US">
                                <a:latin typeface="Cambria Math" panose="02040503050406030204" pitchFamily="18" charset="0"/>
                              </a:rPr>
                              <m:t>​</m:t>
                            </m:r>
                          </m:e>
                        </m:d>
                      </m:e>
                      <m:sub>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sub>
                    </m:sSub>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func>
                  </m:oMath>
                </a14:m>
                <a:r>
                  <a:rPr lang="en-US" altLang="zh-CN" dirty="0"/>
                  <a:t>, </a:t>
                </a:r>
                <a:r>
                  <a:rPr lang="zh-CN" altLang="en-US" dirty="0"/>
                  <a:t>即</a:t>
                </a:r>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e>
                          </m:d>
                        </m:e>
                        <m:sup>
                          <m:r>
                            <a:rPr lang="en-US" altLang="zh-CN" i="1">
                              <a:latin typeface="Cambria Math" panose="02040503050406030204" pitchFamily="18" charset="0"/>
                            </a:rPr>
                            <m:t>′</m:t>
                          </m:r>
                        </m:sup>
                      </m:sSup>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𝑥</m:t>
                          </m:r>
                        </m:e>
                      </m:func>
                      <m:r>
                        <a:rPr lang="en-US" altLang="zh-CN" i="1">
                          <a:latin typeface="Cambria Math" panose="02040503050406030204" pitchFamily="18" charset="0"/>
                        </a:rPr>
                        <m:t>.</m:t>
                      </m:r>
                    </m:oMath>
                  </m:oMathPara>
                </a14:m>
                <a:endParaRPr lang="en-US" altLang="zh-CN" dirty="0"/>
              </a:p>
              <a:p>
                <a:r>
                  <a:rPr lang="zh-CN" altLang="en-US" dirty="0"/>
                  <a:t>同理</a:t>
                </a:r>
                <a:r>
                  <a:rPr lang="en-US" altLang="zh-CN" dirty="0"/>
                  <a:t>, </a:t>
                </a:r>
                <a14:m>
                  <m:oMath xmlns:m="http://schemas.openxmlformats.org/officeDocument/2006/math">
                    <m:sSup>
                      <m:sSupPr>
                        <m:ctrlPr>
                          <a:rPr lang="en-US" altLang="zh-CN" i="1" dirty="0">
                            <a:latin typeface="Cambria Math" panose="02040503050406030204" pitchFamily="18" charset="0"/>
                          </a:rPr>
                        </m:ctrlPr>
                      </m:sSupPr>
                      <m:e>
                        <m:d>
                          <m:dPr>
                            <m:ctrlPr>
                              <a:rPr lang="en-US" altLang="zh-CN" i="1" dirty="0">
                                <a:latin typeface="Cambria Math" panose="02040503050406030204" pitchFamily="18" charset="0"/>
                              </a:rPr>
                            </m:ctrlPr>
                          </m:dPr>
                          <m:e>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cos</m:t>
                                </m:r>
                              </m:fName>
                              <m:e>
                                <m:r>
                                  <a:rPr lang="en-US" altLang="zh-CN" i="1" dirty="0">
                                    <a:latin typeface="Cambria Math" panose="02040503050406030204" pitchFamily="18" charset="0"/>
                                  </a:rPr>
                                  <m:t>𝑥</m:t>
                                </m:r>
                              </m:e>
                            </m:func>
                          </m:e>
                        </m:d>
                      </m:e>
                      <m:sup>
                        <m:r>
                          <a:rPr lang="en-US" altLang="zh-CN" i="1" dirty="0">
                            <a:latin typeface="Cambria Math" panose="02040503050406030204" pitchFamily="18" charset="0"/>
                          </a:rPr>
                          <m:t>′</m:t>
                        </m:r>
                      </m:sup>
                    </m:sSup>
                    <m:r>
                      <a:rPr lang="en-US" altLang="zh-CN" i="1" dirty="0">
                        <a:latin typeface="Cambria Math" panose="02040503050406030204" pitchFamily="18" charset="0"/>
                      </a:rPr>
                      <m:t>=−</m:t>
                    </m:r>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sin</m:t>
                        </m:r>
                      </m:fName>
                      <m:e>
                        <m:r>
                          <a:rPr lang="en-US" altLang="zh-CN" i="1" dirty="0">
                            <a:latin typeface="Cambria Math" panose="02040503050406030204" pitchFamily="18" charset="0"/>
                          </a:rPr>
                          <m:t>𝑥</m:t>
                        </m:r>
                      </m:e>
                    </m:func>
                  </m:oMath>
                </a14:m>
                <a:r>
                  <a:rPr lang="en-US" altLang="zh-CN" dirty="0" smtClean="0"/>
                  <a:t>.</a:t>
                </a:r>
                <a:endParaRPr lang="en-US" altLang="zh-CN" dirty="0" smtClean="0">
                  <a:solidFill>
                    <a:srgbClr val="0000FF"/>
                  </a:solidFill>
                </a:endParaRPr>
              </a:p>
              <a:p>
                <a:r>
                  <a:rPr lang="zh-CN" altLang="en-US" dirty="0" smtClean="0">
                    <a:solidFill>
                      <a:srgbClr val="0000FF"/>
                    </a:solidFill>
                  </a:rPr>
                  <a:t>例 </a:t>
                </a:r>
                <a:r>
                  <a:rPr lang="zh-CN" altLang="en-US" dirty="0" smtClean="0"/>
                  <a:t>求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&gt;0,</m:t>
                    </m:r>
                    <m:r>
                      <a:rPr lang="en-US" altLang="zh-CN" b="0" i="1" smtClean="0">
                        <a:latin typeface="Cambria Math" panose="02040503050406030204" pitchFamily="18" charset="0"/>
                      </a:rPr>
                      <m:t>𝑎</m:t>
                    </m:r>
                    <m:r>
                      <a:rPr lang="en-US" altLang="zh-CN" b="0" i="1" smtClean="0">
                        <a:latin typeface="Cambria Math" panose="02040503050406030204" pitchFamily="18" charset="0"/>
                      </a:rPr>
                      <m:t>≠1)</m:t>
                    </m:r>
                  </m:oMath>
                </a14:m>
                <a:r>
                  <a:rPr lang="zh-CN" altLang="en-US" dirty="0" smtClean="0"/>
                  <a:t> 的导数</a:t>
                </a:r>
                <a:r>
                  <a:rPr lang="en-US" altLang="zh-CN" dirty="0" smtClean="0"/>
                  <a:t>.</a:t>
                </a:r>
              </a:p>
              <a:p>
                <a:r>
                  <a:rPr lang="zh-CN" altLang="en-US" dirty="0" smtClean="0">
                    <a:solidFill>
                      <a:srgbClr val="0000FF"/>
                    </a:solidFill>
                  </a:rPr>
                  <a:t>解 </a:t>
                </a:r>
                <a14:m>
                  <m:oMath xmlns:m="http://schemas.openxmlformats.org/officeDocument/2006/math">
                    <m:sSup>
                      <m:sSupPr>
                        <m:ctrlPr>
                          <a:rPr lang="en-US" altLang="zh-CN" sz="2800" i="1" smtClean="0">
                            <a:solidFill>
                              <a:schemeClr val="tx1"/>
                            </a:solidFill>
                            <a:latin typeface="Cambria Math" panose="02040503050406030204" pitchFamily="18" charset="0"/>
                          </a:rPr>
                        </m:ctrlPr>
                      </m:sSupPr>
                      <m:e>
                        <m:r>
                          <a:rPr lang="en-US" altLang="zh-CN" sz="2800" i="1">
                            <a:solidFill>
                              <a:schemeClr val="tx1"/>
                            </a:solidFill>
                            <a:latin typeface="Cambria Math" panose="02040503050406030204" pitchFamily="18" charset="0"/>
                          </a:rPr>
                          <m:t>𝑓</m:t>
                        </m:r>
                      </m:e>
                      <m:sup>
                        <m:r>
                          <a:rPr lang="en-US" altLang="zh-CN" sz="2800" i="1">
                            <a:solidFill>
                              <a:schemeClr val="tx1"/>
                            </a:solidFill>
                            <a:latin typeface="Cambria Math" panose="02040503050406030204" pitchFamily="18" charset="0"/>
                          </a:rPr>
                          <m:t>′</m:t>
                        </m:r>
                      </m:sup>
                    </m:sSup>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𝑥</m:t>
                        </m:r>
                      </m:e>
                    </m:d>
                    <m:r>
                      <a:rPr lang="en-US" altLang="zh-CN" sz="2800" i="1">
                        <a:solidFill>
                          <a:schemeClr val="tx1"/>
                        </a:solidFill>
                        <a:latin typeface="Cambria Math" panose="02040503050406030204" pitchFamily="18" charset="0"/>
                      </a:rPr>
                      <m:t>=</m:t>
                    </m:r>
                    <m:func>
                      <m:funcPr>
                        <m:ctrlPr>
                          <a:rPr lang="en-US" altLang="zh-CN" sz="2800" i="1">
                            <a:solidFill>
                              <a:schemeClr val="tx1"/>
                            </a:solidFill>
                            <a:latin typeface="Cambria Math" panose="02040503050406030204" pitchFamily="18" charset="0"/>
                          </a:rPr>
                        </m:ctrlPr>
                      </m:funcPr>
                      <m:fName>
                        <m:limLow>
                          <m:limLowPr>
                            <m:ctrlPr>
                              <a:rPr lang="en-US" altLang="zh-CN" sz="2800" i="1">
                                <a:solidFill>
                                  <a:schemeClr val="tx1"/>
                                </a:solidFill>
                                <a:latin typeface="Cambria Math" panose="02040503050406030204" pitchFamily="18" charset="0"/>
                              </a:rPr>
                            </m:ctrlPr>
                          </m:limLowPr>
                          <m:e>
                            <m:r>
                              <m:rPr>
                                <m:sty m:val="p"/>
                              </m:rPr>
                              <a:rPr lang="en-US" altLang="zh-CN" sz="2800">
                                <a:solidFill>
                                  <a:schemeClr val="tx1"/>
                                </a:solidFill>
                                <a:latin typeface="Cambria Math" panose="02040503050406030204" pitchFamily="18" charset="0"/>
                              </a:rPr>
                              <m:t>lim</m:t>
                            </m:r>
                          </m:e>
                          <m:lim>
                            <m:r>
                              <m:rPr>
                                <m:sty m:val="p"/>
                              </m:rPr>
                              <a:rPr lang="en-US" altLang="zh-CN" sz="2800">
                                <a:solidFill>
                                  <a:schemeClr val="tx1"/>
                                </a:solidFill>
                                <a:latin typeface="Cambria Math" panose="02040503050406030204" pitchFamily="18" charset="0"/>
                              </a:rPr>
                              <m:t>Δ</m:t>
                            </m:r>
                            <m:r>
                              <a:rPr lang="en-US" altLang="zh-CN" sz="2800" i="1">
                                <a:solidFill>
                                  <a:schemeClr val="tx1"/>
                                </a:solidFill>
                                <a:latin typeface="Cambria Math" panose="02040503050406030204" pitchFamily="18" charset="0"/>
                              </a:rPr>
                              <m:t>𝑥</m:t>
                            </m:r>
                            <m:r>
                              <a:rPr lang="en-US" altLang="zh-CN" sz="2800" i="1">
                                <a:solidFill>
                                  <a:schemeClr val="tx1"/>
                                </a:solidFill>
                                <a:latin typeface="Cambria Math" panose="02040503050406030204" pitchFamily="18" charset="0"/>
                              </a:rPr>
                              <m:t>→0</m:t>
                            </m:r>
                          </m:lim>
                        </m:limLow>
                      </m:fName>
                      <m:e>
                        <m:f>
                          <m:fPr>
                            <m:ctrlPr>
                              <a:rPr lang="en-US" altLang="zh-CN" sz="2800" i="1">
                                <a:solidFill>
                                  <a:schemeClr val="tx1"/>
                                </a:solidFill>
                                <a:latin typeface="Cambria Math" panose="02040503050406030204" pitchFamily="18" charset="0"/>
                              </a:rPr>
                            </m:ctrlPr>
                          </m:fPr>
                          <m:num>
                            <m:r>
                              <a:rPr lang="en-US" altLang="zh-CN" sz="2800" i="1">
                                <a:solidFill>
                                  <a:schemeClr val="tx1"/>
                                </a:solidFill>
                                <a:latin typeface="Cambria Math" panose="02040503050406030204" pitchFamily="18" charset="0"/>
                              </a:rPr>
                              <m:t>𝑓</m:t>
                            </m:r>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𝑥</m:t>
                                </m:r>
                                <m:r>
                                  <a:rPr lang="en-US" altLang="zh-CN" sz="2800" i="1">
                                    <a:solidFill>
                                      <a:schemeClr val="tx1"/>
                                    </a:solidFill>
                                    <a:latin typeface="Cambria Math" panose="02040503050406030204" pitchFamily="18" charset="0"/>
                                  </a:rPr>
                                  <m:t>+</m:t>
                                </m:r>
                                <m:r>
                                  <m:rPr>
                                    <m:sty m:val="p"/>
                                  </m:rPr>
                                  <a:rPr lang="en-US" altLang="zh-CN" sz="2800">
                                    <a:solidFill>
                                      <a:schemeClr val="tx1"/>
                                    </a:solidFill>
                                    <a:latin typeface="Cambria Math" panose="02040503050406030204" pitchFamily="18" charset="0"/>
                                  </a:rPr>
                                  <m:t>Δ</m:t>
                                </m:r>
                                <m:r>
                                  <a:rPr lang="en-US" altLang="zh-CN" sz="2800" i="1">
                                    <a:solidFill>
                                      <a:schemeClr val="tx1"/>
                                    </a:solidFill>
                                    <a:latin typeface="Cambria Math" panose="02040503050406030204" pitchFamily="18" charset="0"/>
                                  </a:rPr>
                                  <m:t>𝑥</m:t>
                                </m:r>
                              </m:e>
                            </m:d>
                            <m:r>
                              <a:rPr lang="en-US" altLang="zh-CN" sz="2800" i="1">
                                <a:solidFill>
                                  <a:schemeClr val="tx1"/>
                                </a:solidFill>
                                <a:latin typeface="Cambria Math" panose="02040503050406030204" pitchFamily="18" charset="0"/>
                              </a:rPr>
                              <m:t>−</m:t>
                            </m:r>
                            <m:r>
                              <a:rPr lang="en-US" altLang="zh-CN" sz="2800" i="1">
                                <a:solidFill>
                                  <a:schemeClr val="tx1"/>
                                </a:solidFill>
                                <a:latin typeface="Cambria Math" panose="02040503050406030204" pitchFamily="18" charset="0"/>
                              </a:rPr>
                              <m:t>𝑓</m:t>
                            </m:r>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𝑥</m:t>
                                </m:r>
                              </m:e>
                            </m:d>
                          </m:num>
                          <m:den>
                            <m:r>
                              <m:rPr>
                                <m:sty m:val="p"/>
                              </m:rPr>
                              <a:rPr lang="en-US" altLang="zh-CN" sz="2800">
                                <a:solidFill>
                                  <a:schemeClr val="tx1"/>
                                </a:solidFill>
                                <a:latin typeface="Cambria Math" panose="02040503050406030204" pitchFamily="18" charset="0"/>
                              </a:rPr>
                              <m:t>Δ</m:t>
                            </m:r>
                            <m:r>
                              <a:rPr lang="en-US" altLang="zh-CN" sz="2800" i="1">
                                <a:solidFill>
                                  <a:schemeClr val="tx1"/>
                                </a:solidFill>
                                <a:latin typeface="Cambria Math" panose="02040503050406030204" pitchFamily="18" charset="0"/>
                              </a:rPr>
                              <m:t>𝑥</m:t>
                            </m:r>
                          </m:den>
                        </m:f>
                      </m:e>
                    </m:func>
                    <m:r>
                      <a:rPr lang="en-US" altLang="zh-CN" sz="2800" b="0" i="1" smtClean="0">
                        <a:latin typeface="Cambria Math" panose="02040503050406030204" pitchFamily="18" charset="0"/>
                      </a:rPr>
                      <m:t>=</m:t>
                    </m:r>
                    <m:func>
                      <m:funcPr>
                        <m:ctrlPr>
                          <a:rPr lang="en-US" altLang="zh-CN" sz="2800" i="1">
                            <a:latin typeface="Cambria Math" panose="02040503050406030204" pitchFamily="18" charset="0"/>
                          </a:rPr>
                        </m:ctrlPr>
                      </m:funcPr>
                      <m:fName>
                        <m:limLow>
                          <m:limLowPr>
                            <m:ctrlPr>
                              <a:rPr lang="en-US" altLang="zh-CN" sz="2800" i="1">
                                <a:latin typeface="Cambria Math" panose="02040503050406030204" pitchFamily="18" charset="0"/>
                              </a:rPr>
                            </m:ctrlPr>
                          </m:limLowPr>
                          <m:e>
                            <m:r>
                              <m:rPr>
                                <m:sty m:val="p"/>
                              </m:rPr>
                              <a:rPr lang="en-US" altLang="zh-CN" sz="2800">
                                <a:latin typeface="Cambria Math" panose="02040503050406030204" pitchFamily="18" charset="0"/>
                              </a:rPr>
                              <m:t>lim</m:t>
                            </m:r>
                          </m:e>
                          <m:lim>
                            <m:r>
                              <m:rPr>
                                <m:sty m:val="p"/>
                              </m:rPr>
                              <a:rPr lang="en-US" altLang="zh-CN" sz="2800">
                                <a:latin typeface="Cambria Math" panose="02040503050406030204" pitchFamily="18" charset="0"/>
                              </a:rPr>
                              <m:t>Δ</m:t>
                            </m:r>
                            <m:r>
                              <a:rPr lang="en-US" altLang="zh-CN" sz="2800" i="1">
                                <a:latin typeface="Cambria Math" panose="02040503050406030204" pitchFamily="18" charset="0"/>
                              </a:rPr>
                              <m:t>𝑥</m:t>
                            </m:r>
                            <m:r>
                              <a:rPr lang="en-US" altLang="zh-CN" sz="2800" i="1">
                                <a:latin typeface="Cambria Math" panose="02040503050406030204" pitchFamily="18" charset="0"/>
                              </a:rPr>
                              <m:t>→0</m:t>
                            </m:r>
                          </m:lim>
                        </m:limLow>
                      </m:fName>
                      <m:e>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𝑎</m:t>
                                </m:r>
                              </m:e>
                              <m:sup>
                                <m:r>
                                  <a:rPr lang="en-US" altLang="zh-CN" sz="2800" i="1">
                                    <a:latin typeface="Cambria Math" panose="02040503050406030204" pitchFamily="18" charset="0"/>
                                  </a:rPr>
                                  <m:t>𝑥</m:t>
                                </m:r>
                                <m:r>
                                  <a:rPr lang="en-US" altLang="zh-CN" sz="2800" i="1">
                                    <a:latin typeface="Cambria Math" panose="02040503050406030204" pitchFamily="18" charset="0"/>
                                  </a:rPr>
                                  <m:t>+</m:t>
                                </m:r>
                                <m:r>
                                  <m:rPr>
                                    <m:sty m:val="p"/>
                                  </m:rPr>
                                  <a:rPr lang="en-US" altLang="zh-CN" sz="2800">
                                    <a:latin typeface="Cambria Math" panose="02040503050406030204" pitchFamily="18" charset="0"/>
                                  </a:rPr>
                                  <m:t>Δ</m:t>
                                </m:r>
                                <m:r>
                                  <a:rPr lang="en-US" altLang="zh-CN" sz="2800" i="1">
                                    <a:latin typeface="Cambria Math" panose="02040503050406030204" pitchFamily="18" charset="0"/>
                                  </a:rPr>
                                  <m:t>𝑥</m:t>
                                </m:r>
                              </m:sup>
                            </m:sSup>
                            <m:r>
                              <a:rPr lang="en-US" altLang="zh-CN" sz="2800" i="1">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𝑎</m:t>
                                </m:r>
                              </m:e>
                              <m:sup>
                                <m:r>
                                  <a:rPr lang="en-US" altLang="zh-CN" sz="2800" b="0" i="1" smtClean="0">
                                    <a:latin typeface="Cambria Math" panose="02040503050406030204" pitchFamily="18" charset="0"/>
                                  </a:rPr>
                                  <m:t>𝑥</m:t>
                                </m:r>
                              </m:sup>
                            </m:sSup>
                          </m:num>
                          <m:den>
                            <m:r>
                              <m:rPr>
                                <m:sty m:val="p"/>
                              </m:rPr>
                              <a:rPr lang="en-US" altLang="zh-CN" sz="2800">
                                <a:latin typeface="Cambria Math" panose="02040503050406030204" pitchFamily="18" charset="0"/>
                              </a:rPr>
                              <m:t>Δ</m:t>
                            </m:r>
                            <m:r>
                              <a:rPr lang="en-US" altLang="zh-CN" sz="2800" i="1">
                                <a:latin typeface="Cambria Math" panose="02040503050406030204" pitchFamily="18" charset="0"/>
                              </a:rPr>
                              <m:t>𝑥</m:t>
                            </m:r>
                          </m:den>
                        </m:f>
                      </m:e>
                    </m:func>
                  </m:oMath>
                </a14:m>
                <a:endParaRPr lang="en-US" altLang="zh-CN"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m:rPr>
                                      <m:sty m:val="p"/>
                                    </m:rPr>
                                    <a:rPr lang="en-US" altLang="zh-CN">
                                      <a:latin typeface="Cambria Math" panose="02040503050406030204" pitchFamily="18" charset="0"/>
                                    </a:rPr>
                                    <m:t>Δ</m:t>
                                  </m:r>
                                  <m:r>
                                    <a:rPr lang="en-US" altLang="zh-CN" i="1">
                                      <a:latin typeface="Cambria Math" panose="02040503050406030204" pitchFamily="18" charset="0"/>
                                    </a:rPr>
                                    <m:t>𝑥</m:t>
                                  </m:r>
                                </m:sup>
                              </m:sSup>
                              <m:r>
                                <a:rPr lang="en-US" altLang="zh-CN" i="1">
                                  <a:latin typeface="Cambria Math" panose="02040503050406030204" pitchFamily="18" charset="0"/>
                                </a:rPr>
                                <m:t>−</m:t>
                              </m:r>
                              <m:r>
                                <a:rPr lang="en-US" altLang="zh-CN" b="0" i="1" smtClean="0">
                                  <a:latin typeface="Cambria Math" panose="02040503050406030204" pitchFamily="18" charset="0"/>
                                </a:rPr>
                                <m:t>1</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𝑥</m:t>
                          </m:r>
                        </m:sup>
                      </m:sSup>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𝑥</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𝑎</m:t>
                                  </m:r>
                                </m:e>
                              </m:func>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r>
                        <a:rPr lang="zh-CN" altLang="en-US" i="1">
                          <a:latin typeface="Cambria Math" panose="02040503050406030204" pitchFamily="18" charset="0"/>
                        </a:rPr>
                        <m:t>等价无穷小</m:t>
                      </m:r>
                      <m:r>
                        <a:rPr lang="zh-CN" altLang="en-US" i="1" smtClean="0">
                          <a:latin typeface="Cambria Math" panose="02040503050406030204" pitchFamily="18" charset="0"/>
                        </a:rPr>
                        <m:t>替换</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𝑎</m:t>
                          </m:r>
                        </m:e>
                      </m:func>
                      <m:r>
                        <a:rPr lang="en-US" altLang="zh-CN" b="0" i="1" smtClean="0">
                          <a:latin typeface="Cambria Math" panose="02040503050406030204" pitchFamily="18" charset="0"/>
                        </a:rPr>
                        <m:t>.</m:t>
                      </m:r>
                    </m:oMath>
                  </m:oMathPara>
                </a14:m>
                <a:endParaRPr lang="en-US" altLang="zh-CN" dirty="0" smtClean="0"/>
              </a:p>
              <a:p>
                <a:r>
                  <a:rPr lang="zh-CN" altLang="en-US" dirty="0" smtClean="0"/>
                  <a:t>即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𝑎</m:t>
                        </m:r>
                      </m:e>
                    </m:func>
                  </m:oMath>
                </a14:m>
                <a:r>
                  <a:rPr lang="en-US" altLang="zh-CN" dirty="0" smtClean="0"/>
                  <a:t>.</a:t>
                </a:r>
              </a:p>
              <a:p>
                <a:r>
                  <a:rPr lang="zh-CN" altLang="en-US" dirty="0"/>
                  <a:t>特别</a:t>
                </a:r>
                <a:r>
                  <a:rPr lang="zh-CN" altLang="en-US" dirty="0" smtClean="0"/>
                  <a:t>地</a:t>
                </a:r>
                <a:r>
                  <a:rPr lang="en-US" altLang="zh-CN" dirty="0" smtClean="0"/>
                  <a:t>, </a:t>
                </a:r>
                <a:r>
                  <a:rPr lang="zh-CN" altLang="en-US" dirty="0" smtClean="0"/>
                  <a:t>若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𝑒</m:t>
                    </m:r>
                  </m:oMath>
                </a14:m>
                <a:r>
                  <a:rPr lang="en-US" altLang="zh-CN" dirty="0" smtClean="0"/>
                  <a:t>, </a:t>
                </a:r>
                <a:r>
                  <a:rPr lang="zh-CN" altLang="en-US" dirty="0" smtClean="0"/>
                  <a:t>则 </a:t>
                </a:r>
                <a14:m>
                  <m:oMath xmlns:m="http://schemas.openxmlformats.org/officeDocument/2006/math">
                    <m:d>
                      <m:dPr>
                        <m:ctrlPr>
                          <a:rPr lang="en-US" altLang="zh-CN" b="0" i="1" smtClean="0">
                            <a:solidFill>
                              <a:srgbClr val="FF0000"/>
                            </a:solidFill>
                            <a:latin typeface="Cambria Math" panose="02040503050406030204" pitchFamily="18" charset="0"/>
                          </a:rPr>
                        </m:ctrlPr>
                      </m:dPr>
                      <m:e>
                        <m:sSup>
                          <m:sSupPr>
                            <m:ctrlPr>
                              <a:rPr lang="en-US" altLang="zh-CN" b="0"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𝑒</m:t>
                            </m:r>
                          </m:e>
                          <m:sup>
                            <m:r>
                              <a:rPr lang="en-US" altLang="zh-CN" b="0" i="1" smtClean="0">
                                <a:solidFill>
                                  <a:srgbClr val="FF0000"/>
                                </a:solidFill>
                                <a:latin typeface="Cambria Math" panose="02040503050406030204" pitchFamily="18" charset="0"/>
                              </a:rPr>
                              <m:t>𝑥</m:t>
                            </m:r>
                          </m:sup>
                        </m:sSup>
                      </m:e>
                    </m:d>
                    <m:r>
                      <a:rPr lang="en-US" altLang="zh-CN" b="0" i="1" smtClean="0">
                        <a:solidFill>
                          <a:srgbClr val="FF0000"/>
                        </a:solidFill>
                        <a:latin typeface="Cambria Math" panose="02040503050406030204" pitchFamily="18" charset="0"/>
                      </a:rPr>
                      <m:t>′=</m:t>
                    </m:r>
                    <m:sSup>
                      <m:sSupPr>
                        <m:ctrlPr>
                          <a:rPr lang="en-US" altLang="zh-CN" i="1">
                            <a:solidFill>
                              <a:srgbClr val="FF0000"/>
                            </a:solidFill>
                            <a:latin typeface="Cambria Math" panose="02040503050406030204" pitchFamily="18" charset="0"/>
                          </a:rPr>
                        </m:ctrlPr>
                      </m:sSupPr>
                      <m:e>
                        <m:r>
                          <a:rPr lang="en-US" altLang="zh-CN" i="1">
                            <a:solidFill>
                              <a:srgbClr val="FF0000"/>
                            </a:solidFill>
                            <a:latin typeface="Cambria Math" panose="02040503050406030204" pitchFamily="18" charset="0"/>
                          </a:rPr>
                          <m:t>𝑒</m:t>
                        </m:r>
                      </m:e>
                      <m:sup>
                        <m:r>
                          <a:rPr lang="en-US" altLang="zh-CN" i="1">
                            <a:solidFill>
                              <a:srgbClr val="FF0000"/>
                            </a:solidFill>
                            <a:latin typeface="Cambria Math" panose="02040503050406030204" pitchFamily="18" charset="0"/>
                          </a:rPr>
                          <m:t>𝑥</m:t>
                        </m:r>
                      </m:sup>
                    </m:sSup>
                  </m:oMath>
                </a14:m>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b="-10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070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en-US" altLang="zh-CN" dirty="0" smtClean="0">
                <a:solidFill>
                  <a:srgbClr val="00B050"/>
                </a:solidFill>
              </a:rPr>
              <a:t>3.1 </a:t>
            </a:r>
            <a:r>
              <a:rPr lang="zh-CN" altLang="en-US" dirty="0" smtClean="0">
                <a:solidFill>
                  <a:srgbClr val="00B050"/>
                </a:solidFill>
              </a:rPr>
              <a:t>导数</a:t>
            </a:r>
            <a:r>
              <a:rPr lang="zh-CN" altLang="en-US" dirty="0">
                <a:solidFill>
                  <a:srgbClr val="00B050"/>
                </a:solidFill>
              </a:rPr>
              <a:t>的概念</a:t>
            </a:r>
          </a:p>
        </p:txBody>
      </p:sp>
      <mc:AlternateContent xmlns:mc="http://schemas.openxmlformats.org/markup-compatibility/2006" xmlns:a14="http://schemas.microsoft.com/office/drawing/2010/main">
        <mc:Choice Requires="a14">
          <p:sp>
            <p:nvSpPr>
              <p:cNvPr id="3" name="内容占位符 2"/>
              <p:cNvSpPr>
                <a:spLocks noGrp="1"/>
              </p:cNvSpPr>
              <p:nvPr>
                <p:ph sz="quarter" idx="10"/>
              </p:nvPr>
            </p:nvSpPr>
            <p:spPr/>
            <p:txBody>
              <a:bodyPr>
                <a:normAutofit/>
              </a:bodyPr>
              <a:lstStyle/>
              <a:p>
                <a:pPr>
                  <a:lnSpc>
                    <a:spcPct val="120000"/>
                  </a:lnSpc>
                  <a:spcAft>
                    <a:spcPts val="600"/>
                  </a:spcAft>
                </a:pPr>
                <a:r>
                  <a:rPr lang="zh-CN" altLang="en-US" dirty="0" smtClean="0"/>
                  <a:t>导数的思想最初是法国数学家费马为解决极大和极小问题而引入的</a:t>
                </a:r>
                <a:r>
                  <a:rPr lang="en-US" altLang="zh-CN" dirty="0" smtClean="0"/>
                  <a:t>. </a:t>
                </a:r>
                <a:r>
                  <a:rPr lang="zh-CN" altLang="en-US" dirty="0" smtClean="0"/>
                  <a:t>它的建立则是英国数学家牛顿和德国数学家莱布尼兹分别在研究力学和几何学过程中建立的</a:t>
                </a:r>
                <a:r>
                  <a:rPr lang="en-US" altLang="zh-CN" dirty="0" smtClean="0"/>
                  <a:t>.</a:t>
                </a:r>
              </a:p>
              <a:p>
                <a:pPr>
                  <a:lnSpc>
                    <a:spcPct val="120000"/>
                  </a:lnSpc>
                  <a:spcAft>
                    <a:spcPts val="600"/>
                  </a:spcAft>
                </a:pPr>
                <a:r>
                  <a:rPr lang="zh-CN" altLang="en-US" dirty="0">
                    <a:solidFill>
                      <a:srgbClr val="0000FF"/>
                    </a:solidFill>
                  </a:rPr>
                  <a:t>例</a:t>
                </a:r>
                <a:r>
                  <a:rPr lang="zh-CN" altLang="en-US" dirty="0"/>
                  <a:t> </a:t>
                </a:r>
                <a:r>
                  <a:rPr lang="zh-CN" altLang="en-US" dirty="0" smtClean="0"/>
                  <a:t>我们知道</a:t>
                </a:r>
                <a:r>
                  <a:rPr lang="en-US" altLang="zh-CN" dirty="0" smtClean="0"/>
                  <a:t>, </a:t>
                </a:r>
                <a:r>
                  <a:rPr lang="zh-CN" altLang="en-US" dirty="0" smtClean="0"/>
                  <a:t>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𝑏𝑥</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≠0</m:t>
                        </m:r>
                      </m:e>
                    </m:d>
                  </m:oMath>
                </a14:m>
                <a:r>
                  <a:rPr lang="zh-CN" altLang="en-US" dirty="0" smtClean="0"/>
                  <a:t> 的图像是一个抛物线</a:t>
                </a:r>
                <a:r>
                  <a:rPr lang="en-US" altLang="zh-CN" dirty="0" smtClean="0"/>
                  <a:t>, </a:t>
                </a:r>
                <a:r>
                  <a:rPr lang="zh-CN" altLang="en-US" dirty="0" smtClean="0"/>
                  <a:t>顶点为 </a:t>
                </a:r>
                <a14:m>
                  <m:oMath xmlns:m="http://schemas.openxmlformats.org/officeDocument/2006/math">
                    <m:r>
                      <a:rPr lang="en-US" altLang="zh-CN" b="0" i="1" smtClean="0">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𝑏</m:t>
                            </m:r>
                          </m:num>
                          <m:den>
                            <m:r>
                              <a:rPr lang="en-US" altLang="zh-CN" i="1">
                                <a:latin typeface="Cambria Math" panose="02040503050406030204" pitchFamily="18" charset="0"/>
                              </a:rPr>
                              <m:t>2</m:t>
                            </m:r>
                            <m:r>
                              <a:rPr lang="en-US" altLang="zh-CN" i="1">
                                <a:latin typeface="Cambria Math" panose="02040503050406030204" pitchFamily="18" charset="0"/>
                              </a:rPr>
                              <m:t>𝑎</m:t>
                            </m:r>
                          </m:den>
                        </m:f>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2</m:t>
                                </m:r>
                              </m:sup>
                            </m:sSup>
                          </m:num>
                          <m:den>
                            <m:r>
                              <a:rPr lang="en-US" altLang="zh-CN" i="1">
                                <a:latin typeface="Cambria Math" panose="02040503050406030204" pitchFamily="18" charset="0"/>
                              </a:rPr>
                              <m:t>4</m:t>
                            </m:r>
                            <m:r>
                              <a:rPr lang="en-US" altLang="zh-CN" i="1">
                                <a:latin typeface="Cambria Math" panose="02040503050406030204" pitchFamily="18" charset="0"/>
                              </a:rPr>
                              <m:t>𝑎</m:t>
                            </m:r>
                          </m:den>
                        </m:f>
                      </m:e>
                    </m:d>
                  </m:oMath>
                </a14:m>
                <a:r>
                  <a:rPr lang="en-US" altLang="zh-CN" dirty="0" smtClean="0"/>
                  <a:t>.</a:t>
                </a:r>
              </a:p>
              <a:p>
                <a:pPr>
                  <a:lnSpc>
                    <a:spcPct val="120000"/>
                  </a:lnSpc>
                  <a:spcAft>
                    <a:spcPts val="600"/>
                  </a:spcAft>
                </a:pPr>
                <a:r>
                  <a:rPr lang="zh-CN" altLang="en-US" dirty="0" smtClean="0"/>
                  <a:t>当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&gt;0</m:t>
                    </m:r>
                  </m:oMath>
                </a14:m>
                <a:r>
                  <a:rPr lang="zh-CN" altLang="en-US" dirty="0" smtClean="0"/>
                  <a:t> 时</a:t>
                </a:r>
                <a:r>
                  <a:rPr lang="en-US" altLang="zh-CN" dirty="0" smtClean="0"/>
                  <a:t>, </a:t>
                </a:r>
                <a:r>
                  <a:rPr lang="zh-CN" altLang="en-US" dirty="0" smtClean="0"/>
                  <a:t>这个抛物线开口向上</a:t>
                </a:r>
                <a:r>
                  <a:rPr lang="en-US" altLang="zh-CN" dirty="0" smtClean="0"/>
                  <a:t>, </a:t>
                </a:r>
                <a:r>
                  <a:rPr lang="zh-CN" altLang="en-US" dirty="0" smtClean="0"/>
                  <a:t>其顶点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0</m:t>
                        </m:r>
                      </m:sub>
                    </m:sSub>
                  </m:oMath>
                </a14:m>
                <a:r>
                  <a:rPr lang="zh-CN" altLang="en-US" dirty="0" smtClean="0"/>
                  <a:t> 是该图像的最低点</a:t>
                </a:r>
                <a:r>
                  <a:rPr lang="en-US" altLang="zh-CN" dirty="0" smtClean="0"/>
                  <a:t>, </a:t>
                </a:r>
                <a:r>
                  <a:rPr lang="zh-CN" altLang="en-US" dirty="0" smtClean="0"/>
                  <a:t>对应的函数值是这个函数的最小值</a:t>
                </a:r>
                <a:r>
                  <a:rPr lang="en-US" altLang="zh-CN" dirty="0"/>
                  <a:t>.</a:t>
                </a:r>
              </a:p>
              <a:p>
                <a:pPr>
                  <a:lnSpc>
                    <a:spcPct val="120000"/>
                  </a:lnSpc>
                  <a:spcAft>
                    <a:spcPts val="600"/>
                  </a:spcAft>
                </a:pPr>
                <a:r>
                  <a:rPr lang="zh-CN" altLang="en-US" dirty="0"/>
                  <a:t>当 </a:t>
                </a:r>
                <a14:m>
                  <m:oMath xmlns:m="http://schemas.openxmlformats.org/officeDocument/2006/math">
                    <m:r>
                      <a:rPr lang="en-US" altLang="zh-CN" i="1">
                        <a:latin typeface="Cambria Math" panose="02040503050406030204" pitchFamily="18" charset="0"/>
                      </a:rPr>
                      <m:t>𝑎</m:t>
                    </m:r>
                    <m:r>
                      <a:rPr lang="en-US" altLang="zh-CN" i="1">
                        <a:latin typeface="Cambria Math" panose="02040503050406030204" pitchFamily="18" charset="0"/>
                      </a:rPr>
                      <m:t>&gt;0</m:t>
                    </m:r>
                  </m:oMath>
                </a14:m>
                <a:r>
                  <a:rPr lang="zh-CN" altLang="en-US" dirty="0"/>
                  <a:t> 时</a:t>
                </a:r>
                <a:r>
                  <a:rPr lang="en-US" altLang="zh-CN" dirty="0"/>
                  <a:t>, </a:t>
                </a:r>
                <a:r>
                  <a:rPr lang="zh-CN" altLang="en-US" dirty="0"/>
                  <a:t>这个抛物线</a:t>
                </a:r>
                <a:r>
                  <a:rPr lang="zh-CN" altLang="en-US" dirty="0" smtClean="0"/>
                  <a:t>开口向下</a:t>
                </a:r>
                <a:r>
                  <a:rPr lang="en-US" altLang="zh-CN" dirty="0" smtClean="0"/>
                  <a:t>, </a:t>
                </a:r>
                <a:r>
                  <a:rPr lang="zh-CN" altLang="en-US" dirty="0"/>
                  <a:t>其顶点</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0</m:t>
                        </m:r>
                      </m:sub>
                    </m:sSub>
                  </m:oMath>
                </a14:m>
                <a:r>
                  <a:rPr lang="zh-CN" altLang="en-US" dirty="0" smtClean="0"/>
                  <a:t> 是</a:t>
                </a:r>
                <a:r>
                  <a:rPr lang="zh-CN" altLang="en-US" dirty="0"/>
                  <a:t>该图像的</a:t>
                </a:r>
                <a:r>
                  <a:rPr lang="zh-CN" altLang="en-US" dirty="0" smtClean="0"/>
                  <a:t>最</a:t>
                </a:r>
                <a:r>
                  <a:rPr lang="zh-CN" altLang="en-US" dirty="0"/>
                  <a:t>高</a:t>
                </a:r>
                <a:r>
                  <a:rPr lang="zh-CN" altLang="en-US" dirty="0" smtClean="0"/>
                  <a:t>点</a:t>
                </a:r>
                <a:r>
                  <a:rPr lang="en-US" altLang="zh-CN" dirty="0"/>
                  <a:t>, </a:t>
                </a:r>
                <a:r>
                  <a:rPr lang="zh-CN" altLang="en-US" dirty="0"/>
                  <a:t>对应的函数值是这个函数的</a:t>
                </a:r>
                <a:r>
                  <a:rPr lang="zh-CN" altLang="en-US" dirty="0" smtClean="0"/>
                  <a:t>最小值</a:t>
                </a:r>
                <a:r>
                  <a:rPr lang="en-US" altLang="zh-CN" dirty="0"/>
                  <a:t>.</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sz="quarter" idx="10"/>
              </p:nvPr>
            </p:nvSpPr>
            <p:spPr>
              <a:blipFill>
                <a:blip r:embed="rId2"/>
                <a:stretch>
                  <a:fillRect l="-734" t="-260" r="-451" b="-6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39733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lnSpcReduction="10000"/>
              </a:bodyPr>
              <a:lstStyle/>
              <a:p>
                <a:r>
                  <a:rPr lang="zh-CN" altLang="en-US" dirty="0" smtClean="0">
                    <a:solidFill>
                      <a:srgbClr val="0000FF"/>
                    </a:solidFill>
                  </a:rPr>
                  <a:t>例 </a:t>
                </a:r>
                <a:r>
                  <a:rPr lang="zh-CN" altLang="en-US" dirty="0" smtClean="0"/>
                  <a:t>设函数 </a:t>
                </a:r>
                <a14:m>
                  <m:oMath xmlns:m="http://schemas.openxmlformats.org/officeDocument/2006/math">
                    <m:r>
                      <a:rPr lang="en-US" altLang="zh-CN" b="0"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𝑥</m:t>
                                  </m:r>
                                </m:sup>
                              </m:sSup>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≤0</m:t>
                              </m:r>
                              <m:r>
                                <a:rPr lang="en-US" altLang="zh-CN" i="1">
                                  <a:latin typeface="Cambria Math" panose="02040503050406030204" pitchFamily="18" charset="0"/>
                                </a:rPr>
                                <m:t>;</m:t>
                              </m:r>
                            </m:e>
                          </m:mr>
                          <m:mr>
                            <m:e>
                              <m:r>
                                <a:rPr lang="en-US" altLang="zh-CN" i="1">
                                  <a:latin typeface="Cambria Math" panose="02040503050406030204" pitchFamily="18" charset="0"/>
                                </a:rPr>
                                <m:t>𝑥</m:t>
                              </m:r>
                              <m:r>
                                <a:rPr lang="en-US" altLang="zh-CN" b="0" i="1" smtClean="0">
                                  <a:latin typeface="Cambria Math" panose="02040503050406030204" pitchFamily="18" charset="0"/>
                                </a:rPr>
                                <m:t>+1</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&gt;0</m:t>
                              </m:r>
                              <m:r>
                                <a:rPr lang="en-US" altLang="zh-CN" i="1">
                                  <a:latin typeface="Cambria Math" panose="02040503050406030204" pitchFamily="18" charset="0"/>
                                </a:rPr>
                                <m:t>.</m:t>
                              </m:r>
                            </m:e>
                          </m:mr>
                        </m:m>
                      </m:e>
                    </m:d>
                  </m:oMath>
                </a14:m>
                <a:r>
                  <a:rPr lang="en-US" altLang="zh-CN" dirty="0" smtClean="0"/>
                  <a:t> </a:t>
                </a:r>
                <a:r>
                  <a:rPr lang="zh-CN" altLang="en-US" dirty="0" smtClean="0"/>
                  <a:t>试讨论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在 </a:t>
                </a:r>
                <a14:m>
                  <m:oMath xmlns:m="http://schemas.openxmlformats.org/officeDocument/2006/math">
                    <m:r>
                      <a:rPr lang="en-US" altLang="zh-CN" b="0" i="1" smtClean="0">
                        <a:latin typeface="Cambria Math" panose="02040503050406030204" pitchFamily="18" charset="0"/>
                      </a:rPr>
                      <m:t>0</m:t>
                    </m:r>
                  </m:oMath>
                </a14:m>
                <a:r>
                  <a:rPr lang="zh-CN" altLang="en-US" dirty="0" smtClean="0"/>
                  <a:t> 处的可导性</a:t>
                </a:r>
                <a:r>
                  <a:rPr lang="en-US" altLang="zh-CN" dirty="0" smtClean="0"/>
                  <a:t>, </a:t>
                </a:r>
                <a:r>
                  <a:rPr lang="zh-CN" altLang="en-US" dirty="0" smtClean="0"/>
                  <a:t>若可导</a:t>
                </a:r>
                <a:r>
                  <a:rPr lang="en-US" altLang="zh-CN" dirty="0" smtClean="0"/>
                  <a:t>, </a:t>
                </a:r>
                <a:r>
                  <a:rPr lang="zh-CN" altLang="en-US" dirty="0" smtClean="0"/>
                  <a:t>求出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′(0)</m:t>
                    </m:r>
                  </m:oMath>
                </a14:m>
                <a:r>
                  <a:rPr lang="en-US" altLang="zh-CN" dirty="0" smtClean="0"/>
                  <a:t>, </a:t>
                </a:r>
                <a:r>
                  <a:rPr lang="zh-CN" altLang="en-US" dirty="0" smtClean="0"/>
                  <a:t>并求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a:t>
                </a:r>
              </a:p>
              <a:p>
                <a:r>
                  <a:rPr lang="zh-CN" altLang="en-US" dirty="0" smtClean="0">
                    <a:solidFill>
                      <a:srgbClr val="0000FF"/>
                    </a:solidFill>
                  </a:rPr>
                  <a:t>解 </a:t>
                </a:r>
                <a:r>
                  <a:rPr lang="zh-CN" altLang="en-US" dirty="0" smtClean="0"/>
                  <a:t>由于</a:t>
                </a:r>
                <a:r>
                  <a:rPr lang="en-US" altLang="zh-CN" dirty="0" smtClean="0"/>
                  <a:t> </a:t>
                </a:r>
              </a:p>
              <a:p>
                <a:pPr marL="0" indent="0">
                  <a:buNone/>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b="0" i="1" smtClean="0">
                              <a:latin typeface="Cambria Math" panose="02040503050406030204" pitchFamily="18" charset="0"/>
                            </a:rPr>
                            <m:t>0</m:t>
                          </m:r>
                        </m:e>
                      </m:d>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𝑥</m:t>
                                  </m:r>
                                </m:sup>
                              </m:sSup>
                            </m:e>
                          </m:d>
                        </m:e>
                        <m:sup>
                          <m:r>
                            <a:rPr lang="en-US" altLang="zh-CN" b="0" i="1" smtClean="0">
                              <a:latin typeface="Cambria Math" panose="02040503050406030204" pitchFamily="18" charset="0"/>
                            </a:rPr>
                            <m:t>′</m:t>
                          </m:r>
                        </m:sup>
                      </m:sSup>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𝑥</m:t>
                          </m:r>
                        </m:sup>
                      </m:sSup>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zh-CN" altLang="en-US">
                                  <a:latin typeface="Cambria Math" panose="02040503050406030204" pitchFamily="18" charset="0"/>
                                </a:rPr>
                                <m:t>​</m:t>
                              </m:r>
                            </m:e>
                          </m:d>
                        </m:e>
                        <m:sub>
                          <m:r>
                            <a:rPr lang="en-US" altLang="zh-CN" i="1">
                              <a:latin typeface="Cambria Math" panose="02040503050406030204" pitchFamily="18" charset="0"/>
                            </a:rPr>
                            <m:t>𝑥</m:t>
                          </m:r>
                          <m:r>
                            <a:rPr lang="en-US" altLang="zh-CN" i="1">
                              <a:latin typeface="Cambria Math" panose="02040503050406030204" pitchFamily="18" charset="0"/>
                            </a:rPr>
                            <m:t>=0</m:t>
                          </m:r>
                        </m:sub>
                      </m:sSub>
                      <m:r>
                        <a:rPr lang="en-US" altLang="zh-CN" b="0" i="1" smtClean="0">
                          <a:latin typeface="Cambria Math" panose="02040503050406030204" pitchFamily="18" charset="0"/>
                        </a:rPr>
                        <m:t>=1</m:t>
                      </m:r>
                      <m:r>
                        <a:rPr lang="en-US" altLang="zh-CN" b="0" i="0" smtClean="0">
                          <a:latin typeface="Cambria Math" panose="02040503050406030204" pitchFamily="18" charset="0"/>
                        </a:rPr>
                        <m:t>,</m:t>
                      </m:r>
                      <m:r>
                        <a:rPr lang="en-US" altLang="zh-CN" b="0" i="1" smtClean="0">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m:t>
                          </m:r>
                        </m:sup>
                      </m:sSup>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=0</m:t>
                          </m:r>
                        </m:sub>
                      </m:sSub>
                      <m:r>
                        <a:rPr lang="en-US" altLang="zh-CN" i="1">
                          <a:latin typeface="Cambria Math" panose="02040503050406030204" pitchFamily="18" charset="0"/>
                        </a:rPr>
                        <m:t>=1</m:t>
                      </m:r>
                      <m:r>
                        <a:rPr lang="en-US" altLang="zh-CN" b="0" i="0" smtClean="0">
                          <a:latin typeface="Cambria Math" panose="02040503050406030204" pitchFamily="18" charset="0"/>
                        </a:rPr>
                        <m:t>.</m:t>
                      </m:r>
                    </m:oMath>
                  </m:oMathPara>
                </a14:m>
                <a:endParaRPr lang="en-US" altLang="zh-CN" dirty="0" smtClean="0"/>
              </a:p>
              <a:p>
                <a:r>
                  <a:rPr lang="zh-CN" altLang="en-US" dirty="0" smtClean="0"/>
                  <a:t>因此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=1</m:t>
                    </m:r>
                  </m:oMath>
                </a14:m>
                <a:r>
                  <a:rPr lang="en-US" altLang="zh-CN" dirty="0" smtClean="0"/>
                  <a:t>. </a:t>
                </a:r>
                <a:r>
                  <a:rPr lang="zh-CN" altLang="en-US" dirty="0" smtClean="0"/>
                  <a:t>由定理</a:t>
                </a:r>
                <a:r>
                  <a:rPr lang="en-US" altLang="zh-CN" dirty="0" smtClean="0"/>
                  <a:t>3.1.1</a:t>
                </a:r>
                <a:r>
                  <a:rPr lang="zh-CN" altLang="en-US" dirty="0" smtClean="0"/>
                  <a:t>可知</a:t>
                </a:r>
                <a:r>
                  <a:rPr lang="en-US" altLang="zh-CN" dirty="0" smtClean="0"/>
                  <a:t>, </a:t>
                </a:r>
                <a:r>
                  <a:rPr lang="zh-CN" altLang="en-US" dirty="0" smtClean="0"/>
                  <a:t>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处可导</a:t>
                </a:r>
                <a:r>
                  <a:rPr lang="en-US" altLang="zh-CN" dirty="0" smtClean="0"/>
                  <a:t>, </a:t>
                </a:r>
                <a:r>
                  <a:rPr lang="zh-CN" altLang="en-US" dirty="0" smtClean="0"/>
                  <a:t>且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=1</m:t>
                    </m:r>
                  </m:oMath>
                </a14:m>
                <a:r>
                  <a:rPr lang="en-US" altLang="zh-CN" dirty="0" smtClean="0"/>
                  <a:t>.</a:t>
                </a:r>
              </a:p>
              <a:p>
                <a:r>
                  <a:rPr lang="zh-CN" altLang="en-US" dirty="0" smtClean="0"/>
                  <a:t>当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&lt;0</m:t>
                    </m:r>
                  </m:oMath>
                </a14:m>
                <a:r>
                  <a:rPr lang="en-US" altLang="zh-CN" dirty="0" smtClean="0"/>
                  <a:t> </a:t>
                </a:r>
                <a:r>
                  <a:rPr lang="zh-CN" altLang="en-US" dirty="0" smtClean="0"/>
                  <a:t>时</a:t>
                </a:r>
                <a:r>
                  <a:rPr lang="en-US" altLang="zh-CN" dirty="0" smtClean="0"/>
                  <a:t>,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𝑥</m:t>
                        </m:r>
                      </m:sup>
                    </m:sSup>
                  </m:oMath>
                </a14:m>
                <a:r>
                  <a:rPr lang="en-US" altLang="zh-CN"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𝑥</m:t>
                                </m:r>
                              </m:sup>
                            </m:sSup>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𝑥</m:t>
                        </m:r>
                      </m:sup>
                    </m:sSup>
                  </m:oMath>
                </a14:m>
                <a:r>
                  <a:rPr lang="en-US" altLang="zh-CN" dirty="0" smtClean="0"/>
                  <a:t>.</a:t>
                </a:r>
              </a:p>
              <a:p>
                <a:r>
                  <a:rPr lang="zh-CN" altLang="en-US" dirty="0" smtClean="0"/>
                  <a:t>当 </a:t>
                </a:r>
                <a14:m>
                  <m:oMath xmlns:m="http://schemas.openxmlformats.org/officeDocument/2006/math">
                    <m:r>
                      <a:rPr lang="en-US" altLang="zh-CN" i="1">
                        <a:latin typeface="Cambria Math" panose="02040503050406030204" pitchFamily="18" charset="0"/>
                      </a:rPr>
                      <m:t>𝑥</m:t>
                    </m:r>
                    <m:r>
                      <a:rPr lang="en-US" altLang="zh-CN" b="0" i="1">
                        <a:latin typeface="Cambria Math" panose="02040503050406030204" pitchFamily="18" charset="0"/>
                      </a:rPr>
                      <m:t>&gt;</m:t>
                    </m:r>
                    <m:r>
                      <a:rPr lang="en-US" altLang="zh-CN" i="1">
                        <a:latin typeface="Cambria Math" panose="02040503050406030204" pitchFamily="18" charset="0"/>
                      </a:rPr>
                      <m:t>0</m:t>
                    </m:r>
                  </m:oMath>
                </a14:m>
                <a:r>
                  <a:rPr lang="en-US" altLang="zh-CN" dirty="0"/>
                  <a:t> </a:t>
                </a:r>
                <a:r>
                  <a:rPr lang="zh-CN" altLang="en-US" dirty="0"/>
                  <a:t>时</a:t>
                </a:r>
                <a:r>
                  <a:rPr lang="en-US" altLang="zh-CN" dirty="0"/>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b="0" i="1" smtClean="0">
                        <a:latin typeface="Cambria Math" panose="02040503050406030204" pitchFamily="18" charset="0"/>
                      </a:rPr>
                      <m:t>1</m:t>
                    </m:r>
                  </m:oMath>
                </a14:m>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r="-1411" b="-10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7557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t>故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𝑥</m:t>
                                  </m:r>
                                </m:sup>
                              </m:sSup>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≤0</m:t>
                              </m:r>
                              <m:r>
                                <a:rPr lang="en-US" altLang="zh-CN" i="1">
                                  <a:latin typeface="Cambria Math" panose="02040503050406030204" pitchFamily="18" charset="0"/>
                                </a:rPr>
                                <m:t>;</m:t>
                              </m:r>
                            </m:e>
                          </m:mr>
                          <m:mr>
                            <m:e>
                              <m:r>
                                <a:rPr lang="en-US" altLang="zh-CN" b="0" i="1" smtClean="0">
                                  <a:latin typeface="Cambria Math" panose="02040503050406030204" pitchFamily="18" charset="0"/>
                                </a:rPr>
                                <m:t>1</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&gt;0</m:t>
                              </m:r>
                              <m:r>
                                <a:rPr lang="en-US" altLang="zh-CN" i="1">
                                  <a:latin typeface="Cambria Math" panose="02040503050406030204" pitchFamily="18" charset="0"/>
                                </a:rPr>
                                <m:t>.</m:t>
                              </m:r>
                            </m:e>
                          </m:mr>
                        </m:m>
                      </m:e>
                    </m:d>
                  </m:oMath>
                </a14:m>
                <a:endParaRPr lang="en-US" altLang="zh-CN" dirty="0" smtClean="0"/>
              </a:p>
              <a:p>
                <a:r>
                  <a:rPr lang="zh-CN" altLang="en-US" dirty="0"/>
                  <a:t>一般</a:t>
                </a:r>
                <a:r>
                  <a:rPr lang="zh-CN" altLang="en-US" dirty="0" smtClean="0"/>
                  <a:t>地</a:t>
                </a:r>
                <a:r>
                  <a:rPr lang="en-US" altLang="zh-CN" dirty="0" smtClean="0"/>
                  <a:t>, </a:t>
                </a:r>
                <a:r>
                  <a:rPr lang="zh-CN" altLang="en-US" dirty="0" smtClean="0"/>
                  <a:t>如果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i="1">
                                  <a:latin typeface="Cambria Math" panose="02040503050406030204" pitchFamily="18" charset="0"/>
                                </a:rPr>
                                <m:t>;</m:t>
                              </m:r>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mr>
                        </m:m>
                      </m:e>
                    </m:d>
                  </m:oMath>
                </a14:m>
                <a:r>
                  <a:rPr lang="en-US" altLang="zh-CN" dirty="0" smtClean="0"/>
                  <a:t> </a:t>
                </a:r>
                <a:r>
                  <a:rPr lang="zh-CN" altLang="en-US" dirty="0" smtClean="0"/>
                  <a:t>且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d>
                      <m:dPr>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上可导</a:t>
                </a:r>
                <a:r>
                  <a:rPr lang="en-US" altLang="zh-CN" dirty="0" smtClean="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d>
                      <m:dPr>
                        <m:beg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0" smtClean="0">
                                <a:latin typeface="Cambria Math" panose="02040503050406030204" pitchFamily="18" charset="0"/>
                              </a:rPr>
                              <m:t>0</m:t>
                            </m:r>
                          </m:sub>
                        </m:sSub>
                        <m:r>
                          <a:rPr lang="en-US" altLang="zh-CN" i="1">
                            <a:latin typeface="Cambria Math" panose="02040503050406030204" pitchFamily="18" charset="0"/>
                          </a:rPr>
                          <m:t>,</m:t>
                        </m:r>
                        <m:r>
                          <a:rPr lang="en-US" altLang="zh-CN" b="0" i="1" smtClean="0">
                            <a:latin typeface="Cambria Math" panose="02040503050406030204" pitchFamily="18" charset="0"/>
                          </a:rPr>
                          <m:t>+∞</m:t>
                        </m:r>
                      </m:e>
                    </m:d>
                  </m:oMath>
                </a14:m>
                <a:r>
                  <a:rPr lang="en-US" altLang="zh-CN" dirty="0" smtClean="0"/>
                  <a:t> </a:t>
                </a:r>
                <a:r>
                  <a:rPr lang="zh-CN" altLang="en-US" dirty="0" smtClean="0"/>
                  <a:t>上可导</a:t>
                </a:r>
                <a:r>
                  <a:rPr lang="en-US" altLang="zh-CN" dirty="0" smtClean="0"/>
                  <a:t>, </a:t>
                </a:r>
                <a:r>
                  <a:rPr lang="zh-CN" altLang="en-US" dirty="0" smtClean="0"/>
                  <a:t>是否有</a:t>
                </a:r>
                <a:r>
                  <a:rPr lang="en-US" altLang="zh-CN" dirty="0" smtClean="0"/>
                  <a:t> </a:t>
                </a:r>
                <a14:m>
                  <m:oMath xmlns:m="http://schemas.openxmlformats.org/officeDocument/2006/math">
                    <m:r>
                      <a:rPr lang="en-US" altLang="zh-CN" i="1">
                        <a:latin typeface="Cambria Math" panose="02040503050406030204" pitchFamily="18" charset="0"/>
                      </a:rPr>
                      <m:t>𝑓</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e>
                          </m:mr>
                          <m:m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mr>
                        </m:m>
                      </m:e>
                    </m:d>
                  </m:oMath>
                </a14:m>
                <a:r>
                  <a:rPr lang="en-US" altLang="zh-CN" dirty="0" smtClean="0"/>
                  <a:t>?</a:t>
                </a:r>
              </a:p>
              <a:p>
                <a:r>
                  <a:rPr lang="zh-CN" altLang="en-US" dirty="0" smtClean="0"/>
                  <a:t>答案是否定的</a:t>
                </a:r>
                <a:r>
                  <a:rPr lang="en-US" altLang="zh-CN" dirty="0" smtClean="0"/>
                  <a:t>. </a:t>
                </a:r>
                <a:r>
                  <a:rPr lang="zh-CN" altLang="en-US" dirty="0" smtClean="0"/>
                  <a:t>这是因为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dirty="0" smtClean="0"/>
                  <a:t> </a:t>
                </a:r>
                <a:r>
                  <a:rPr lang="zh-CN" altLang="en-US" dirty="0" smtClean="0"/>
                  <a:t>未必等于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a:t>
                </a:r>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879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fontScale="92500"/>
              </a:bodyPr>
              <a:lstStyle/>
              <a:p>
                <a:r>
                  <a:rPr lang="zh-CN" altLang="en-US" dirty="0" smtClean="0">
                    <a:solidFill>
                      <a:srgbClr val="0000FF"/>
                    </a:solidFill>
                  </a:rPr>
                  <a:t>结论</a:t>
                </a:r>
                <a:r>
                  <a:rPr lang="zh-CN" altLang="en-US" dirty="0" smtClean="0"/>
                  <a:t> 设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i="1">
                                  <a:latin typeface="Cambria Math" panose="02040503050406030204" pitchFamily="18" charset="0"/>
                                </a:rPr>
                                <m:t>;</m:t>
                              </m:r>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mr>
                        </m:m>
                      </m:e>
                    </m:d>
                  </m:oMath>
                </a14:m>
                <a:r>
                  <a:rPr lang="en-US" altLang="zh-CN" dirty="0" smtClean="0"/>
                  <a:t> </a:t>
                </a:r>
                <a:r>
                  <a:rPr lang="zh-CN" altLang="en-US" dirty="0" smtClean="0"/>
                  <a:t>且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d>
                      <m:dPr>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上可导</a:t>
                </a:r>
                <a:r>
                  <a:rPr lang="en-US" altLang="zh-CN" dirty="0" smtClean="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d>
                      <m:dPr>
                        <m:beg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0" smtClean="0">
                                <a:latin typeface="Cambria Math" panose="02040503050406030204" pitchFamily="18" charset="0"/>
                              </a:rPr>
                              <m:t>0</m:t>
                            </m:r>
                          </m:sub>
                        </m:sSub>
                        <m:r>
                          <a:rPr lang="en-US" altLang="zh-CN" i="1">
                            <a:latin typeface="Cambria Math" panose="02040503050406030204" pitchFamily="18" charset="0"/>
                          </a:rPr>
                          <m:t>,</m:t>
                        </m:r>
                        <m:r>
                          <a:rPr lang="en-US" altLang="zh-CN" b="0" i="1" smtClean="0">
                            <a:latin typeface="Cambria Math" panose="02040503050406030204" pitchFamily="18" charset="0"/>
                          </a:rPr>
                          <m:t>+∞</m:t>
                        </m:r>
                      </m:e>
                    </m:d>
                  </m:oMath>
                </a14:m>
                <a:r>
                  <a:rPr lang="en-US" altLang="zh-CN" dirty="0" smtClean="0"/>
                  <a:t> </a:t>
                </a:r>
                <a:r>
                  <a:rPr lang="zh-CN" altLang="en-US" dirty="0" smtClean="0"/>
                  <a:t>上可</a:t>
                </a:r>
                <a:r>
                  <a:rPr lang="zh-CN" altLang="en-US" dirty="0" smtClean="0"/>
                  <a:t>导</a:t>
                </a:r>
                <a:r>
                  <a:rPr lang="en-US" altLang="zh-CN" dirty="0" smtClean="0"/>
                  <a:t>.</a:t>
                </a:r>
              </a:p>
              <a:p>
                <a:r>
                  <a:rPr lang="zh-CN" altLang="en-US" dirty="0" smtClean="0"/>
                  <a:t>如果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sSubSup>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sSubSup>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则 </a:t>
                </a:r>
                <a14:m>
                  <m:oMath xmlns:m="http://schemas.openxmlformats.org/officeDocument/2006/math">
                    <m:r>
                      <a:rPr lang="en-US" altLang="zh-CN" b="0" i="1" smtClean="0">
                        <a:latin typeface="Cambria Math" panose="02040503050406030204" pitchFamily="18" charset="0"/>
                      </a:rPr>
                      <m:t>𝑓</m:t>
                    </m:r>
                  </m:oMath>
                </a14:m>
                <a:r>
                  <a:rPr lang="en-US" altLang="zh-CN" dirty="0" smtClean="0"/>
                  <a:t> </a:t>
                </a:r>
                <a:r>
                  <a:rPr lang="zh-CN" altLang="en-US" dirty="0" smtClean="0"/>
                  <a:t>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处不连续</a:t>
                </a:r>
                <a:r>
                  <a:rPr lang="en-US" altLang="zh-CN" dirty="0" smtClean="0"/>
                  <a:t>, </a:t>
                </a:r>
                <a:r>
                  <a:rPr lang="zh-CN" altLang="en-US" dirty="0" smtClean="0"/>
                  <a:t>自然不可导</a:t>
                </a:r>
                <a:r>
                  <a:rPr lang="en-US" altLang="zh-CN" dirty="0" smtClean="0"/>
                  <a:t>.</a:t>
                </a:r>
              </a:p>
              <a:p>
                <a:r>
                  <a:rPr lang="zh-CN" altLang="en-US" dirty="0"/>
                  <a:t>如果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2</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a:t>, </a:t>
                </a:r>
                <a:r>
                  <a:rPr lang="zh-CN" altLang="en-US" dirty="0"/>
                  <a:t>则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a:t> </a:t>
                </a:r>
                <a:r>
                  <a:rPr lang="zh-CN" altLang="en-US" dirty="0"/>
                  <a:t>不存在</a:t>
                </a:r>
                <a:r>
                  <a:rPr lang="en-US" altLang="zh-CN" dirty="0"/>
                  <a:t>.</a:t>
                </a:r>
                <a:endParaRPr lang="en-US" altLang="zh-CN" dirty="0"/>
              </a:p>
              <a:p>
                <a:r>
                  <a:rPr lang="zh-CN" altLang="en-US" dirty="0" smtClean="0"/>
                  <a:t>如果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2</m:t>
                        </m:r>
                      </m:sub>
                    </m:sSub>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0"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smtClean="0"/>
                  <a:t>, </a:t>
                </a:r>
                <a:r>
                  <a:rPr lang="zh-CN" altLang="en-US" dirty="0" smtClean="0"/>
                  <a:t>则</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e>
                            </m:mr>
                            <m:mr>
                              <m:e>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e>
                            </m:m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mr>
                          </m:m>
                        </m:e>
                      </m:d>
                      <m:r>
                        <a:rPr lang="en-US" altLang="zh-CN" b="0" i="0" smtClean="0">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e>
                            </m:m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e>
                            </m:mr>
                          </m:m>
                        </m:e>
                      </m:d>
                    </m:oMath>
                  </m:oMathPara>
                </a14:m>
                <a:endParaRPr lang="en-US" altLang="zh-CN" dirty="0" smtClean="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550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Autofit/>
              </a:bodyPr>
              <a:lstStyle/>
              <a:p>
                <a:r>
                  <a:rPr lang="zh-CN" altLang="en-US" dirty="0" smtClean="0">
                    <a:solidFill>
                      <a:srgbClr val="0000FF"/>
                    </a:solidFill>
                  </a:rPr>
                  <a:t>例 </a:t>
                </a:r>
                <a:r>
                  <a:rPr lang="zh-CN" altLang="en-US" dirty="0" smtClean="0"/>
                  <a:t>若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&gt;0</m:t>
                    </m:r>
                  </m:oMath>
                </a14:m>
                <a:r>
                  <a:rPr lang="en-US" altLang="zh-CN" dirty="0" smtClean="0"/>
                  <a:t>, </a:t>
                </a:r>
                <a:r>
                  <a:rPr lang="zh-CN" altLang="en-US" dirty="0" smtClean="0"/>
                  <a:t>证明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𝛿</m:t>
                    </m:r>
                    <m:r>
                      <a:rPr lang="en-US" altLang="zh-CN" b="0" i="1" smtClean="0">
                        <a:latin typeface="Cambria Math" panose="02040503050406030204" pitchFamily="18" charset="0"/>
                      </a:rPr>
                      <m:t>&gt;0</m:t>
                    </m:r>
                  </m:oMath>
                </a14:m>
                <a:r>
                  <a:rPr lang="en-US" altLang="zh-CN" b="0" dirty="0" smtClean="0">
                    <a:latin typeface="Cambria Math" panose="02040503050406030204" pitchFamily="18" charset="0"/>
                  </a:rPr>
                  <a:t> </a:t>
                </a:r>
                <a:r>
                  <a:rPr lang="zh-CN" altLang="en-US" b="0" dirty="0" smtClean="0">
                    <a:latin typeface="Cambria Math" panose="02040503050406030204" pitchFamily="18" charset="0"/>
                  </a:rPr>
                  <a:t>使得当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e>
                    </m:d>
                  </m:oMath>
                </a14:m>
                <a:r>
                  <a:rPr lang="en-US" altLang="zh-CN" b="0" dirty="0" smtClean="0">
                    <a:latin typeface="Cambria Math" panose="02040503050406030204" pitchFamily="18" charset="0"/>
                  </a:rPr>
                  <a:t> </a:t>
                </a:r>
                <a:r>
                  <a:rPr lang="zh-CN" altLang="en-US" b="0" dirty="0" smtClean="0">
                    <a:latin typeface="Cambria Math" panose="02040503050406030204" pitchFamily="18" charset="0"/>
                  </a:rPr>
                  <a:t>时</a:t>
                </a:r>
                <a:r>
                  <a:rPr lang="en-US" altLang="zh-CN" b="0" dirty="0" smtClean="0">
                    <a:latin typeface="Cambria Math" panose="02040503050406030204" pitchFamily="18" charset="0"/>
                  </a:rPr>
                  <a:t>, </a:t>
                </a:r>
                <a:r>
                  <a:rPr lang="zh-CN" altLang="en-US" b="0" dirty="0" smtClean="0">
                    <a:latin typeface="Cambria Math" panose="02040503050406030204" pitchFamily="18" charset="0"/>
                  </a:rPr>
                  <a:t>有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dirty="0" smtClean="0"/>
                  <a:t>.</a:t>
                </a:r>
              </a:p>
              <a:p>
                <a:r>
                  <a:rPr lang="zh-CN" altLang="en-US" dirty="0" smtClean="0">
                    <a:solidFill>
                      <a:srgbClr val="0000FF"/>
                    </a:solidFill>
                  </a:rPr>
                  <a:t>证明 </a:t>
                </a:r>
                <a:r>
                  <a:rPr lang="zh-CN" altLang="en-US" dirty="0" smtClean="0"/>
                  <a:t>由于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sSubSup>
                      </m:lim>
                    </m:limLow>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r>
                      <a:rPr lang="en-US" altLang="zh-CN" b="0" i="1" smtClean="0">
                        <a:latin typeface="Cambria Math" panose="02040503050406030204" pitchFamily="18" charset="0"/>
                      </a:rPr>
                      <m:t>&gt;0</m:t>
                    </m:r>
                  </m:oMath>
                </a14:m>
                <a:r>
                  <a:rPr lang="en-US" altLang="zh-CN" dirty="0" smtClean="0"/>
                  <a:t>, </a:t>
                </a:r>
                <a:r>
                  <a:rPr lang="zh-CN" altLang="en-US" dirty="0" smtClean="0"/>
                  <a:t>根据极限的保号性</a:t>
                </a:r>
                <a:r>
                  <a:rPr lang="en-US" altLang="zh-CN" dirty="0" smtClean="0"/>
                  <a:t>,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m:t>
                    </m:r>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使得当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时</a:t>
                </a:r>
                <a:r>
                  <a:rPr lang="en-US" altLang="zh-CN" dirty="0" smtClean="0">
                    <a:latin typeface="Cambria Math" panose="02040503050406030204" pitchFamily="18" charset="0"/>
                  </a:rPr>
                  <a:t>, </a:t>
                </a:r>
                <a:r>
                  <a:rPr lang="zh-CN" altLang="en-US" dirty="0" smtClean="0">
                    <a:latin typeface="Cambria Math" panose="02040503050406030204" pitchFamily="18" charset="0"/>
                  </a:rPr>
                  <a:t>有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r>
                      <a:rPr lang="en-US" altLang="zh-CN" i="1" smtClean="0">
                        <a:latin typeface="Cambria Math" panose="02040503050406030204" pitchFamily="18" charset="0"/>
                      </a:rPr>
                      <m:t>&gt;</m:t>
                    </m:r>
                    <m:r>
                      <a:rPr lang="en-US" altLang="zh-CN" b="0" i="0" smtClean="0">
                        <a:latin typeface="Cambria Math" panose="02040503050406030204" pitchFamily="18" charset="0"/>
                      </a:rPr>
                      <m:t>0</m:t>
                    </m:r>
                  </m:oMath>
                </a14:m>
                <a:r>
                  <a:rPr lang="en-US" altLang="zh-CN" dirty="0" smtClean="0"/>
                  <a:t>. </a:t>
                </a:r>
                <a:r>
                  <a:rPr lang="zh-CN" altLang="en-US" dirty="0" smtClean="0"/>
                  <a:t>由于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&gt;0</m:t>
                    </m:r>
                  </m:oMath>
                </a14:m>
                <a:r>
                  <a:rPr lang="en-US" altLang="zh-CN" dirty="0" smtClean="0"/>
                  <a:t>, </a:t>
                </a:r>
                <a:r>
                  <a:rPr lang="zh-CN" altLang="en-US" dirty="0" smtClean="0"/>
                  <a:t>因此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a:t>
                </a:r>
              </a:p>
              <a:p>
                <a:r>
                  <a:rPr lang="zh-CN" altLang="en-US" dirty="0" smtClean="0">
                    <a:solidFill>
                      <a:srgbClr val="0000FF"/>
                    </a:solidFill>
                  </a:rPr>
                  <a:t>注 </a:t>
                </a:r>
                <a:r>
                  <a:rPr lang="zh-CN" altLang="en-US" dirty="0" smtClean="0"/>
                  <a:t>这里 </a:t>
                </a:r>
                <a14:m>
                  <m:oMath xmlns:m="http://schemas.openxmlformats.org/officeDocument/2006/math">
                    <m:r>
                      <a:rPr lang="en-US" altLang="zh-CN" b="0" i="1" smtClean="0">
                        <a:latin typeface="Cambria Math" panose="02040503050406030204" pitchFamily="18" charset="0"/>
                      </a:rPr>
                      <m:t>&gt;</m:t>
                    </m:r>
                  </m:oMath>
                </a14:m>
                <a:r>
                  <a:rPr lang="en-US" altLang="zh-CN" dirty="0" smtClean="0"/>
                  <a:t> </a:t>
                </a:r>
                <a:r>
                  <a:rPr lang="zh-CN" altLang="en-US" dirty="0" smtClean="0"/>
                  <a:t>不能换成 </a:t>
                </a:r>
                <a14:m>
                  <m:oMath xmlns:m="http://schemas.openxmlformats.org/officeDocument/2006/math">
                    <m:r>
                      <a:rPr lang="en-US" altLang="zh-CN" b="0" i="1" smtClean="0">
                        <a:latin typeface="Cambria Math" panose="02040503050406030204" pitchFamily="18" charset="0"/>
                      </a:rPr>
                      <m:t>≥</m:t>
                    </m:r>
                  </m:oMath>
                </a14:m>
                <a:r>
                  <a:rPr lang="en-US" altLang="zh-CN" dirty="0" smtClean="0"/>
                  <a:t>, </a:t>
                </a:r>
                <a:r>
                  <a:rPr lang="zh-CN" altLang="en-US" dirty="0" smtClean="0"/>
                  <a:t>例如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𝑥</m:t>
                                      </m:r>
                                    </m:den>
                                  </m:f>
                                </m:e>
                              </m:func>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≠0;</m:t>
                              </m:r>
                            </m:e>
                          </m:mr>
                          <m:mr>
                            <m:e>
                              <m:r>
                                <a:rPr lang="en-US" altLang="zh-CN" i="1">
                                  <a:latin typeface="Cambria Math" panose="02040503050406030204" pitchFamily="18" charset="0"/>
                                </a:rPr>
                                <m:t>0,</m:t>
                              </m:r>
                            </m:e>
                            <m:e>
                              <m:r>
                                <a:rPr lang="en-US" altLang="zh-CN" i="1">
                                  <a:latin typeface="Cambria Math" panose="02040503050406030204" pitchFamily="18" charset="0"/>
                                </a:rPr>
                                <m:t>𝑥</m:t>
                              </m:r>
                              <m:r>
                                <a:rPr lang="en-US" altLang="zh-CN" i="1">
                                  <a:latin typeface="Cambria Math" panose="02040503050406030204" pitchFamily="18" charset="0"/>
                                </a:rPr>
                                <m:t>=0.</m:t>
                              </m:r>
                            </m:e>
                          </m:mr>
                        </m:m>
                      </m:e>
                    </m:d>
                  </m:oMath>
                </a14:m>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3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190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Autofit/>
              </a:bodyPr>
              <a:lstStyle/>
              <a:p>
                <a:r>
                  <a:rPr lang="zh-CN" altLang="en-US" dirty="0" smtClean="0"/>
                  <a:t>类似地</a:t>
                </a:r>
                <a:r>
                  <a:rPr lang="en-US" altLang="zh-CN" dirty="0" smtClean="0"/>
                  <a:t>, </a:t>
                </a:r>
                <a:r>
                  <a:rPr lang="zh-CN" altLang="en-US" dirty="0" smtClean="0"/>
                  <a:t>我们有</a:t>
                </a:r>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&gt;0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&gt;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a:latin typeface="Cambria Math" panose="02040503050406030204" pitchFamily="18" charset="0"/>
                      </a:rPr>
                      <m:t>.</m:t>
                    </m:r>
                  </m:oMath>
                </a14:m>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&lt;</m:t>
                    </m:r>
                    <m:r>
                      <a:rPr lang="en-US" altLang="zh-CN" i="1">
                        <a:latin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&lt;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a:latin typeface="Cambria Math" panose="02040503050406030204" pitchFamily="18" charset="0"/>
                      </a:rPr>
                      <m:t>.</m:t>
                    </m:r>
                  </m:oMath>
                </a14:m>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&gt;0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
                          <a:rPr lang="en-US" altLang="zh-CN" i="1">
                            <a:latin typeface="Cambria Math" panose="02040503050406030204" pitchFamily="18" charset="0"/>
                          </a:rPr>
                          <m:t>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&lt;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a:latin typeface="Cambria Math" panose="02040503050406030204" pitchFamily="18" charset="0"/>
                      </a:rPr>
                      <m:t>.</m:t>
                    </m:r>
                  </m:oMath>
                </a14:m>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&gt;0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
                          <a:rPr lang="en-US" altLang="zh-CN" i="1">
                            <a:latin typeface="Cambria Math" panose="02040503050406030204" pitchFamily="18" charset="0"/>
                          </a:rPr>
                          <m:t>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&gt;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a:latin typeface="Cambria Math" panose="02040503050406030204" pitchFamily="18" charset="0"/>
                      </a:rPr>
                      <m:t>.</m:t>
                    </m:r>
                  </m:oMath>
                </a14:m>
                <a:endParaRPr lang="en-US" altLang="zh-CN" dirty="0"/>
              </a:p>
              <a:p>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≥0</m:t>
                    </m:r>
                    <m:r>
                      <a:rPr lang="en-US" altLang="zh-CN">
                        <a:latin typeface="Cambria Math" panose="02040503050406030204" pitchFamily="18" charset="0"/>
                      </a:rPr>
                      <m:t>.</m:t>
                    </m:r>
                  </m:oMath>
                </a14:m>
                <a:endParaRPr lang="en-US" altLang="zh-CN" dirty="0"/>
              </a:p>
              <a:p>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r>
                      <a:rPr lang="en-US" altLang="zh-CN" i="1">
                        <a:latin typeface="Cambria Math" panose="02040503050406030204" pitchFamily="18" charset="0"/>
                      </a:rPr>
                      <m:t>0</m:t>
                    </m:r>
                    <m:r>
                      <a:rPr lang="en-US" altLang="zh-CN">
                        <a:latin typeface="Cambria Math" panose="02040503050406030204" pitchFamily="18" charset="0"/>
                      </a:rPr>
                      <m:t>.</m:t>
                    </m:r>
                  </m:oMath>
                </a14:m>
                <a:endParaRPr lang="en-US" altLang="zh-CN" dirty="0" smtClean="0"/>
              </a:p>
              <a:p>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r>
                      <a:rPr lang="en-US" altLang="zh-CN" i="1">
                        <a:latin typeface="Cambria Math" panose="02040503050406030204" pitchFamily="18" charset="0"/>
                      </a:rPr>
                      <m:t>0</m:t>
                    </m:r>
                    <m:r>
                      <a:rPr lang="en-US" altLang="zh-CN">
                        <a:latin typeface="Cambria Math" panose="02040503050406030204" pitchFamily="18" charset="0"/>
                      </a:rPr>
                      <m:t>.</m:t>
                    </m:r>
                  </m:oMath>
                </a14:m>
                <a:endParaRPr lang="en-US" altLang="zh-CN" dirty="0"/>
              </a:p>
              <a:p>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r>
                      <a:rPr lang="en-US" altLang="zh-CN" i="1">
                        <a:latin typeface="Cambria Math" panose="02040503050406030204" pitchFamily="18" charset="0"/>
                      </a:rPr>
                      <m:t>0</m:t>
                    </m:r>
                    <m:r>
                      <a:rPr lang="en-US" altLang="zh-CN">
                        <a:latin typeface="Cambria Math" panose="02040503050406030204" pitchFamily="18" charset="0"/>
                      </a:rPr>
                      <m:t>.</m:t>
                    </m:r>
                  </m:oMath>
                </a14:m>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1285" b="-30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975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77500" lnSpcReduction="20000"/>
              </a:bodyPr>
              <a:lstStyle/>
              <a:p>
                <a:r>
                  <a:rPr lang="zh-CN" altLang="en-US" dirty="0" smtClean="0">
                    <a:solidFill>
                      <a:srgbClr val="0000FF"/>
                    </a:solidFill>
                  </a:rPr>
                  <a:t>例 </a:t>
                </a:r>
                <a:r>
                  <a:rPr lang="zh-CN" altLang="en-US" dirty="0" smtClean="0"/>
                  <a:t>如果函数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zh-CN" altLang="en-US" dirty="0" smtClean="0"/>
                  <a:t> 处可导</a:t>
                </a:r>
                <a:r>
                  <a:rPr lang="en-US" altLang="zh-CN" dirty="0" smtClean="0"/>
                  <a:t>, </a:t>
                </a:r>
                <a:r>
                  <a:rPr lang="zh-CN" altLang="en-US" dirty="0" smtClean="0"/>
                  <a:t>且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=0</m:t>
                    </m:r>
                  </m:oMath>
                </a14:m>
                <a:r>
                  <a:rPr lang="en-US" altLang="zh-CN" dirty="0" smtClean="0"/>
                  <a:t>, </a:t>
                </a:r>
                <a:r>
                  <a:rPr lang="zh-CN" altLang="en-US" dirty="0" smtClean="0"/>
                  <a:t>则 </a:t>
                </a:r>
                <a14:m>
                  <m:oMath xmlns:m="http://schemas.openxmlformats.org/officeDocument/2006/math">
                    <m:limLow>
                      <m:limLowPr>
                        <m:ctrlPr>
                          <a:rPr lang="en-US" altLang="zh-CN" sz="2800" i="1">
                            <a:latin typeface="Cambria Math" panose="02040503050406030204" pitchFamily="18" charset="0"/>
                          </a:rPr>
                        </m:ctrlPr>
                      </m:limLowPr>
                      <m:e>
                        <m:r>
                          <m:rPr>
                            <m:sty m:val="p"/>
                          </m:rPr>
                          <a:rPr lang="en-US" altLang="zh-CN" sz="2800">
                            <a:latin typeface="Cambria Math" panose="02040503050406030204" pitchFamily="18" charset="0"/>
                          </a:rPr>
                          <m:t>lim</m:t>
                        </m:r>
                      </m:e>
                      <m:lim>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→0</m:t>
                        </m:r>
                      </m:lim>
                    </m:limLow>
                    <m:f>
                      <m:fPr>
                        <m:ctrlPr>
                          <a:rPr lang="en-US" altLang="zh-CN" sz="2800" b="0" i="1" smtClean="0">
                            <a:latin typeface="Cambria Math" panose="02040503050406030204" pitchFamily="18" charset="0"/>
                          </a:rPr>
                        </m:ctrlPr>
                      </m:fPr>
                      <m:num>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𝑥</m:t>
                            </m:r>
                          </m:e>
                          <m:sup>
                            <m:r>
                              <a:rPr lang="en-US" altLang="zh-CN" sz="2800" b="0" i="1" smtClean="0">
                                <a:latin typeface="Cambria Math" panose="02040503050406030204" pitchFamily="18" charset="0"/>
                              </a:rPr>
                              <m:t>2</m:t>
                            </m:r>
                          </m:sup>
                        </m:sSup>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−2</m:t>
                        </m:r>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𝑥</m:t>
                                </m:r>
                              </m:e>
                              <m:sup>
                                <m:r>
                                  <a:rPr lang="en-US" altLang="zh-CN" sz="2800" b="0" i="1" smtClean="0">
                                    <a:latin typeface="Cambria Math" panose="02040503050406030204" pitchFamily="18" charset="0"/>
                                  </a:rPr>
                                  <m:t>3</m:t>
                                </m:r>
                              </m:sup>
                            </m:sSup>
                          </m:e>
                        </m:d>
                      </m:num>
                      <m:den>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𝑥</m:t>
                            </m:r>
                          </m:e>
                          <m:sup>
                            <m:r>
                              <a:rPr lang="en-US" altLang="zh-CN" sz="2800" b="0" i="1" smtClean="0">
                                <a:latin typeface="Cambria Math" panose="02040503050406030204" pitchFamily="18" charset="0"/>
                              </a:rPr>
                              <m:t>3</m:t>
                            </m:r>
                          </m:sup>
                        </m:sSup>
                      </m:den>
                    </m:f>
                    <m:r>
                      <a:rPr lang="en-US" altLang="zh-CN" sz="2800" b="0" i="1" smtClean="0">
                        <a:latin typeface="Cambria Math" panose="02040503050406030204" pitchFamily="18" charset="0"/>
                      </a:rPr>
                      <m:t>=</m:t>
                    </m:r>
                  </m:oMath>
                </a14:m>
                <a:r>
                  <a:rPr lang="en-US" altLang="zh-CN" dirty="0" smtClean="0"/>
                  <a:t>(  ).</a:t>
                </a:r>
              </a:p>
              <a:p>
                <a:r>
                  <a:rPr lang="en-US" altLang="zh-CN" dirty="0" smtClean="0"/>
                  <a:t>(A) </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𝑓</m:t>
                    </m:r>
                    <m:r>
                      <a:rPr lang="en-US" altLang="zh-CN" b="0" i="1" smtClean="0">
                        <a:latin typeface="Cambria Math" panose="02040503050406030204" pitchFamily="18" charset="0"/>
                      </a:rPr>
                      <m:t>′(0)</m:t>
                    </m:r>
                  </m:oMath>
                </a14:m>
                <a:r>
                  <a:rPr lang="en-US" altLang="zh-CN" dirty="0"/>
                  <a:t> </a:t>
                </a:r>
                <a:r>
                  <a:rPr lang="en-US" altLang="zh-CN" dirty="0" smtClean="0"/>
                  <a:t>  (B)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′(0)</m:t>
                    </m:r>
                  </m:oMath>
                </a14:m>
                <a:r>
                  <a:rPr lang="en-US" altLang="zh-CN" dirty="0"/>
                  <a:t> </a:t>
                </a:r>
                <a:r>
                  <a:rPr lang="en-US" altLang="zh-CN" dirty="0" smtClean="0"/>
                  <a:t>  (C) </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′(0)</m:t>
                    </m:r>
                  </m:oMath>
                </a14:m>
                <a:r>
                  <a:rPr lang="en-US" altLang="zh-CN" dirty="0"/>
                  <a:t> </a:t>
                </a:r>
                <a:r>
                  <a:rPr lang="en-US" altLang="zh-CN" dirty="0" smtClean="0"/>
                  <a:t>  (D) </a:t>
                </a:r>
                <a14:m>
                  <m:oMath xmlns:m="http://schemas.openxmlformats.org/officeDocument/2006/math">
                    <m:r>
                      <a:rPr lang="en-US" altLang="zh-CN" b="0" i="1" smtClean="0">
                        <a:latin typeface="Cambria Math" panose="02040503050406030204" pitchFamily="18" charset="0"/>
                      </a:rPr>
                      <m:t>0</m:t>
                    </m:r>
                  </m:oMath>
                </a14:m>
                <a:endParaRPr lang="en-US" altLang="zh-CN" dirty="0" smtClean="0"/>
              </a:p>
              <a:p>
                <a:r>
                  <a:rPr lang="zh-CN" altLang="en-US" dirty="0" smtClean="0">
                    <a:solidFill>
                      <a:srgbClr val="0000FF"/>
                    </a:solidFill>
                  </a:rPr>
                  <a:t>分析 </a:t>
                </a:r>
                <a:r>
                  <a:rPr lang="zh-CN" altLang="en-US" dirty="0" smtClean="0"/>
                  <a:t>我们在极限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(0) </m:t>
                        </m:r>
                      </m:num>
                      <m:den>
                        <m:r>
                          <a:rPr lang="en-US" altLang="zh-CN" i="1">
                            <a:latin typeface="Cambria Math" panose="02040503050406030204" pitchFamily="18" charset="0"/>
                          </a:rPr>
                          <m:t>𝑥</m:t>
                        </m:r>
                        <m:r>
                          <a:rPr lang="en-US" altLang="zh-CN" i="1">
                            <a:latin typeface="Cambria Math" panose="02040503050406030204" pitchFamily="18" charset="0"/>
                          </a:rPr>
                          <m:t>−0</m:t>
                        </m:r>
                      </m:den>
                    </m:f>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 </m:t>
                        </m:r>
                      </m:num>
                      <m:den>
                        <m:r>
                          <a:rPr lang="en-US" altLang="zh-CN" i="1">
                            <a:latin typeface="Cambria Math" panose="02040503050406030204" pitchFamily="18" charset="0"/>
                          </a:rPr>
                          <m:t>𝑥</m:t>
                        </m:r>
                      </m:den>
                    </m:f>
                  </m:oMath>
                </a14:m>
                <a:r>
                  <a:rPr lang="en-US" altLang="zh-CN" dirty="0" smtClean="0"/>
                  <a:t> </a:t>
                </a:r>
                <a:r>
                  <a:rPr lang="zh-CN" altLang="en-US" dirty="0" smtClean="0"/>
                  <a:t>中将 </a:t>
                </a:r>
                <a14:m>
                  <m:oMath xmlns:m="http://schemas.openxmlformats.org/officeDocument/2006/math">
                    <m:r>
                      <a:rPr lang="en-US" altLang="zh-CN" b="0" i="1" smtClean="0">
                        <a:latin typeface="Cambria Math" panose="02040503050406030204" pitchFamily="18" charset="0"/>
                      </a:rPr>
                      <m:t>𝑥</m:t>
                    </m:r>
                  </m:oMath>
                </a14:m>
                <a:r>
                  <a:rPr lang="zh-CN" altLang="en-US" dirty="0" smtClean="0"/>
                  <a:t> 换成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3</m:t>
                        </m:r>
                      </m:sup>
                    </m:sSup>
                  </m:oMath>
                </a14:m>
                <a:r>
                  <a:rPr lang="en-US" altLang="zh-CN" dirty="0" smtClean="0"/>
                  <a:t>, </a:t>
                </a:r>
                <a:r>
                  <a:rPr lang="zh-CN" altLang="en-US" dirty="0" smtClean="0"/>
                  <a:t>则</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e>
                          </m:d>
                          <m:r>
                            <a:rPr lang="en-US" altLang="zh-CN" i="1">
                              <a:latin typeface="Cambria Math" panose="02040503050406030204" pitchFamily="18" charset="0"/>
                            </a:rPr>
                            <m:t> </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den>
                      </m:f>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e>
                          </m:d>
                          <m:r>
                            <a:rPr lang="en-US" altLang="zh-CN" i="1">
                              <a:latin typeface="Cambria Math" panose="02040503050406030204" pitchFamily="18" charset="0"/>
                            </a:rPr>
                            <m:t> </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den>
                      </m:f>
                      <m:r>
                        <a:rPr lang="en-US" altLang="zh-CN" b="0" i="0" smtClean="0">
                          <a:latin typeface="Cambria Math" panose="02040503050406030204" pitchFamily="18" charset="0"/>
                        </a:rPr>
                        <m:t>.</m:t>
                      </m:r>
                    </m:oMath>
                  </m:oMathPara>
                </a14:m>
                <a:endParaRPr lang="en-US" altLang="zh-CN" dirty="0" smtClean="0"/>
              </a:p>
              <a:p>
                <a:r>
                  <a:rPr lang="zh-CN" altLang="en-US" dirty="0">
                    <a:solidFill>
                      <a:srgbClr val="0000FF"/>
                    </a:solidFill>
                  </a:rPr>
                  <a:t>解 </a:t>
                </a:r>
                <a:r>
                  <a:rPr lang="zh-CN" altLang="en-US" dirty="0"/>
                  <a:t>由题</a:t>
                </a:r>
                <a:r>
                  <a:rPr lang="zh-CN" altLang="en-US" dirty="0" smtClean="0"/>
                  <a:t>设可知</a:t>
                </a:r>
                <a:r>
                  <a:rPr lang="en-US" altLang="zh-CN" dirty="0" smtClean="0"/>
                  <a:t>,</a:t>
                </a:r>
                <a:r>
                  <a:rPr lang="en-US" altLang="zh-CN" i="1"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(0) </m:t>
                        </m:r>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−0</m:t>
                        </m:r>
                      </m:den>
                    </m:f>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 </m:t>
                        </m:r>
                      </m:num>
                      <m:den>
                        <m:r>
                          <a:rPr lang="en-US" altLang="zh-CN" i="1">
                            <a:latin typeface="Cambria Math" panose="02040503050406030204" pitchFamily="18" charset="0"/>
                          </a:rPr>
                          <m:t>𝑥</m:t>
                        </m:r>
                      </m:den>
                    </m:f>
                  </m:oMath>
                </a14:m>
                <a:r>
                  <a:rPr lang="en-US" altLang="zh-CN" dirty="0" smtClean="0"/>
                  <a:t>, </a:t>
                </a:r>
                <a:r>
                  <a:rPr lang="zh-CN" altLang="en-US" dirty="0" smtClean="0"/>
                  <a:t>从而</a:t>
                </a:r>
                <a:endParaRPr lang="en-US" altLang="zh-CN" dirty="0" smtClean="0"/>
              </a:p>
              <a:p>
                <a:pPr marL="0" indent="0">
                  <a:buNone/>
                </a:pPr>
                <a14:m>
                  <m:oMathPara xmlns:m="http://schemas.openxmlformats.org/officeDocument/2006/math">
                    <m:oMathParaPr>
                      <m:jc m:val="centerGroup"/>
                    </m:oMathParaPr>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den>
                      </m:f>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  </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e>
                          </m:d>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den>
                      </m:f>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𝑦</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𝑦</m:t>
                              </m:r>
                            </m:e>
                          </m:d>
                        </m:num>
                        <m:den>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oMath>
                  </m:oMathPara>
                </a14:m>
                <a:endParaRPr lang="en-US" altLang="zh-CN" dirty="0" smtClean="0"/>
              </a:p>
              <a:p>
                <a:r>
                  <a:rPr lang="zh-CN" altLang="en-US" dirty="0" smtClean="0"/>
                  <a:t>因此 </a:t>
                </a:r>
                <a14:m>
                  <m:oMath xmlns:m="http://schemas.openxmlformats.org/officeDocument/2006/math">
                    <m:limLow>
                      <m:limLowPr>
                        <m:ctrlPr>
                          <a:rPr lang="en-US" altLang="zh-CN" sz="2800" i="1">
                            <a:latin typeface="Cambria Math" panose="02040503050406030204" pitchFamily="18" charset="0"/>
                          </a:rPr>
                        </m:ctrlPr>
                      </m:limLowPr>
                      <m:e>
                        <m:r>
                          <m:rPr>
                            <m:sty m:val="p"/>
                          </m:rPr>
                          <a:rPr lang="en-US" altLang="zh-CN" sz="2800">
                            <a:latin typeface="Cambria Math" panose="02040503050406030204" pitchFamily="18" charset="0"/>
                          </a:rPr>
                          <m:t>lim</m:t>
                        </m:r>
                      </m:e>
                      <m:lim>
                        <m:r>
                          <a:rPr lang="en-US" altLang="zh-CN" sz="2800" i="1">
                            <a:latin typeface="Cambria Math" panose="02040503050406030204" pitchFamily="18" charset="0"/>
                          </a:rPr>
                          <m:t>𝑥</m:t>
                        </m:r>
                        <m:r>
                          <a:rPr lang="en-US" altLang="zh-CN" sz="2800" i="1">
                            <a:latin typeface="Cambria Math" panose="02040503050406030204" pitchFamily="18" charset="0"/>
                          </a:rPr>
                          <m:t>→0</m:t>
                        </m:r>
                      </m:lim>
                    </m:limLow>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−2</m:t>
                        </m:r>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3</m:t>
                                </m:r>
                              </m:sup>
                            </m:sSup>
                          </m:e>
                        </m:d>
                      </m:num>
                      <m:den>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3</m:t>
                            </m:r>
                          </m:sup>
                        </m:sSup>
                      </m:den>
                    </m:f>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𝑓</m:t>
                        </m:r>
                      </m:e>
                      <m:sup>
                        <m:r>
                          <a:rPr lang="en-US" altLang="zh-CN" sz="2800" b="0" i="1" smtClean="0">
                            <a:latin typeface="Cambria Math" panose="02040503050406030204" pitchFamily="18" charset="0"/>
                          </a:rPr>
                          <m:t>′</m:t>
                        </m:r>
                      </m:sup>
                    </m:s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0</m:t>
                        </m:r>
                      </m:e>
                    </m:d>
                    <m:r>
                      <a:rPr lang="en-US" altLang="zh-CN" sz="2800" b="0" i="1" smtClean="0">
                        <a:latin typeface="Cambria Math" panose="02040503050406030204" pitchFamily="18" charset="0"/>
                      </a:rPr>
                      <m:t>−2</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𝑓</m:t>
                        </m:r>
                      </m:e>
                      <m:sup>
                        <m:r>
                          <a:rPr lang="en-US" altLang="zh-CN" sz="2800" b="0" i="1" smtClean="0">
                            <a:latin typeface="Cambria Math" panose="02040503050406030204" pitchFamily="18" charset="0"/>
                          </a:rPr>
                          <m:t>′</m:t>
                        </m:r>
                      </m:sup>
                    </m:s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0</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𝑓</m:t>
                    </m:r>
                    <m:r>
                      <a:rPr lang="en-US" altLang="zh-CN" sz="2800" b="0" i="1" smtClean="0">
                        <a:latin typeface="Cambria Math" panose="02040503050406030204" pitchFamily="18" charset="0"/>
                      </a:rPr>
                      <m:t>′(0)</m:t>
                    </m:r>
                  </m:oMath>
                </a14:m>
                <a:r>
                  <a:rPr lang="en-US" altLang="zh-CN" dirty="0" smtClean="0"/>
                  <a:t>, </a:t>
                </a:r>
                <a:r>
                  <a:rPr lang="zh-CN" altLang="en-US" dirty="0" smtClean="0"/>
                  <a:t>选 </a:t>
                </a:r>
                <a:r>
                  <a:rPr lang="en-US" altLang="zh-CN" dirty="0" smtClean="0"/>
                  <a:t>B.</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3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696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B050"/>
                    </a:solidFill>
                  </a:rPr>
                  <a:t>函数的可导性与连续性的关系</a:t>
                </a:r>
                <a:endParaRPr lang="en-US" altLang="zh-CN" dirty="0" smtClean="0">
                  <a:solidFill>
                    <a:srgbClr val="00B050"/>
                  </a:solidFill>
                </a:endParaRPr>
              </a:p>
              <a:p>
                <a:r>
                  <a:rPr lang="zh-CN" altLang="en-US" dirty="0" smtClean="0">
                    <a:solidFill>
                      <a:srgbClr val="0000FF"/>
                    </a:solidFill>
                  </a:rPr>
                  <a:t>定理</a:t>
                </a:r>
                <a:r>
                  <a:rPr lang="zh-CN" altLang="en-US" dirty="0" smtClean="0"/>
                  <a:t> 如果函数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处可导</a:t>
                </a:r>
                <a:r>
                  <a:rPr lang="en-US" altLang="zh-CN" dirty="0" smtClean="0"/>
                  <a:t>, </a:t>
                </a:r>
                <a:r>
                  <a:rPr lang="zh-CN" altLang="en-US" dirty="0" smtClean="0"/>
                  <a:t>则函数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处连续</a:t>
                </a:r>
                <a:r>
                  <a:rPr lang="en-US" altLang="zh-CN" dirty="0" smtClean="0"/>
                  <a:t>.</a:t>
                </a:r>
              </a:p>
              <a:p>
                <a:r>
                  <a:rPr lang="zh-CN" altLang="en-US" dirty="0" smtClean="0">
                    <a:solidFill>
                      <a:srgbClr val="0000FF"/>
                    </a:solidFill>
                  </a:rPr>
                  <a:t>证明</a:t>
                </a:r>
                <a:r>
                  <a:rPr lang="zh-CN" altLang="en-US" dirty="0" smtClean="0"/>
                  <a:t> 由于函数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处可</a:t>
                </a:r>
                <a:r>
                  <a:rPr lang="zh-CN" altLang="en-US" dirty="0" smtClean="0"/>
                  <a:t>导</a:t>
                </a:r>
                <a:r>
                  <a:rPr lang="en-US" altLang="zh-CN" dirty="0" smtClean="0"/>
                  <a:t>, </a:t>
                </a:r>
                <a:r>
                  <a:rPr lang="zh-CN" altLang="en-US" dirty="0" smtClean="0"/>
                  <a:t>因此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num>
                          <m:den>
                            <m:r>
                              <m:rPr>
                                <m:sty m:val="p"/>
                              </m:rPr>
                              <a:rPr lang="en-US" altLang="zh-CN">
                                <a:latin typeface="Cambria Math" panose="02040503050406030204" pitchFamily="18" charset="0"/>
                              </a:rPr>
                              <m:t>Δ</m:t>
                            </m:r>
                            <m:r>
                              <a:rPr lang="en-US" altLang="zh-CN" b="0" i="1" smtClean="0">
                                <a:latin typeface="Cambria Math" panose="02040503050406030204" pitchFamily="18" charset="0"/>
                              </a:rPr>
                              <m:t>𝑥</m:t>
                            </m:r>
                          </m:den>
                        </m:f>
                      </m:e>
                    </m:func>
                  </m:oMath>
                </a14:m>
                <a:r>
                  <a:rPr lang="en-US" altLang="zh-CN" dirty="0" smtClean="0"/>
                  <a:t> </a:t>
                </a:r>
                <a:r>
                  <a:rPr lang="zh-CN" altLang="en-US" dirty="0" smtClean="0"/>
                  <a:t>存在</a:t>
                </a:r>
                <a:r>
                  <a:rPr lang="en-US" altLang="zh-CN" dirty="0" smtClean="0"/>
                  <a:t>.</a:t>
                </a:r>
              </a:p>
              <a:p>
                <a:r>
                  <a:rPr lang="zh-CN" altLang="en-US" dirty="0" smtClean="0"/>
                  <a:t>从而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r>
                          <m:rPr>
                            <m:sty m:val="p"/>
                          </m:rPr>
                          <a:rPr lang="en-US" altLang="zh-CN">
                            <a:latin typeface="Cambria Math" panose="02040503050406030204" pitchFamily="18" charset="0"/>
                          </a:rPr>
                          <m:t>Δ</m:t>
                        </m:r>
                        <m:r>
                          <a:rPr lang="en-US" altLang="zh-CN" i="1">
                            <a:latin typeface="Cambria Math" panose="02040503050406030204" pitchFamily="18" charset="0"/>
                          </a:rPr>
                          <m:t>𝑦</m:t>
                        </m:r>
                      </m:e>
                    </m:func>
                    <m:r>
                      <a:rPr lang="en-US" altLang="zh-CN" b="0" i="0"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𝑦</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⋅0=0</m:t>
                    </m:r>
                  </m:oMath>
                </a14:m>
                <a:r>
                  <a:rPr lang="en-US" altLang="zh-CN" dirty="0" smtClean="0"/>
                  <a:t>.</a:t>
                </a:r>
              </a:p>
              <a:p>
                <a:r>
                  <a:rPr lang="zh-CN" altLang="en-US" dirty="0" smtClean="0"/>
                  <a:t>因此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r>
                          <m:rPr>
                            <m:sty m:val="p"/>
                          </m:rPr>
                          <a:rPr lang="en-US" altLang="zh-CN">
                            <a:latin typeface="Cambria Math" panose="02040503050406030204" pitchFamily="18" charset="0"/>
                          </a:rPr>
                          <m:t>Δ</m:t>
                        </m:r>
                        <m:r>
                          <a:rPr lang="en-US" altLang="zh-CN" i="1">
                            <a:latin typeface="Cambria Math" panose="02040503050406030204" pitchFamily="18" charset="0"/>
                          </a:rPr>
                          <m:t>𝑦</m:t>
                        </m:r>
                      </m:e>
                    </m:func>
                    <m:r>
                      <a:rPr lang="en-US" altLang="zh-CN" b="0" i="1" smtClean="0">
                        <a:latin typeface="Cambria Math" panose="02040503050406030204" pitchFamily="18" charset="0"/>
                      </a:rPr>
                      <m:t>=0</m:t>
                    </m:r>
                  </m:oMath>
                </a14:m>
                <a:r>
                  <a:rPr lang="en-US" altLang="zh-CN" dirty="0" smtClean="0"/>
                  <a:t>, </a:t>
                </a:r>
                <a:r>
                  <a:rPr lang="zh-CN" altLang="en-US" dirty="0" smtClean="0"/>
                  <a:t>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处连续</a:t>
                </a:r>
                <a:r>
                  <a:rPr lang="en-US" altLang="zh-CN" dirty="0" smtClean="0"/>
                  <a:t>.</a:t>
                </a:r>
              </a:p>
              <a:p>
                <a:r>
                  <a:rPr lang="zh-CN" altLang="en-US" dirty="0">
                    <a:solidFill>
                      <a:srgbClr val="0000FF"/>
                    </a:solidFill>
                  </a:rPr>
                  <a:t>定理</a:t>
                </a:r>
                <a:r>
                  <a:rPr lang="en-US" altLang="zh-CN" dirty="0">
                    <a:solidFill>
                      <a:srgbClr val="0000FF"/>
                    </a:solidFill>
                  </a:rPr>
                  <a:t>(</a:t>
                </a:r>
                <a:r>
                  <a:rPr lang="zh-CN" altLang="en-US" dirty="0">
                    <a:solidFill>
                      <a:srgbClr val="0000FF"/>
                    </a:solidFill>
                  </a:rPr>
                  <a:t>逆否命题</a:t>
                </a:r>
                <a:r>
                  <a:rPr lang="en-US" altLang="zh-CN" dirty="0">
                    <a:solidFill>
                      <a:srgbClr val="0000FF"/>
                    </a:solidFill>
                  </a:rPr>
                  <a:t>)</a:t>
                </a:r>
                <a:r>
                  <a:rPr lang="zh-CN" altLang="en-US" dirty="0"/>
                  <a:t> 如果函数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处不连续</a:t>
                </a:r>
                <a:r>
                  <a:rPr lang="en-US" altLang="zh-CN" dirty="0"/>
                  <a:t>, </a:t>
                </a:r>
                <a:r>
                  <a:rPr lang="zh-CN" altLang="en-US" dirty="0"/>
                  <a:t>则函数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处不可导</a:t>
                </a:r>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025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lnSpcReduction="10000"/>
              </a:bodyPr>
              <a:lstStyle/>
              <a:p>
                <a:r>
                  <a:rPr lang="zh-CN" altLang="en-US" dirty="0" smtClean="0"/>
                  <a:t>注意</a:t>
                </a:r>
                <a:r>
                  <a:rPr lang="en-US" altLang="zh-CN" dirty="0" smtClean="0"/>
                  <a:t>,</a:t>
                </a:r>
                <a:r>
                  <a:rPr lang="zh-CN" altLang="en-US" dirty="0" smtClean="0"/>
                  <a:t> </a:t>
                </a:r>
                <a:r>
                  <a:rPr lang="zh-CN" altLang="en-US" dirty="0"/>
                  <a:t>如果函数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处连续</a:t>
                </a:r>
                <a:r>
                  <a:rPr lang="en-US" altLang="zh-CN" dirty="0"/>
                  <a:t>, </a:t>
                </a:r>
                <a:r>
                  <a:rPr lang="zh-CN" altLang="en-US" dirty="0"/>
                  <a:t>则函数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处未必可导</a:t>
                </a:r>
                <a:r>
                  <a:rPr lang="en-US" altLang="zh-CN" dirty="0" smtClean="0"/>
                  <a:t>, </a:t>
                </a:r>
                <a:r>
                  <a:rPr lang="zh-CN" altLang="en-US" dirty="0" smtClean="0"/>
                  <a:t>即</a:t>
                </a:r>
                <a:endParaRPr lang="en-US" altLang="zh-CN" dirty="0" smtClean="0"/>
              </a:p>
              <a:p>
                <a:pPr marL="0" indent="0" algn="ctr">
                  <a:buNone/>
                </a:pPr>
                <a:r>
                  <a:rPr lang="zh-CN" altLang="en-US" dirty="0" smtClean="0">
                    <a:solidFill>
                      <a:srgbClr val="FF0000"/>
                    </a:solidFill>
                  </a:rPr>
                  <a:t>可导一定连续</a:t>
                </a:r>
                <a:r>
                  <a:rPr lang="en-US" altLang="zh-CN" dirty="0" smtClean="0">
                    <a:solidFill>
                      <a:srgbClr val="FF0000"/>
                    </a:solidFill>
                  </a:rPr>
                  <a:t>, </a:t>
                </a:r>
                <a:r>
                  <a:rPr lang="zh-CN" altLang="en-US" dirty="0" smtClean="0">
                    <a:solidFill>
                      <a:srgbClr val="FF0000"/>
                    </a:solidFill>
                  </a:rPr>
                  <a:t>连续不一定可导</a:t>
                </a:r>
                <a:r>
                  <a:rPr lang="en-US" altLang="zh-CN" dirty="0" smtClean="0">
                    <a:solidFill>
                      <a:srgbClr val="FF0000"/>
                    </a:solidFill>
                  </a:rPr>
                  <a:t>.</a:t>
                </a:r>
                <a:endParaRPr lang="en-US" altLang="zh-CN" dirty="0" smtClean="0"/>
              </a:p>
              <a:p>
                <a:r>
                  <a:rPr lang="zh-CN" altLang="en-US" dirty="0" smtClean="0">
                    <a:solidFill>
                      <a:srgbClr val="0000FF"/>
                    </a:solidFill>
                  </a:rPr>
                  <a:t>例</a:t>
                </a:r>
                <a:r>
                  <a:rPr lang="zh-CN" altLang="en-US" dirty="0"/>
                  <a:t> </a:t>
                </a:r>
                <a:r>
                  <a:rPr lang="zh-CN" altLang="en-US" dirty="0" smtClean="0"/>
                  <a:t>讨论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处的连续性和可导性</a:t>
                </a:r>
                <a:r>
                  <a:rPr lang="en-US" altLang="zh-CN" dirty="0" smtClean="0"/>
                  <a:t>.</a:t>
                </a:r>
              </a:p>
              <a:p>
                <a:r>
                  <a:rPr lang="zh-CN" altLang="en-US" dirty="0" smtClean="0">
                    <a:solidFill>
                      <a:srgbClr val="0000FF"/>
                    </a:solidFill>
                  </a:rPr>
                  <a:t>解 </a:t>
                </a:r>
                <a:r>
                  <a:rPr lang="zh-CN" altLang="en-US" dirty="0" smtClean="0"/>
                  <a:t>我们已经知道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=0</m:t>
                    </m:r>
                  </m:oMath>
                </a14:m>
                <a:r>
                  <a:rPr lang="en-US" altLang="zh-CN" dirty="0"/>
                  <a:t> </a:t>
                </a:r>
                <a:r>
                  <a:rPr lang="zh-CN" altLang="en-US" dirty="0" smtClean="0"/>
                  <a:t>处连续</a:t>
                </a:r>
                <a:r>
                  <a:rPr lang="en-US" altLang="zh-CN" dirty="0" smtClean="0"/>
                  <a:t>.</a:t>
                </a:r>
              </a:p>
              <a:p>
                <a:r>
                  <a:rPr lang="zh-CN" altLang="en-US" dirty="0" smtClean="0"/>
                  <a:t>由于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plcHide m:val="on"/>
                            <m:mcs>
                              <m:mc>
                                <m:mcPr>
                                  <m:count m:val="2"/>
                                  <m:mcJc m:val="center"/>
                                </m:mcPr>
                              </m:mc>
                            </m:mcs>
                            <m:ctrlPr>
                              <a:rPr lang="en-US" altLang="zh-CN" b="0" i="1" smtClean="0">
                                <a:latin typeface="Cambria Math" panose="02040503050406030204" pitchFamily="18" charset="0"/>
                              </a:rPr>
                            </m:ctrlPr>
                          </m:mPr>
                          <m:mr>
                            <m:e>
                              <m:r>
                                <a:rPr lang="en-US" altLang="zh-CN" b="0" i="1" smtClean="0">
                                  <a:latin typeface="Cambria Math" panose="02040503050406030204" pitchFamily="18" charset="0"/>
                                </a:rPr>
                                <m:t>−1,</m:t>
                              </m:r>
                            </m:e>
                            <m:e>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b="0" i="1" smtClean="0">
                                  <a:latin typeface="Cambria Math" panose="02040503050406030204" pitchFamily="18" charset="0"/>
                                </a:rPr>
                                <m:t>&lt;0;</m:t>
                              </m:r>
                            </m:e>
                          </m:mr>
                          <m:mr>
                            <m:e>
                              <m:r>
                                <a:rPr lang="en-US" altLang="zh-CN" b="0" i="1" smtClean="0">
                                  <a:latin typeface="Cambria Math" panose="02040503050406030204" pitchFamily="18" charset="0"/>
                                </a:rPr>
                                <m:t>1,</m:t>
                              </m:r>
                            </m:e>
                            <m:e>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b="0" i="1" smtClean="0">
                                  <a:latin typeface="Cambria Math" panose="02040503050406030204" pitchFamily="18" charset="0"/>
                                </a:rPr>
                                <m:t>&gt;0,</m:t>
                              </m:r>
                            </m:e>
                          </m:mr>
                        </m:m>
                      </m:e>
                    </m:d>
                  </m:oMath>
                </a14:m>
                <a:r>
                  <a:rPr lang="en-US" altLang="zh-CN" dirty="0" smtClean="0"/>
                  <a:t> </a:t>
                </a:r>
                <a:r>
                  <a:rPr lang="zh-CN" altLang="en-US" dirty="0" smtClean="0"/>
                  <a:t>因此</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m:t>
                              </m:r>
                            </m:e>
                            <m:sup>
                              <m:r>
                                <a:rPr lang="en-US" altLang="zh-CN" i="1" smtClean="0">
                                  <a:latin typeface="Cambria Math" panose="02040503050406030204" pitchFamily="18" charset="0"/>
                                </a:rPr>
                                <m:t>+</m:t>
                              </m:r>
                            </m:sup>
                          </m:sSup>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a:latin typeface="Cambria Math" panose="02040503050406030204" pitchFamily="18" charset="0"/>
                        </a:rPr>
                        <m:t>=</m:t>
                      </m:r>
                      <m:r>
                        <a:rPr lang="en-US" altLang="zh-CN" b="0" i="0" smtClean="0">
                          <a:latin typeface="Cambria Math" panose="02040503050406030204" pitchFamily="18" charset="0"/>
                        </a:rPr>
                        <m:t>1,  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b="0" i="1" smtClean="0">
                                  <a:latin typeface="Cambria Math" panose="02040503050406030204" pitchFamily="18" charset="0"/>
                                </a:rPr>
                                <m:t>−</m:t>
                              </m:r>
                            </m:sup>
                          </m:sSup>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a:latin typeface="Cambria Math" panose="02040503050406030204" pitchFamily="18" charset="0"/>
                        </a:rPr>
                        <m:t>=</m:t>
                      </m:r>
                      <m:r>
                        <a:rPr lang="en-US" altLang="zh-CN" b="0" i="0" smtClean="0">
                          <a:latin typeface="Cambria Math" panose="02040503050406030204" pitchFamily="18" charset="0"/>
                        </a:rPr>
                        <m:t>−</m:t>
                      </m:r>
                      <m:r>
                        <a:rPr lang="en-US" altLang="zh-CN">
                          <a:latin typeface="Cambria Math" panose="02040503050406030204" pitchFamily="18" charset="0"/>
                        </a:rPr>
                        <m:t>1</m:t>
                      </m:r>
                      <m:r>
                        <a:rPr lang="en-US" altLang="zh-CN" i="1">
                          <a:latin typeface="Cambria Math" panose="02040503050406030204" pitchFamily="18" charset="0"/>
                        </a:rPr>
                        <m:t>.</m:t>
                      </m:r>
                    </m:oMath>
                  </m:oMathPara>
                </a14:m>
                <a:endParaRPr lang="en-US" altLang="zh-CN" dirty="0" smtClean="0"/>
              </a:p>
              <a:p>
                <a:r>
                  <a:rPr lang="zh-CN" altLang="en-US" dirty="0" smtClean="0"/>
                  <a:t>由于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en-US" altLang="zh-CN" dirty="0"/>
                  <a:t>, </a:t>
                </a:r>
                <a:r>
                  <a:rPr lang="zh-CN" altLang="en-US" dirty="0"/>
                  <a:t>因此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r>
                      <a:rPr lang="en-US" altLang="zh-CN" i="1">
                        <a:latin typeface="Cambria Math" panose="02040503050406030204" pitchFamily="18" charset="0"/>
                      </a:rPr>
                      <m:t>0</m:t>
                    </m:r>
                  </m:oMath>
                </a14:m>
                <a:r>
                  <a:rPr lang="en-US" altLang="zh-CN" dirty="0"/>
                  <a:t> </a:t>
                </a:r>
                <a:r>
                  <a:rPr lang="zh-CN" altLang="en-US" dirty="0"/>
                  <a:t>处不可导</a:t>
                </a:r>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r="-24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753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chor="t">
                <a:normAutofit/>
              </a:bodyPr>
              <a:lstStyle/>
              <a:p>
                <a:r>
                  <a:rPr lang="zh-CN" altLang="en-US" dirty="0" smtClean="0"/>
                  <a:t>不仅如此</a:t>
                </a:r>
                <a:r>
                  <a:rPr lang="en-US" altLang="zh-CN" dirty="0" smtClean="0"/>
                  <a:t>, </a:t>
                </a:r>
                <a:r>
                  <a:rPr lang="zh-CN" altLang="en-US" dirty="0" smtClean="0"/>
                  <a:t>魏尔斯特拉斯构造了一个处处连续却处处不可导的函数</a:t>
                </a:r>
                <a:r>
                  <a:rPr lang="en-US" altLang="zh-CN" dirty="0" smtClean="0"/>
                  <a:t>.</a:t>
                </a:r>
              </a:p>
              <a:p>
                <a:r>
                  <a:rPr lang="zh-CN" altLang="en-US" dirty="0" smtClean="0">
                    <a:solidFill>
                      <a:srgbClr val="0000FF"/>
                    </a:solidFill>
                  </a:rPr>
                  <a:t>例</a:t>
                </a:r>
                <a:r>
                  <a:rPr lang="zh-CN" altLang="en-US" dirty="0" smtClean="0"/>
                  <a:t> 魏尔斯特拉斯函数 </a:t>
                </a:r>
                <a:endParaRPr lang="en-US" altLang="zh-CN" b="0" i="1" dirty="0" smtClean="0">
                  <a:latin typeface="Cambria Math" panose="02040503050406030204" pitchFamily="18" charset="0"/>
                </a:endParaRPr>
              </a:p>
              <a:p>
                <a:pPr marL="0" indent="0">
                  <a:lnSpc>
                    <a:spcPct val="100000"/>
                  </a:lnSpc>
                  <a:spcAft>
                    <a:spcPts val="0"/>
                  </a:spcAft>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𝑛</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𝑛</m:t>
                                      </m:r>
                                    </m:sup>
                                  </m:sSup>
                                  <m:r>
                                    <a:rPr lang="en-US" altLang="zh-CN" i="1">
                                      <a:latin typeface="Cambria Math" panose="02040503050406030204" pitchFamily="18" charset="0"/>
                                    </a:rPr>
                                    <m:t>𝜋</m:t>
                                  </m:r>
                                  <m:r>
                                    <a:rPr lang="en-US" altLang="zh-CN" i="1">
                                      <a:latin typeface="Cambria Math" panose="02040503050406030204" pitchFamily="18" charset="0"/>
                                    </a:rPr>
                                    <m:t>𝑥</m:t>
                                  </m:r>
                                </m:e>
                              </m:d>
                            </m:e>
                          </m:func>
                        </m:e>
                      </m:nary>
                      <m:r>
                        <a:rPr lang="en-US" altLang="zh-CN" b="0" i="1" smtClean="0">
                          <a:latin typeface="Cambria Math" panose="02040503050406030204" pitchFamily="18" charset="0"/>
                        </a:rPr>
                        <m:t>,  0&lt;</m:t>
                      </m:r>
                      <m:r>
                        <a:rPr lang="en-US" altLang="zh-CN" b="0" i="1" smtClean="0">
                          <a:latin typeface="Cambria Math" panose="02040503050406030204" pitchFamily="18" charset="0"/>
                        </a:rPr>
                        <m:t>𝑎</m:t>
                      </m:r>
                      <m:r>
                        <a:rPr lang="en-US" altLang="zh-CN" b="0" i="1" smtClean="0">
                          <a:latin typeface="Cambria Math" panose="02040503050406030204" pitchFamily="18" charset="0"/>
                        </a:rPr>
                        <m:t>&lt;1,</m:t>
                      </m:r>
                      <m:r>
                        <a:rPr lang="en-US" altLang="zh-CN" b="0" i="1" smtClean="0">
                          <a:latin typeface="Cambria Math" panose="02040503050406030204" pitchFamily="18" charset="0"/>
                        </a:rPr>
                        <m:t>𝑎𝑏</m:t>
                      </m:r>
                      <m:r>
                        <a:rPr lang="en-US" altLang="zh-CN" b="0" i="1" smtClean="0">
                          <a:latin typeface="Cambria Math" panose="02040503050406030204" pitchFamily="18" charset="0"/>
                        </a:rPr>
                        <m:t>&gt;1+1.5</m:t>
                      </m:r>
                      <m:r>
                        <a:rPr lang="en-US" altLang="zh-CN" b="0" i="1" smtClean="0">
                          <a:latin typeface="Cambria Math" panose="02040503050406030204" pitchFamily="18" charset="0"/>
                        </a:rPr>
                        <m:t>𝜋</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 </m:t>
                      </m:r>
                      <m:r>
                        <a:rPr lang="zh-CN" altLang="en-US" i="1">
                          <a:latin typeface="Cambria Math" panose="02040503050406030204" pitchFamily="18" charset="0"/>
                        </a:rPr>
                        <m:t>是</m:t>
                      </m:r>
                      <m:r>
                        <a:rPr lang="zh-CN" altLang="en-US" i="1" smtClean="0">
                          <a:latin typeface="Cambria Math" panose="02040503050406030204" pitchFamily="18" charset="0"/>
                        </a:rPr>
                        <m:t>奇数</m:t>
                      </m:r>
                      <m:r>
                        <a:rPr lang="en-US" altLang="zh-CN" b="0" i="1" smtClean="0">
                          <a:latin typeface="Cambria Math" panose="02040503050406030204" pitchFamily="18" charset="0"/>
                        </a:rPr>
                        <m:t>.</m:t>
                      </m:r>
                    </m:oMath>
                  </m:oMathPara>
                </a14:m>
                <a:endParaRPr lang="en-US" altLang="zh-CN" b="0"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000" y="3356992"/>
            <a:ext cx="6408000" cy="2643300"/>
          </a:xfrm>
          <a:prstGeom prst="rect">
            <a:avLst/>
          </a:prstGeom>
        </p:spPr>
      </p:pic>
    </p:spTree>
    <p:extLst>
      <p:ext uri="{BB962C8B-B14F-4D97-AF65-F5344CB8AC3E}">
        <p14:creationId xmlns:p14="http://schemas.microsoft.com/office/powerpoint/2010/main" val="184716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设函数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p>
                              </m:sSup>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&lt;1;</m:t>
                              </m:r>
                            </m:e>
                          </m:mr>
                          <m:mr>
                            <m:e>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≥1</m:t>
                              </m:r>
                              <m:r>
                                <a:rPr lang="en-US" altLang="zh-CN" i="1">
                                  <a:latin typeface="Cambria Math" panose="02040503050406030204" pitchFamily="18" charset="0"/>
                                </a:rPr>
                                <m:t>,</m:t>
                              </m:r>
                            </m:e>
                          </m:mr>
                        </m:m>
                      </m:e>
                    </m:d>
                  </m:oMath>
                </a14:m>
                <a:r>
                  <a:rPr lang="zh-CN" altLang="en-US" dirty="0" smtClean="0"/>
                  <a:t> 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en-US" altLang="zh-CN" dirty="0" smtClean="0"/>
                  <a:t> </a:t>
                </a:r>
                <a:r>
                  <a:rPr lang="zh-CN" altLang="en-US" dirty="0" smtClean="0"/>
                  <a:t>处可导</a:t>
                </a:r>
                <a:r>
                  <a:rPr lang="en-US" altLang="zh-CN" dirty="0" smtClean="0"/>
                  <a:t>, </a:t>
                </a:r>
                <a:r>
                  <a:rPr lang="zh-CN" altLang="en-US" dirty="0" smtClean="0"/>
                  <a:t>求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smtClean="0"/>
                  <a:t> 的值以及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oMath>
                </a14:m>
                <a:r>
                  <a:rPr lang="en-US" altLang="zh-CN" dirty="0" smtClean="0"/>
                  <a:t>.</a:t>
                </a:r>
              </a:p>
              <a:p>
                <a:r>
                  <a:rPr lang="zh-CN" altLang="en-US" dirty="0" smtClean="0">
                    <a:solidFill>
                      <a:srgbClr val="0000FF"/>
                    </a:solidFill>
                  </a:rPr>
                  <a:t>分析</a:t>
                </a:r>
                <a:r>
                  <a:rPr lang="zh-CN" altLang="en-US" dirty="0" smtClean="0"/>
                  <a:t> 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p>
                    </m:sSup>
                  </m:oMath>
                </a14:m>
                <a:r>
                  <a:rPr lang="en-US" altLang="zh-CN" dirty="0" smtClean="0"/>
                  <a:t>.</a:t>
                </a:r>
              </a:p>
              <a:p>
                <a:r>
                  <a:rPr lang="zh-CN" altLang="en-US" dirty="0" smtClean="0">
                    <a:solidFill>
                      <a:schemeClr val="tx1"/>
                    </a:solidFill>
                  </a:rPr>
                  <a:t>当 </a:t>
                </a:r>
                <a14:m>
                  <m:oMath xmlns:m="http://schemas.openxmlformats.org/officeDocument/2006/math">
                    <m:r>
                      <a:rPr lang="en-US" altLang="zh-CN" b="0" i="1" smtClean="0">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rPr>
                      <m:t>≥1</m:t>
                    </m:r>
                  </m:oMath>
                </a14:m>
                <a:r>
                  <a:rPr lang="en-US" altLang="zh-CN" dirty="0" smtClean="0">
                    <a:solidFill>
                      <a:schemeClr val="tx1"/>
                    </a:solidFill>
                  </a:rPr>
                  <a:t> </a:t>
                </a:r>
                <a:r>
                  <a:rPr lang="zh-CN" altLang="en-US" dirty="0" smtClean="0">
                    <a:solidFill>
                      <a:schemeClr val="tx1"/>
                    </a:solidFill>
                  </a:rPr>
                  <a:t>时</a:t>
                </a:r>
                <a:r>
                  <a:rPr lang="en-US" altLang="zh-CN" dirty="0" smtClean="0">
                    <a:solidFill>
                      <a:schemeClr val="tx1"/>
                    </a:solidFill>
                  </a:rPr>
                  <a:t>, </a:t>
                </a:r>
                <a14:m>
                  <m:oMath xmlns:m="http://schemas.openxmlformats.org/officeDocument/2006/math">
                    <m:r>
                      <a:rPr lang="en-US" altLang="zh-CN" b="0" i="1" smtClean="0">
                        <a:solidFill>
                          <a:schemeClr val="tx1"/>
                        </a:solidFill>
                        <a:latin typeface="Cambria Math" panose="02040503050406030204" pitchFamily="18" charset="0"/>
                      </a:rPr>
                      <m:t>𝑓</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𝑥</m:t>
                        </m:r>
                      </m:e>
                    </m:d>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1</m:t>
                        </m:r>
                      </m:sub>
                    </m:sSub>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𝑥</m:t>
                        </m:r>
                      </m:e>
                    </m:d>
                  </m:oMath>
                </a14:m>
                <a:r>
                  <a:rPr lang="en-US" altLang="zh-CN" dirty="0" smtClean="0">
                    <a:solidFill>
                      <a:schemeClr val="tx1"/>
                    </a:solidFill>
                  </a:rPr>
                  <a:t>, </a:t>
                </a:r>
                <a:r>
                  <a:rPr lang="zh-CN" altLang="en-US" dirty="0" smtClean="0">
                    <a:solidFill>
                      <a:schemeClr val="tx1"/>
                    </a:solidFill>
                  </a:rPr>
                  <a:t>因此</a:t>
                </a:r>
                <a:endParaRPr lang="en-US" altLang="zh-CN" dirty="0" smtClean="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Sup>
                        <m:sSubSupPr>
                          <m:ctrlPr>
                            <a:rPr lang="en-US" altLang="zh-CN" b="0"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m:t>
                          </m:r>
                        </m:sub>
                        <m:sup>
                          <m:r>
                            <a:rPr lang="en-US" altLang="zh-CN" b="0" i="1" smtClean="0">
                              <a:solidFill>
                                <a:schemeClr val="tx1"/>
                              </a:solidFill>
                              <a:latin typeface="Cambria Math" panose="02040503050406030204" pitchFamily="18" charset="0"/>
                            </a:rPr>
                            <m:t>′</m:t>
                          </m:r>
                        </m:sup>
                      </m:sSubSup>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1</m:t>
                          </m:r>
                        </m:e>
                      </m:d>
                      <m:r>
                        <a:rPr lang="en-US" altLang="zh-CN" i="1">
                          <a:solidFill>
                            <a:schemeClr val="tx1"/>
                          </a:solidFill>
                          <a:latin typeface="Cambria Math" panose="02040503050406030204" pitchFamily="18" charset="0"/>
                        </a:rPr>
                        <m:t>=</m:t>
                      </m:r>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1</m:t>
                              </m:r>
                            </m:e>
                            <m:sup>
                              <m:r>
                                <a:rPr lang="en-US" altLang="zh-CN" b="0" i="1" smtClean="0">
                                  <a:solidFill>
                                    <a:schemeClr val="tx1"/>
                                  </a:solidFill>
                                  <a:latin typeface="Cambria Math" panose="02040503050406030204" pitchFamily="18" charset="0"/>
                                </a:rPr>
                                <m:t>+</m:t>
                              </m:r>
                            </m:sup>
                          </m:sSup>
                        </m:lim>
                      </m:limLow>
                      <m:f>
                        <m:fPr>
                          <m:ctrlPr>
                            <a:rPr lang="en-US"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1</m:t>
                              </m:r>
                            </m:e>
                          </m:d>
                        </m:num>
                        <m:den>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−1</m:t>
                          </m:r>
                        </m:den>
                      </m:f>
                      <m:r>
                        <a:rPr lang="en-US" altLang="zh-CN" i="1">
                          <a:solidFill>
                            <a:schemeClr val="tx1"/>
                          </a:solidFill>
                          <a:latin typeface="Cambria Math" panose="02040503050406030204" pitchFamily="18" charset="0"/>
                        </a:rPr>
                        <m:t>=</m:t>
                      </m:r>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1</m:t>
                              </m:r>
                            </m:e>
                            <m:sup>
                              <m:r>
                                <a:rPr lang="en-US" altLang="zh-CN" b="0" i="1" smtClean="0">
                                  <a:solidFill>
                                    <a:schemeClr val="tx1"/>
                                  </a:solidFill>
                                  <a:latin typeface="Cambria Math" panose="02040503050406030204" pitchFamily="18" charset="0"/>
                                </a:rPr>
                                <m:t>+</m:t>
                              </m:r>
                            </m:sup>
                          </m:sSup>
                        </m:lim>
                      </m:limLow>
                      <m:f>
                        <m:fPr>
                          <m:ctrlPr>
                            <a:rPr lang="en-US" altLang="zh-CN" i="1">
                              <a:solidFill>
                                <a:schemeClr val="tx1"/>
                              </a:solidFill>
                              <a:latin typeface="Cambria Math" panose="02040503050406030204" pitchFamily="18" charset="0"/>
                            </a:rPr>
                          </m:ctrlPr>
                        </m:fPr>
                        <m:num>
                          <m:sSub>
                            <m:sSubPr>
                              <m:ctrlPr>
                                <a:rPr lang="en-US" altLang="zh-CN" b="0"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1</m:t>
                              </m:r>
                            </m:sub>
                          </m:sSub>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1</m:t>
                              </m:r>
                            </m:sub>
                          </m:sSub>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1</m:t>
                              </m:r>
                            </m:e>
                          </m:d>
                        </m:num>
                        <m:den>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−1</m:t>
                          </m:r>
                        </m:den>
                      </m:f>
                      <m:r>
                        <a:rPr lang="en-US" altLang="zh-CN" b="0" i="1" smtClean="0">
                          <a:solidFill>
                            <a:schemeClr val="tx1"/>
                          </a:solidFill>
                          <a:latin typeface="Cambria Math" panose="02040503050406030204" pitchFamily="18" charset="0"/>
                        </a:rPr>
                        <m:t>=</m:t>
                      </m:r>
                      <m:sSubSup>
                        <m:sSubSupPr>
                          <m:ctrlPr>
                            <a:rPr lang="en-US" altLang="zh-CN" b="0"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1,+</m:t>
                          </m:r>
                        </m:sub>
                        <m:sup>
                          <m:r>
                            <a:rPr lang="en-US" altLang="zh-CN" b="0" i="1" smtClean="0">
                              <a:solidFill>
                                <a:schemeClr val="tx1"/>
                              </a:solidFill>
                              <a:latin typeface="Cambria Math" panose="02040503050406030204" pitchFamily="18" charset="0"/>
                            </a:rPr>
                            <m:t>′</m:t>
                          </m:r>
                        </m:sup>
                      </m:sSubSup>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1</m:t>
                          </m:r>
                        </m:e>
                      </m:d>
                      <m:r>
                        <a:rPr lang="en-US" altLang="zh-CN" b="0" i="1" smtClean="0">
                          <a:solidFill>
                            <a:schemeClr val="tx1"/>
                          </a:solidFill>
                          <a:latin typeface="Cambria Math" panose="02040503050406030204" pitchFamily="18" charset="0"/>
                        </a:rPr>
                        <m:t>=</m:t>
                      </m:r>
                      <m:sSubSup>
                        <m:sSubSupPr>
                          <m:ctrlPr>
                            <a:rPr lang="en-US" altLang="zh-CN" b="0"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1</m:t>
                          </m:r>
                        </m:sub>
                        <m:sup>
                          <m:r>
                            <a:rPr lang="en-US" altLang="zh-CN" b="0" i="1" smtClean="0">
                              <a:solidFill>
                                <a:schemeClr val="tx1"/>
                              </a:solidFill>
                              <a:latin typeface="Cambria Math" panose="02040503050406030204" pitchFamily="18" charset="0"/>
                            </a:rPr>
                            <m:t>′</m:t>
                          </m:r>
                        </m:sup>
                      </m:sSubSup>
                      <m:r>
                        <a:rPr lang="en-US" altLang="zh-CN" b="0" i="1" smtClean="0">
                          <a:solidFill>
                            <a:schemeClr val="tx1"/>
                          </a:solidFill>
                          <a:latin typeface="Cambria Math" panose="02040503050406030204" pitchFamily="18" charset="0"/>
                        </a:rPr>
                        <m:t>(1).</m:t>
                      </m:r>
                    </m:oMath>
                  </m:oMathPara>
                </a14:m>
                <a:endParaRPr lang="en-US" altLang="zh-CN" dirty="0" smtClean="0">
                  <a:solidFill>
                    <a:schemeClr val="tx1"/>
                  </a:solidFill>
                </a:endParaRPr>
              </a:p>
              <a:p>
                <a:r>
                  <a:rPr lang="zh-CN" altLang="en-US" dirty="0" smtClean="0">
                    <a:solidFill>
                      <a:schemeClr val="tx1"/>
                    </a:solidFill>
                  </a:rPr>
                  <a:t>由于可导推出连续</a:t>
                </a:r>
                <a:r>
                  <a:rPr lang="en-US" altLang="zh-CN" dirty="0" smtClean="0">
                    <a:solidFill>
                      <a:schemeClr val="tx1"/>
                    </a:solidFill>
                  </a:rPr>
                  <a:t>, </a:t>
                </a:r>
                <a:r>
                  <a:rPr lang="zh-CN" altLang="en-US" dirty="0" smtClean="0">
                    <a:solidFill>
                      <a:schemeClr val="tx1"/>
                    </a:solidFill>
                  </a:rPr>
                  <a:t>因此 </a:t>
                </a:r>
                <a14:m>
                  <m:oMath xmlns:m="http://schemas.openxmlformats.org/officeDocument/2006/math">
                    <m:r>
                      <a:rPr lang="en-US" altLang="zh-CN" b="0" i="1" smtClean="0">
                        <a:solidFill>
                          <a:schemeClr val="tx1"/>
                        </a:solidFill>
                        <a:latin typeface="Cambria Math" panose="02040503050406030204" pitchFamily="18" charset="0"/>
                      </a:rPr>
                      <m:t>𝑓</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1</m:t>
                        </m:r>
                      </m:e>
                    </m:d>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𝑓</m:t>
                    </m:r>
                    <m:d>
                      <m:dPr>
                        <m:ctrlPr>
                          <a:rPr lang="en-US" altLang="zh-CN" b="0" i="1" smtClean="0">
                            <a:solidFill>
                              <a:schemeClr val="tx1"/>
                            </a:solidFill>
                            <a:latin typeface="Cambria Math" panose="02040503050406030204" pitchFamily="18" charset="0"/>
                          </a:rPr>
                        </m:ctrlPr>
                      </m:dPr>
                      <m:e>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1</m:t>
                            </m:r>
                          </m:e>
                          <m:sup>
                            <m:r>
                              <a:rPr lang="en-US" altLang="zh-CN" b="0" i="1" smtClean="0">
                                <a:solidFill>
                                  <a:schemeClr val="tx1"/>
                                </a:solidFill>
                                <a:latin typeface="Cambria Math" panose="02040503050406030204" pitchFamily="18" charset="0"/>
                              </a:rPr>
                              <m:t>−</m:t>
                            </m:r>
                          </m:sup>
                        </m:sSup>
                      </m:e>
                    </m:d>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2</m:t>
                        </m:r>
                      </m:sub>
                    </m:sSub>
                    <m:d>
                      <m:dPr>
                        <m:ctrlPr>
                          <a:rPr lang="en-US" altLang="zh-CN" b="0" i="1" smtClean="0">
                            <a:solidFill>
                              <a:schemeClr val="tx1"/>
                            </a:solidFill>
                            <a:latin typeface="Cambria Math" panose="02040503050406030204" pitchFamily="18" charset="0"/>
                          </a:rPr>
                        </m:ctrlPr>
                      </m:dPr>
                      <m:e>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1</m:t>
                            </m:r>
                          </m:e>
                          <m:sup>
                            <m:r>
                              <a:rPr lang="en-US" altLang="zh-CN" b="0" i="1" smtClean="0">
                                <a:solidFill>
                                  <a:schemeClr val="tx1"/>
                                </a:solidFill>
                                <a:latin typeface="Cambria Math" panose="02040503050406030204" pitchFamily="18" charset="0"/>
                              </a:rPr>
                              <m:t>−</m:t>
                            </m:r>
                          </m:sup>
                        </m:sSup>
                      </m:e>
                    </m:d>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2</m:t>
                        </m:r>
                      </m:sub>
                    </m:sSub>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1</m:t>
                        </m:r>
                      </m:e>
                    </m:d>
                  </m:oMath>
                </a14:m>
                <a:r>
                  <a:rPr lang="en-US" altLang="zh-CN" dirty="0" smtClean="0">
                    <a:solidFill>
                      <a:schemeClr val="tx1"/>
                    </a:solidFill>
                  </a:rPr>
                  <a:t>.</a:t>
                </a:r>
              </a:p>
              <a:p>
                <a:r>
                  <a:rPr lang="zh-CN" altLang="en-US" dirty="0" smtClean="0">
                    <a:solidFill>
                      <a:schemeClr val="tx1"/>
                    </a:solidFill>
                  </a:rPr>
                  <a:t>当 </a:t>
                </a:r>
                <a14:m>
                  <m:oMath xmlns:m="http://schemas.openxmlformats.org/officeDocument/2006/math">
                    <m:r>
                      <a:rPr lang="en-US" altLang="zh-CN" i="1">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1</m:t>
                    </m:r>
                  </m:oMath>
                </a14:m>
                <a:r>
                  <a:rPr lang="en-US" altLang="zh-CN" dirty="0">
                    <a:solidFill>
                      <a:schemeClr val="tx1"/>
                    </a:solidFill>
                  </a:rPr>
                  <a:t> </a:t>
                </a:r>
                <a:r>
                  <a:rPr lang="zh-CN" altLang="en-US" dirty="0">
                    <a:solidFill>
                      <a:schemeClr val="tx1"/>
                    </a:solidFill>
                  </a:rPr>
                  <a:t>时</a:t>
                </a:r>
                <a:r>
                  <a:rPr lang="en-US" altLang="zh-CN" dirty="0">
                    <a:solidFill>
                      <a:schemeClr val="tx1"/>
                    </a:solidFill>
                  </a:rPr>
                  <a:t>, </a:t>
                </a:r>
                <a14:m>
                  <m:oMath xmlns:m="http://schemas.openxmlformats.org/officeDocument/2006/math">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2</m:t>
                        </m:r>
                      </m:sub>
                    </m:sSub>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oMath>
                </a14:m>
                <a:r>
                  <a:rPr lang="en-US" altLang="zh-CN" dirty="0" smtClean="0">
                    <a:solidFill>
                      <a:schemeClr val="tx1"/>
                    </a:solidFill>
                  </a:rPr>
                  <a:t>, </a:t>
                </a:r>
                <a:r>
                  <a:rPr lang="zh-CN" altLang="en-US" dirty="0">
                    <a:solidFill>
                      <a:schemeClr val="tx1"/>
                    </a:solidFill>
                  </a:rPr>
                  <a:t>因此 </a:t>
                </a:r>
                <a14:m>
                  <m:oMath xmlns:m="http://schemas.openxmlformats.org/officeDocument/2006/math">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m:t>
                        </m:r>
                      </m:sub>
                      <m:sup>
                        <m:r>
                          <a:rPr lang="en-US" altLang="zh-CN" i="1">
                            <a:solidFill>
                              <a:schemeClr val="tx1"/>
                            </a:solidFill>
                            <a:latin typeface="Cambria Math" panose="02040503050406030204" pitchFamily="18" charset="0"/>
                          </a:rPr>
                          <m:t>′</m:t>
                        </m:r>
                      </m:sup>
                    </m:sSubSup>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1</m:t>
                        </m:r>
                      </m:e>
                    </m:d>
                    <m:r>
                      <a:rPr lang="en-US" altLang="zh-CN" i="1">
                        <a:solidFill>
                          <a:schemeClr val="tx1"/>
                        </a:solidFill>
                        <a:latin typeface="Cambria Math" panose="02040503050406030204" pitchFamily="18" charset="0"/>
                      </a:rPr>
                      <m:t>=</m:t>
                    </m:r>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2</m:t>
                        </m:r>
                        <m:r>
                          <a:rPr lang="en-US" altLang="zh-CN" i="1">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m:t>
                        </m:r>
                      </m:sub>
                      <m:sup>
                        <m:r>
                          <a:rPr lang="en-US" altLang="zh-CN" i="1">
                            <a:solidFill>
                              <a:schemeClr val="tx1"/>
                            </a:solidFill>
                            <a:latin typeface="Cambria Math" panose="02040503050406030204" pitchFamily="18" charset="0"/>
                          </a:rPr>
                          <m:t>′</m:t>
                        </m:r>
                      </m:sup>
                    </m:sSubSup>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1</m:t>
                        </m:r>
                      </m:e>
                    </m:d>
                    <m:r>
                      <a:rPr lang="en-US" altLang="zh-CN" i="1">
                        <a:solidFill>
                          <a:schemeClr val="tx1"/>
                        </a:solidFill>
                        <a:latin typeface="Cambria Math" panose="02040503050406030204" pitchFamily="18" charset="0"/>
                      </a:rPr>
                      <m:t>=</m:t>
                    </m:r>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2</m:t>
                        </m:r>
                      </m:sub>
                      <m:sup>
                        <m:r>
                          <a:rPr lang="en-US" altLang="zh-CN" i="1">
                            <a:solidFill>
                              <a:schemeClr val="tx1"/>
                            </a:solidFill>
                            <a:latin typeface="Cambria Math" panose="02040503050406030204" pitchFamily="18" charset="0"/>
                          </a:rPr>
                          <m:t>′</m:t>
                        </m:r>
                      </m:sup>
                    </m:sSubSup>
                    <m:r>
                      <a:rPr lang="en-US" altLang="zh-CN" i="1">
                        <a:solidFill>
                          <a:schemeClr val="tx1"/>
                        </a:solidFill>
                        <a:latin typeface="Cambria Math" panose="02040503050406030204" pitchFamily="18" charset="0"/>
                      </a:rPr>
                      <m:t>(1).</m:t>
                    </m:r>
                  </m:oMath>
                </a14:m>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597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type="body" sz="quarter" idx="10"/>
              </p:nvPr>
            </p:nvSpPr>
            <p:spPr/>
            <p:txBody>
              <a:bodyPr>
                <a:normAutofit/>
              </a:bodyPr>
              <a:lstStyle/>
              <a:p>
                <a:r>
                  <a:rPr lang="zh-CN" altLang="en-US" dirty="0" smtClean="0"/>
                  <a:t>但如果换一个函数</a:t>
                </a:r>
                <a:r>
                  <a:rPr lang="en-US" altLang="zh-CN" dirty="0"/>
                  <a:t>, </a:t>
                </a:r>
                <a:r>
                  <a:rPr lang="zh-CN" altLang="en-US" dirty="0" smtClean="0"/>
                  <a:t>例如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𝑏𝑥</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oMath>
                </a14:m>
                <a:r>
                  <a:rPr lang="en-US" altLang="zh-CN" dirty="0" smtClean="0"/>
                  <a:t> </a:t>
                </a:r>
                <a:r>
                  <a:rPr lang="zh-CN" altLang="en-US" dirty="0" smtClean="0"/>
                  <a:t>的</a:t>
                </a:r>
                <a:r>
                  <a:rPr lang="zh-CN" altLang="en-US" dirty="0"/>
                  <a:t>函数</a:t>
                </a:r>
                <a:r>
                  <a:rPr lang="zh-CN" altLang="en-US" dirty="0" smtClean="0"/>
                  <a:t>值又是如何变化的呢</a:t>
                </a:r>
                <a:r>
                  <a:rPr lang="en-US" altLang="zh-CN" dirty="0" smtClean="0"/>
                  <a:t>?</a:t>
                </a:r>
              </a:p>
              <a:p>
                <a:r>
                  <a:rPr lang="zh-CN" altLang="en-US" dirty="0" smtClean="0"/>
                  <a:t>如果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≤3</m:t>
                    </m:r>
                    <m:r>
                      <a:rPr lang="en-US" altLang="zh-CN" b="0" i="1" smtClean="0">
                        <a:latin typeface="Cambria Math" panose="02040503050406030204" pitchFamily="18" charset="0"/>
                      </a:rPr>
                      <m:t>𝑏</m:t>
                    </m:r>
                  </m:oMath>
                </a14:m>
                <a:r>
                  <a:rPr lang="en-US" altLang="zh-CN" dirty="0" smtClean="0"/>
                  <a:t>, </a:t>
                </a:r>
                <a:r>
                  <a:rPr lang="zh-CN" altLang="en-US" dirty="0" smtClean="0"/>
                  <a:t>则 </a:t>
                </a:r>
                <a14:m>
                  <m:oMath xmlns:m="http://schemas.openxmlformats.org/officeDocument/2006/math">
                    <m:r>
                      <a:rPr lang="en-US" altLang="zh-CN" b="0" i="1" smtClean="0">
                        <a:latin typeface="Cambria Math" panose="02040503050406030204" pitchFamily="18" charset="0"/>
                      </a:rPr>
                      <m:t>𝑦</m:t>
                    </m:r>
                  </m:oMath>
                </a14:m>
                <a:r>
                  <a:rPr lang="zh-CN" altLang="en-US" dirty="0" smtClean="0"/>
                  <a:t> 是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d>
                  </m:oMath>
                </a14:m>
                <a:r>
                  <a:rPr lang="en-US" altLang="zh-CN" dirty="0" smtClean="0"/>
                  <a:t> </a:t>
                </a:r>
                <a:r>
                  <a:rPr lang="zh-CN" altLang="en-US" dirty="0" smtClean="0"/>
                  <a:t>上的单调递增函数</a:t>
                </a:r>
                <a:r>
                  <a:rPr lang="en-US" altLang="zh-CN" dirty="0" smtClean="0"/>
                  <a:t>.</a:t>
                </a:r>
              </a:p>
              <a:p>
                <a:r>
                  <a:rPr lang="zh-CN" altLang="en-US" dirty="0" smtClean="0"/>
                  <a:t>如果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2</m:t>
                        </m:r>
                      </m:sup>
                    </m:sSup>
                    <m:r>
                      <a:rPr lang="en-US" altLang="zh-CN" i="1" smtClean="0">
                        <a:latin typeface="Cambria Math" panose="02040503050406030204" pitchFamily="18" charset="0"/>
                      </a:rPr>
                      <m:t>&gt;</m:t>
                    </m:r>
                    <m:r>
                      <a:rPr lang="en-US" altLang="zh-CN" i="1">
                        <a:latin typeface="Cambria Math" panose="02040503050406030204" pitchFamily="18" charset="0"/>
                      </a:rPr>
                      <m:t>3</m:t>
                    </m:r>
                    <m:r>
                      <a:rPr lang="en-US" altLang="zh-CN" i="1">
                        <a:latin typeface="Cambria Math" panose="02040503050406030204" pitchFamily="18" charset="0"/>
                      </a:rPr>
                      <m:t>𝑏</m:t>
                    </m:r>
                  </m:oMath>
                </a14:m>
                <a:r>
                  <a:rPr lang="en-US" altLang="zh-CN" dirty="0"/>
                  <a:t>, </a:t>
                </a:r>
                <a:r>
                  <a:rPr lang="zh-CN" altLang="en-US" dirty="0" smtClean="0"/>
                  <a:t>则存在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a14:m>
                <a:r>
                  <a:rPr lang="en-US" altLang="zh-CN" dirty="0" smtClean="0"/>
                  <a:t>, </a:t>
                </a:r>
                <a14:m>
                  <m:oMath xmlns:m="http://schemas.openxmlformats.org/officeDocument/2006/math">
                    <m:r>
                      <a:rPr lang="en-US" altLang="zh-CN" b="0" i="1" smtClean="0">
                        <a:latin typeface="Cambria Math" panose="02040503050406030204" pitchFamily="18" charset="0"/>
                      </a:rPr>
                      <m:t>𝑦</m:t>
                    </m:r>
                  </m:oMath>
                </a14:m>
                <a:r>
                  <a:rPr lang="zh-CN" altLang="en-US" dirty="0" smtClean="0"/>
                  <a:t> 在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oMath>
                </a14:m>
                <a:r>
                  <a:rPr lang="en-US" altLang="zh-CN" dirty="0"/>
                  <a:t> </a:t>
                </a:r>
                <a:r>
                  <a:rPr lang="zh-CN" altLang="en-US" dirty="0" smtClean="0"/>
                  <a:t>上单增</a:t>
                </a:r>
                <a:r>
                  <a:rPr lang="en-US" altLang="zh-CN" dirty="0" smtClean="0"/>
                  <a:t>, </a:t>
                </a:r>
                <a:r>
                  <a:rPr lang="zh-CN" altLang="en-US" dirty="0" smtClean="0"/>
                  <a:t>在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d>
                  </m:oMath>
                </a14:m>
                <a:r>
                  <a:rPr lang="en-US" altLang="zh-CN" dirty="0" smtClean="0"/>
                  <a:t> </a:t>
                </a:r>
                <a:r>
                  <a:rPr lang="zh-CN" altLang="en-US" dirty="0" smtClean="0"/>
                  <a:t>上单减</a:t>
                </a:r>
                <a:r>
                  <a:rPr lang="en-US" altLang="zh-CN" dirty="0" smtClean="0"/>
                  <a:t>, </a:t>
                </a:r>
                <a:r>
                  <a:rPr lang="zh-CN" altLang="en-US" dirty="0" smtClean="0"/>
                  <a:t>在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e>
                    </m:d>
                  </m:oMath>
                </a14:m>
                <a:r>
                  <a:rPr lang="en-US" altLang="zh-CN" dirty="0" smtClean="0"/>
                  <a:t> </a:t>
                </a:r>
                <a:r>
                  <a:rPr lang="zh-CN" altLang="en-US" dirty="0" smtClean="0"/>
                  <a:t>上单增</a:t>
                </a:r>
                <a:r>
                  <a:rPr lang="en-US" altLang="zh-CN" dirty="0"/>
                  <a:t>.</a:t>
                </a:r>
                <a:endParaRPr lang="en-US" altLang="zh-CN" dirty="0" smtClean="0"/>
              </a:p>
              <a:p>
                <a:r>
                  <a:rPr lang="zh-CN" altLang="en-US" dirty="0" smtClean="0"/>
                  <a:t>这是如何得到的</a:t>
                </a:r>
                <a:r>
                  <a:rPr lang="en-US" altLang="zh-CN" dirty="0" smtClean="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a14:m>
                <a:r>
                  <a:rPr lang="en-US" altLang="zh-CN" dirty="0" smtClean="0"/>
                  <a:t> </a:t>
                </a:r>
                <a:r>
                  <a:rPr lang="zh-CN" altLang="en-US" dirty="0" smtClean="0"/>
                  <a:t>又是如何确定的</a:t>
                </a:r>
                <a:r>
                  <a:rPr lang="en-US" altLang="zh-CN" dirty="0" smtClean="0"/>
                  <a:t>?? </a:t>
                </a:r>
                <a:r>
                  <a:rPr lang="zh-CN" altLang="en-US" dirty="0" smtClean="0"/>
                  <a:t>这就需要用到导函数的概念和性质</a:t>
                </a:r>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63961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解</a:t>
                </a:r>
                <a:r>
                  <a:rPr lang="zh-CN" altLang="en-US" dirty="0" smtClean="0"/>
                  <a:t> 我们知道</a:t>
                </a:r>
                <a:r>
                  <a:rPr lang="en-US" altLang="zh-CN" dirty="0" smtClean="0"/>
                  <a:t>, </a:t>
                </a:r>
                <a:r>
                  <a:rPr lang="zh-CN" altLang="en-US" dirty="0" smtClean="0"/>
                  <a:t>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zh-CN" altLang="en-US" dirty="0" smtClean="0"/>
                  <a:t> 处连续</a:t>
                </a:r>
                <a:r>
                  <a:rPr lang="en-US" altLang="zh-CN" dirty="0" smtClean="0"/>
                  <a:t>, </a:t>
                </a:r>
                <a:r>
                  <a:rPr lang="zh-CN" altLang="en-US" dirty="0" smtClean="0"/>
                  <a:t>因此 </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r>
                        <a:rPr lang="en-US" altLang="zh-CN" b="0" i="0" smtClean="0">
                          <a:latin typeface="Cambria Math" panose="02040503050406030204" pitchFamily="18" charset="0"/>
                        </a:rPr>
                        <m:t>.</m:t>
                      </m:r>
                    </m:oMath>
                  </m:oMathPara>
                </a14:m>
                <a:endParaRPr lang="en-US" altLang="zh-CN" dirty="0" smtClean="0"/>
              </a:p>
              <a:p>
                <a:r>
                  <a:rPr lang="zh-CN" altLang="en-US" dirty="0" smtClean="0"/>
                  <a:t>又由于</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e>
                        <m:sup>
                          <m:r>
                            <a:rPr lang="en-US" altLang="zh-CN" b="0" i="1" smtClean="0">
                              <a:latin typeface="Cambria Math" panose="02040503050406030204" pitchFamily="18" charset="0"/>
                            </a:rPr>
                            <m:t>′</m:t>
                          </m:r>
                        </m:sup>
                      </m:sSup>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m:oMathPara>
                </a14:m>
                <a:endParaRPr lang="en-US" altLang="zh-CN"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b="0" i="1" smtClean="0">
                              <a:latin typeface="Cambria Math" panose="02040503050406030204" pitchFamily="18" charset="0"/>
                            </a:rPr>
                            <m:t>1</m:t>
                          </m:r>
                        </m:e>
                      </m:d>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3</m:t>
                                  </m:r>
                                </m:e>
                                <m:sup>
                                  <m:r>
                                    <a:rPr lang="en-US" altLang="zh-CN" i="1">
                                      <a:latin typeface="Cambria Math" panose="02040503050406030204" pitchFamily="18" charset="0"/>
                                    </a:rPr>
                                    <m:t>−</m:t>
                                  </m:r>
                                  <m:r>
                                    <a:rPr lang="en-US" altLang="zh-CN" i="1">
                                      <a:latin typeface="Cambria Math" panose="02040503050406030204" pitchFamily="18" charset="0"/>
                                    </a:rPr>
                                    <m:t>𝑥</m:t>
                                  </m:r>
                                </m:sup>
                              </m:sSup>
                            </m:e>
                          </m:d>
                        </m:e>
                        <m:sup>
                          <m:r>
                            <a:rPr lang="en-US" altLang="zh-CN" b="0" i="1" smtClean="0">
                              <a:latin typeface="Cambria Math" panose="02040503050406030204" pitchFamily="18" charset="0"/>
                            </a:rPr>
                            <m:t>′</m:t>
                          </m:r>
                        </m:sup>
                      </m:sSup>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=1</m:t>
                          </m:r>
                        </m:sub>
                      </m:sSub>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3</m:t>
                              </m:r>
                            </m:e>
                            <m:sup>
                              <m:r>
                                <a:rPr lang="en-US" altLang="zh-CN" i="1">
                                  <a:latin typeface="Cambria Math" panose="02040503050406030204" pitchFamily="18" charset="0"/>
                                </a:rPr>
                                <m:t>−</m:t>
                              </m:r>
                              <m:r>
                                <a:rPr lang="en-US" altLang="zh-CN" i="1">
                                  <a:latin typeface="Cambria Math" panose="02040503050406030204" pitchFamily="18" charset="0"/>
                                </a:rPr>
                                <m:t>𝑥</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3</m:t>
                                      </m:r>
                                    </m:den>
                                  </m:f>
                                </m:e>
                              </m:d>
                            </m:e>
                          </m:func>
                        </m:e>
                      </m:d>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3</m:t>
                          </m:r>
                        </m:e>
                      </m:func>
                      <m:r>
                        <a:rPr lang="en-US" altLang="zh-CN" b="0" i="0" smtClean="0">
                          <a:latin typeface="Cambria Math" panose="02040503050406030204" pitchFamily="18" charset="0"/>
                        </a:rPr>
                        <m:t>,</m:t>
                      </m:r>
                    </m:oMath>
                  </m:oMathPara>
                </a14:m>
                <a:endParaRPr lang="en-US" altLang="zh-CN" dirty="0"/>
              </a:p>
              <a:p>
                <a:r>
                  <a:rPr lang="zh-CN" altLang="en-US" dirty="0" smtClean="0"/>
                  <a:t>因此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3</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3</m:t>
                            </m:r>
                          </m:e>
                        </m:func>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3</m:t>
                        </m:r>
                      </m:den>
                    </m:f>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3</m:t>
                        </m:r>
                      </m:e>
                    </m:func>
                  </m:oMath>
                </a14:m>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278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求曲线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𝑥</m:t>
                        </m:r>
                      </m:e>
                    </m:func>
                  </m:oMath>
                </a14:m>
                <a:r>
                  <a:rPr lang="zh-CN" altLang="en-US" dirty="0" smtClean="0"/>
                  <a:t> 在点 </a:t>
                </a:r>
                <a14:m>
                  <m:oMath xmlns:m="http://schemas.openxmlformats.org/officeDocument/2006/math">
                    <m:d>
                      <m:dPr>
                        <m:ctrlPr>
                          <a:rPr lang="en-US" altLang="zh-CN" b="0" i="1" dirty="0" smtClean="0">
                            <a:latin typeface="Cambria Math" panose="02040503050406030204" pitchFamily="18" charset="0"/>
                          </a:rPr>
                        </m:ctrlPr>
                      </m:dPr>
                      <m:e>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𝜋</m:t>
                            </m:r>
                          </m:num>
                          <m:den>
                            <m:r>
                              <a:rPr lang="en-US" altLang="zh-CN" b="0" i="1" dirty="0" smtClean="0">
                                <a:latin typeface="Cambria Math" panose="02040503050406030204" pitchFamily="18" charset="0"/>
                              </a:rPr>
                              <m:t>3</m:t>
                            </m:r>
                          </m:den>
                        </m:f>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2</m:t>
                            </m:r>
                          </m:den>
                        </m:f>
                      </m:e>
                    </m:d>
                  </m:oMath>
                </a14:m>
                <a:r>
                  <a:rPr lang="en-US" altLang="zh-CN" dirty="0" smtClean="0"/>
                  <a:t> </a:t>
                </a:r>
                <a:r>
                  <a:rPr lang="zh-CN" altLang="en-US" dirty="0" smtClean="0"/>
                  <a:t>处的切线方程</a:t>
                </a:r>
                <a:r>
                  <a:rPr lang="zh-CN" altLang="en-US" smtClean="0"/>
                  <a:t>和法线</a:t>
                </a:r>
                <a:r>
                  <a:rPr lang="zh-CN" altLang="en-US"/>
                  <a:t>方程</a:t>
                </a:r>
                <a:r>
                  <a:rPr lang="en-US" altLang="zh-CN" smtClean="0"/>
                  <a:t>.</a:t>
                </a:r>
                <a:endParaRPr lang="en-US" altLang="zh-CN" dirty="0" smtClean="0"/>
              </a:p>
              <a:p>
                <a:r>
                  <a:rPr lang="zh-CN" altLang="en-US" dirty="0" smtClean="0">
                    <a:solidFill>
                      <a:srgbClr val="0000FF"/>
                    </a:solidFill>
                  </a:rPr>
                  <a:t>解</a:t>
                </a:r>
                <a:r>
                  <a:rPr lang="zh-CN" altLang="en-US" dirty="0" smtClean="0"/>
                  <a:t> 由于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oMath>
                </a14:m>
                <a:r>
                  <a:rPr lang="en-US" altLang="zh-CN" dirty="0" smtClean="0"/>
                  <a:t>, </a:t>
                </a:r>
                <a:r>
                  <a:rPr lang="zh-CN" altLang="en-US" dirty="0" smtClean="0"/>
                  <a:t>因此切线斜率为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m:t>
                            </m:r>
                          </m:den>
                        </m:f>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m:t>
                            </m:r>
                          </m:den>
                        </m:f>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num>
                      <m:den>
                        <m:r>
                          <a:rPr lang="en-US" altLang="zh-CN" b="0" i="1" smtClean="0">
                            <a:latin typeface="Cambria Math" panose="02040503050406030204" pitchFamily="18" charset="0"/>
                          </a:rPr>
                          <m:t>2</m:t>
                        </m:r>
                      </m:den>
                    </m:f>
                  </m:oMath>
                </a14:m>
                <a:r>
                  <a:rPr lang="en-US" altLang="zh-CN" dirty="0" smtClean="0"/>
                  <a:t>, </a:t>
                </a:r>
                <a:r>
                  <a:rPr lang="zh-CN" altLang="en-US" dirty="0" smtClean="0"/>
                  <a:t>切线方程为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m:t>
                              </m:r>
                            </m:den>
                          </m:f>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  3</m:t>
                      </m:r>
                      <m:r>
                        <a:rPr lang="en-US" altLang="zh-CN" b="0" i="1" smtClean="0">
                          <a:latin typeface="Cambria Math" panose="02040503050406030204" pitchFamily="18" charset="0"/>
                        </a:rPr>
                        <m:t>𝑥</m:t>
                      </m:r>
                      <m:r>
                        <a:rPr lang="en-US" altLang="zh-CN" b="0" i="1" smtClean="0">
                          <a:latin typeface="Cambria Math" panose="02040503050406030204" pitchFamily="18" charset="0"/>
                        </a:rPr>
                        <m:t>+2</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𝜋</m:t>
                      </m:r>
                      <m:r>
                        <a:rPr lang="en-US" altLang="zh-CN" b="0" i="1" smtClean="0">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b="0" i="1" smtClean="0">
                          <a:latin typeface="Cambria Math" panose="02040503050406030204" pitchFamily="18" charset="0"/>
                        </a:rPr>
                        <m:t>.</m:t>
                      </m:r>
                    </m:oMath>
                  </m:oMathPara>
                </a14:m>
                <a:endParaRPr lang="en-US" altLang="zh-CN" dirty="0"/>
              </a:p>
              <a:p>
                <a:r>
                  <a:rPr lang="zh-CN" altLang="en-US" dirty="0" smtClean="0"/>
                  <a:t>法线方程为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2</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den>
                      </m:f>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3</m:t>
                              </m:r>
                            </m:den>
                          </m:f>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 </m:t>
                      </m:r>
                      <m:r>
                        <a:rPr lang="en-US" altLang="zh-CN" b="0" i="1" smtClean="0">
                          <a:latin typeface="Cambria Math" panose="02040503050406030204" pitchFamily="18" charset="0"/>
                        </a:rPr>
                        <m:t> 12</m:t>
                      </m:r>
                      <m:r>
                        <a:rPr lang="en-US" altLang="zh-CN" b="0" i="1" smtClean="0">
                          <a:latin typeface="Cambria Math" panose="02040503050406030204" pitchFamily="18" charset="0"/>
                        </a:rPr>
                        <m:t>𝑥</m:t>
                      </m:r>
                      <m:r>
                        <a:rPr lang="en-US" altLang="zh-CN" b="0" i="1" smtClean="0">
                          <a:latin typeface="Cambria Math" panose="02040503050406030204" pitchFamily="18" charset="0"/>
                        </a:rPr>
                        <m:t>−6</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i="1">
                          <a:latin typeface="Cambria Math" panose="02040503050406030204" pitchFamily="18" charset="0"/>
                        </a:rPr>
                        <m:t>𝑦</m:t>
                      </m:r>
                      <m:r>
                        <a:rPr lang="en-US" altLang="zh-CN" i="1">
                          <a:latin typeface="Cambria Math" panose="02040503050406030204" pitchFamily="18" charset="0"/>
                        </a:rPr>
                        <m:t>=4</m:t>
                      </m:r>
                      <m:r>
                        <a:rPr lang="en-US" altLang="zh-CN" i="1">
                          <a:latin typeface="Cambria Math" panose="02040503050406030204" pitchFamily="18" charset="0"/>
                        </a:rPr>
                        <m:t>𝜋</m:t>
                      </m:r>
                      <m:r>
                        <a:rPr lang="en-US" altLang="zh-CN" b="0" i="1" smtClean="0">
                          <a:latin typeface="Cambria Math" panose="02040503050406030204" pitchFamily="18" charset="0"/>
                        </a:rPr>
                        <m:t>−</m:t>
                      </m:r>
                      <m:r>
                        <a:rPr lang="en-US" altLang="zh-CN" i="1">
                          <a:latin typeface="Cambria Math" panose="02040503050406030204" pitchFamily="18" charset="0"/>
                        </a:rPr>
                        <m:t>3</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b="0" i="1" smtClean="0">
                          <a:latin typeface="Cambria Math" panose="02040503050406030204" pitchFamily="18" charset="0"/>
                        </a:rPr>
                        <m:t>.</m:t>
                      </m:r>
                    </m:oMath>
                  </m:oMathPara>
                </a14:m>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679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a:t>
                </a:r>
                <a:r>
                  <a:rPr lang="zh-CN" altLang="en-US" dirty="0"/>
                  <a:t>设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在点 </a:t>
                </a: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=0</m:t>
                    </m:r>
                  </m:oMath>
                </a14:m>
                <a:r>
                  <a:rPr lang="en-US" altLang="zh-CN" dirty="0"/>
                  <a:t> </a:t>
                </a:r>
                <a:r>
                  <a:rPr lang="zh-CN" altLang="en-US" dirty="0"/>
                  <a:t>处连续</a:t>
                </a:r>
                <a:r>
                  <a:rPr lang="en-US" altLang="zh-CN" dirty="0"/>
                  <a:t>, </a:t>
                </a:r>
                <a:r>
                  <a:rPr lang="zh-CN" altLang="en-US" dirty="0"/>
                  <a:t>则下列命题错误的是</a:t>
                </a:r>
                <a:r>
                  <a:rPr lang="en-US" altLang="zh-CN" dirty="0"/>
                  <a:t>(    ).</a:t>
                </a:r>
              </a:p>
              <a:p>
                <a:r>
                  <a:rPr lang="en-US" altLang="zh-CN" dirty="0"/>
                  <a:t>(A)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=0</m:t>
                    </m:r>
                  </m:oMath>
                </a14:m>
                <a:r>
                  <a:rPr lang="en-US" altLang="zh-CN" dirty="0" smtClean="0"/>
                  <a:t>;</a:t>
                </a:r>
                <a:endParaRPr lang="en-US" altLang="zh-CN" dirty="0"/>
              </a:p>
              <a:p>
                <a:r>
                  <a:rPr lang="en-US" altLang="zh-CN" dirty="0"/>
                  <a:t>(B)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=0</m:t>
                    </m:r>
                  </m:oMath>
                </a14:m>
                <a:r>
                  <a:rPr lang="en-US" altLang="zh-CN" dirty="0" smtClean="0"/>
                  <a:t>;</a:t>
                </a:r>
              </a:p>
              <a:p>
                <a:r>
                  <a:rPr lang="en-US" altLang="zh-CN" dirty="0"/>
                  <a:t>(C)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zh-CN" altLang="en-US" dirty="0"/>
                  <a:t> </a:t>
                </a:r>
                <a:r>
                  <a:rPr lang="zh-CN" altLang="en-US" dirty="0" smtClean="0"/>
                  <a:t>存在</a:t>
                </a:r>
                <a:r>
                  <a:rPr lang="en-US" altLang="zh-CN" dirty="0" smtClean="0"/>
                  <a:t>;</a:t>
                </a:r>
                <a:endParaRPr lang="en-US" altLang="zh-CN" dirty="0"/>
              </a:p>
              <a:p>
                <a:r>
                  <a:rPr lang="en-US" altLang="zh-CN" dirty="0"/>
                  <a:t>(D)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en-US" altLang="zh-CN" dirty="0"/>
                  <a:t> </a:t>
                </a:r>
                <a:r>
                  <a:rPr lang="zh-CN" altLang="en-US" dirty="0" smtClean="0"/>
                  <a:t>存在</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181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lnSpcReduction="20000"/>
              </a:bodyPr>
              <a:lstStyle/>
              <a:p>
                <a:r>
                  <a:rPr lang="zh-CN" altLang="en-US" dirty="0" smtClean="0">
                    <a:solidFill>
                      <a:srgbClr val="0000FF"/>
                    </a:solidFill>
                  </a:rPr>
                  <a:t>解</a:t>
                </a:r>
                <a:r>
                  <a:rPr lang="zh-CN" altLang="en-US" dirty="0" smtClean="0"/>
                  <a:t> </a:t>
                </a:r>
                <a:r>
                  <a:rPr lang="en-US" altLang="zh-CN" dirty="0" smtClean="0"/>
                  <a:t>(A)</a:t>
                </a:r>
                <a:r>
                  <a:rPr lang="zh-CN" altLang="en-US" dirty="0" smtClean="0"/>
                  <a:t>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0"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=0</m:t>
                    </m:r>
                  </m:oMath>
                </a14:m>
                <a:endParaRPr lang="en-US" altLang="zh-CN" b="0" dirty="0" smtClean="0"/>
              </a:p>
              <a:p>
                <a:r>
                  <a:rPr lang="en-US" altLang="zh-CN" dirty="0" smtClean="0"/>
                  <a:t>(B) </a:t>
                </a:r>
                <a14:m>
                  <m:oMath xmlns:m="http://schemas.openxmlformats.org/officeDocument/2006/math">
                    <m:r>
                      <a:rPr lang="en-US" altLang="zh-CN" b="0" i="0" smtClean="0">
                        <a:latin typeface="Cambria Math" panose="02040503050406030204" pitchFamily="18" charset="0"/>
                      </a:rPr>
                      <m:t>2</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m:t>
                            </m:r>
                            <m:r>
                              <a:rPr lang="en-US" altLang="zh-CN" i="1">
                                <a:latin typeface="Cambria Math" panose="02040503050406030204" pitchFamily="18" charset="0"/>
                              </a:rPr>
                              <m:t>𝑥</m:t>
                            </m:r>
                          </m:e>
                        </m:d>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i="1">
                            <a:latin typeface="Cambria Math" panose="02040503050406030204" pitchFamily="18" charset="0"/>
                          </a:rPr>
                          <m:t>𝑥</m:t>
                        </m:r>
                      </m:e>
                    </m:func>
                    <m:r>
                      <a:rPr lang="en-US" altLang="zh-CN" i="1">
                        <a:latin typeface="Cambria Math" panose="02040503050406030204" pitchFamily="18" charset="0"/>
                      </a:rPr>
                      <m:t>=0</m:t>
                    </m:r>
                  </m:oMath>
                </a14:m>
                <a:endParaRPr lang="en-US" altLang="zh-CN" dirty="0" smtClean="0"/>
              </a:p>
              <a:p>
                <a:r>
                  <a:rPr lang="en-US" altLang="zh-CN" dirty="0" smtClean="0"/>
                  <a:t>(C) </a:t>
                </a:r>
                <a:r>
                  <a:rPr lang="zh-CN" altLang="en-US" dirty="0" smtClean="0"/>
                  <a:t>由于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=0</m:t>
                    </m:r>
                  </m:oMath>
                </a14:m>
                <a:r>
                  <a:rPr lang="en-US" altLang="zh-CN" dirty="0" smtClean="0"/>
                  <a:t>, </a:t>
                </a:r>
                <a:r>
                  <a:rPr lang="zh-CN" altLang="en-US" dirty="0" smtClean="0"/>
                  <a:t>因此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num>
                          <m:den>
                            <m:r>
                              <a:rPr lang="en-US" altLang="zh-CN" i="1">
                                <a:latin typeface="Cambria Math" panose="02040503050406030204" pitchFamily="18" charset="0"/>
                              </a:rPr>
                              <m:t>𝑥</m:t>
                            </m:r>
                            <m:r>
                              <a:rPr lang="en-US" altLang="zh-CN" b="0" i="1" smtClean="0">
                                <a:latin typeface="Cambria Math" panose="02040503050406030204" pitchFamily="18" charset="0"/>
                              </a:rPr>
                              <m:t>−0</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smtClean="0"/>
                  <a:t>.</a:t>
                </a:r>
              </a:p>
              <a:p>
                <a:r>
                  <a:rPr lang="en-US" altLang="zh-CN" dirty="0" smtClean="0"/>
                  <a:t>(D) </a:t>
                </a:r>
                <a:r>
                  <a:rPr lang="zh-CN" altLang="en-US" dirty="0" smtClean="0"/>
                  <a:t>例如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不过</a:t>
                </a:r>
                <a:r>
                  <a:rPr lang="en-US" altLang="zh-CN" dirty="0" smtClean="0"/>
                  <a:t>, </a:t>
                </a:r>
                <a:r>
                  <a:rPr lang="zh-CN" altLang="en-US" dirty="0" smtClean="0"/>
                  <a:t>如果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oMath>
                </a14:m>
                <a:r>
                  <a:rPr lang="en-US" altLang="zh-CN" dirty="0" smtClean="0"/>
                  <a:t> </a:t>
                </a:r>
                <a:r>
                  <a:rPr lang="zh-CN" altLang="en-US" dirty="0" smtClean="0"/>
                  <a:t>存在</a:t>
                </a:r>
                <a:r>
                  <a:rPr lang="en-US" altLang="zh-CN" dirty="0" smtClean="0"/>
                  <a:t>, </a:t>
                </a:r>
                <a:r>
                  <a:rPr lang="zh-CN" altLang="en-US" dirty="0" smtClean="0"/>
                  <a:t>可以知道</a:t>
                </a:r>
                <a:endParaRPr lang="en-US" altLang="zh-CN" dirty="0" smtClean="0"/>
              </a:p>
              <a:p>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b="0" i="0"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d>
                          <m:dPr>
                            <m:begChr m:val="["/>
                            <m:endChr m:val="]"/>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a:rPr lang="en-US" altLang="zh-CN" i="1">
                                    <a:latin typeface="Cambria Math" panose="02040503050406030204" pitchFamily="18" charset="0"/>
                                  </a:rPr>
                                  <m:t>𝑥</m:t>
                                </m:r>
                                <m:r>
                                  <a:rPr lang="en-US" altLang="zh-CN" i="1">
                                    <a:latin typeface="Cambria Math" panose="02040503050406030204" pitchFamily="18" charset="0"/>
                                  </a:rPr>
                                  <m:t>−0</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−0</m:t>
                                </m:r>
                              </m:den>
                            </m:f>
                          </m:e>
                        </m:d>
                      </m:e>
                    </m:func>
                    <m:r>
                      <a:rPr lang="en-US" altLang="zh-CN" i="1">
                        <a:latin typeface="Cambria Math" panose="02040503050406030204" pitchFamily="18" charset="0"/>
                      </a:rPr>
                      <m:t>=2</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r>
                      <a:rPr lang="en-US" altLang="zh-CN" i="1">
                        <a:latin typeface="Cambria Math" panose="02040503050406030204" pitchFamily="18" charset="0"/>
                      </a:rPr>
                      <m:t>(0)</m:t>
                    </m:r>
                  </m:oMath>
                </a14:m>
                <a:r>
                  <a:rPr lang="en-US" altLang="zh-CN" dirty="0" smtClean="0"/>
                  <a:t>.</a:t>
                </a:r>
              </a:p>
              <a:p>
                <a:r>
                  <a:rPr lang="zh-CN" altLang="en-US" dirty="0" smtClean="0"/>
                  <a:t>此时</a:t>
                </a:r>
                <a:r>
                  <a:rPr lang="en-US" altLang="zh-CN" dirty="0" smtClean="0"/>
                  <a:t>, </a:t>
                </a:r>
                <a:r>
                  <a:rPr lang="zh-CN" altLang="en-US" dirty="0" smtClean="0"/>
                  <a:t>我们可以推出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b="0" i="1" smtClean="0">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e>
                    </m:func>
                    <m:r>
                      <a:rPr lang="en-US" altLang="zh-CN" b="0" i="1" smtClean="0">
                        <a:latin typeface="Cambria Math" panose="02040503050406030204" pitchFamily="18" charset="0"/>
                      </a:rPr>
                      <m:t>=0</m:t>
                    </m:r>
                  </m:oMath>
                </a14:m>
                <a:r>
                  <a:rPr lang="en-US" altLang="zh-CN" dirty="0" smtClean="0"/>
                  <a:t>, </a:t>
                </a:r>
                <a:r>
                  <a:rPr lang="zh-CN" altLang="en-US" dirty="0" smtClean="0"/>
                  <a:t>但这没有用</a:t>
                </a:r>
                <a:r>
                  <a:rPr lang="en-US" altLang="zh-CN" dirty="0" smtClean="0"/>
                  <a:t>, </a:t>
                </a:r>
                <a:r>
                  <a:rPr lang="zh-CN" altLang="en-US" dirty="0" smtClean="0"/>
                  <a:t>因为左边等于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=0</m:t>
                    </m:r>
                  </m:oMath>
                </a14:m>
                <a:r>
                  <a:rPr lang="en-US" altLang="zh-CN" dirty="0" smtClean="0"/>
                  <a:t>.</a:t>
                </a:r>
              </a:p>
              <a:p>
                <a:r>
                  <a:rPr lang="zh-CN" altLang="en-US" dirty="0" smtClean="0"/>
                  <a:t>想一想</a:t>
                </a:r>
                <a:r>
                  <a:rPr lang="en-US" altLang="zh-CN" dirty="0" smtClean="0"/>
                  <a:t>, </a:t>
                </a:r>
                <a:r>
                  <a:rPr lang="zh-CN" altLang="en-US" dirty="0" smtClean="0"/>
                  <a:t>如果是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2</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b="0" i="1" smtClean="0">
                                    <a:latin typeface="Cambria Math" panose="02040503050406030204" pitchFamily="18" charset="0"/>
                                  </a:rPr>
                                  <m:t>3</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smtClean="0"/>
                  <a:t> </a:t>
                </a:r>
                <a:r>
                  <a:rPr lang="zh-CN" altLang="en-US" dirty="0" smtClean="0"/>
                  <a:t>呢</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920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lnSpcReduction="20000"/>
              </a:bodyPr>
              <a:lstStyle/>
              <a:p>
                <a:r>
                  <a:rPr lang="zh-CN" altLang="en-US" dirty="0" smtClean="0">
                    <a:solidFill>
                      <a:srgbClr val="0000FF"/>
                    </a:solidFill>
                  </a:rPr>
                  <a:t>例</a:t>
                </a:r>
                <a:r>
                  <a:rPr lang="zh-CN" altLang="en-US" dirty="0"/>
                  <a:t> 设函数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在点 </a:t>
                </a: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m:t>
                    </m:r>
                    <m:r>
                      <a:rPr lang="en-US" altLang="zh-CN" i="1" dirty="0">
                        <a:latin typeface="Cambria Math" panose="02040503050406030204" pitchFamily="18" charset="0"/>
                      </a:rPr>
                      <m:t>𝑎</m:t>
                    </m:r>
                  </m:oMath>
                </a14:m>
                <a:r>
                  <a:rPr lang="en-US" altLang="zh-CN" dirty="0"/>
                  <a:t> </a:t>
                </a:r>
                <a:r>
                  <a:rPr lang="zh-CN" altLang="en-US" dirty="0"/>
                  <a:t>处可导</a:t>
                </a:r>
                <a:r>
                  <a:rPr lang="en-US" altLang="zh-CN" dirty="0"/>
                  <a:t>, </a:t>
                </a:r>
                <a:r>
                  <a:rPr lang="zh-CN" altLang="en-US" dirty="0"/>
                  <a:t>则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i="1">
                        <a:latin typeface="Cambria Math" panose="02040503050406030204" pitchFamily="18" charset="0"/>
                      </a:rPr>
                      <m:t>=</m:t>
                    </m:r>
                  </m:oMath>
                </a14:m>
                <a:r>
                  <a:rPr lang="en-US" altLang="zh-CN" dirty="0"/>
                  <a:t>(    ).</a:t>
                </a:r>
              </a:p>
              <a:p>
                <a:r>
                  <a:rPr lang="en-US" altLang="zh-CN" dirty="0"/>
                  <a:t>(A)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𝑎</m:t>
                        </m:r>
                      </m:e>
                    </m:d>
                  </m:oMath>
                </a14:m>
                <a:r>
                  <a:rPr lang="en-US" altLang="zh-CN" dirty="0"/>
                  <a:t>     (B) </a:t>
                </a:r>
                <a14:m>
                  <m:oMath xmlns:m="http://schemas.openxmlformats.org/officeDocument/2006/math">
                    <m:r>
                      <a:rPr lang="en-US" altLang="zh-CN" i="1">
                        <a:latin typeface="Cambria Math" panose="02040503050406030204" pitchFamily="18" charset="0"/>
                      </a:rPr>
                      <m:t>2</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𝑎</m:t>
                        </m:r>
                      </m:e>
                    </m:d>
                  </m:oMath>
                </a14:m>
                <a:r>
                  <a:rPr lang="en-US" altLang="zh-CN" dirty="0"/>
                  <a:t>     (C) </a:t>
                </a:r>
                <a14:m>
                  <m:oMath xmlns:m="http://schemas.openxmlformats.org/officeDocument/2006/math">
                    <m:r>
                      <a:rPr lang="en-US" altLang="zh-CN" i="1">
                        <a:latin typeface="Cambria Math" panose="02040503050406030204" pitchFamily="18" charset="0"/>
                      </a:rPr>
                      <m:t>0</m:t>
                    </m:r>
                  </m:oMath>
                </a14:m>
                <a:r>
                  <a:rPr lang="en-US" altLang="zh-CN" dirty="0"/>
                  <a:t>     (D)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2</m:t>
                        </m:r>
                        <m:r>
                          <a:rPr lang="en-US" altLang="zh-CN" i="1">
                            <a:latin typeface="Cambria Math" panose="02040503050406030204" pitchFamily="18" charset="0"/>
                          </a:rPr>
                          <m:t>𝑎</m:t>
                        </m:r>
                      </m:e>
                    </m:d>
                  </m:oMath>
                </a14:m>
                <a:endParaRPr lang="en-US" altLang="zh-CN" dirty="0" smtClean="0">
                  <a:solidFill>
                    <a:srgbClr val="0000FF"/>
                  </a:solidFill>
                </a:endParaRPr>
              </a:p>
              <a:p>
                <a:r>
                  <a:rPr lang="zh-CN" altLang="en-US" dirty="0" smtClean="0">
                    <a:solidFill>
                      <a:srgbClr val="0000FF"/>
                    </a:solidFill>
                  </a:rPr>
                  <a:t>解</a:t>
                </a:r>
                <a:r>
                  <a:rPr lang="zh-CN" altLang="en-US" dirty="0" smtClean="0"/>
                  <a:t> 由于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𝑎</m:t>
                        </m:r>
                      </m:e>
                    </m:d>
                    <m:r>
                      <a:rPr lang="en-US" altLang="zh-CN"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i="1">
                                <a:latin typeface="Cambria Math" panose="02040503050406030204" pitchFamily="18" charset="0"/>
                              </a:rPr>
                              <m:t>𝑥</m:t>
                            </m:r>
                          </m:den>
                        </m:f>
                      </m:e>
                    </m:func>
                  </m:oMath>
                </a14:m>
                <a:r>
                  <a:rPr lang="en-US" altLang="zh-CN" dirty="0" smtClean="0"/>
                  <a:t>, </a:t>
                </a:r>
                <a:r>
                  <a:rPr lang="zh-CN" altLang="en-US" dirty="0" smtClean="0"/>
                  <a:t>因此</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𝑎</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b="0" i="1" smtClean="0">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b="0" i="1" smtClean="0">
                                  <a:latin typeface="Cambria Math" panose="02040503050406030204" pitchFamily="18" charset="0"/>
                                </a:rPr>
                                <m:t>−</m:t>
                              </m:r>
                              <m:r>
                                <a:rPr lang="en-US" altLang="zh-CN" i="1">
                                  <a:latin typeface="Cambria Math" panose="02040503050406030204" pitchFamily="18" charset="0"/>
                                </a:rPr>
                                <m:t>𝑥</m:t>
                              </m:r>
                            </m:den>
                          </m:f>
                        </m:e>
                      </m:func>
                      <m:r>
                        <a:rPr lang="en-US" altLang="zh-CN" i="1">
                          <a:latin typeface="Cambria Math" panose="02040503050406030204" pitchFamily="18" charset="0"/>
                        </a:rPr>
                        <m:t>=</m:t>
                      </m:r>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i="1">
                                  <a:latin typeface="Cambria Math" panose="02040503050406030204" pitchFamily="18" charset="0"/>
                                </a:rPr>
                                <m:t>𝑥</m:t>
                              </m:r>
                            </m:den>
                          </m:f>
                        </m:e>
                      </m:func>
                      <m:r>
                        <a:rPr lang="en-US" altLang="zh-CN" i="1">
                          <a:latin typeface="Cambria Math" panose="02040503050406030204" pitchFamily="18" charset="0"/>
                        </a:rPr>
                        <m:t>,</m:t>
                      </m:r>
                    </m:oMath>
                  </m:oMathPara>
                </a14:m>
                <a:endParaRPr lang="en-US" altLang="zh-CN"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m:rPr>
                          <m:aln/>
                        </m:rP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e>
                              </m:d>
                            </m:num>
                            <m:den>
                              <m:r>
                                <a:rPr lang="en-US" altLang="zh-CN" i="1">
                                  <a:latin typeface="Cambria Math" panose="02040503050406030204" pitchFamily="18" charset="0"/>
                                </a:rPr>
                                <m:t>𝑥</m:t>
                              </m:r>
                            </m:den>
                          </m:f>
                        </m:e>
                      </m:func>
                    </m:oMath>
                    <m:oMath xmlns:m="http://schemas.openxmlformats.org/officeDocument/2006/math">
                      <m:r>
                        <m:rPr>
                          <m:aln/>
                        </m:rP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i="1">
                                  <a:latin typeface="Cambria Math" panose="02040503050406030204" pitchFamily="18" charset="0"/>
                                </a:rPr>
                                <m:t>𝑥</m:t>
                              </m:r>
                            </m:den>
                          </m:f>
                        </m:e>
                      </m:func>
                      <m:r>
                        <a:rPr lang="en-US" altLang="zh-CN" b="0" i="0" smtClean="0">
                          <a:latin typeface="Cambria Math" panose="02040503050406030204" pitchFamily="18" charset="0"/>
                        </a:rPr>
                        <m:t>=</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oMath>
                  </m:oMathPara>
                </a14:m>
                <a:endParaRPr lang="en-US" altLang="zh-CN" dirty="0" smtClean="0"/>
              </a:p>
              <a:p>
                <a:r>
                  <a:rPr lang="zh-CN" altLang="en-US" dirty="0" smtClean="0"/>
                  <a:t>我们也可以代入一个例子来进行判断</a:t>
                </a:r>
                <a:r>
                  <a:rPr lang="en-US" altLang="zh-CN" dirty="0" smtClean="0"/>
                  <a:t>, </a:t>
                </a:r>
                <a:r>
                  <a:rPr lang="zh-CN" altLang="en-US" dirty="0" smtClean="0"/>
                  <a:t>例如令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en-US" altLang="zh-CN" dirty="0" smtClean="0"/>
                  <a:t> </a:t>
                </a:r>
                <a:r>
                  <a:rPr lang="zh-CN" altLang="en-US" dirty="0" smtClean="0"/>
                  <a:t>则可立知选 </a:t>
                </a:r>
                <a:r>
                  <a:rPr lang="en-US" altLang="zh-CN" dirty="0" smtClean="0"/>
                  <a:t>B.</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b="-8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36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B050"/>
                    </a:solidFill>
                  </a:rPr>
                  <a:t>变化率问题实例</a:t>
                </a:r>
                <a:endParaRPr lang="en-US" altLang="zh-CN" dirty="0" smtClean="0">
                  <a:solidFill>
                    <a:srgbClr val="00B050"/>
                  </a:solidFill>
                </a:endParaRPr>
              </a:p>
              <a:p>
                <a:r>
                  <a:rPr lang="zh-CN" altLang="en-US" dirty="0" smtClean="0"/>
                  <a:t>导数实质上是函数 </a:t>
                </a:r>
                <a14:m>
                  <m:oMath xmlns:m="http://schemas.openxmlformats.org/officeDocument/2006/math">
                    <m:r>
                      <a:rPr lang="en-US" altLang="zh-CN" b="0" i="1" smtClean="0">
                        <a:latin typeface="Cambria Math" panose="02040503050406030204" pitchFamily="18" charset="0"/>
                      </a:rPr>
                      <m:t>𝑦</m:t>
                    </m:r>
                  </m:oMath>
                </a14:m>
                <a:r>
                  <a:rPr lang="zh-CN" altLang="en-US" dirty="0" smtClean="0"/>
                  <a:t> 关于自变量 </a:t>
                </a:r>
                <a14:m>
                  <m:oMath xmlns:m="http://schemas.openxmlformats.org/officeDocument/2006/math">
                    <m:r>
                      <a:rPr lang="en-US" altLang="zh-CN" b="0" i="1" smtClean="0">
                        <a:latin typeface="Cambria Math" panose="02040503050406030204" pitchFamily="18" charset="0"/>
                      </a:rPr>
                      <m:t>𝑥</m:t>
                    </m:r>
                  </m:oMath>
                </a14:m>
                <a:r>
                  <a:rPr lang="zh-CN" altLang="en-US" dirty="0" smtClean="0"/>
                  <a:t> 的变化率</a:t>
                </a:r>
                <a:r>
                  <a:rPr lang="en-US" altLang="zh-CN" dirty="0" smtClean="0"/>
                  <a:t>. </a:t>
                </a:r>
                <a:r>
                  <a:rPr lang="zh-CN" altLang="en-US" dirty="0" smtClean="0"/>
                  <a:t>例如速度是路程 </a:t>
                </a:r>
                <a14:m>
                  <m:oMath xmlns:m="http://schemas.openxmlformats.org/officeDocument/2006/math">
                    <m:r>
                      <a:rPr lang="en-US" altLang="zh-CN" i="1" dirty="0" smtClean="0">
                        <a:latin typeface="Cambria Math" panose="02040503050406030204" pitchFamily="18" charset="0"/>
                      </a:rPr>
                      <m:t>𝑠</m:t>
                    </m:r>
                  </m:oMath>
                </a14:m>
                <a:r>
                  <a:rPr lang="en-US" altLang="zh-CN" dirty="0" smtClean="0"/>
                  <a:t> </a:t>
                </a:r>
                <a:r>
                  <a:rPr lang="zh-CN" altLang="en-US" dirty="0" smtClean="0"/>
                  <a:t>关于时间 </a:t>
                </a:r>
                <a14:m>
                  <m:oMath xmlns:m="http://schemas.openxmlformats.org/officeDocument/2006/math">
                    <m:r>
                      <a:rPr lang="en-US" altLang="zh-CN" i="1" dirty="0" smtClean="0">
                        <a:latin typeface="Cambria Math" panose="02040503050406030204" pitchFamily="18" charset="0"/>
                      </a:rPr>
                      <m:t>𝑡</m:t>
                    </m:r>
                  </m:oMath>
                </a14:m>
                <a:r>
                  <a:rPr lang="en-US" altLang="zh-CN" dirty="0" smtClean="0"/>
                  <a:t> </a:t>
                </a:r>
                <a:r>
                  <a:rPr lang="zh-CN" altLang="en-US" dirty="0" smtClean="0"/>
                  <a:t>的变化率</a:t>
                </a:r>
                <a:r>
                  <a:rPr lang="en-US" altLang="zh-CN" dirty="0" smtClean="0"/>
                  <a:t>.</a:t>
                </a:r>
              </a:p>
              <a:p>
                <a:r>
                  <a:rPr lang="zh-CN" altLang="en-US" dirty="0" smtClean="0"/>
                  <a:t>下面我们将给出其它的关于变化率应用实例</a:t>
                </a:r>
                <a:r>
                  <a:rPr lang="en-US" altLang="zh-CN" dirty="0" smtClean="0"/>
                  <a:t>, </a:t>
                </a:r>
                <a:r>
                  <a:rPr lang="zh-CN" altLang="en-US" dirty="0" smtClean="0"/>
                  <a:t>其目的在于使大家对导数有更深刻的认识</a:t>
                </a:r>
                <a:r>
                  <a:rPr lang="en-US" altLang="zh-CN" dirty="0" smtClean="0"/>
                  <a:t>.</a:t>
                </a:r>
              </a:p>
              <a:p>
                <a:r>
                  <a:rPr lang="zh-CN" altLang="en-US" dirty="0" smtClean="0"/>
                  <a:t>另一方面也启示大家</a:t>
                </a:r>
                <a:r>
                  <a:rPr lang="en-US" altLang="zh-CN" dirty="0" smtClean="0"/>
                  <a:t>, </a:t>
                </a:r>
                <a:r>
                  <a:rPr lang="zh-CN" altLang="en-US" dirty="0" smtClean="0"/>
                  <a:t>人们之所以研究这种形式的极限</a:t>
                </a:r>
                <a:r>
                  <a:rPr lang="en-US" altLang="zh-CN" dirty="0" smtClean="0"/>
                  <a:t>, </a:t>
                </a:r>
                <a:r>
                  <a:rPr lang="zh-CN" altLang="en-US" dirty="0" smtClean="0"/>
                  <a:t>就在于数学就是把实际问题中最具有共性的东西提炼出来</a:t>
                </a:r>
                <a:r>
                  <a:rPr lang="en-US" altLang="zh-CN" dirty="0" smtClean="0"/>
                  <a:t>, </a:t>
                </a:r>
                <a:r>
                  <a:rPr lang="zh-CN" altLang="en-US" dirty="0" smtClean="0"/>
                  <a:t>加以研究再应用于具体问题中去</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4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106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设细棒位于区间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oMath>
                </a14:m>
                <a:r>
                  <a:rPr lang="en-US" altLang="zh-CN" dirty="0" smtClean="0"/>
                  <a:t> </a:t>
                </a:r>
                <a:r>
                  <a:rPr lang="zh-CN" altLang="en-US" dirty="0" smtClean="0"/>
                  <a:t>上</a:t>
                </a:r>
                <a:r>
                  <a:rPr lang="en-US" altLang="zh-CN" dirty="0" smtClean="0"/>
                  <a:t>, </a:t>
                </a:r>
                <a:r>
                  <a:rPr lang="zh-CN" altLang="en-US" dirty="0" smtClean="0"/>
                  <a:t>从点 </a:t>
                </a:r>
                <a14:m>
                  <m:oMath xmlns:m="http://schemas.openxmlformats.org/officeDocument/2006/math">
                    <m:r>
                      <a:rPr lang="en-US" altLang="zh-CN" b="0" i="1" smtClean="0">
                        <a:latin typeface="Cambria Math" panose="02040503050406030204" pitchFamily="18" charset="0"/>
                      </a:rPr>
                      <m:t>𝑎</m:t>
                    </m:r>
                  </m:oMath>
                </a14:m>
                <a:r>
                  <a:rPr lang="en-US" altLang="zh-CN" dirty="0" smtClean="0"/>
                  <a:t> </a:t>
                </a:r>
                <a:r>
                  <a:rPr lang="zh-CN" altLang="en-US" dirty="0" smtClean="0"/>
                  <a:t>到点 </a:t>
                </a:r>
                <a14:m>
                  <m:oMath xmlns:m="http://schemas.openxmlformats.org/officeDocument/2006/math">
                    <m:r>
                      <a:rPr lang="en-US" altLang="zh-CN" i="1" dirty="0" smtClean="0">
                        <a:latin typeface="Cambria Math" panose="02040503050406030204" pitchFamily="18" charset="0"/>
                      </a:rPr>
                      <m:t>𝑥</m:t>
                    </m:r>
                  </m:oMath>
                </a14:m>
                <a:r>
                  <a:rPr lang="en-US" altLang="zh-CN" dirty="0" smtClean="0"/>
                  <a:t> </a:t>
                </a:r>
                <a:r>
                  <a:rPr lang="zh-CN" altLang="en-US" dirty="0" smtClean="0"/>
                  <a:t>的一段细棒的质量是 </a:t>
                </a:r>
                <a14:m>
                  <m:oMath xmlns:m="http://schemas.openxmlformats.org/officeDocument/2006/math">
                    <m:r>
                      <a:rPr lang="en-US" altLang="zh-CN" i="1" dirty="0" smtClean="0">
                        <a:latin typeface="Cambria Math" panose="02040503050406030204" pitchFamily="18" charset="0"/>
                      </a:rPr>
                      <m:t>𝑥</m:t>
                    </m:r>
                  </m:oMath>
                </a14:m>
                <a:r>
                  <a:rPr lang="en-US" altLang="zh-CN" dirty="0" smtClean="0"/>
                  <a:t> </a:t>
                </a:r>
                <a:r>
                  <a:rPr lang="zh-CN" altLang="en-US" dirty="0" smtClean="0"/>
                  <a:t>的函数 </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oMath>
                </a14:m>
                <a:r>
                  <a:rPr lang="en-US" altLang="zh-CN" dirty="0" smtClean="0"/>
                  <a:t>, </a:t>
                </a:r>
                <a:r>
                  <a:rPr lang="zh-CN" altLang="en-US" dirty="0" smtClean="0"/>
                  <a:t>求细棒的线密度 </a:t>
                </a:r>
                <a14:m>
                  <m:oMath xmlns:m="http://schemas.openxmlformats.org/officeDocument/2006/math">
                    <m:r>
                      <a:rPr lang="en-US" altLang="zh-CN" b="0" i="1" smtClean="0">
                        <a:latin typeface="Cambria Math" panose="02040503050406030204" pitchFamily="18" charset="0"/>
                      </a:rPr>
                      <m:t>𝜌</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a:t>
                </a:r>
              </a:p>
              <a:p>
                <a:r>
                  <a:rPr lang="zh-CN" altLang="en-US" dirty="0" smtClean="0">
                    <a:solidFill>
                      <a:srgbClr val="0000FF"/>
                    </a:solidFill>
                  </a:rPr>
                  <a:t>解</a:t>
                </a:r>
                <a:r>
                  <a:rPr lang="zh-CN" altLang="en-US" dirty="0" smtClean="0"/>
                  <a:t> 区间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&gt;0,</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e>
                    </m:d>
                  </m:oMath>
                </a14:m>
                <a:r>
                  <a:rPr lang="en-US" altLang="zh-CN" dirty="0" smtClean="0"/>
                  <a:t> </a:t>
                </a:r>
                <a:r>
                  <a:rPr lang="zh-CN" altLang="en-US" dirty="0" smtClean="0"/>
                  <a:t>上细棒的质量为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其平均线密度为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𝑚</m:t>
                          </m:r>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r>
                        <a:rPr lang="en-US" altLang="zh-CN" b="0" i="0" smtClean="0">
                          <a:latin typeface="Cambria Math" panose="02040503050406030204" pitchFamily="18" charset="0"/>
                        </a:rPr>
                        <m:t>.</m:t>
                      </m:r>
                    </m:oMath>
                  </m:oMathPara>
                </a14:m>
                <a:endParaRPr lang="en-US" altLang="zh-CN" dirty="0" smtClean="0"/>
              </a:p>
              <a:p>
                <a:r>
                  <a:rPr lang="zh-CN" altLang="en-US" dirty="0" smtClean="0"/>
                  <a:t>令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于是棒在 </a:t>
                </a:r>
                <a14:m>
                  <m:oMath xmlns:m="http://schemas.openxmlformats.org/officeDocument/2006/math">
                    <m:r>
                      <a:rPr lang="en-US" altLang="zh-CN" b="0" i="1" smtClean="0">
                        <a:latin typeface="Cambria Math" panose="02040503050406030204" pitchFamily="18" charset="0"/>
                      </a:rPr>
                      <m:t>𝑥</m:t>
                    </m:r>
                  </m:oMath>
                </a14:m>
                <a:r>
                  <a:rPr lang="en-US" altLang="zh-CN" dirty="0" smtClean="0"/>
                  <a:t> </a:t>
                </a:r>
                <a:r>
                  <a:rPr lang="zh-CN" altLang="en-US" dirty="0" smtClean="0"/>
                  <a:t>处的线密度为 </a:t>
                </a:r>
                <a14:m>
                  <m:oMath xmlns:m="http://schemas.openxmlformats.org/officeDocument/2006/math">
                    <m:r>
                      <a:rPr lang="en-US" altLang="zh-CN" b="0" i="1" smtClean="0">
                        <a:latin typeface="Cambria Math" panose="02040503050406030204" pitchFamily="18" charset="0"/>
                      </a:rPr>
                      <m:t>𝜌</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oMath>
                </a14:m>
                <a:r>
                  <a:rPr lang="en-US" altLang="zh-CN" dirty="0" smtClean="0"/>
                  <a:t>.</a:t>
                </a:r>
              </a:p>
              <a:p>
                <a:r>
                  <a:rPr lang="zh-CN" altLang="en-US" dirty="0"/>
                  <a:t>它</a:t>
                </a:r>
                <a:r>
                  <a:rPr lang="zh-CN" altLang="en-US" dirty="0" smtClean="0"/>
                  <a:t>是质量对长度的变化率</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16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65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85000" lnSpcReduction="20000"/>
              </a:bodyPr>
              <a:lstStyle/>
              <a:p>
                <a:r>
                  <a:rPr lang="zh-CN" altLang="en-US" dirty="0" smtClean="0">
                    <a:solidFill>
                      <a:srgbClr val="0000FF"/>
                    </a:solidFill>
                  </a:rPr>
                  <a:t>例</a:t>
                </a:r>
                <a:r>
                  <a:rPr lang="zh-CN" altLang="en-US" dirty="0" smtClean="0"/>
                  <a:t> 在热学中</a:t>
                </a:r>
                <a:r>
                  <a:rPr lang="en-US" altLang="zh-CN" dirty="0" smtClean="0"/>
                  <a:t>, </a:t>
                </a:r>
                <a:r>
                  <a:rPr lang="zh-CN" altLang="en-US" dirty="0" smtClean="0"/>
                  <a:t>一个有趣的问题是可压缩性</a:t>
                </a:r>
                <a:r>
                  <a:rPr lang="en-US" altLang="zh-CN" dirty="0" smtClean="0"/>
                  <a:t>.</a:t>
                </a:r>
              </a:p>
              <a:p>
                <a:r>
                  <a:rPr lang="zh-CN" altLang="en-US" dirty="0"/>
                  <a:t>某</a:t>
                </a:r>
                <a:r>
                  <a:rPr lang="zh-CN" altLang="en-US" dirty="0" smtClean="0"/>
                  <a:t>一气体在温度一定时</a:t>
                </a:r>
                <a:r>
                  <a:rPr lang="en-US" altLang="zh-CN" dirty="0" smtClean="0"/>
                  <a:t>, </a:t>
                </a:r>
                <a:r>
                  <a:rPr lang="zh-CN" altLang="en-US" dirty="0" smtClean="0"/>
                  <a:t>其体积 </a:t>
                </a:r>
                <a14:m>
                  <m:oMath xmlns:m="http://schemas.openxmlformats.org/officeDocument/2006/math">
                    <m:r>
                      <a:rPr lang="en-US" altLang="zh-CN" b="0" i="1" smtClean="0">
                        <a:latin typeface="Cambria Math" panose="02040503050406030204" pitchFamily="18" charset="0"/>
                      </a:rPr>
                      <m:t>𝑉</m:t>
                    </m:r>
                  </m:oMath>
                </a14:m>
                <a:r>
                  <a:rPr lang="en-US" altLang="zh-CN" dirty="0" smtClean="0"/>
                  <a:t> </a:t>
                </a:r>
                <a:r>
                  <a:rPr lang="zh-CN" altLang="en-US" dirty="0" smtClean="0"/>
                  <a:t>依赖于压力 </a:t>
                </a:r>
                <a14:m>
                  <m:oMath xmlns:m="http://schemas.openxmlformats.org/officeDocument/2006/math">
                    <m:r>
                      <a:rPr lang="en-US" altLang="zh-CN" b="0" i="1" smtClean="0">
                        <a:latin typeface="Cambria Math" panose="02040503050406030204" pitchFamily="18" charset="0"/>
                      </a:rPr>
                      <m:t>𝑃</m:t>
                    </m:r>
                  </m:oMath>
                </a14:m>
                <a:r>
                  <a:rPr lang="en-US" altLang="zh-CN" dirty="0" smtClean="0"/>
                  <a:t>, </a:t>
                </a:r>
                <a:r>
                  <a:rPr lang="zh-CN" altLang="en-US" dirty="0" smtClean="0"/>
                  <a:t>可以考虑体积随压力的变化率</a:t>
                </a:r>
                <a:r>
                  <a:rPr lang="en-US" altLang="zh-CN" dirty="0" smtClean="0"/>
                  <a:t>. </a:t>
                </a:r>
                <a:r>
                  <a:rPr lang="zh-CN" altLang="en-US" dirty="0" smtClean="0"/>
                  <a:t>人们定义</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𝛽</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𝑉</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𝑉</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𝑃</m:t>
                          </m:r>
                        </m:den>
                      </m:f>
                    </m:oMath>
                  </m:oMathPara>
                </a14:m>
                <a:endParaRPr lang="en-US" altLang="zh-CN" b="0" dirty="0" smtClean="0"/>
              </a:p>
              <a:p>
                <a:r>
                  <a:rPr lang="zh-CN" altLang="en-US" dirty="0" smtClean="0"/>
                  <a:t>为</a:t>
                </a:r>
                <a:r>
                  <a:rPr lang="zh-CN" altLang="en-US" dirty="0" smtClean="0">
                    <a:solidFill>
                      <a:srgbClr val="00B050"/>
                    </a:solidFill>
                  </a:rPr>
                  <a:t>等温压缩率</a:t>
                </a:r>
                <a:r>
                  <a:rPr lang="en-US" altLang="zh-CN" dirty="0" smtClean="0"/>
                  <a:t>, </a:t>
                </a:r>
                <a:r>
                  <a:rPr lang="zh-CN" altLang="en-US" dirty="0" smtClean="0"/>
                  <a:t>它反映了在温度一定时</a:t>
                </a:r>
                <a:r>
                  <a:rPr lang="en-US" altLang="zh-CN" dirty="0" smtClean="0"/>
                  <a:t>, </a:t>
                </a:r>
                <a:r>
                  <a:rPr lang="zh-CN" altLang="en-US" dirty="0" smtClean="0"/>
                  <a:t>单位体积的气体的体积随着压力的增大而体积减小的快慢</a:t>
                </a:r>
                <a:r>
                  <a:rPr lang="en-US" altLang="zh-CN" dirty="0" smtClean="0"/>
                  <a:t>.</a:t>
                </a:r>
              </a:p>
              <a:p>
                <a:r>
                  <a:rPr lang="zh-CN" altLang="en-US" dirty="0">
                    <a:solidFill>
                      <a:srgbClr val="0000FF"/>
                    </a:solidFill>
                  </a:rPr>
                  <a:t>例</a:t>
                </a:r>
                <a:r>
                  <a:rPr lang="zh-CN" altLang="en-US" dirty="0"/>
                  <a:t> 经济学中的边际量</a:t>
                </a:r>
                <a:r>
                  <a:rPr lang="en-US" altLang="zh-CN" dirty="0"/>
                  <a:t>. </a:t>
                </a:r>
                <a:r>
                  <a:rPr lang="zh-CN" altLang="en-US" dirty="0"/>
                  <a:t>当某经济量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𝑦</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的自变量 </a:t>
                </a:r>
                <a14:m>
                  <m:oMath xmlns:m="http://schemas.openxmlformats.org/officeDocument/2006/math">
                    <m:r>
                      <a:rPr lang="en-US" altLang="zh-CN" i="1">
                        <a:latin typeface="Cambria Math" panose="02040503050406030204" pitchFamily="18" charset="0"/>
                      </a:rPr>
                      <m:t>𝑥</m:t>
                    </m:r>
                  </m:oMath>
                </a14:m>
                <a:r>
                  <a:rPr lang="en-US" altLang="zh-CN" dirty="0"/>
                  <a:t> </a:t>
                </a:r>
                <a:r>
                  <a:rPr lang="zh-CN" altLang="en-US" dirty="0"/>
                  <a:t>增加一个单位时</a:t>
                </a:r>
                <a:r>
                  <a:rPr lang="en-US" altLang="zh-CN" dirty="0"/>
                  <a:t>, </a:t>
                </a:r>
                <a:r>
                  <a:rPr lang="zh-CN" altLang="en-US" dirty="0"/>
                  <a:t>经济量的改变量称为该经济量的边际量</a:t>
                </a:r>
                <a:r>
                  <a:rPr lang="en-US" altLang="zh-CN" dirty="0"/>
                  <a:t>.</a:t>
                </a:r>
              </a:p>
              <a:p>
                <a:r>
                  <a:rPr lang="zh-CN" altLang="en-US" dirty="0"/>
                  <a:t>例如边际成本、边际收益、边际利润等</a:t>
                </a:r>
                <a:r>
                  <a:rPr lang="en-US" altLang="zh-CN" dirty="0"/>
                  <a:t>. </a:t>
                </a:r>
                <a:r>
                  <a:rPr lang="zh-CN" altLang="en-US" dirty="0"/>
                  <a:t>同样的道理</a:t>
                </a:r>
                <a:r>
                  <a:rPr lang="en-US" altLang="zh-CN" dirty="0"/>
                  <a:t>, </a:t>
                </a:r>
                <a:r>
                  <a:rPr lang="zh-CN" altLang="en-US" dirty="0"/>
                  <a:t>经济量的边际量为</a:t>
                </a:r>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𝑦</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𝑦</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oMath>
                  </m:oMathPara>
                </a14:m>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508" t="-5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56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设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zh-CN" altLang="en-US" dirty="0" smtClean="0"/>
                  <a:t> 是在时刻 </a:t>
                </a:r>
                <a14:m>
                  <m:oMath xmlns:m="http://schemas.openxmlformats.org/officeDocument/2006/math">
                    <m:r>
                      <a:rPr lang="en-US" altLang="zh-CN" b="0" i="1" smtClean="0">
                        <a:latin typeface="Cambria Math" panose="02040503050406030204" pitchFamily="18" charset="0"/>
                      </a:rPr>
                      <m:t>𝑡</m:t>
                    </m:r>
                  </m:oMath>
                </a14:m>
                <a:r>
                  <a:rPr lang="zh-CN" altLang="en-US" dirty="0" smtClean="0"/>
                  <a:t> 某一生物或植物的数目</a:t>
                </a:r>
                <a:r>
                  <a:rPr lang="en-US" altLang="zh-CN" dirty="0" smtClean="0"/>
                  <a:t>.</a:t>
                </a:r>
              </a:p>
              <a:p>
                <a:r>
                  <a:rPr lang="zh-CN" altLang="en-US" dirty="0" smtClean="0"/>
                  <a:t>我们考虑它的增长率</a:t>
                </a:r>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𝑡</m:t>
                    </m:r>
                  </m:oMath>
                </a14:m>
                <a:r>
                  <a:rPr lang="zh-CN" altLang="en-US" dirty="0" smtClean="0"/>
                  <a:t> 到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oMath>
                </a14:m>
                <a:r>
                  <a:rPr lang="zh-CN" altLang="en-US" dirty="0" smtClean="0"/>
                  <a:t> 的平均增长率为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𝑛</m:t>
                          </m:r>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oMath>
                  </m:oMathPara>
                </a14:m>
                <a:endParaRPr lang="en-US" altLang="zh-CN" dirty="0"/>
              </a:p>
              <a:p>
                <a:r>
                  <a:rPr lang="zh-CN" altLang="en-US" dirty="0" smtClean="0"/>
                  <a:t>令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oMath>
                </a14:m>
                <a:r>
                  <a:rPr lang="en-US" altLang="zh-CN" dirty="0" smtClean="0"/>
                  <a:t>, </a:t>
                </a: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𝑡</m:t>
                              </m:r>
                            </m:den>
                          </m:f>
                        </m:e>
                      </m:func>
                    </m:oMath>
                  </m:oMathPara>
                </a14:m>
                <a:endParaRPr lang="en-US" altLang="zh-CN" dirty="0" smtClean="0"/>
              </a:p>
              <a:p>
                <a:r>
                  <a:rPr lang="zh-CN" altLang="en-US" dirty="0" smtClean="0"/>
                  <a:t>便是该物种 </a:t>
                </a:r>
                <a14:m>
                  <m:oMath xmlns:m="http://schemas.openxmlformats.org/officeDocument/2006/math">
                    <m:r>
                      <a:rPr lang="en-US" altLang="zh-CN" b="0" i="1" smtClean="0">
                        <a:latin typeface="Cambria Math" panose="02040503050406030204" pitchFamily="18" charset="0"/>
                      </a:rPr>
                      <m:t>𝑡</m:t>
                    </m:r>
                  </m:oMath>
                </a14:m>
                <a:r>
                  <a:rPr lang="zh-CN" altLang="en-US" dirty="0" smtClean="0"/>
                  <a:t> 时刻的增长率</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321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type="body" sz="quarter" idx="10"/>
              </p:nvPr>
            </p:nvSpPr>
            <p:spPr/>
            <p:txBody>
              <a:bodyPr anchor="t">
                <a:normAutofit/>
              </a:bodyPr>
              <a:lstStyle/>
              <a:p>
                <a:pPr>
                  <a:lnSpc>
                    <a:spcPct val="120000"/>
                  </a:lnSpc>
                  <a:spcAft>
                    <a:spcPts val="600"/>
                  </a:spcAft>
                </a:pPr>
                <a:r>
                  <a:rPr lang="zh-CN" altLang="en-US" dirty="0" smtClean="0">
                    <a:solidFill>
                      <a:srgbClr val="0000FF"/>
                    </a:solidFill>
                  </a:rPr>
                  <a:t>例</a:t>
                </a:r>
                <a:r>
                  <a:rPr lang="zh-CN" altLang="en-US" dirty="0" smtClean="0"/>
                  <a:t> </a:t>
                </a:r>
                <a:r>
                  <a:rPr lang="zh-CN" altLang="en-US" dirty="0"/>
                  <a:t>光的反射定律告诉我们</a:t>
                </a:r>
                <a:r>
                  <a:rPr lang="en-US" altLang="zh-CN" dirty="0"/>
                  <a:t>, </a:t>
                </a:r>
                <a:r>
                  <a:rPr lang="zh-CN" altLang="en-US" dirty="0"/>
                  <a:t>如果光射在一个平面上</a:t>
                </a:r>
                <a:r>
                  <a:rPr lang="en-US" altLang="zh-CN" dirty="0"/>
                  <a:t>, </a:t>
                </a:r>
                <a:r>
                  <a:rPr lang="zh-CN" altLang="en-US" dirty="0"/>
                  <a:t>那么反射的光线、入射的光线、以及与平面交点的法线三者在同一个平面，且反射的光线和入射的光线与法线的夹角相同</a:t>
                </a:r>
                <a:r>
                  <a:rPr lang="en-US" altLang="zh-CN" dirty="0"/>
                  <a:t>. </a:t>
                </a:r>
                <a:r>
                  <a:rPr lang="zh-CN" altLang="en-US" dirty="0"/>
                  <a:t>其中法线是指与平面垂直的直线</a:t>
                </a:r>
                <a:r>
                  <a:rPr lang="en-US" altLang="zh-CN" dirty="0" smtClean="0"/>
                  <a:t>.</a:t>
                </a:r>
              </a:p>
              <a:p>
                <a:pPr>
                  <a:lnSpc>
                    <a:spcPct val="120000"/>
                  </a:lnSpc>
                  <a:spcAft>
                    <a:spcPts val="600"/>
                  </a:spcAft>
                </a:pPr>
                <a:r>
                  <a:rPr lang="zh-CN" altLang="en-US" dirty="0" smtClean="0"/>
                  <a:t>如果光线不是射在一个平面上而是一个曲面上呢</a:t>
                </a:r>
                <a:r>
                  <a:rPr lang="en-US" altLang="zh-CN" dirty="0" smtClean="0"/>
                  <a:t>?</a:t>
                </a:r>
              </a:p>
              <a:p>
                <a:r>
                  <a:rPr lang="zh-CN" altLang="en-US" dirty="0" smtClean="0"/>
                  <a:t>我们只考虑入射光线和该点法线所形成的平面</a:t>
                </a:r>
                <a:r>
                  <a:rPr lang="en-US" altLang="zh-CN" dirty="0" smtClean="0"/>
                  <a:t>, </a:t>
                </a:r>
                <a:r>
                  <a:rPr lang="zh-CN" altLang="en-US" dirty="0" smtClean="0"/>
                  <a:t>问题化归成了研究二维平面上曲线</a:t>
                </a:r>
                <a:r>
                  <a:rPr lang="zh-CN" altLang="en-US" dirty="0"/>
                  <a:t>的</a:t>
                </a:r>
                <a:r>
                  <a:rPr lang="zh-CN" altLang="en-US" dirty="0" smtClean="0">
                    <a:solidFill>
                      <a:srgbClr val="FF0000"/>
                    </a:solidFill>
                  </a:rPr>
                  <a:t>切线</a:t>
                </a:r>
                <a:r>
                  <a:rPr lang="zh-CN" altLang="en-US" dirty="0" smtClean="0"/>
                  <a:t>和</a:t>
                </a:r>
                <a:r>
                  <a:rPr lang="zh-CN" altLang="en-US" dirty="0" smtClean="0">
                    <a:solidFill>
                      <a:srgbClr val="FF0000"/>
                    </a:solidFill>
                  </a:rPr>
                  <a:t>法线</a:t>
                </a:r>
                <a:r>
                  <a:rPr lang="en-US" altLang="zh-CN" dirty="0" smtClean="0"/>
                  <a:t>, </a:t>
                </a:r>
                <a:r>
                  <a:rPr lang="zh-CN" altLang="en-US" dirty="0" smtClean="0"/>
                  <a:t>这二者相互垂直</a:t>
                </a:r>
                <a:r>
                  <a:rPr lang="en-US" altLang="zh-CN" dirty="0" smtClean="0"/>
                  <a:t>, </a:t>
                </a:r>
                <a:r>
                  <a:rPr lang="zh-CN" altLang="en-US" dirty="0" smtClean="0"/>
                  <a:t>因此斜率之积为 </a:t>
                </a:r>
                <a14:m>
                  <m:oMath xmlns:m="http://schemas.openxmlformats.org/officeDocument/2006/math">
                    <m:r>
                      <a:rPr lang="en-US" altLang="zh-CN" b="0" i="1" smtClean="0">
                        <a:latin typeface="Cambria Math" panose="02040503050406030204" pitchFamily="18" charset="0"/>
                      </a:rPr>
                      <m:t>−1</m:t>
                    </m:r>
                  </m:oMath>
                </a14:m>
                <a:r>
                  <a:rPr lang="en-US" altLang="zh-CN" dirty="0" smtClean="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type="body" sz="quarter" idx="10"/>
              </p:nvPr>
            </p:nvSpPr>
            <p:spPr>
              <a:blipFill>
                <a:blip r:embed="rId2"/>
                <a:stretch>
                  <a:fillRect l="-734" t="-234" r="-451"/>
                </a:stretch>
              </a:blipFill>
            </p:spPr>
            <p:txBody>
              <a:bodyPr/>
              <a:lstStyle/>
              <a:p>
                <a:r>
                  <a:rPr lang="zh-CN" altLang="en-US">
                    <a:noFill/>
                  </a:rPr>
                  <a:t> </a:t>
                </a:r>
              </a:p>
            </p:txBody>
          </p:sp>
        </mc:Fallback>
      </mc:AlternateContent>
      <p:grpSp>
        <p:nvGrpSpPr>
          <p:cNvPr id="11" name="组合 10"/>
          <p:cNvGrpSpPr/>
          <p:nvPr/>
        </p:nvGrpSpPr>
        <p:grpSpPr>
          <a:xfrm>
            <a:off x="4367808" y="3717032"/>
            <a:ext cx="3528392" cy="2592288"/>
            <a:chOff x="2999656" y="1412776"/>
            <a:chExt cx="4464496" cy="3744416"/>
          </a:xfrm>
        </p:grpSpPr>
        <p:sp>
          <p:nvSpPr>
            <p:cNvPr id="12" name="平行四边形 11"/>
            <p:cNvSpPr/>
            <p:nvPr/>
          </p:nvSpPr>
          <p:spPr>
            <a:xfrm>
              <a:off x="2999656" y="2996952"/>
              <a:ext cx="4464496" cy="2160240"/>
            </a:xfrm>
            <a:prstGeom prst="parallelogram">
              <a:avLst/>
            </a:prstGeom>
            <a:solidFill>
              <a:schemeClr val="bg1">
                <a:lumMod val="95000"/>
              </a:schemeClr>
            </a:solidFill>
            <a:scene3d>
              <a:camera prst="orthographicFront">
                <a:rot lat="36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3575720" y="1988840"/>
              <a:ext cx="1656184" cy="194421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5231904" y="1989056"/>
              <a:ext cx="1656000" cy="1944000"/>
            </a:xfrm>
            <a:prstGeom prst="line">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31904" y="1412776"/>
              <a:ext cx="0" cy="252028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511904" y="3933056"/>
              <a:ext cx="1440000" cy="0"/>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72854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type="body" sz="quarter" idx="10"/>
              </p:nvPr>
            </p:nvSpPr>
            <p:spPr>
              <a:xfrm>
                <a:off x="696000" y="819000"/>
                <a:ext cx="6912168" cy="5220000"/>
              </a:xfrm>
            </p:spPr>
            <p:txBody>
              <a:bodyPr anchor="t">
                <a:normAutofit/>
              </a:bodyPr>
              <a:lstStyle/>
              <a:p>
                <a:r>
                  <a:rPr lang="zh-CN" altLang="en-US" dirty="0" smtClean="0"/>
                  <a:t>圆</a:t>
                </a:r>
                <a:r>
                  <a:rPr lang="zh-CN" altLang="en-US" dirty="0"/>
                  <a:t>的切线定义成与圆只有一个交点的直线</a:t>
                </a:r>
                <a:r>
                  <a:rPr lang="en-US" altLang="zh-CN" dirty="0"/>
                  <a:t>, </a:t>
                </a:r>
                <a:r>
                  <a:rPr lang="zh-CN" altLang="en-US" dirty="0"/>
                  <a:t>但对于一般的曲线</a:t>
                </a:r>
                <a:r>
                  <a:rPr lang="en-US" altLang="zh-CN" dirty="0"/>
                  <a:t>, </a:t>
                </a:r>
                <a:r>
                  <a:rPr lang="zh-CN" altLang="en-US" dirty="0"/>
                  <a:t>显然不能如此定义</a:t>
                </a:r>
                <a:r>
                  <a:rPr lang="en-US" altLang="zh-CN" dirty="0"/>
                  <a:t>.</a:t>
                </a:r>
              </a:p>
              <a:p>
                <a:r>
                  <a:rPr lang="zh-CN" altLang="en-US" dirty="0" smtClean="0"/>
                  <a:t>例如右图</a:t>
                </a:r>
                <a:r>
                  <a:rPr lang="zh-CN" altLang="en-US" dirty="0"/>
                  <a:t>中抛物线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oMath>
                </a14:m>
                <a:r>
                  <a:rPr lang="zh-CN" altLang="en-US" dirty="0"/>
                  <a:t> 在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1,1</m:t>
                        </m:r>
                      </m:e>
                    </m:d>
                  </m:oMath>
                </a14:m>
                <a:r>
                  <a:rPr lang="zh-CN" altLang="en-US" dirty="0"/>
                  <a:t> 处就有两条直线与该抛物线只有一个交点</a:t>
                </a:r>
                <a:r>
                  <a:rPr lang="en-US" altLang="zh-CN" dirty="0"/>
                  <a:t>, </a:t>
                </a:r>
                <a:r>
                  <a:rPr lang="zh-CN" altLang="en-US" dirty="0"/>
                  <a:t>而根据我们的直观</a:t>
                </a:r>
                <a:r>
                  <a:rPr lang="en-US" altLang="zh-CN" dirty="0"/>
                  <a:t>, </a:t>
                </a:r>
                <a:r>
                  <a:rPr lang="zh-CN" altLang="en-US" dirty="0"/>
                  <a:t>应当是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=2</m:t>
                    </m:r>
                    <m:r>
                      <a:rPr lang="en-US" altLang="zh-CN" i="1">
                        <a:latin typeface="Cambria Math" panose="02040503050406030204" pitchFamily="18" charset="0"/>
                      </a:rPr>
                      <m:t>𝑥</m:t>
                    </m:r>
                    <m:r>
                      <a:rPr lang="en-US" altLang="zh-CN" i="1">
                        <a:latin typeface="Cambria Math" panose="02040503050406030204" pitchFamily="18" charset="0"/>
                      </a:rPr>
                      <m:t>−1</m:t>
                    </m:r>
                  </m:oMath>
                </a14:m>
                <a:r>
                  <a:rPr lang="zh-CN" altLang="en-US" dirty="0"/>
                  <a:t> 作为切线而非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=1</m:t>
                    </m:r>
                  </m:oMath>
                </a14:m>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type="body" sz="quarter" idx="10"/>
              </p:nvPr>
            </p:nvSpPr>
            <p:spPr>
              <a:xfrm>
                <a:off x="696000" y="819000"/>
                <a:ext cx="6912168" cy="5220000"/>
              </a:xfrm>
              <a:blipFill>
                <a:blip r:embed="rId2"/>
                <a:stretch>
                  <a:fillRect l="-1146"/>
                </a:stretch>
              </a:blipFill>
            </p:spPr>
            <p:txBody>
              <a:bodyPr/>
              <a:lstStyle/>
              <a:p>
                <a:r>
                  <a:rPr lang="zh-CN" altLang="en-US">
                    <a:noFill/>
                  </a:rPr>
                  <a:t> </a:t>
                </a:r>
              </a:p>
            </p:txBody>
          </p:sp>
        </mc:Fallback>
      </mc:AlternateContent>
      <p:grpSp>
        <p:nvGrpSpPr>
          <p:cNvPr id="10" name="组合 9"/>
          <p:cNvGrpSpPr/>
          <p:nvPr/>
        </p:nvGrpSpPr>
        <p:grpSpPr>
          <a:xfrm>
            <a:off x="7526618" y="1772816"/>
            <a:ext cx="4546046" cy="3227033"/>
            <a:chOff x="4367808" y="1613494"/>
            <a:chExt cx="4546046" cy="3227033"/>
          </a:xfrm>
        </p:grpSpPr>
        <p:sp>
          <p:nvSpPr>
            <p:cNvPr id="11" name="任意多边形 10"/>
            <p:cNvSpPr/>
            <p:nvPr/>
          </p:nvSpPr>
          <p:spPr>
            <a:xfrm>
              <a:off x="6047062" y="1991888"/>
              <a:ext cx="847121" cy="1790700"/>
            </a:xfrm>
            <a:custGeom>
              <a:avLst/>
              <a:gdLst>
                <a:gd name="connsiteX0" fmla="*/ 0 w 2430728"/>
                <a:gd name="connsiteY0" fmla="*/ 4106333 h 4106333"/>
                <a:gd name="connsiteX1" fmla="*/ 558800 w 2430728"/>
                <a:gd name="connsiteY1" fmla="*/ 3962400 h 4106333"/>
                <a:gd name="connsiteX2" fmla="*/ 1113366 w 2430728"/>
                <a:gd name="connsiteY2" fmla="*/ 3716866 h 4106333"/>
                <a:gd name="connsiteX3" fmla="*/ 1642533 w 2430728"/>
                <a:gd name="connsiteY3" fmla="*/ 3314700 h 4106333"/>
                <a:gd name="connsiteX4" fmla="*/ 1981200 w 2430728"/>
                <a:gd name="connsiteY4" fmla="*/ 2844800 h 4106333"/>
                <a:gd name="connsiteX5" fmla="*/ 2222500 w 2430728"/>
                <a:gd name="connsiteY5" fmla="*/ 2230966 h 4106333"/>
                <a:gd name="connsiteX6" fmla="*/ 2341033 w 2430728"/>
                <a:gd name="connsiteY6" fmla="*/ 1604433 h 4106333"/>
                <a:gd name="connsiteX7" fmla="*/ 2421466 w 2430728"/>
                <a:gd name="connsiteY7" fmla="*/ 859366 h 4106333"/>
                <a:gd name="connsiteX8" fmla="*/ 2425700 w 2430728"/>
                <a:gd name="connsiteY8" fmla="*/ 0 h 410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0728" h="4106333">
                  <a:moveTo>
                    <a:pt x="0" y="4106333"/>
                  </a:moveTo>
                  <a:cubicBezTo>
                    <a:pt x="186619" y="4066822"/>
                    <a:pt x="373239" y="4027311"/>
                    <a:pt x="558800" y="3962400"/>
                  </a:cubicBezTo>
                  <a:cubicBezTo>
                    <a:pt x="744361" y="3897489"/>
                    <a:pt x="932744" y="3824816"/>
                    <a:pt x="1113366" y="3716866"/>
                  </a:cubicBezTo>
                  <a:cubicBezTo>
                    <a:pt x="1293988" y="3608916"/>
                    <a:pt x="1497894" y="3460044"/>
                    <a:pt x="1642533" y="3314700"/>
                  </a:cubicBezTo>
                  <a:cubicBezTo>
                    <a:pt x="1787172" y="3169356"/>
                    <a:pt x="1884539" y="3025422"/>
                    <a:pt x="1981200" y="2844800"/>
                  </a:cubicBezTo>
                  <a:cubicBezTo>
                    <a:pt x="2077861" y="2664178"/>
                    <a:pt x="2162528" y="2437694"/>
                    <a:pt x="2222500" y="2230966"/>
                  </a:cubicBezTo>
                  <a:cubicBezTo>
                    <a:pt x="2282472" y="2024238"/>
                    <a:pt x="2307872" y="1833033"/>
                    <a:pt x="2341033" y="1604433"/>
                  </a:cubicBezTo>
                  <a:cubicBezTo>
                    <a:pt x="2374194" y="1375833"/>
                    <a:pt x="2407355" y="1126771"/>
                    <a:pt x="2421466" y="859366"/>
                  </a:cubicBezTo>
                  <a:cubicBezTo>
                    <a:pt x="2435577" y="591960"/>
                    <a:pt x="2430638" y="295980"/>
                    <a:pt x="2425700" y="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10800000" flipV="1">
              <a:off x="5195960" y="1991888"/>
              <a:ext cx="847121" cy="1790700"/>
            </a:xfrm>
            <a:custGeom>
              <a:avLst/>
              <a:gdLst>
                <a:gd name="connsiteX0" fmla="*/ 0 w 2430728"/>
                <a:gd name="connsiteY0" fmla="*/ 4106333 h 4106333"/>
                <a:gd name="connsiteX1" fmla="*/ 558800 w 2430728"/>
                <a:gd name="connsiteY1" fmla="*/ 3962400 h 4106333"/>
                <a:gd name="connsiteX2" fmla="*/ 1113366 w 2430728"/>
                <a:gd name="connsiteY2" fmla="*/ 3716866 h 4106333"/>
                <a:gd name="connsiteX3" fmla="*/ 1642533 w 2430728"/>
                <a:gd name="connsiteY3" fmla="*/ 3314700 h 4106333"/>
                <a:gd name="connsiteX4" fmla="*/ 1981200 w 2430728"/>
                <a:gd name="connsiteY4" fmla="*/ 2844800 h 4106333"/>
                <a:gd name="connsiteX5" fmla="*/ 2222500 w 2430728"/>
                <a:gd name="connsiteY5" fmla="*/ 2230966 h 4106333"/>
                <a:gd name="connsiteX6" fmla="*/ 2341033 w 2430728"/>
                <a:gd name="connsiteY6" fmla="*/ 1604433 h 4106333"/>
                <a:gd name="connsiteX7" fmla="*/ 2421466 w 2430728"/>
                <a:gd name="connsiteY7" fmla="*/ 859366 h 4106333"/>
                <a:gd name="connsiteX8" fmla="*/ 2425700 w 2430728"/>
                <a:gd name="connsiteY8" fmla="*/ 0 h 410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0728" h="4106333">
                  <a:moveTo>
                    <a:pt x="0" y="4106333"/>
                  </a:moveTo>
                  <a:cubicBezTo>
                    <a:pt x="186619" y="4066822"/>
                    <a:pt x="373239" y="4027311"/>
                    <a:pt x="558800" y="3962400"/>
                  </a:cubicBezTo>
                  <a:cubicBezTo>
                    <a:pt x="744361" y="3897489"/>
                    <a:pt x="932744" y="3824816"/>
                    <a:pt x="1113366" y="3716866"/>
                  </a:cubicBezTo>
                  <a:cubicBezTo>
                    <a:pt x="1293988" y="3608916"/>
                    <a:pt x="1497894" y="3460044"/>
                    <a:pt x="1642533" y="3314700"/>
                  </a:cubicBezTo>
                  <a:cubicBezTo>
                    <a:pt x="1787172" y="3169356"/>
                    <a:pt x="1884539" y="3025422"/>
                    <a:pt x="1981200" y="2844800"/>
                  </a:cubicBezTo>
                  <a:cubicBezTo>
                    <a:pt x="2077861" y="2664178"/>
                    <a:pt x="2162528" y="2437694"/>
                    <a:pt x="2222500" y="2230966"/>
                  </a:cubicBezTo>
                  <a:cubicBezTo>
                    <a:pt x="2282472" y="2024238"/>
                    <a:pt x="2307872" y="1833033"/>
                    <a:pt x="2341033" y="1604433"/>
                  </a:cubicBezTo>
                  <a:cubicBezTo>
                    <a:pt x="2374194" y="1375833"/>
                    <a:pt x="2407355" y="1126771"/>
                    <a:pt x="2421466" y="859366"/>
                  </a:cubicBezTo>
                  <a:cubicBezTo>
                    <a:pt x="2435577" y="591960"/>
                    <a:pt x="2430638" y="295980"/>
                    <a:pt x="2425700" y="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p:nvPr/>
          </p:nvCxnSpPr>
          <p:spPr>
            <a:xfrm>
              <a:off x="4367808" y="3785678"/>
              <a:ext cx="3600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6042725" y="2680527"/>
              <a:ext cx="0" cy="2160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7500211" y="3784435"/>
                  <a:ext cx="3239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7500211" y="3784435"/>
                  <a:ext cx="323981"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5629409" y="2276872"/>
                  <a:ext cx="8266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𝑦</m:t>
                        </m:r>
                      </m:oMath>
                    </m:oMathPara>
                  </a14:m>
                  <a:endParaRPr lang="zh-CN" altLang="en-US" dirty="0">
                    <a:solidFill>
                      <a:schemeClr val="accent1"/>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5629409" y="2276872"/>
                  <a:ext cx="826631" cy="369332"/>
                </a:xfrm>
                <a:prstGeom prst="rect">
                  <a:avLst/>
                </a:prstGeom>
                <a:blipFill>
                  <a:blip r:embed="rId4"/>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5591944" y="3429000"/>
                  <a:ext cx="648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solidFill>
                              <a:schemeClr val="accent1"/>
                            </a:solidFill>
                            <a:latin typeface="Cambria Math" panose="02040503050406030204" pitchFamily="18" charset="0"/>
                          </a:rPr>
                          <m:t>𝑂</m:t>
                        </m:r>
                      </m:oMath>
                    </m:oMathPara>
                  </a14:m>
                  <a:endParaRPr lang="zh-CN" altLang="en-US" dirty="0">
                    <a:solidFill>
                      <a:schemeClr val="accent1"/>
                    </a:solidFill>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5591944" y="3429000"/>
                  <a:ext cx="648072" cy="369332"/>
                </a:xfrm>
                <a:prstGeom prst="rect">
                  <a:avLst/>
                </a:prstGeom>
                <a:blipFill>
                  <a:blip r:embed="rId5"/>
                  <a:stretch>
                    <a:fillRect/>
                  </a:stretch>
                </a:blipFill>
              </p:spPr>
              <p:txBody>
                <a:bodyPr/>
                <a:lstStyle/>
                <a:p>
                  <a:r>
                    <a:rPr lang="zh-CN" altLang="en-US">
                      <a:noFill/>
                    </a:rPr>
                    <a:t> </a:t>
                  </a:r>
                </a:p>
              </p:txBody>
            </p:sp>
          </mc:Fallback>
        </mc:AlternateContent>
        <p:cxnSp>
          <p:nvCxnSpPr>
            <p:cNvPr id="18" name="直接连接符 17"/>
            <p:cNvCxnSpPr/>
            <p:nvPr/>
          </p:nvCxnSpPr>
          <p:spPr>
            <a:xfrm flipV="1">
              <a:off x="5841309" y="1700808"/>
              <a:ext cx="1872208" cy="3011764"/>
            </a:xfrm>
            <a:prstGeom prst="line">
              <a:avLst/>
            </a:prstGeom>
            <a:ln w="19050">
              <a:solidFill>
                <a:srgbClr val="009900"/>
              </a:solidFill>
              <a:prstDash val="soli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6681590" y="1976647"/>
              <a:ext cx="0" cy="2520000"/>
            </a:xfrm>
            <a:prstGeom prst="line">
              <a:avLst/>
            </a:prstGeom>
            <a:ln w="19050">
              <a:solidFill>
                <a:srgbClr val="009900"/>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本框 19"/>
                <p:cNvSpPr txBox="1"/>
                <p:nvPr/>
              </p:nvSpPr>
              <p:spPr>
                <a:xfrm>
                  <a:off x="7473694" y="1916832"/>
                  <a:ext cx="144016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009900"/>
                            </a:solidFill>
                            <a:latin typeface="Cambria Math" panose="02040503050406030204" pitchFamily="18" charset="0"/>
                          </a:rPr>
                          <m:t>𝑦</m:t>
                        </m:r>
                        <m:r>
                          <a:rPr lang="en-US" altLang="zh-CN" sz="2000" b="0" i="1" smtClean="0">
                            <a:solidFill>
                              <a:srgbClr val="009900"/>
                            </a:solidFill>
                            <a:latin typeface="Cambria Math" panose="02040503050406030204" pitchFamily="18" charset="0"/>
                          </a:rPr>
                          <m:t>=2</m:t>
                        </m:r>
                        <m:r>
                          <a:rPr lang="en-US" altLang="zh-CN" sz="2000" b="0" i="1" smtClean="0">
                            <a:solidFill>
                              <a:srgbClr val="009900"/>
                            </a:solidFill>
                            <a:latin typeface="Cambria Math" panose="02040503050406030204" pitchFamily="18" charset="0"/>
                          </a:rPr>
                          <m:t>𝑥</m:t>
                        </m:r>
                        <m:r>
                          <a:rPr lang="en-US" altLang="zh-CN" sz="2000" b="0" i="1" smtClean="0">
                            <a:solidFill>
                              <a:srgbClr val="009900"/>
                            </a:solidFill>
                            <a:latin typeface="Cambria Math" panose="02040503050406030204" pitchFamily="18" charset="0"/>
                          </a:rPr>
                          <m:t>−1</m:t>
                        </m:r>
                      </m:oMath>
                    </m:oMathPara>
                  </a14:m>
                  <a:endParaRPr lang="zh-CN" altLang="en-US" sz="2000" dirty="0">
                    <a:solidFill>
                      <a:srgbClr val="009900"/>
                    </a:solidFill>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7473694" y="1916832"/>
                  <a:ext cx="1440160" cy="400110"/>
                </a:xfrm>
                <a:prstGeom prst="rect">
                  <a:avLst/>
                </a:prstGeom>
                <a:blipFill>
                  <a:blip r:embed="rId6"/>
                  <a:stretch>
                    <a:fillRect b="-106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5915980" y="1613494"/>
                  <a:ext cx="144016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009900"/>
                            </a:solidFill>
                            <a:latin typeface="Cambria Math" panose="02040503050406030204" pitchFamily="18" charset="0"/>
                          </a:rPr>
                          <m:t>𝑥</m:t>
                        </m:r>
                        <m:r>
                          <a:rPr lang="en-US" altLang="zh-CN" sz="2000" b="0" i="1" smtClean="0">
                            <a:solidFill>
                              <a:srgbClr val="009900"/>
                            </a:solidFill>
                            <a:latin typeface="Cambria Math" panose="02040503050406030204" pitchFamily="18" charset="0"/>
                          </a:rPr>
                          <m:t>=1</m:t>
                        </m:r>
                      </m:oMath>
                    </m:oMathPara>
                  </a14:m>
                  <a:endParaRPr lang="zh-CN" altLang="en-US" sz="2000" dirty="0">
                    <a:solidFill>
                      <a:srgbClr val="009900"/>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5915980" y="1613494"/>
                  <a:ext cx="1440160" cy="400110"/>
                </a:xfrm>
                <a:prstGeom prst="rect">
                  <a:avLst/>
                </a:prstGeom>
                <a:blipFill>
                  <a:blip r:embed="rId7"/>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269441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chor="t"/>
              <a:lstStyle/>
              <a:p>
                <a:r>
                  <a:rPr lang="zh-CN" altLang="en-US" dirty="0"/>
                  <a:t>而像下图中的直线与曲线有多个交点却是它的切线</a:t>
                </a:r>
                <a:r>
                  <a:rPr lang="en-US" altLang="zh-CN" dirty="0" smtClean="0"/>
                  <a:t>.</a:t>
                </a:r>
                <a:endParaRPr lang="en-US" altLang="zh-CN" dirty="0" smtClean="0">
                  <a:solidFill>
                    <a:srgbClr val="00B050"/>
                  </a:solidFill>
                </a:endParaRPr>
              </a:p>
              <a:p>
                <a:r>
                  <a:rPr lang="zh-CN" altLang="en-US" dirty="0" smtClean="0">
                    <a:solidFill>
                      <a:srgbClr val="00B050"/>
                    </a:solidFill>
                  </a:rPr>
                  <a:t>定义</a:t>
                </a:r>
                <a:r>
                  <a:rPr lang="zh-CN" altLang="en-US" dirty="0" smtClean="0"/>
                  <a:t> 设在平面直角坐标系中</a:t>
                </a:r>
                <a:r>
                  <a:rPr lang="en-US" altLang="zh-CN" dirty="0" smtClean="0"/>
                  <a:t>, </a:t>
                </a:r>
                <a:r>
                  <a:rPr lang="zh-CN" altLang="en-US" dirty="0" smtClean="0"/>
                  <a:t>有一条曲线 </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以及 </a:t>
                </a:r>
                <a14:m>
                  <m:oMath xmlns:m="http://schemas.openxmlformats.org/officeDocument/2006/math">
                    <m:r>
                      <a:rPr lang="en-US" altLang="zh-CN" b="0" i="1" smtClean="0">
                        <a:latin typeface="Cambria Math" panose="02040503050406030204" pitchFamily="18" charset="0"/>
                      </a:rPr>
                      <m:t>𝐶</m:t>
                    </m:r>
                  </m:oMath>
                </a14:m>
                <a:r>
                  <a:rPr lang="zh-CN" altLang="en-US" dirty="0" smtClean="0"/>
                  <a:t> 上的一点</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𝐶</m:t>
                    </m:r>
                  </m:oMath>
                </a14:m>
                <a:r>
                  <a:rPr lang="zh-CN" altLang="en-US" dirty="0" smtClean="0"/>
                  <a:t> 上另取一点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smtClean="0"/>
                  <a:t> 做割线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oMath>
                </a14:m>
                <a:r>
                  <a:rPr lang="en-US" altLang="zh-CN" dirty="0" smtClean="0"/>
                  <a:t>.</a:t>
                </a:r>
              </a:p>
              <a:p>
                <a:r>
                  <a:rPr lang="zh-CN" altLang="en-US" dirty="0" smtClean="0"/>
                  <a:t>当点 </a:t>
                </a:r>
                <a14:m>
                  <m:oMath xmlns:m="http://schemas.openxmlformats.org/officeDocument/2006/math">
                    <m:r>
                      <a:rPr lang="en-US" altLang="zh-CN" b="0" i="1" smtClean="0">
                        <a:latin typeface="Cambria Math" panose="02040503050406030204" pitchFamily="18" charset="0"/>
                      </a:rPr>
                      <m:t>𝑃</m:t>
                    </m:r>
                  </m:oMath>
                </a14:m>
                <a:r>
                  <a:rPr lang="zh-CN" altLang="en-US" dirty="0" smtClean="0"/>
                  <a:t> 沿着 </a:t>
                </a:r>
                <a14:m>
                  <m:oMath xmlns:m="http://schemas.openxmlformats.org/officeDocument/2006/math">
                    <m:r>
                      <a:rPr lang="en-US" altLang="zh-CN" b="0" i="1" smtClean="0">
                        <a:latin typeface="Cambria Math" panose="02040503050406030204" pitchFamily="18" charset="0"/>
                      </a:rPr>
                      <m:t>𝐶</m:t>
                    </m:r>
                  </m:oMath>
                </a14:m>
                <a:r>
                  <a:rPr lang="zh-CN" altLang="en-US" dirty="0" smtClean="0"/>
                  <a:t> 无限趋向于点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zh-CN" altLang="en-US" dirty="0" smtClean="0"/>
                  <a:t> 时</a:t>
                </a:r>
                <a:r>
                  <a:rPr lang="en-US" altLang="zh-CN" dirty="0" smtClean="0"/>
                  <a:t>, </a:t>
                </a:r>
                <a:r>
                  <a:rPr lang="zh-CN" altLang="en-US" dirty="0" smtClean="0"/>
                  <a:t>如果割线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oMath>
                </a14:m>
                <a:r>
                  <a:rPr lang="zh-CN" altLang="en-US" dirty="0" smtClean="0"/>
                  <a:t> 无限趋向于极限位置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就称直线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zh-CN" altLang="en-US" dirty="0" smtClean="0"/>
                  <a:t> 为曲线 </a:t>
                </a:r>
                <a14:m>
                  <m:oMath xmlns:m="http://schemas.openxmlformats.org/officeDocument/2006/math">
                    <m:r>
                      <a:rPr lang="en-US" altLang="zh-CN" b="0" i="1" smtClean="0">
                        <a:latin typeface="Cambria Math" panose="02040503050406030204" pitchFamily="18" charset="0"/>
                      </a:rPr>
                      <m:t>𝐶</m:t>
                    </m:r>
                  </m:oMath>
                </a14:m>
                <a:r>
                  <a:rPr lang="zh-CN" altLang="en-US" dirty="0" smtClean="0"/>
                  <a:t> 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zh-CN" altLang="en-US" dirty="0" smtClean="0"/>
                  <a:t> 处的切线</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r="-226"/>
                </a:stretch>
              </a:blipFill>
            </p:spPr>
            <p:txBody>
              <a:bodyPr/>
              <a:lstStyle/>
              <a:p>
                <a:r>
                  <a:rPr lang="zh-CN" altLang="en-US">
                    <a:noFill/>
                  </a:rPr>
                  <a:t> </a:t>
                </a:r>
              </a:p>
            </p:txBody>
          </p:sp>
        </mc:Fallback>
      </mc:AlternateContent>
      <p:grpSp>
        <p:nvGrpSpPr>
          <p:cNvPr id="3" name="组合 2"/>
          <p:cNvGrpSpPr/>
          <p:nvPr/>
        </p:nvGrpSpPr>
        <p:grpSpPr>
          <a:xfrm>
            <a:off x="3503712" y="3938382"/>
            <a:ext cx="4464496" cy="640089"/>
            <a:chOff x="3503712" y="3938382"/>
            <a:chExt cx="4464496" cy="640089"/>
          </a:xfrm>
        </p:grpSpPr>
        <p:cxnSp>
          <p:nvCxnSpPr>
            <p:cNvPr id="16" name="直接连接符 15"/>
            <p:cNvCxnSpPr/>
            <p:nvPr/>
          </p:nvCxnSpPr>
          <p:spPr>
            <a:xfrm flipV="1">
              <a:off x="3503712" y="4231178"/>
              <a:ext cx="4320480" cy="110111"/>
            </a:xfrm>
            <a:prstGeom prst="line">
              <a:avLst/>
            </a:prstGeom>
            <a:ln w="19050">
              <a:solidFill>
                <a:srgbClr val="009900"/>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3656112" y="3938382"/>
              <a:ext cx="4312096" cy="640089"/>
            </a:xfrm>
            <a:prstGeom prst="line">
              <a:avLst/>
            </a:prstGeom>
            <a:ln w="19050">
              <a:solidFill>
                <a:srgbClr val="009900"/>
              </a:solidFill>
              <a:prstDash val="dash"/>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575720" y="3216631"/>
            <a:ext cx="4807421" cy="3092689"/>
            <a:chOff x="3575720" y="2928599"/>
            <a:chExt cx="4807421" cy="3092689"/>
          </a:xfrm>
        </p:grpSpPr>
        <p:grpSp>
          <p:nvGrpSpPr>
            <p:cNvPr id="17" name="组合 16"/>
            <p:cNvGrpSpPr/>
            <p:nvPr/>
          </p:nvGrpSpPr>
          <p:grpSpPr>
            <a:xfrm>
              <a:off x="3575720" y="2928599"/>
              <a:ext cx="4807421" cy="3092689"/>
              <a:chOff x="3431704" y="1747838"/>
              <a:chExt cx="4807421" cy="3092689"/>
            </a:xfrm>
          </p:grpSpPr>
          <p:grpSp>
            <p:nvGrpSpPr>
              <p:cNvPr id="18" name="组合 17"/>
              <p:cNvGrpSpPr/>
              <p:nvPr/>
            </p:nvGrpSpPr>
            <p:grpSpPr>
              <a:xfrm>
                <a:off x="3431704" y="2276872"/>
                <a:ext cx="4536104" cy="2563655"/>
                <a:chOff x="3431704" y="2276872"/>
                <a:chExt cx="4536104" cy="2563655"/>
              </a:xfrm>
            </p:grpSpPr>
            <p:cxnSp>
              <p:nvCxnSpPr>
                <p:cNvPr id="20" name="直接箭头连接符 19"/>
                <p:cNvCxnSpPr/>
                <p:nvPr/>
              </p:nvCxnSpPr>
              <p:spPr>
                <a:xfrm>
                  <a:off x="4367808" y="3785678"/>
                  <a:ext cx="3600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6042725" y="2680527"/>
                  <a:ext cx="0" cy="2160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本框 21"/>
                    <p:cNvSpPr txBox="1"/>
                    <p:nvPr/>
                  </p:nvSpPr>
                  <p:spPr>
                    <a:xfrm>
                      <a:off x="7500211" y="3784435"/>
                      <a:ext cx="3239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7500211" y="3784435"/>
                      <a:ext cx="323981"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5629409" y="2276872"/>
                      <a:ext cx="8266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𝑦</m:t>
                            </m:r>
                          </m:oMath>
                        </m:oMathPara>
                      </a14:m>
                      <a:endParaRPr lang="zh-CN" altLang="en-US" dirty="0">
                        <a:solidFill>
                          <a:schemeClr val="accent1"/>
                        </a:solidFill>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5629409" y="2276872"/>
                      <a:ext cx="826631" cy="369332"/>
                    </a:xfrm>
                    <a:prstGeom prst="rect">
                      <a:avLst/>
                    </a:prstGeom>
                    <a:blipFill>
                      <a:blip r:embed="rId4"/>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5591944" y="3429000"/>
                      <a:ext cx="648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solidFill>
                                  <a:schemeClr val="accent1"/>
                                </a:solidFill>
                                <a:latin typeface="Cambria Math" panose="02040503050406030204" pitchFamily="18" charset="0"/>
                              </a:rPr>
                              <m:t>𝑂</m:t>
                            </m:r>
                          </m:oMath>
                        </m:oMathPara>
                      </a14:m>
                      <a:endParaRPr lang="zh-CN" altLang="en-US" dirty="0">
                        <a:solidFill>
                          <a:schemeClr val="accent1"/>
                        </a:solidFill>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5591944" y="3429000"/>
                      <a:ext cx="648072" cy="369332"/>
                    </a:xfrm>
                    <a:prstGeom prst="rect">
                      <a:avLst/>
                    </a:prstGeom>
                    <a:blipFill>
                      <a:blip r:embed="rId5"/>
                      <a:stretch>
                        <a:fillRect/>
                      </a:stretch>
                    </a:blipFill>
                  </p:spPr>
                  <p:txBody>
                    <a:bodyPr/>
                    <a:lstStyle/>
                    <a:p>
                      <a:r>
                        <a:rPr lang="zh-CN" altLang="en-US">
                          <a:noFill/>
                        </a:rPr>
                        <a:t> </a:t>
                      </a:r>
                    </a:p>
                  </p:txBody>
                </p:sp>
              </mc:Fallback>
            </mc:AlternateContent>
            <p:cxnSp>
              <p:nvCxnSpPr>
                <p:cNvPr id="25" name="直接连接符 24"/>
                <p:cNvCxnSpPr/>
                <p:nvPr/>
              </p:nvCxnSpPr>
              <p:spPr>
                <a:xfrm>
                  <a:off x="3431704" y="2672840"/>
                  <a:ext cx="4176464" cy="936104"/>
                </a:xfrm>
                <a:prstGeom prst="line">
                  <a:avLst/>
                </a:prstGeom>
                <a:ln w="19050">
                  <a:solidFill>
                    <a:srgbClr val="009900"/>
                  </a:solidFill>
                  <a:prstDash val="solid"/>
                </a:ln>
              </p:spPr>
              <p:style>
                <a:lnRef idx="1">
                  <a:schemeClr val="accent1"/>
                </a:lnRef>
                <a:fillRef idx="0">
                  <a:schemeClr val="accent1"/>
                </a:fillRef>
                <a:effectRef idx="0">
                  <a:schemeClr val="accent1"/>
                </a:effectRef>
                <a:fontRef idx="minor">
                  <a:schemeClr val="tx1"/>
                </a:fontRef>
              </p:style>
            </p:cxnSp>
          </p:grpSp>
          <p:sp>
            <p:nvSpPr>
              <p:cNvPr id="19" name="任意多边形 18"/>
              <p:cNvSpPr/>
              <p:nvPr/>
            </p:nvSpPr>
            <p:spPr>
              <a:xfrm>
                <a:off x="4162425" y="1747838"/>
                <a:ext cx="4076700" cy="1928812"/>
              </a:xfrm>
              <a:custGeom>
                <a:avLst/>
                <a:gdLst>
                  <a:gd name="connsiteX0" fmla="*/ 0 w 4076700"/>
                  <a:gd name="connsiteY0" fmla="*/ 1928812 h 1928812"/>
                  <a:gd name="connsiteX1" fmla="*/ 933450 w 4076700"/>
                  <a:gd name="connsiteY1" fmla="*/ 1328737 h 1928812"/>
                  <a:gd name="connsiteX2" fmla="*/ 2390775 w 4076700"/>
                  <a:gd name="connsiteY2" fmla="*/ 1728787 h 1928812"/>
                  <a:gd name="connsiteX3" fmla="*/ 3733800 w 4076700"/>
                  <a:gd name="connsiteY3" fmla="*/ 428625 h 1928812"/>
                  <a:gd name="connsiteX4" fmla="*/ 4076700 w 4076700"/>
                  <a:gd name="connsiteY4" fmla="*/ 0 h 1928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6700" h="1928812">
                    <a:moveTo>
                      <a:pt x="0" y="1928812"/>
                    </a:moveTo>
                    <a:cubicBezTo>
                      <a:pt x="267494" y="1645443"/>
                      <a:pt x="534988" y="1362074"/>
                      <a:pt x="933450" y="1328737"/>
                    </a:cubicBezTo>
                    <a:cubicBezTo>
                      <a:pt x="1331912" y="1295400"/>
                      <a:pt x="1924050" y="1878806"/>
                      <a:pt x="2390775" y="1728787"/>
                    </a:cubicBezTo>
                    <a:cubicBezTo>
                      <a:pt x="2857500" y="1578768"/>
                      <a:pt x="3452813" y="716756"/>
                      <a:pt x="3733800" y="428625"/>
                    </a:cubicBezTo>
                    <a:cubicBezTo>
                      <a:pt x="4014787" y="140494"/>
                      <a:pt x="4045743" y="70247"/>
                      <a:pt x="4076700" y="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1" name="文本框 10"/>
                <p:cNvSpPr txBox="1"/>
                <p:nvPr/>
              </p:nvSpPr>
              <p:spPr>
                <a:xfrm>
                  <a:off x="4596745" y="4338382"/>
                  <a:ext cx="4489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9900"/>
                            </a:solidFill>
                            <a:latin typeface="Cambria Math" panose="02040503050406030204" pitchFamily="18" charset="0"/>
                          </a:rPr>
                          <m:t>𝑃</m:t>
                        </m:r>
                      </m:oMath>
                    </m:oMathPara>
                  </a14:m>
                  <a:endParaRPr lang="zh-CN" altLang="en-US" dirty="0">
                    <a:solidFill>
                      <a:srgbClr val="009900"/>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4596745" y="4338382"/>
                  <a:ext cx="448990"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5217780" y="3941817"/>
                  <a:ext cx="4489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009900"/>
                                </a:solidFill>
                                <a:latin typeface="Cambria Math" panose="02040503050406030204" pitchFamily="18" charset="0"/>
                              </a:rPr>
                            </m:ctrlPr>
                          </m:sSubPr>
                          <m:e>
                            <m:r>
                              <a:rPr lang="en-US" altLang="zh-CN" b="0" i="1" smtClean="0">
                                <a:solidFill>
                                  <a:srgbClr val="009900"/>
                                </a:solidFill>
                                <a:latin typeface="Cambria Math" panose="02040503050406030204" pitchFamily="18" charset="0"/>
                              </a:rPr>
                              <m:t>𝑀</m:t>
                            </m:r>
                          </m:e>
                          <m:sub>
                            <m:r>
                              <a:rPr lang="en-US" altLang="zh-CN" b="0" i="1" smtClean="0">
                                <a:solidFill>
                                  <a:srgbClr val="009900"/>
                                </a:solidFill>
                                <a:latin typeface="Cambria Math" panose="02040503050406030204" pitchFamily="18" charset="0"/>
                              </a:rPr>
                              <m:t>0</m:t>
                            </m:r>
                          </m:sub>
                        </m:sSub>
                      </m:oMath>
                    </m:oMathPara>
                  </a14:m>
                  <a:endParaRPr lang="zh-CN" altLang="en-US" dirty="0">
                    <a:solidFill>
                      <a:srgbClr val="009900"/>
                    </a:solidFill>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5217780" y="3941817"/>
                  <a:ext cx="448990" cy="369332"/>
                </a:xfrm>
                <a:prstGeom prst="rect">
                  <a:avLst/>
                </a:prstGeom>
                <a:blipFill>
                  <a:blip r:embed="rId7"/>
                  <a:stretch>
                    <a:fillRect b="-166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07328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r>
                  <a:rPr lang="zh-CN" altLang="en-US" dirty="0" smtClean="0"/>
                  <a:t>由于直线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经过点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en-US" altLang="zh-CN" dirty="0" smtClean="0"/>
                  <a:t>, </a:t>
                </a:r>
                <a:r>
                  <a:rPr lang="zh-CN" altLang="en-US" dirty="0" smtClean="0"/>
                  <a:t>因此我们只需要考虑它的斜率</a:t>
                </a:r>
                <a:r>
                  <a:rPr lang="en-US" altLang="zh-CN" dirty="0" smtClean="0"/>
                  <a:t>. </a:t>
                </a:r>
                <a:r>
                  <a:rPr lang="zh-CN" altLang="en-US" dirty="0" smtClean="0"/>
                  <a:t>而点 </a:t>
                </a:r>
                <a14:m>
                  <m:oMath xmlns:m="http://schemas.openxmlformats.org/officeDocument/2006/math">
                    <m:r>
                      <a:rPr lang="en-US" altLang="zh-CN" b="0" i="1" smtClean="0">
                        <a:latin typeface="Cambria Math" panose="02040503050406030204" pitchFamily="18" charset="0"/>
                      </a:rPr>
                      <m:t>𝑃</m:t>
                    </m:r>
                  </m:oMath>
                </a14:m>
                <a:r>
                  <a:rPr lang="zh-CN" altLang="en-US" dirty="0" smtClean="0"/>
                  <a:t> 沿着 </a:t>
                </a:r>
                <a14:m>
                  <m:oMath xmlns:m="http://schemas.openxmlformats.org/officeDocument/2006/math">
                    <m:r>
                      <a:rPr lang="en-US" altLang="zh-CN" b="0" i="1" smtClean="0">
                        <a:latin typeface="Cambria Math" panose="02040503050406030204" pitchFamily="18" charset="0"/>
                      </a:rPr>
                      <m:t>𝐶</m:t>
                    </m:r>
                  </m:oMath>
                </a14:m>
                <a:r>
                  <a:rPr lang="zh-CN" altLang="en-US" dirty="0" smtClean="0"/>
                  <a:t> 无限趋向于点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en-US" altLang="zh-CN" dirty="0" smtClean="0"/>
                  <a:t> </a:t>
                </a:r>
                <a:r>
                  <a:rPr lang="zh-CN" altLang="en-US" dirty="0" smtClean="0"/>
                  <a:t>的过程即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a:t>
                </a:r>
              </a:p>
              <a:p>
                <a:r>
                  <a:rPr lang="zh-CN" altLang="en-US" dirty="0" smtClean="0"/>
                  <a:t>由于割线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oMath>
                </a14:m>
                <a:r>
                  <a:rPr lang="zh-CN" altLang="en-US" dirty="0" smtClean="0"/>
                  <a:t> 的斜率为</a:t>
                </a:r>
                <a:endParaRPr lang="en-US" altLang="zh-CN" dirty="0" smtClean="0"/>
              </a:p>
              <a:p>
                <a:pPr marL="0" indent="0">
                  <a:buNone/>
                </a:pP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oMath>
                  </m:oMathPara>
                </a14:m>
                <a:endParaRPr lang="en-US" altLang="zh-CN" dirty="0" smtClean="0"/>
              </a:p>
              <a:p>
                <a:r>
                  <a:rPr lang="zh-CN" altLang="en-US" dirty="0" smtClean="0"/>
                  <a:t>因此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的斜率为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e>
                      </m:func>
                      <m:r>
                        <a:rPr lang="en-US" altLang="zh-CN" b="0" i="1" smtClean="0">
                          <a:latin typeface="Cambria Math" panose="02040503050406030204" pitchFamily="18" charset="0"/>
                        </a:rPr>
                        <m:t>.</m:t>
                      </m:r>
                    </m:oMath>
                  </m:oMathPara>
                </a14:m>
                <a:endParaRPr lang="en-US" altLang="zh-CN" b="0" dirty="0" smtClean="0"/>
              </a:p>
              <a:p>
                <a:r>
                  <a:rPr lang="zh-CN" altLang="en-US" dirty="0" smtClean="0"/>
                  <a:t>于是我们便可求得曲线 </a:t>
                </a:r>
                <a14:m>
                  <m:oMath xmlns:m="http://schemas.openxmlformats.org/officeDocument/2006/math">
                    <m:r>
                      <a:rPr lang="en-US" altLang="zh-CN" b="0" i="1" smtClean="0">
                        <a:latin typeface="Cambria Math" panose="02040503050406030204" pitchFamily="18" charset="0"/>
                      </a:rPr>
                      <m:t>𝐶</m:t>
                    </m:r>
                  </m:oMath>
                </a14:m>
                <a:r>
                  <a:rPr lang="zh-CN" altLang="en-US" dirty="0" smtClean="0"/>
                  <a:t> 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zh-CN" altLang="en-US" dirty="0" smtClean="0"/>
                  <a:t> 处的切线</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329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r>
                  <a:rPr lang="zh-CN" altLang="en-US" dirty="0" smtClean="0">
                    <a:solidFill>
                      <a:srgbClr val="0000FF"/>
                    </a:solidFill>
                  </a:rPr>
                  <a:t>例</a:t>
                </a:r>
                <a:r>
                  <a:rPr lang="zh-CN" altLang="en-US" dirty="0" smtClean="0"/>
                  <a:t> 设一物体在做直线运动</a:t>
                </a:r>
                <a:r>
                  <a:rPr lang="en-US" altLang="zh-CN" dirty="0" smtClean="0"/>
                  <a:t>, </a:t>
                </a:r>
                <a:r>
                  <a:rPr lang="zh-CN" altLang="en-US" dirty="0" smtClean="0"/>
                  <a:t>位置函数为 </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en-US" altLang="zh-CN" dirty="0" smtClean="0"/>
                  <a:t>, </a:t>
                </a:r>
                <a:r>
                  <a:rPr lang="zh-CN" altLang="en-US" dirty="0" smtClean="0"/>
                  <a:t>其中 </a:t>
                </a:r>
                <a14:m>
                  <m:oMath xmlns:m="http://schemas.openxmlformats.org/officeDocument/2006/math">
                    <m:r>
                      <a:rPr lang="en-US" altLang="zh-CN" b="0" i="1" smtClean="0">
                        <a:latin typeface="Cambria Math" panose="02040503050406030204" pitchFamily="18" charset="0"/>
                      </a:rPr>
                      <m:t>𝑡</m:t>
                    </m:r>
                  </m:oMath>
                </a14:m>
                <a:r>
                  <a:rPr lang="en-US" altLang="zh-CN" dirty="0" smtClean="0"/>
                  <a:t> </a:t>
                </a:r>
                <a:r>
                  <a:rPr lang="zh-CN" altLang="en-US" dirty="0" smtClean="0"/>
                  <a:t>为时间</a:t>
                </a:r>
                <a:r>
                  <a:rPr lang="en-US" altLang="zh-CN" dirty="0" smtClean="0"/>
                  <a:t>. </a:t>
                </a:r>
                <a:r>
                  <a:rPr lang="zh-CN" altLang="en-US" dirty="0" smtClean="0"/>
                  <a:t>那么在时间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oMath>
                </a14:m>
                <a:r>
                  <a:rPr lang="en-US" altLang="zh-CN" dirty="0" smtClean="0"/>
                  <a:t> </a:t>
                </a:r>
                <a:r>
                  <a:rPr lang="zh-CN" altLang="en-US" dirty="0" smtClean="0"/>
                  <a:t>附近我们取很小一段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oMath>
                </a14:m>
                <a:r>
                  <a:rPr lang="en-US" altLang="zh-CN" dirty="0" smtClean="0"/>
                  <a:t>, </a:t>
                </a:r>
                <a:r>
                  <a:rPr lang="zh-CN" altLang="en-US" dirty="0" smtClean="0"/>
                  <a:t>然后计算 </a:t>
                </a:r>
                <a14:m>
                  <m:oMath xmlns:m="http://schemas.openxmlformats.org/officeDocument/2006/math">
                    <m:f>
                      <m:fPr>
                        <m:ctrlPr>
                          <a:rPr lang="en-US" altLang="zh-CN" b="0" i="1" smtClean="0">
                            <a:latin typeface="Cambria Math" panose="02040503050406030204" pitchFamily="18" charset="0"/>
                          </a:rPr>
                        </m:ctrlPr>
                      </m:fPr>
                      <m:num>
                        <m:r>
                          <a:rPr lang="en-US" altLang="zh-CN" i="1">
                            <a:latin typeface="Cambria Math" panose="02040503050406030204" pitchFamily="18" charset="0"/>
                          </a:rPr>
                          <m:t>𝑠</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oMath>
                </a14:m>
                <a:r>
                  <a:rPr lang="en-US" altLang="zh-CN" dirty="0" smtClean="0"/>
                  <a:t> </a:t>
                </a:r>
                <a:r>
                  <a:rPr lang="zh-CN" altLang="en-US" dirty="0" smtClean="0"/>
                  <a:t>便是该物体在时间 </a:t>
                </a: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oMath>
                </a14:m>
                <a:r>
                  <a:rPr lang="en-US" altLang="zh-CN" dirty="0" smtClean="0"/>
                  <a:t> </a:t>
                </a:r>
                <a:r>
                  <a:rPr lang="zh-CN" altLang="en-US" dirty="0" smtClean="0"/>
                  <a:t>内的平均速度</a:t>
                </a:r>
                <a:r>
                  <a:rPr lang="en-US" altLang="zh-CN" dirty="0" smtClean="0"/>
                  <a:t>, </a:t>
                </a:r>
                <a:r>
                  <a:rPr lang="zh-CN" altLang="en-US" dirty="0" smtClean="0"/>
                  <a:t>而当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oMath>
                </a14:m>
                <a:r>
                  <a:rPr lang="en-US" altLang="zh-CN" dirty="0" smtClean="0"/>
                  <a:t>, </a:t>
                </a:r>
                <a:r>
                  <a:rPr lang="zh-CN" altLang="en-US" dirty="0" smtClean="0"/>
                  <a:t>即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oMath>
                </a14:m>
                <a:r>
                  <a:rPr lang="en-US" altLang="zh-CN" dirty="0" smtClean="0"/>
                  <a:t> </a:t>
                </a:r>
                <a:r>
                  <a:rPr lang="zh-CN" altLang="en-US" dirty="0" smtClean="0"/>
                  <a:t>时</a:t>
                </a:r>
                <a:r>
                  <a:rPr lang="en-US" altLang="zh-CN" dirty="0" smtClean="0"/>
                  <a:t>, </a:t>
                </a:r>
                <a:r>
                  <a:rPr lang="zh-CN" altLang="en-US" dirty="0" smtClean="0"/>
                  <a:t>平均速度的极限就是瞬时速度</a:t>
                </a:r>
                <a:endParaRPr lang="en-US" altLang="zh-CN" dirty="0"/>
              </a:p>
              <a:p>
                <a:pPr marL="0" inden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lim>
                          </m:limLow>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den>
                          </m:f>
                        </m:e>
                      </m:func>
                      <m:r>
                        <a:rPr lang="en-US" altLang="zh-CN" b="0" i="1" smtClean="0">
                          <a:latin typeface="Cambria Math" panose="02040503050406030204" pitchFamily="18" charset="0"/>
                        </a:rPr>
                        <m:t>.</m:t>
                      </m:r>
                    </m:oMath>
                  </m:oMathPara>
                </a14:m>
                <a:endParaRPr lang="en-US" altLang="zh-CN" dirty="0" smtClean="0"/>
              </a:p>
              <a:p>
                <a:r>
                  <a:rPr lang="zh-CN" altLang="en-US" dirty="0" smtClean="0"/>
                  <a:t>这个例子在我们引入积分以及说明牛顿</a:t>
                </a:r>
                <a:r>
                  <a:rPr lang="en-US" altLang="zh-CN" dirty="0" smtClean="0"/>
                  <a:t>-</a:t>
                </a:r>
                <a:r>
                  <a:rPr lang="zh-CN" altLang="en-US" dirty="0" smtClean="0"/>
                  <a:t>莱布尼兹定理的时候还会用到</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3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9323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a:bodyPr>
              <a:lstStyle/>
              <a:p>
                <a:r>
                  <a:rPr lang="zh-CN" altLang="en-US" dirty="0" smtClean="0"/>
                  <a:t>从上述例子中可以看出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oMath>
                </a14:m>
                <a:r>
                  <a:rPr lang="en-US" altLang="zh-CN" dirty="0" smtClean="0"/>
                  <a:t> </a:t>
                </a:r>
                <a:r>
                  <a:rPr lang="zh-CN" altLang="en-US" dirty="0" smtClean="0"/>
                  <a:t>这种极限形式的重要地位</a:t>
                </a:r>
                <a:r>
                  <a:rPr lang="en-US" altLang="zh-CN" dirty="0" smtClean="0"/>
                  <a:t>.</a:t>
                </a:r>
              </a:p>
              <a:p>
                <a:r>
                  <a:rPr lang="zh-CN" altLang="en-US" dirty="0" smtClean="0"/>
                  <a:t>如果我们用增量来表示</a:t>
                </a:r>
                <a:r>
                  <a:rPr lang="en-US" altLang="zh-CN" dirty="0" smtClean="0"/>
                  <a:t>: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smtClean="0"/>
                  <a:t>, </a:t>
                </a:r>
                <a:r>
                  <a:rPr lang="zh-CN" altLang="en-US" dirty="0" smtClean="0"/>
                  <a:t>那么</a:t>
                </a:r>
                <a:endParaRPr lang="en-US" altLang="zh-CN" dirty="0" smtClean="0"/>
              </a:p>
              <a:p>
                <a:pPr marL="0" indent="0">
                  <a:buNone/>
                </a:pPr>
                <a14:m>
                  <m:oMathPara xmlns:m="http://schemas.openxmlformats.org/officeDocument/2006/math">
                    <m:oMathParaPr>
                      <m:jc m:val="center"/>
                    </m:oMathParaPr>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0</m:t>
                              </m:r>
                            </m:sub>
                          </m:sSub>
                        </m:lim>
                      </m:limLow>
                      <m:f>
                        <m:fPr>
                          <m:ctrlPr>
                            <a:rPr lang="en-US" altLang="zh-CN" i="1" smtClean="0">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0</m:t>
                                  </m:r>
                                </m:sub>
                              </m:sSub>
                            </m:e>
                          </m:d>
                        </m:num>
                        <m:den>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0</m:t>
                              </m:r>
                            </m:sub>
                          </m:sSub>
                        </m:den>
                      </m:f>
                      <m:r>
                        <a:rPr lang="en-US" altLang="zh-CN" b="0" i="1" smtClean="0">
                          <a:solidFill>
                            <a:schemeClr val="tx1"/>
                          </a:solidFill>
                          <a:latin typeface="Cambria Math" panose="02040503050406030204" pitchFamily="18" charset="0"/>
                        </a:rPr>
                        <m:t>=</m:t>
                      </m:r>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
                        <m:fPr>
                          <m:ctrlPr>
                            <a:rPr lang="en-US" altLang="zh-CN" b="0" i="1" smtClean="0">
                              <a:solidFill>
                                <a:schemeClr val="tx1"/>
                              </a:solidFill>
                              <a:latin typeface="Cambria Math" panose="02040503050406030204" pitchFamily="18" charset="0"/>
                            </a:rPr>
                          </m:ctrlPr>
                        </m:fPr>
                        <m:num>
                          <m:r>
                            <m:rPr>
                              <m:sty m:val="p"/>
                            </m:rPr>
                            <a:rPr lang="en-US" altLang="zh-CN" b="0" i="0" smtClean="0">
                              <a:solidFill>
                                <a:schemeClr val="tx1"/>
                              </a:solidFill>
                              <a:latin typeface="Cambria Math" panose="02040503050406030204" pitchFamily="18" charset="0"/>
                            </a:rPr>
                            <m:t>Δ</m:t>
                          </m:r>
                          <m:r>
                            <a:rPr lang="en-US" altLang="zh-CN" b="0" i="1" smtClean="0">
                              <a:solidFill>
                                <a:schemeClr val="tx1"/>
                              </a:solidFill>
                              <a:latin typeface="Cambria Math" panose="02040503050406030204" pitchFamily="18" charset="0"/>
                            </a:rPr>
                            <m:t>𝑦</m:t>
                          </m:r>
                        </m:num>
                        <m:den>
                          <m:r>
                            <m:rPr>
                              <m:sty m:val="p"/>
                            </m:rPr>
                            <a:rPr lang="en-US" altLang="zh-CN" b="0" i="0" smtClean="0">
                              <a:solidFill>
                                <a:schemeClr val="tx1"/>
                              </a:solidFill>
                              <a:latin typeface="Cambria Math" panose="02040503050406030204" pitchFamily="18" charset="0"/>
                            </a:rPr>
                            <m:t>Δ</m:t>
                          </m:r>
                          <m:r>
                            <a:rPr lang="en-US" altLang="zh-CN" b="0" i="1" smtClean="0">
                              <a:solidFill>
                                <a:schemeClr val="tx1"/>
                              </a:solidFill>
                              <a:latin typeface="Cambria Math" panose="02040503050406030204" pitchFamily="18" charset="0"/>
                            </a:rPr>
                            <m:t>𝑥</m:t>
                          </m:r>
                        </m:den>
                      </m:f>
                      <m:r>
                        <a:rPr lang="en-US" altLang="zh-CN" b="0" i="1" smtClean="0">
                          <a:solidFill>
                            <a:schemeClr val="tx1"/>
                          </a:solidFill>
                          <a:latin typeface="Cambria Math" panose="02040503050406030204" pitchFamily="18" charset="0"/>
                        </a:rPr>
                        <m:t>=</m:t>
                      </m:r>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oMath>
                  </m:oMathPara>
                </a14:m>
                <a:endParaRPr lang="en-US" altLang="zh-CN" dirty="0" smtClean="0"/>
              </a:p>
              <a:p>
                <a:r>
                  <a:rPr lang="zh-CN" altLang="en-US" dirty="0" smtClean="0"/>
                  <a:t>它反映了 </a:t>
                </a:r>
                <a14:m>
                  <m:oMath xmlns:m="http://schemas.openxmlformats.org/officeDocument/2006/math">
                    <m:r>
                      <a:rPr lang="en-US" altLang="zh-CN" b="0" i="1" smtClean="0">
                        <a:latin typeface="Cambria Math" panose="02040503050406030204" pitchFamily="18" charset="0"/>
                      </a:rPr>
                      <m:t>𝑓</m:t>
                    </m:r>
                  </m:oMath>
                </a14:m>
                <a:r>
                  <a:rPr lang="zh-CN" altLang="en-US" dirty="0" smtClean="0"/>
                  <a:t> 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smtClean="0"/>
                  <a:t> 处</a:t>
                </a:r>
                <a:r>
                  <a:rPr lang="zh-CN" altLang="en-US" dirty="0"/>
                  <a:t>随</a:t>
                </a:r>
                <a:r>
                  <a:rPr lang="zh-CN" altLang="en-US" dirty="0" smtClean="0"/>
                  <a:t>自变量变化而变化的快慢</a:t>
                </a:r>
                <a:r>
                  <a:rPr lang="en-US" altLang="zh-CN" dirty="0" smtClean="0"/>
                  <a:t>. </a:t>
                </a:r>
                <a:r>
                  <a:rPr lang="zh-CN" altLang="en-US" dirty="0" smtClean="0"/>
                  <a:t>由此产生了导数的概念</a:t>
                </a:r>
                <a:r>
                  <a:rPr lang="en-US" altLang="zh-CN" dirty="0" smtClean="0"/>
                  <a:t>.</a:t>
                </a:r>
              </a:p>
              <a:p>
                <a:r>
                  <a:rPr lang="zh-CN" altLang="en-US" dirty="0" smtClean="0">
                    <a:solidFill>
                      <a:srgbClr val="00B050"/>
                    </a:solidFill>
                  </a:rPr>
                  <a:t>定义</a:t>
                </a:r>
                <a:r>
                  <a:rPr lang="zh-CN" altLang="en-US" dirty="0" smtClean="0"/>
                  <a:t> 设函数 </a:t>
                </a:r>
                <a14:m>
                  <m:oMath xmlns:m="http://schemas.openxmlformats.org/officeDocument/2006/math">
                    <m:r>
                      <a:rPr lang="en-US" altLang="zh-CN" b="0" i="1" smtClean="0">
                        <a:latin typeface="Cambria Math" panose="02040503050406030204" pitchFamily="18" charset="0"/>
                      </a:rPr>
                      <m:t>𝑦</m:t>
                    </m:r>
                    <m:r>
                      <a:rPr lang="en-US" altLang="zh-CN" b="0" i="0"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的在某个邻域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e>
                    </m:d>
                  </m:oMath>
                </a14:m>
                <a:r>
                  <a:rPr lang="zh-CN" altLang="en-US" dirty="0" smtClean="0"/>
                  <a:t> 内有定义</a:t>
                </a:r>
                <a:r>
                  <a:rPr lang="en-US" altLang="zh-CN" dirty="0" smtClean="0"/>
                  <a:t>. </a:t>
                </a:r>
                <a:r>
                  <a:rPr lang="zh-CN" altLang="en-US" dirty="0" smtClean="0"/>
                  <a:t>如果极限 </a:t>
                </a:r>
                <a14:m>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oMath>
                </a14:m>
                <a:r>
                  <a:rPr lang="en-US" altLang="zh-CN" dirty="0" smtClean="0"/>
                  <a:t> </a:t>
                </a:r>
                <a:r>
                  <a:rPr lang="zh-CN" altLang="en-US" dirty="0" smtClean="0"/>
                  <a:t>存在</a:t>
                </a:r>
                <a:r>
                  <a:rPr lang="en-US" altLang="zh-CN" dirty="0" smtClean="0"/>
                  <a:t>, </a:t>
                </a:r>
                <a:r>
                  <a:rPr lang="zh-CN" altLang="en-US" dirty="0" smtClean="0"/>
                  <a:t>则称 </a:t>
                </a:r>
                <a14:m>
                  <m:oMath xmlns:m="http://schemas.openxmlformats.org/officeDocument/2006/math">
                    <m:r>
                      <a:rPr lang="en-US" altLang="zh-CN" b="0" i="1" smtClean="0">
                        <a:latin typeface="Cambria Math" panose="02040503050406030204" pitchFamily="18" charset="0"/>
                      </a:rPr>
                      <m:t>𝑓</m:t>
                    </m:r>
                  </m:oMath>
                </a14:m>
                <a:r>
                  <a:rPr lang="en-US" altLang="zh-CN" dirty="0" smtClean="0"/>
                  <a:t> </a:t>
                </a:r>
                <a:r>
                  <a:rPr lang="zh-CN" altLang="en-US" dirty="0" smtClean="0"/>
                  <a:t>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a:t>
                </a:r>
                <a:r>
                  <a:rPr lang="zh-CN" altLang="en-US" dirty="0" smtClean="0">
                    <a:solidFill>
                      <a:srgbClr val="00B050"/>
                    </a:solidFill>
                  </a:rPr>
                  <a:t>可导</a:t>
                </a:r>
                <a:r>
                  <a:rPr lang="zh-CN" altLang="en-US" dirty="0" smtClean="0"/>
                  <a:t>或</a:t>
                </a:r>
                <a:r>
                  <a:rPr lang="zh-CN" altLang="en-US" dirty="0" smtClean="0">
                    <a:solidFill>
                      <a:srgbClr val="00B050"/>
                    </a:solidFill>
                  </a:rPr>
                  <a:t>有导数</a:t>
                </a:r>
                <a:r>
                  <a:rPr lang="en-US" altLang="zh-CN" dirty="0" smtClean="0"/>
                  <a:t>, </a:t>
                </a:r>
                <a:r>
                  <a:rPr lang="zh-CN" altLang="en-US" dirty="0" smtClean="0"/>
                  <a:t>并称该极限为 </a:t>
                </a:r>
                <a14:m>
                  <m:oMath xmlns:m="http://schemas.openxmlformats.org/officeDocument/2006/math">
                    <m:r>
                      <a:rPr lang="en-US" altLang="zh-CN" i="1">
                        <a:latin typeface="Cambria Math" panose="02040503050406030204" pitchFamily="18" charset="0"/>
                      </a:rPr>
                      <m:t>𝑓</m:t>
                    </m:r>
                  </m:oMath>
                </a14:m>
                <a:r>
                  <a:rPr lang="en-US" altLang="zh-CN" dirty="0"/>
                  <a:t> </a:t>
                </a:r>
                <a:r>
                  <a:rPr lang="zh-CN" altLang="en-US" dirty="0"/>
                  <a:t>在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处的</a:t>
                </a:r>
                <a:r>
                  <a:rPr lang="zh-CN" altLang="en-US" dirty="0" smtClean="0">
                    <a:solidFill>
                      <a:srgbClr val="00B050"/>
                    </a:solidFill>
                  </a:rPr>
                  <a:t>导数</a:t>
                </a:r>
                <a:r>
                  <a:rPr lang="en-US" altLang="zh-CN" dirty="0" smtClean="0"/>
                  <a:t>, </a:t>
                </a:r>
                <a:r>
                  <a:rPr lang="zh-CN" altLang="en-US" dirty="0" smtClean="0"/>
                  <a:t>记作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或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sub>
                    </m:sSub>
                  </m:oMath>
                </a14:m>
                <a:r>
                  <a:rPr lang="en-US" altLang="zh-CN" dirty="0" smtClean="0"/>
                  <a:t>. </a:t>
                </a:r>
                <a:r>
                  <a:rPr lang="zh-CN" altLang="en-US" dirty="0" smtClean="0"/>
                  <a:t>这里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𝑓</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oMath>
                </a14:m>
                <a:r>
                  <a:rPr lang="en-US" altLang="zh-CN" dirty="0" smtClean="0"/>
                  <a:t> </a:t>
                </a:r>
                <a:r>
                  <a:rPr lang="zh-CN" altLang="en-US" dirty="0" smtClean="0"/>
                  <a:t>都是等价写法</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r="-5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679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HFU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FUT" id="{3F79D0C1-0346-46FE-A718-68C0885A7510}" vid="{F2929A5C-8D5E-47DE-8191-0F7D5CC11D31}"/>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HFUT</Template>
  <TotalTime>4960</TotalTime>
  <Words>714</Words>
  <Application>Microsoft Office PowerPoint</Application>
  <PresentationFormat>宽屏</PresentationFormat>
  <Paragraphs>203</Paragraphs>
  <Slides>38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38</vt:i4>
      </vt:variant>
    </vt:vector>
  </HeadingPairs>
  <TitlesOfParts>
    <vt:vector size="47" baseType="lpstr">
      <vt:lpstr>黑体</vt:lpstr>
      <vt:lpstr>宋体</vt:lpstr>
      <vt:lpstr>宋体</vt:lpstr>
      <vt:lpstr>微软雅黑</vt:lpstr>
      <vt:lpstr>Arial</vt:lpstr>
      <vt:lpstr>Cambria Math</vt:lpstr>
      <vt:lpstr>Consolas</vt:lpstr>
      <vt:lpstr>Times New Roman</vt:lpstr>
      <vt:lpstr>HFUT</vt:lpstr>
      <vt:lpstr>第三章 一元函数微分学</vt:lpstr>
      <vt:lpstr>3.1 导数的概念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合肥工业大学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 导数的概念</dc:title>
  <dc:subject>高等数学</dc:subject>
  <dc:creator>张神星</dc:creator>
  <cp:lastModifiedBy>zsx</cp:lastModifiedBy>
  <cp:revision>171</cp:revision>
  <dcterms:created xsi:type="dcterms:W3CDTF">2000-05-19T08:23:03Z</dcterms:created>
  <dcterms:modified xsi:type="dcterms:W3CDTF">2022-05-01T09:53:36Z</dcterms:modified>
  <cp:category>教学课件</cp:category>
  <cp:version>1.0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1033-3.3.0.5120</vt:lpwstr>
  </property>
</Properties>
</file>