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7"/>
  </p:notesMasterIdLst>
  <p:handoutMasterIdLst>
    <p:handoutMasterId r:id="rId38"/>
  </p:handoutMasterIdLst>
  <p:sldIdLst>
    <p:sldId id="352" r:id="rId2"/>
    <p:sldId id="332" r:id="rId3"/>
    <p:sldId id="360" r:id="rId4"/>
    <p:sldId id="381" r:id="rId5"/>
    <p:sldId id="392" r:id="rId6"/>
    <p:sldId id="394" r:id="rId7"/>
    <p:sldId id="395" r:id="rId8"/>
    <p:sldId id="396" r:id="rId9"/>
    <p:sldId id="367" r:id="rId10"/>
    <p:sldId id="397" r:id="rId11"/>
    <p:sldId id="398" r:id="rId12"/>
    <p:sldId id="421" r:id="rId13"/>
    <p:sldId id="399" r:id="rId14"/>
    <p:sldId id="401" r:id="rId15"/>
    <p:sldId id="402" r:id="rId16"/>
    <p:sldId id="424" r:id="rId17"/>
    <p:sldId id="403" r:id="rId18"/>
    <p:sldId id="407" r:id="rId19"/>
    <p:sldId id="404" r:id="rId20"/>
    <p:sldId id="405" r:id="rId21"/>
    <p:sldId id="409" r:id="rId22"/>
    <p:sldId id="408" r:id="rId23"/>
    <p:sldId id="410" r:id="rId24"/>
    <p:sldId id="425" r:id="rId25"/>
    <p:sldId id="411" r:id="rId26"/>
    <p:sldId id="413" r:id="rId27"/>
    <p:sldId id="414" r:id="rId28"/>
    <p:sldId id="415" r:id="rId29"/>
    <p:sldId id="416" r:id="rId30"/>
    <p:sldId id="418" r:id="rId31"/>
    <p:sldId id="426" r:id="rId32"/>
    <p:sldId id="419" r:id="rId33"/>
    <p:sldId id="420" r:id="rId34"/>
    <p:sldId id="422" r:id="rId35"/>
    <p:sldId id="423" r:id="rId3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0" autoAdjust="0"/>
    <p:restoredTop sz="94682" autoAdjust="0"/>
  </p:normalViewPr>
  <p:slideViewPr>
    <p:cSldViewPr>
      <p:cViewPr varScale="1">
        <p:scale>
          <a:sx n="85" d="100"/>
          <a:sy n="85" d="100"/>
        </p:scale>
        <p:origin x="50" y="139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单击此处编辑标题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704267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748857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720397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28409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95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17" r:id="rId5"/>
  </p:sldLayoutIdLst>
  <p:transition>
    <p:zoom/>
  </p:transition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第四章 一元函数微分学的应用</a:t>
            </a:r>
          </a:p>
        </p:txBody>
      </p:sp>
    </p:spTree>
    <p:extLst>
      <p:ext uri="{BB962C8B-B14F-4D97-AF65-F5344CB8AC3E}">
        <p14:creationId xmlns:p14="http://schemas.microsoft.com/office/powerpoint/2010/main" val="3438122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29E110-AF58-CE3E-4BC2-0E23881962D7}"/>
              </a:ext>
            </a:extLst>
          </p:cNvPr>
          <p:cNvSpPr/>
          <p:nvPr/>
        </p:nvSpPr>
        <p:spPr>
          <a:xfrm>
            <a:off x="695400" y="3807990"/>
            <a:ext cx="10801200" cy="22853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DBAFCD-3589-16A9-8A98-6CFE8092A1D2}"/>
              </a:ext>
            </a:extLst>
          </p:cNvPr>
          <p:cNvSpPr/>
          <p:nvPr/>
        </p:nvSpPr>
        <p:spPr>
          <a:xfrm>
            <a:off x="695400" y="882001"/>
            <a:ext cx="10801200" cy="16546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很明显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要证明的等式左侧是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的导数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因此我们对它使用罗尔中值定理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由罗尔中值定理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0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6A4E2B-F989-4DC3-10C2-C99559FE0C46}"/>
              </a:ext>
            </a:extLst>
          </p:cNvPr>
          <p:cNvSpPr/>
          <p:nvPr/>
        </p:nvSpPr>
        <p:spPr>
          <a:xfrm>
            <a:off x="695400" y="3374442"/>
            <a:ext cx="10801200" cy="272755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7B23AD-21FD-A5EF-F373-412AC80A1065}"/>
              </a:ext>
            </a:extLst>
          </p:cNvPr>
          <p:cNvSpPr/>
          <p:nvPr/>
        </p:nvSpPr>
        <p:spPr>
          <a:xfrm>
            <a:off x="695400" y="882000"/>
            <a:ext cx="10801200" cy="11599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buClr>
                    <a:schemeClr val="tx1"/>
                  </a:buClr>
                </a:pPr>
                <a:r>
                  <a:rPr lang="zh-CN" altLang="en-US" dirty="0"/>
                  <a:t>证明函数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内至少有一零点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我们需要构造一个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等价于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我们想到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由罗尔中值定理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 b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3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这种类型问题的难点都在于构造函数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常见的情形有</a:t>
                </a:r>
                <a:r>
                  <a:rPr lang="en-US" altLang="zh-CN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是任意实数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是任意实数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58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F1D1F9-032D-2D36-39E8-E12C92F28847}"/>
              </a:ext>
            </a:extLst>
          </p:cNvPr>
          <p:cNvSpPr/>
          <p:nvPr/>
        </p:nvSpPr>
        <p:spPr>
          <a:xfrm>
            <a:off x="695400" y="4509120"/>
            <a:ext cx="10801200" cy="159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拉格朗日中值定理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回忆下罗尔中值定理的几何解释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若连续曲线弧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/>
                  <a:t> 上除了端点外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其余各点处均有切线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那么在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/>
                  <a:t> 上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至少有一点的切线与直线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平行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这是因为我们可以取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轴和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平行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这样二者便是等价的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轴和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不平行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那么便可得到罗尔中值定理的一个变化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拉格朗日中值定理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743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16A17B-B95E-907F-A45F-6DD7BC794D9C}"/>
              </a:ext>
            </a:extLst>
          </p:cNvPr>
          <p:cNvSpPr/>
          <p:nvPr/>
        </p:nvSpPr>
        <p:spPr>
          <a:xfrm>
            <a:off x="695400" y="2132952"/>
            <a:ext cx="10801200" cy="3969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/>
                  <a:t>这里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便是函数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的图像在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两点连线的斜率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设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上连续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上可导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因此由罗尔中值定理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879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时该定理也成立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拉格朗日中值定理是微分学中重要定理之一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它可以改写为如下形式</a:t>
                </a:r>
                <a:endParaRPr lang="en-US" altLang="zh-CN" b="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介于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之间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在区间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上可导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 位于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之间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46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r>
                  <a:rPr lang="en-US" altLang="zh-CN" dirty="0"/>
                  <a:t>(    ).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(A)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(B)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(C)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;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(D)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对照拉格朗日中值定理的条件可知选 </a:t>
                </a:r>
                <a:r>
                  <a:rPr lang="en-US" altLang="zh-CN" dirty="0"/>
                  <a:t>C.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536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86660A2-627E-C4E0-E64E-2D7037B3BCC2}"/>
              </a:ext>
            </a:extLst>
          </p:cNvPr>
          <p:cNvSpPr/>
          <p:nvPr/>
        </p:nvSpPr>
        <p:spPr>
          <a:xfrm>
            <a:off x="695400" y="1772816"/>
            <a:ext cx="10801200" cy="4329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拉格朗日定理可以用来证明区间上导数为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的函数一定是常值函数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内为常数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我们来证明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上满足拉格朗日中值定理条件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使得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的任意性可知函数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内为常数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19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上为常数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从而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上为常数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对于半开半闭以及无穷区间上也可类似证明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721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75C3ADA-DE32-EC87-A0B3-E5A2B8834575}"/>
              </a:ext>
            </a:extLst>
          </p:cNvPr>
          <p:cNvSpPr/>
          <p:nvPr/>
        </p:nvSpPr>
        <p:spPr>
          <a:xfrm>
            <a:off x="695400" y="4653232"/>
            <a:ext cx="10801200" cy="14400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A15209-C867-A3D3-EE83-BC5BE94A0958}"/>
              </a:ext>
            </a:extLst>
          </p:cNvPr>
          <p:cNvSpPr/>
          <p:nvPr/>
        </p:nvSpPr>
        <p:spPr>
          <a:xfrm>
            <a:off x="695400" y="882000"/>
            <a:ext cx="10801200" cy="29789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结论 </a:t>
                </a:r>
                <a:r>
                  <a:rPr lang="en-US" altLang="zh-CN" dirty="0"/>
                  <a:t>(1) </a:t>
                </a:r>
                <a:r>
                  <a:rPr lang="zh-CN" altLang="en-US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在一段区间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上</a:t>
                </a:r>
                <a:r>
                  <a:rPr lang="zh-CN" altLang="en-US" dirty="0"/>
                  <a:t>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区间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内</a:t>
                </a:r>
                <a:r>
                  <a:rPr lang="zh-CN" altLang="en-US" dirty="0"/>
                  <a:t>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且导函数恒为零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在该区间上为常数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在一段区间上连续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区间内可导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且导函数恒等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则在该区间上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是常数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由此可知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一个函数的导函数在相差一个常数的意义下唯一确定原函数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⩾1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063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en-US" altLang="zh-CN" dirty="0">
                <a:solidFill>
                  <a:srgbClr val="00B050"/>
                </a:solidFill>
              </a:rPr>
              <a:t>.1 </a:t>
            </a:r>
            <a:r>
              <a:rPr lang="zh-CN" altLang="en-US" dirty="0"/>
              <a:t>微分中值定理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费马引理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是如下图所示的一个函数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它在点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的一个邻域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zh-CN" altLang="en-US" dirty="0"/>
                  <a:t> 内有连续的导数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我们来观察下它的函数图像在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附近有什么特点</a:t>
                </a:r>
                <a:r>
                  <a:rPr lang="en-US" altLang="zh-CN" dirty="0"/>
                  <a:t>?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从图像上看出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附近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br>
                  <a:rPr lang="en-US" altLang="zh-CN" dirty="0"/>
                </a:b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处的切线是水平的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7320136" y="3284984"/>
            <a:ext cx="4104456" cy="2739343"/>
            <a:chOff x="8178735" y="3162677"/>
            <a:chExt cx="2320289" cy="1927346"/>
          </a:xfrm>
        </p:grpSpPr>
        <p:grpSp>
          <p:nvGrpSpPr>
            <p:cNvPr id="8" name="组合 7"/>
            <p:cNvGrpSpPr/>
            <p:nvPr/>
          </p:nvGrpSpPr>
          <p:grpSpPr>
            <a:xfrm>
              <a:off x="8178735" y="3162677"/>
              <a:ext cx="2320289" cy="1927346"/>
              <a:chOff x="5019925" y="3003355"/>
              <a:chExt cx="2320289" cy="1927346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5025633" y="4572977"/>
                <a:ext cx="231458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5278810" y="3025781"/>
                <a:ext cx="0" cy="19049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7032891" y="4571223"/>
                    <a:ext cx="242039" cy="2626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2891" y="4571223"/>
                    <a:ext cx="242039" cy="2626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12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019925" y="3003355"/>
                    <a:ext cx="292203" cy="2626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9925" y="3003355"/>
                    <a:ext cx="292203" cy="2626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93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5066301" y="4571223"/>
                    <a:ext cx="130584" cy="2626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301" y="4571223"/>
                    <a:ext cx="130584" cy="2626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263" r="-76316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任意多边形 8"/>
            <p:cNvSpPr/>
            <p:nvPr/>
          </p:nvSpPr>
          <p:spPr>
            <a:xfrm>
              <a:off x="8472264" y="3380442"/>
              <a:ext cx="1866900" cy="973938"/>
            </a:xfrm>
            <a:custGeom>
              <a:avLst/>
              <a:gdLst>
                <a:gd name="connsiteX0" fmla="*/ 0 w 1866900"/>
                <a:gd name="connsiteY0" fmla="*/ 973938 h 973938"/>
                <a:gd name="connsiteX1" fmla="*/ 745067 w 1866900"/>
                <a:gd name="connsiteY1" fmla="*/ 34138 h 973938"/>
                <a:gd name="connsiteX2" fmla="*/ 1866900 w 1866900"/>
                <a:gd name="connsiteY2" fmla="*/ 296605 h 97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900" h="973938">
                  <a:moveTo>
                    <a:pt x="0" y="973938"/>
                  </a:moveTo>
                  <a:cubicBezTo>
                    <a:pt x="216958" y="560482"/>
                    <a:pt x="433917" y="147027"/>
                    <a:pt x="745067" y="34138"/>
                  </a:cubicBezTo>
                  <a:cubicBezTo>
                    <a:pt x="1056217" y="-78751"/>
                    <a:pt x="1461558" y="108927"/>
                    <a:pt x="1866900" y="296605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685634" y="3363121"/>
              <a:ext cx="14401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405714" y="3378357"/>
              <a:ext cx="0" cy="135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840416" y="3465500"/>
              <a:ext cx="0" cy="1263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976320" y="3573088"/>
              <a:ext cx="0" cy="11592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8559592" y="4725144"/>
                  <a:ext cx="648071" cy="262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592" y="4725144"/>
                  <a:ext cx="648071" cy="262675"/>
                </a:xfrm>
                <a:prstGeom prst="rect">
                  <a:avLst/>
                </a:prstGeom>
                <a:blipFill>
                  <a:blip r:embed="rId6"/>
                  <a:stretch>
                    <a:fillRect b="-295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9528608" y="4729780"/>
                  <a:ext cx="622117" cy="262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8608" y="4729780"/>
                  <a:ext cx="622117" cy="262675"/>
                </a:xfrm>
                <a:prstGeom prst="rect">
                  <a:avLst/>
                </a:prstGeom>
                <a:blipFill>
                  <a:blip r:embed="rId7"/>
                  <a:stretch>
                    <a:fillRect b="-295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9225819" y="4728428"/>
                  <a:ext cx="351318" cy="262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5819" y="4728428"/>
                  <a:ext cx="351318" cy="262675"/>
                </a:xfrm>
                <a:prstGeom prst="rect">
                  <a:avLst/>
                </a:prstGeom>
                <a:blipFill>
                  <a:blip r:embed="rId8"/>
                  <a:stretch>
                    <a:fillRect b="-278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可导且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44000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144000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phant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上连续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  <a:endParaRPr lang="en-US" altLang="zh-CN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34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897C28A-5D86-FF2C-2DF0-1D62F111CA8A}"/>
              </a:ext>
            </a:extLst>
          </p:cNvPr>
          <p:cNvSpPr/>
          <p:nvPr/>
        </p:nvSpPr>
        <p:spPr>
          <a:xfrm>
            <a:off x="695400" y="3053416"/>
            <a:ext cx="10801200" cy="30485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7660B5-7A4B-E331-A08C-A3569A2A8809}"/>
              </a:ext>
            </a:extLst>
          </p:cNvPr>
          <p:cNvSpPr/>
          <p:nvPr/>
        </p:nvSpPr>
        <p:spPr>
          <a:xfrm>
            <a:off x="695400" y="882000"/>
            <a:ext cx="10801200" cy="142140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我们需要构造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关联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</a:t>
                </a:r>
                <a:endParaRPr lang="en-US" altLang="zh-CN" b="0" dirty="0"/>
              </a:p>
              <a:p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087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DADBEE-96FE-AB78-A10A-EE767462A437}"/>
              </a:ext>
            </a:extLst>
          </p:cNvPr>
          <p:cNvSpPr/>
          <p:nvPr/>
        </p:nvSpPr>
        <p:spPr>
          <a:xfrm>
            <a:off x="695400" y="3068960"/>
            <a:ext cx="10801200" cy="30330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381477-29FC-5420-E102-EBCA56AA2F84}"/>
              </a:ext>
            </a:extLst>
          </p:cNvPr>
          <p:cNvSpPr/>
          <p:nvPr/>
        </p:nvSpPr>
        <p:spPr>
          <a:xfrm>
            <a:off x="695400" y="882000"/>
            <a:ext cx="10801200" cy="1430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我们需要构造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关联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660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FE5C80-9874-D45B-1420-60ED6CC822AE}"/>
              </a:ext>
            </a:extLst>
          </p:cNvPr>
          <p:cNvSpPr/>
          <p:nvPr/>
        </p:nvSpPr>
        <p:spPr>
          <a:xfrm>
            <a:off x="695400" y="4272776"/>
            <a:ext cx="10801200" cy="1829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9FB699-B8E8-2178-8729-5B3A6F912FF7}"/>
              </a:ext>
            </a:extLst>
          </p:cNvPr>
          <p:cNvSpPr/>
          <p:nvPr/>
        </p:nvSpPr>
        <p:spPr>
          <a:xfrm>
            <a:off x="695400" y="882000"/>
            <a:ext cx="10801200" cy="26548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我们需要构造一个辅助函数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关联</a:t>
                </a:r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7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我们有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分别对区间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/>
                  <a:t> 应用拉格朗日中值定理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472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设有界函数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(    ).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(A)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(B)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(C)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(D)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0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有界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选 </a:t>
                </a:r>
                <a:r>
                  <a:rPr lang="en-US" altLang="zh-CN" dirty="0"/>
                  <a:t>B.</a:t>
                </a:r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A, </a:t>
                </a:r>
                <a:r>
                  <a:rPr lang="zh-CN" altLang="en-US" dirty="0"/>
                  <a:t>我们可以构造一个振荡趋于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例如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对于</a:t>
                </a:r>
                <a:r>
                  <a:rPr lang="en-US" altLang="zh-CN" dirty="0"/>
                  <a:t>CD, </a:t>
                </a:r>
                <a:r>
                  <a:rPr lang="zh-CN" altLang="en-US" dirty="0"/>
                  <a:t>我们可取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660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柯西中值定理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现在我们对拉格朗日中值定理再做推广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从一个函数的情形推广至两个函数的情形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回忆下拉格朗日中值定理的几何解释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若连续曲线弧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/>
                  <a:t> 上除了端点外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其余各点处均有切线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那么在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/>
                  <a:t> 上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至少有一点的切线与直线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平行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在拉格朗日中值定理中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我们用直角坐标来表示曲线方程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如果我们用参数方程会发生什么呢</a:t>
                </a:r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908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设曲线的参数方程为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曲线的两个端点为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的斜率为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因此由拉格朗日中值定理的几何解释可知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127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柯西中值定理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上连续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内可导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由罗尔中值定理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192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是下图所示情形又当如何呢</a:t>
                </a:r>
                <a:r>
                  <a:rPr lang="en-US" altLang="zh-CN" dirty="0"/>
                  <a:t>?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从图像上看出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附近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处的切线是水平的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4199748" y="3327376"/>
            <a:ext cx="3792504" cy="2595100"/>
            <a:chOff x="8042438" y="2743782"/>
            <a:chExt cx="2434297" cy="2415758"/>
          </a:xfrm>
        </p:grpSpPr>
        <p:grpSp>
          <p:nvGrpSpPr>
            <p:cNvPr id="6" name="组合 5"/>
            <p:cNvGrpSpPr/>
            <p:nvPr/>
          </p:nvGrpSpPr>
          <p:grpSpPr>
            <a:xfrm>
              <a:off x="8042438" y="2743782"/>
              <a:ext cx="2434297" cy="2401830"/>
              <a:chOff x="4883628" y="2584460"/>
              <a:chExt cx="2434297" cy="2401830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4883628" y="4572977"/>
                <a:ext cx="2380056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V="1">
                <a:off x="5204679" y="2680527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7004590" y="4556530"/>
                    <a:ext cx="313335" cy="4297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4590" y="4556530"/>
                    <a:ext cx="313335" cy="42976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927488" y="2584460"/>
                    <a:ext cx="274524" cy="4297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7488" y="2584460"/>
                    <a:ext cx="274524" cy="4297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4931481" y="4528379"/>
                    <a:ext cx="274524" cy="4297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1481" y="4528379"/>
                    <a:ext cx="274524" cy="4297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任意多边形 6"/>
            <p:cNvSpPr/>
            <p:nvPr/>
          </p:nvSpPr>
          <p:spPr>
            <a:xfrm flipV="1">
              <a:off x="8472264" y="3031126"/>
              <a:ext cx="1866900" cy="973938"/>
            </a:xfrm>
            <a:custGeom>
              <a:avLst/>
              <a:gdLst>
                <a:gd name="connsiteX0" fmla="*/ 0 w 1866900"/>
                <a:gd name="connsiteY0" fmla="*/ 973938 h 973938"/>
                <a:gd name="connsiteX1" fmla="*/ 745067 w 1866900"/>
                <a:gd name="connsiteY1" fmla="*/ 34138 h 973938"/>
                <a:gd name="connsiteX2" fmla="*/ 1866900 w 1866900"/>
                <a:gd name="connsiteY2" fmla="*/ 296605 h 97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900" h="973938">
                  <a:moveTo>
                    <a:pt x="0" y="973938"/>
                  </a:moveTo>
                  <a:cubicBezTo>
                    <a:pt x="216958" y="560482"/>
                    <a:pt x="433917" y="147027"/>
                    <a:pt x="745067" y="34138"/>
                  </a:cubicBezTo>
                  <a:cubicBezTo>
                    <a:pt x="1056217" y="-78751"/>
                    <a:pt x="1461558" y="108927"/>
                    <a:pt x="1866900" y="296605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8685634" y="4005064"/>
              <a:ext cx="14401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9405714" y="4005064"/>
              <a:ext cx="0" cy="7308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840416" y="3923531"/>
              <a:ext cx="0" cy="813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976320" y="3809995"/>
              <a:ext cx="0" cy="921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8407025" y="4725144"/>
                  <a:ext cx="995444" cy="429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7025" y="4725144"/>
                  <a:ext cx="995444" cy="429760"/>
                </a:xfrm>
                <a:prstGeom prst="rect">
                  <a:avLst/>
                </a:prstGeom>
                <a:blipFill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9492280" y="4729780"/>
                  <a:ext cx="671098" cy="429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2280" y="4729780"/>
                  <a:ext cx="671098" cy="429760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9097834" y="4728427"/>
                  <a:ext cx="603346" cy="429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7834" y="4728427"/>
                  <a:ext cx="603346" cy="429760"/>
                </a:xfrm>
                <a:prstGeom prst="rect">
                  <a:avLst/>
                </a:prstGeom>
                <a:blipFill>
                  <a:blip r:embed="rId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6396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60C8AE-066D-2815-5DE4-F74D98F8F4EC}"/>
              </a:ext>
            </a:extLst>
          </p:cNvPr>
          <p:cNvSpPr/>
          <p:nvPr/>
        </p:nvSpPr>
        <p:spPr>
          <a:xfrm>
            <a:off x="695400" y="4221088"/>
            <a:ext cx="10801200" cy="18809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注</a:t>
                </a:r>
                <a:r>
                  <a:rPr lang="zh-CN" altLang="en-US" dirty="0"/>
                  <a:t> 若没有条件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我们可得到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注</a:t>
                </a:r>
                <a:r>
                  <a:rPr lang="zh-CN" altLang="en-US" dirty="0"/>
                  <a:t> 若当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柯西中值定理变为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即拉格朗日中值定理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942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179253-5059-9B9A-8C34-6889B7875B30}"/>
              </a:ext>
            </a:extLst>
          </p:cNvPr>
          <p:cNvSpPr/>
          <p:nvPr/>
        </p:nvSpPr>
        <p:spPr>
          <a:xfrm>
            <a:off x="695400" y="2852936"/>
            <a:ext cx="10801200" cy="32490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 的项为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应用柯西中值定理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由柯西中值定理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125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C211011-8DEE-4FA3-4368-27EA6974C9B6}"/>
              </a:ext>
            </a:extLst>
          </p:cNvPr>
          <p:cNvSpPr/>
          <p:nvPr/>
        </p:nvSpPr>
        <p:spPr>
          <a:xfrm>
            <a:off x="695400" y="4221088"/>
            <a:ext cx="10801200" cy="18809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47233C-249D-684D-A9E5-2E3DE1BAACFA}"/>
              </a:ext>
            </a:extLst>
          </p:cNvPr>
          <p:cNvSpPr/>
          <p:nvPr/>
        </p:nvSpPr>
        <p:spPr>
          <a:xfrm>
            <a:off x="695400" y="882000"/>
            <a:ext cx="10801200" cy="18269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 的项为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应用拉格朗日中值定理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/>
                  <a:t> 的项为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应用柯西中值定理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由柯西中值定理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323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9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一般地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对于要证明的命题为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 满足某个方程的题目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en-US" dirty="0"/>
                  <a:t>如果题设中出现了函数连续的条件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则一般用零点定理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如果题设中出现了函数连续和可导的条件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则一般用本节的三种中值定理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如果出现了高阶导数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则一般用后面的泰勒中值定理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我们将包含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的所有项放在一起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并寻找一个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使得其导数和这些项只相差一个倍数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而这个倍数则是由另一个函数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的导数所提供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然后应用柯西中值定理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 b="-1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752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如果要证明的命题为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/>
                  <a:t> 满足某个方程的题目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寻找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 等于包含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的所有项</a:t>
                </a:r>
                <a:r>
                  <a:rPr lang="en-US" altLang="zh-CN" dirty="0"/>
                  <a:t>,</a:t>
                </a:r>
              </a:p>
              <a:p>
                <a:r>
                  <a:rPr lang="zh-CN" altLang="en-US" dirty="0"/>
                  <a:t>寻找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 等于包含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的所有项</a:t>
                </a:r>
                <a:r>
                  <a:rPr lang="en-US" altLang="zh-CN" dirty="0"/>
                  <a:t>,</a:t>
                </a:r>
              </a:p>
              <a:p>
                <a:r>
                  <a:rPr lang="zh-CN" altLang="en-US" dirty="0"/>
                  <a:t>然后用两次柯西中值定理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33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费马引理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的某个邻域内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我们只证明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的情形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另一情形类似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由极限的保号性可知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⩽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由极限的保号性可知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由此可知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1051" b="-3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285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罗尔中值定理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观察下方的函数图像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是闭区间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上的可导函数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可以发现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在这个闭区间上总有一点具有水平的切线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/>
          <p:cNvGrpSpPr/>
          <p:nvPr/>
        </p:nvGrpSpPr>
        <p:grpSpPr>
          <a:xfrm>
            <a:off x="1019436" y="2760603"/>
            <a:ext cx="10153128" cy="2828637"/>
            <a:chOff x="169861" y="1916832"/>
            <a:chExt cx="12032196" cy="2828637"/>
          </a:xfrm>
        </p:grpSpPr>
        <p:grpSp>
          <p:nvGrpSpPr>
            <p:cNvPr id="67" name="组合 66"/>
            <p:cNvGrpSpPr/>
            <p:nvPr/>
          </p:nvGrpSpPr>
          <p:grpSpPr>
            <a:xfrm>
              <a:off x="169861" y="1916832"/>
              <a:ext cx="11955019" cy="2828637"/>
              <a:chOff x="4441613" y="2060848"/>
              <a:chExt cx="11955019" cy="2828637"/>
            </a:xfrm>
          </p:grpSpPr>
          <p:cxnSp>
            <p:nvCxnSpPr>
              <p:cNvPr id="94" name="直接箭头连接符 93"/>
              <p:cNvCxnSpPr/>
              <p:nvPr/>
            </p:nvCxnSpPr>
            <p:spPr>
              <a:xfrm>
                <a:off x="4536423" y="4464016"/>
                <a:ext cx="1186020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 flipV="1">
                <a:off x="4896423" y="2132856"/>
                <a:ext cx="0" cy="2556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4499033" y="2060848"/>
                    <a:ext cx="2839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9033" y="2060848"/>
                    <a:ext cx="283919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692" r="-56410"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4441613" y="4427820"/>
                    <a:ext cx="2805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1613" y="4427820"/>
                    <a:ext cx="280552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28" r="-717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直接连接符 67"/>
            <p:cNvCxnSpPr/>
            <p:nvPr/>
          </p:nvCxnSpPr>
          <p:spPr>
            <a:xfrm>
              <a:off x="624672" y="2880000"/>
              <a:ext cx="1134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794982" y="2160000"/>
              <a:ext cx="0" cy="216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98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1434672" y="214984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14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任意多边形 72"/>
            <p:cNvSpPr/>
            <p:nvPr/>
          </p:nvSpPr>
          <p:spPr>
            <a:xfrm>
              <a:off x="984672" y="2160000"/>
              <a:ext cx="2160000" cy="720000"/>
            </a:xfrm>
            <a:custGeom>
              <a:avLst/>
              <a:gdLst>
                <a:gd name="connsiteX0" fmla="*/ 0 w 2590800"/>
                <a:gd name="connsiteY0" fmla="*/ 698500 h 698500"/>
                <a:gd name="connsiteX1" fmla="*/ 999067 w 2590800"/>
                <a:gd name="connsiteY1" fmla="*/ 0 h 698500"/>
                <a:gd name="connsiteX2" fmla="*/ 2590800 w 2590800"/>
                <a:gd name="connsiteY2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0" h="698500">
                  <a:moveTo>
                    <a:pt x="0" y="698500"/>
                  </a:moveTo>
                  <a:cubicBezTo>
                    <a:pt x="283633" y="349250"/>
                    <a:pt x="567267" y="0"/>
                    <a:pt x="999067" y="0"/>
                  </a:cubicBezTo>
                  <a:cubicBezTo>
                    <a:pt x="1430867" y="0"/>
                    <a:pt x="2010833" y="349250"/>
                    <a:pt x="2590800" y="69850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4296672" y="2349120"/>
              <a:ext cx="0" cy="19728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754672" y="3491361"/>
              <a:ext cx="0" cy="828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86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任意多边形 76"/>
            <p:cNvSpPr/>
            <p:nvPr/>
          </p:nvSpPr>
          <p:spPr>
            <a:xfrm>
              <a:off x="3864672" y="2349120"/>
              <a:ext cx="2160000" cy="1137947"/>
            </a:xfrm>
            <a:custGeom>
              <a:avLst/>
              <a:gdLst>
                <a:gd name="connsiteX0" fmla="*/ 0 w 2235200"/>
                <a:gd name="connsiteY0" fmla="*/ 522567 h 1137947"/>
                <a:gd name="connsiteX1" fmla="*/ 576580 w 2235200"/>
                <a:gd name="connsiteY1" fmla="*/ 19647 h 1137947"/>
                <a:gd name="connsiteX2" fmla="*/ 1892300 w 2235200"/>
                <a:gd name="connsiteY2" fmla="*/ 1124547 h 1137947"/>
                <a:gd name="connsiteX3" fmla="*/ 2235200 w 2235200"/>
                <a:gd name="connsiteY3" fmla="*/ 532727 h 113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200" h="1137947">
                  <a:moveTo>
                    <a:pt x="0" y="522567"/>
                  </a:moveTo>
                  <a:cubicBezTo>
                    <a:pt x="130598" y="220942"/>
                    <a:pt x="261197" y="-80683"/>
                    <a:pt x="576580" y="19647"/>
                  </a:cubicBezTo>
                  <a:cubicBezTo>
                    <a:pt x="891963" y="119977"/>
                    <a:pt x="1615863" y="1039034"/>
                    <a:pt x="1892300" y="1124547"/>
                  </a:cubicBezTo>
                  <a:cubicBezTo>
                    <a:pt x="2168737" y="1210060"/>
                    <a:pt x="2201968" y="871393"/>
                    <a:pt x="2235200" y="53272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3936672" y="233872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394672" y="349200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02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744672" y="2880000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8904672" y="2880000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9624672" y="2880000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任意多边形 83"/>
            <p:cNvSpPr/>
            <p:nvPr/>
          </p:nvSpPr>
          <p:spPr>
            <a:xfrm flipV="1">
              <a:off x="6744671" y="2897813"/>
              <a:ext cx="2160000" cy="720000"/>
            </a:xfrm>
            <a:custGeom>
              <a:avLst/>
              <a:gdLst>
                <a:gd name="connsiteX0" fmla="*/ 0 w 2590800"/>
                <a:gd name="connsiteY0" fmla="*/ 698500 h 698500"/>
                <a:gd name="connsiteX1" fmla="*/ 999067 w 2590800"/>
                <a:gd name="connsiteY1" fmla="*/ 0 h 698500"/>
                <a:gd name="connsiteX2" fmla="*/ 2590800 w 2590800"/>
                <a:gd name="connsiteY2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0" h="698500">
                  <a:moveTo>
                    <a:pt x="0" y="698500"/>
                  </a:moveTo>
                  <a:cubicBezTo>
                    <a:pt x="283633" y="349250"/>
                    <a:pt x="567267" y="0"/>
                    <a:pt x="999067" y="0"/>
                  </a:cubicBezTo>
                  <a:cubicBezTo>
                    <a:pt x="1430867" y="0"/>
                    <a:pt x="2010833" y="349250"/>
                    <a:pt x="2590800" y="69850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7569901" y="3617813"/>
              <a:ext cx="0" cy="68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7188691" y="3627973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任意多边形 86"/>
            <p:cNvSpPr/>
            <p:nvPr/>
          </p:nvSpPr>
          <p:spPr>
            <a:xfrm flipV="1">
              <a:off x="9624671" y="2261986"/>
              <a:ext cx="2160000" cy="1137947"/>
            </a:xfrm>
            <a:custGeom>
              <a:avLst/>
              <a:gdLst>
                <a:gd name="connsiteX0" fmla="*/ 0 w 2235200"/>
                <a:gd name="connsiteY0" fmla="*/ 522567 h 1137947"/>
                <a:gd name="connsiteX1" fmla="*/ 576580 w 2235200"/>
                <a:gd name="connsiteY1" fmla="*/ 19647 h 1137947"/>
                <a:gd name="connsiteX2" fmla="*/ 1892300 w 2235200"/>
                <a:gd name="connsiteY2" fmla="*/ 1124547 h 1137947"/>
                <a:gd name="connsiteX3" fmla="*/ 2235200 w 2235200"/>
                <a:gd name="connsiteY3" fmla="*/ 532727 h 113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200" h="1137947">
                  <a:moveTo>
                    <a:pt x="0" y="522567"/>
                  </a:moveTo>
                  <a:cubicBezTo>
                    <a:pt x="130598" y="220942"/>
                    <a:pt x="261197" y="-80683"/>
                    <a:pt x="576580" y="19647"/>
                  </a:cubicBezTo>
                  <a:cubicBezTo>
                    <a:pt x="891963" y="119977"/>
                    <a:pt x="1615863" y="1039034"/>
                    <a:pt x="1892300" y="1124547"/>
                  </a:cubicBezTo>
                  <a:cubicBezTo>
                    <a:pt x="2168737" y="1210060"/>
                    <a:pt x="2201968" y="871393"/>
                    <a:pt x="2235200" y="53272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11794294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1532352" y="2278386"/>
              <a:ext cx="0" cy="2016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11172352" y="2247906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10050362" y="3399294"/>
              <a:ext cx="0" cy="90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9690362" y="3399933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11375426" y="4221088"/>
                  <a:ext cx="8266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5426" y="4221088"/>
                  <a:ext cx="82663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7320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9AAD88-8056-6473-B249-830313D91BDE}"/>
              </a:ext>
            </a:extLst>
          </p:cNvPr>
          <p:cNvSpPr/>
          <p:nvPr/>
        </p:nvSpPr>
        <p:spPr>
          <a:xfrm>
            <a:off x="695400" y="882000"/>
            <a:ext cx="10801200" cy="14668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罗尔中值定理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从几何角度来说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若连续曲线弧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上除了端点外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其余各点处均有切线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那么在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/>
                  <a:t> 上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至少有一点的切线与直线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平行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只需要取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轴和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平行就可以发现二者是等价的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从代数角度来说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满足罗尔中值定理的条件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内至少有一个零点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或方程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内至少有一个根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448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由最值定理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上可取得最大值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和最小值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从而任取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由费马定理可知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439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dirty="0"/>
                  <a:t>下列例子表明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罗尔中值定理的三个条件缺一不可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⩽1.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417265" y="2924944"/>
            <a:ext cx="9357471" cy="2681504"/>
            <a:chOff x="211501" y="2250008"/>
            <a:chExt cx="9357471" cy="2681504"/>
          </a:xfrm>
        </p:grpSpPr>
        <p:grpSp>
          <p:nvGrpSpPr>
            <p:cNvPr id="4" name="组合 3"/>
            <p:cNvGrpSpPr/>
            <p:nvPr/>
          </p:nvGrpSpPr>
          <p:grpSpPr>
            <a:xfrm>
              <a:off x="211501" y="2250008"/>
              <a:ext cx="9230554" cy="2664296"/>
              <a:chOff x="4263952" y="2204864"/>
              <a:chExt cx="9435498" cy="2664296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4536424" y="4464016"/>
                <a:ext cx="9163026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V="1">
                <a:off x="4896424" y="2204864"/>
                <a:ext cx="0" cy="2556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4263952" y="2535287"/>
                    <a:ext cx="82663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3952" y="2535287"/>
                    <a:ext cx="826631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4337559" y="4407495"/>
                    <a:ext cx="6480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7559" y="4407495"/>
                    <a:ext cx="64807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直接连接符 8"/>
            <p:cNvCxnSpPr/>
            <p:nvPr/>
          </p:nvCxnSpPr>
          <p:spPr>
            <a:xfrm>
              <a:off x="1686472" y="306916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071664" y="2493056"/>
              <a:ext cx="0" cy="2016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95800" y="2564904"/>
              <a:ext cx="0" cy="194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864940" y="3098095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947750" y="3092308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8760296" y="4469847"/>
                  <a:ext cx="8086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296" y="4469847"/>
                  <a:ext cx="80867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任意多边形 14"/>
            <p:cNvSpPr/>
            <p:nvPr/>
          </p:nvSpPr>
          <p:spPr>
            <a:xfrm>
              <a:off x="1683112" y="2451146"/>
              <a:ext cx="1372595" cy="617174"/>
            </a:xfrm>
            <a:custGeom>
              <a:avLst/>
              <a:gdLst>
                <a:gd name="connsiteX0" fmla="*/ 0 w 2092960"/>
                <a:gd name="connsiteY0" fmla="*/ 1275080 h 1275080"/>
                <a:gd name="connsiteX1" fmla="*/ 985520 w 2092960"/>
                <a:gd name="connsiteY1" fmla="*/ 269240 h 1275080"/>
                <a:gd name="connsiteX2" fmla="*/ 2092960 w 2092960"/>
                <a:gd name="connsiteY2" fmla="*/ 0 h 127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2960" h="1275080">
                  <a:moveTo>
                    <a:pt x="0" y="1275080"/>
                  </a:moveTo>
                  <a:cubicBezTo>
                    <a:pt x="318346" y="878416"/>
                    <a:pt x="636693" y="481753"/>
                    <a:pt x="985520" y="269240"/>
                  </a:cubicBezTo>
                  <a:cubicBezTo>
                    <a:pt x="1334347" y="56727"/>
                    <a:pt x="1713653" y="28363"/>
                    <a:pt x="209296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4307095" y="2550160"/>
              <a:ext cx="807720" cy="741680"/>
            </a:xfrm>
            <a:custGeom>
              <a:avLst/>
              <a:gdLst>
                <a:gd name="connsiteX0" fmla="*/ 0 w 807720"/>
                <a:gd name="connsiteY0" fmla="*/ 0 h 741680"/>
                <a:gd name="connsiteX1" fmla="*/ 436880 w 807720"/>
                <a:gd name="connsiteY1" fmla="*/ 187960 h 741680"/>
                <a:gd name="connsiteX2" fmla="*/ 807720 w 807720"/>
                <a:gd name="connsiteY2" fmla="*/ 741680 h 741680"/>
                <a:gd name="connsiteX3" fmla="*/ 807720 w 807720"/>
                <a:gd name="connsiteY3" fmla="*/ 741680 h 74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720" h="741680">
                  <a:moveTo>
                    <a:pt x="0" y="0"/>
                  </a:moveTo>
                  <a:cubicBezTo>
                    <a:pt x="151130" y="32173"/>
                    <a:pt x="302260" y="64347"/>
                    <a:pt x="436880" y="187960"/>
                  </a:cubicBezTo>
                  <a:cubicBezTo>
                    <a:pt x="571500" y="311573"/>
                    <a:pt x="807720" y="741680"/>
                    <a:pt x="807720" y="741680"/>
                  </a:cubicBezTo>
                  <a:lnTo>
                    <a:pt x="807720" y="74168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任意多边形 16"/>
            <p:cNvSpPr/>
            <p:nvPr/>
          </p:nvSpPr>
          <p:spPr>
            <a:xfrm flipH="1">
              <a:off x="5102631" y="2553464"/>
              <a:ext cx="756032" cy="741680"/>
            </a:xfrm>
            <a:custGeom>
              <a:avLst/>
              <a:gdLst>
                <a:gd name="connsiteX0" fmla="*/ 0 w 807720"/>
                <a:gd name="connsiteY0" fmla="*/ 0 h 741680"/>
                <a:gd name="connsiteX1" fmla="*/ 436880 w 807720"/>
                <a:gd name="connsiteY1" fmla="*/ 187960 h 741680"/>
                <a:gd name="connsiteX2" fmla="*/ 807720 w 807720"/>
                <a:gd name="connsiteY2" fmla="*/ 741680 h 741680"/>
                <a:gd name="connsiteX3" fmla="*/ 807720 w 807720"/>
                <a:gd name="connsiteY3" fmla="*/ 741680 h 74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720" h="741680">
                  <a:moveTo>
                    <a:pt x="0" y="0"/>
                  </a:moveTo>
                  <a:cubicBezTo>
                    <a:pt x="151130" y="32173"/>
                    <a:pt x="302260" y="64347"/>
                    <a:pt x="436880" y="187960"/>
                  </a:cubicBezTo>
                  <a:cubicBezTo>
                    <a:pt x="571500" y="311573"/>
                    <a:pt x="807720" y="741680"/>
                    <a:pt x="807720" y="741680"/>
                  </a:cubicBezTo>
                  <a:lnTo>
                    <a:pt x="807720" y="74168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858663" y="2569984"/>
              <a:ext cx="0" cy="194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6860144" y="2420888"/>
              <a:ext cx="2092960" cy="617174"/>
            </a:xfrm>
            <a:custGeom>
              <a:avLst/>
              <a:gdLst>
                <a:gd name="connsiteX0" fmla="*/ 0 w 2092960"/>
                <a:gd name="connsiteY0" fmla="*/ 1275080 h 1275080"/>
                <a:gd name="connsiteX1" fmla="*/ 985520 w 2092960"/>
                <a:gd name="connsiteY1" fmla="*/ 269240 h 1275080"/>
                <a:gd name="connsiteX2" fmla="*/ 2092960 w 2092960"/>
                <a:gd name="connsiteY2" fmla="*/ 0 h 127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2960" h="1275080">
                  <a:moveTo>
                    <a:pt x="0" y="1275080"/>
                  </a:moveTo>
                  <a:cubicBezTo>
                    <a:pt x="318346" y="878416"/>
                    <a:pt x="636693" y="481753"/>
                    <a:pt x="985520" y="269240"/>
                  </a:cubicBezTo>
                  <a:cubicBezTo>
                    <a:pt x="1334347" y="56727"/>
                    <a:pt x="1713653" y="28363"/>
                    <a:pt x="209296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6825610" y="2387937"/>
              <a:ext cx="73372" cy="733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6816080" y="3068960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584876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证明方程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zh-CN" altLang="en-US" dirty="0"/>
                  <a:t> 只有一个正根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先使用零点定理证明存在性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=−1&lt;0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由零点定理知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再利用反证法证明唯一性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存在两个正根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则由罗尔中值定理可知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但是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矛盾</a:t>
                </a:r>
                <a:r>
                  <a:rPr lang="en-US" altLang="zh-CN" dirty="0"/>
                  <a:t>! </a:t>
                </a:r>
                <a:r>
                  <a:rPr lang="zh-CN" altLang="en-US" dirty="0"/>
                  <a:t>因此方程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只有唯一正根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7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5458</TotalTime>
  <Words>363</Words>
  <Application>Microsoft Office PowerPoint</Application>
  <PresentationFormat>宽屏</PresentationFormat>
  <Paragraphs>176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黑体</vt:lpstr>
      <vt:lpstr>SimSun</vt:lpstr>
      <vt:lpstr>SimSun</vt:lpstr>
      <vt:lpstr>微软雅黑</vt:lpstr>
      <vt:lpstr>Arial</vt:lpstr>
      <vt:lpstr>Cambria Math</vt:lpstr>
      <vt:lpstr>Consolas</vt:lpstr>
      <vt:lpstr>Times New Roman</vt:lpstr>
      <vt:lpstr>HFUT</vt:lpstr>
      <vt:lpstr>第四章 一元函数微分学的应用</vt:lpstr>
      <vt:lpstr>4.1 微分中值定理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 微分中值定理</dc:title>
  <dc:subject>高等数学</dc:subject>
  <dc:creator>张神星</dc:creator>
  <cp:lastModifiedBy>zsx</cp:lastModifiedBy>
  <cp:revision>223</cp:revision>
  <dcterms:created xsi:type="dcterms:W3CDTF">2000-05-19T08:23:03Z</dcterms:created>
  <dcterms:modified xsi:type="dcterms:W3CDTF">2022-05-24T10:38:29Z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