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3"/>
  </p:notesMasterIdLst>
  <p:handoutMasterIdLst>
    <p:handoutMasterId r:id="rId34"/>
  </p:handoutMasterIdLst>
  <p:sldIdLst>
    <p:sldId id="332" r:id="rId2"/>
    <p:sldId id="362" r:id="rId3"/>
    <p:sldId id="363" r:id="rId4"/>
    <p:sldId id="367" r:id="rId5"/>
    <p:sldId id="368" r:id="rId6"/>
    <p:sldId id="370" r:id="rId7"/>
    <p:sldId id="372" r:id="rId8"/>
    <p:sldId id="364" r:id="rId9"/>
    <p:sldId id="365" r:id="rId10"/>
    <p:sldId id="369" r:id="rId11"/>
    <p:sldId id="373" r:id="rId12"/>
    <p:sldId id="371" r:id="rId13"/>
    <p:sldId id="375" r:id="rId14"/>
    <p:sldId id="376" r:id="rId15"/>
    <p:sldId id="393" r:id="rId16"/>
    <p:sldId id="395" r:id="rId17"/>
    <p:sldId id="374" r:id="rId18"/>
    <p:sldId id="378" r:id="rId19"/>
    <p:sldId id="379" r:id="rId20"/>
    <p:sldId id="396" r:id="rId21"/>
    <p:sldId id="381" r:id="rId22"/>
    <p:sldId id="382" r:id="rId23"/>
    <p:sldId id="391" r:id="rId24"/>
    <p:sldId id="392" r:id="rId25"/>
    <p:sldId id="384" r:id="rId26"/>
    <p:sldId id="385" r:id="rId27"/>
    <p:sldId id="386" r:id="rId28"/>
    <p:sldId id="387" r:id="rId29"/>
    <p:sldId id="388" r:id="rId30"/>
    <p:sldId id="389" r:id="rId31"/>
    <p:sldId id="390" r:id="rId32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85" d="100"/>
          <a:sy n="85" d="100"/>
        </p:scale>
        <p:origin x="50" y="13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单击此处编辑标题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5617625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5625701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39020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94850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947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.3 </a:t>
            </a:r>
            <a:r>
              <a:rPr lang="zh-CN" altLang="en-US" dirty="0">
                <a:solidFill>
                  <a:srgbClr val="00B050"/>
                </a:solidFill>
              </a:rPr>
              <a:t>泰勒中值定理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在利用函数的微分作近似计算的时候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我们有一阶近似公式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换言之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我们用一个至多一次的多项式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来作为函数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的一个近似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的函数值与导数值相等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那么很自然地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我们能否用更高次数的多项式来作为函数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的一个近似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使得误差更小呢</a:t>
                </a:r>
                <a:r>
                  <a:rPr lang="en-US" altLang="zh-CN" dirty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/>
                  <a:t> 时</a:t>
                </a:r>
                <a:r>
                  <a:rPr lang="en-US" altLang="zh-CN" b="0" dirty="0"/>
                  <a:t>, </a:t>
                </a:r>
                <a:r>
                  <a:rPr lang="zh-CN" altLang="en-US" dirty="0"/>
                  <a:t>泰勒</a:t>
                </a:r>
                <a:r>
                  <a:rPr lang="zh-CN" altLang="en-US" b="0" dirty="0"/>
                  <a:t>公式就是拉格朗日中值公式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所以泰勒公式时拉格朗日中值公式的推广</a:t>
                </a:r>
                <a:r>
                  <a:rPr lang="en-US" altLang="zh-CN" b="0" dirty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1392CC1-6875-8F43-F016-133D904CF9BC}"/>
              </a:ext>
            </a:extLst>
          </p:cNvPr>
          <p:cNvSpPr txBox="1"/>
          <p:nvPr/>
        </p:nvSpPr>
        <p:spPr>
          <a:xfrm>
            <a:off x="8991246" y="4621757"/>
            <a:ext cx="2073306" cy="830997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400" dirty="0">
                <a:latin typeface="+mn-ea"/>
                <a:ea typeface="+mn-ea"/>
              </a:rPr>
              <a:t>罗尔</a:t>
            </a:r>
            <a:endParaRPr lang="en-US" altLang="zh-CN" sz="2400" dirty="0">
              <a:latin typeface="+mn-ea"/>
              <a:ea typeface="+mn-ea"/>
            </a:endParaRPr>
          </a:p>
          <a:p>
            <a:pPr algn="ctr"/>
            <a:r>
              <a:rPr lang="zh-CN" altLang="en-US" sz="2400" dirty="0">
                <a:latin typeface="+mn-ea"/>
                <a:ea typeface="+mn-ea"/>
              </a:rPr>
              <a:t>中值定理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8FB61BE-476B-CCA1-35DC-5944089BEAD8}"/>
              </a:ext>
            </a:extLst>
          </p:cNvPr>
          <p:cNvGrpSpPr/>
          <p:nvPr/>
        </p:nvGrpSpPr>
        <p:grpSpPr>
          <a:xfrm>
            <a:off x="1127448" y="4581128"/>
            <a:ext cx="3449639" cy="871626"/>
            <a:chOff x="1127448" y="4581128"/>
            <a:chExt cx="3449639" cy="871626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A8B8AE8-863B-84D2-0E5C-BDD50796D6F5}"/>
                </a:ext>
              </a:extLst>
            </p:cNvPr>
            <p:cNvSpPr txBox="1"/>
            <p:nvPr/>
          </p:nvSpPr>
          <p:spPr>
            <a:xfrm>
              <a:off x="1127448" y="4621757"/>
              <a:ext cx="2073306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泰勒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E754A33-3407-9932-2F67-363773296311}"/>
                </a:ext>
              </a:extLst>
            </p:cNvPr>
            <p:cNvCxnSpPr>
              <a:cxnSpLocks/>
              <a:stCxn id="22" idx="3"/>
              <a:endCxn id="20" idx="1"/>
            </p:cNvCxnSpPr>
            <p:nvPr/>
          </p:nvCxnSpPr>
          <p:spPr>
            <a:xfrm>
              <a:off x="3200754" y="5037256"/>
              <a:ext cx="122354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8A803B-EDD1-CF2B-7D9A-1C50710ACFB6}"/>
                    </a:ext>
                  </a:extLst>
                </p:cNvPr>
                <p:cNvSpPr txBox="1"/>
                <p:nvPr/>
              </p:nvSpPr>
              <p:spPr>
                <a:xfrm>
                  <a:off x="3136927" y="4581128"/>
                  <a:ext cx="1440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C8A803B-EDD1-CF2B-7D9A-1C50710AC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927" y="4581128"/>
                  <a:ext cx="144016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749BFBA-CB31-3BE1-41CA-FFC3949F4A7D}"/>
              </a:ext>
            </a:extLst>
          </p:cNvPr>
          <p:cNvGrpSpPr/>
          <p:nvPr/>
        </p:nvGrpSpPr>
        <p:grpSpPr>
          <a:xfrm>
            <a:off x="4708650" y="2996952"/>
            <a:ext cx="2472720" cy="1624805"/>
            <a:chOff x="4708650" y="2996952"/>
            <a:chExt cx="2472720" cy="162480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79FFE88-847D-2009-67A7-47E03A5044CB}"/>
                </a:ext>
              </a:extLst>
            </p:cNvPr>
            <p:cNvSpPr txBox="1"/>
            <p:nvPr/>
          </p:nvSpPr>
          <p:spPr>
            <a:xfrm>
              <a:off x="4708650" y="2996952"/>
              <a:ext cx="2053888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柯西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62A7CAD-7615-B258-C434-7182D94D94CF}"/>
                </a:ext>
              </a:extLst>
            </p:cNvPr>
            <p:cNvCxnSpPr>
              <a:stCxn id="21" idx="2"/>
              <a:endCxn id="20" idx="0"/>
            </p:cNvCxnSpPr>
            <p:nvPr/>
          </p:nvCxnSpPr>
          <p:spPr>
            <a:xfrm>
              <a:off x="5735594" y="3827949"/>
              <a:ext cx="1" cy="7938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C16416F-ECFC-7FAF-3FC0-4605DC91EA43}"/>
                    </a:ext>
                  </a:extLst>
                </p:cNvPr>
                <p:cNvSpPr txBox="1"/>
                <p:nvPr/>
              </p:nvSpPr>
              <p:spPr>
                <a:xfrm>
                  <a:off x="5741210" y="3975447"/>
                  <a:ext cx="1440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C16416F-ECFC-7FAF-3FC0-4605DC91E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210" y="3975447"/>
                  <a:ext cx="144016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85B2B64-D9DB-4572-891E-7753B5539AC4}"/>
              </a:ext>
            </a:extLst>
          </p:cNvPr>
          <p:cNvGrpSpPr/>
          <p:nvPr/>
        </p:nvGrpSpPr>
        <p:grpSpPr>
          <a:xfrm>
            <a:off x="4424294" y="4581128"/>
            <a:ext cx="4856384" cy="871626"/>
            <a:chOff x="4424294" y="4581128"/>
            <a:chExt cx="4856384" cy="871626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F470A2-C630-37F2-73E6-9F7B0ADF35B7}"/>
                </a:ext>
              </a:extLst>
            </p:cNvPr>
            <p:cNvSpPr txBox="1"/>
            <p:nvPr/>
          </p:nvSpPr>
          <p:spPr>
            <a:xfrm>
              <a:off x="4424294" y="4621757"/>
              <a:ext cx="2622601" cy="830997"/>
            </a:xfrm>
            <a:prstGeom prst="rect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拉格朗日</a:t>
              </a:r>
              <a:endParaRPr lang="en-US" altLang="zh-CN" sz="2400" dirty="0">
                <a:latin typeface="+mn-ea"/>
                <a:ea typeface="+mn-ea"/>
              </a:endParaRPr>
            </a:p>
            <a:p>
              <a:pPr algn="ctr"/>
              <a:r>
                <a:rPr lang="zh-CN" altLang="en-US" sz="2400" dirty="0">
                  <a:latin typeface="+mn-ea"/>
                  <a:ea typeface="+mn-ea"/>
                </a:rPr>
                <a:t>中值定理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39C0921-179B-BCE3-EF92-F72E1B88DB7D}"/>
                </a:ext>
              </a:extLst>
            </p:cNvPr>
            <p:cNvCxnSpPr>
              <a:cxnSpLocks/>
              <a:stCxn id="20" idx="3"/>
              <a:endCxn id="4" idx="1"/>
            </p:cNvCxnSpPr>
            <p:nvPr/>
          </p:nvCxnSpPr>
          <p:spPr>
            <a:xfrm>
              <a:off x="7046895" y="5037256"/>
              <a:ext cx="1944351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D65C67D-DA86-C192-9047-2C269F4E7D1E}"/>
                    </a:ext>
                  </a:extLst>
                </p:cNvPr>
                <p:cNvSpPr txBox="1"/>
                <p:nvPr/>
              </p:nvSpPr>
              <p:spPr>
                <a:xfrm>
                  <a:off x="6781333" y="4581128"/>
                  <a:ext cx="249934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BD65C67D-DA86-C192-9047-2C269F4E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333" y="4581128"/>
                  <a:ext cx="249934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2703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4FBCD0D-7F8E-3D4F-E5C0-C96D80E8186D}"/>
              </a:ext>
            </a:extLst>
          </p:cNvPr>
          <p:cNvSpPr/>
          <p:nvPr/>
        </p:nvSpPr>
        <p:spPr>
          <a:xfrm>
            <a:off x="695400" y="882000"/>
            <a:ext cx="10801200" cy="3771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b="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b="0" dirty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b="0" dirty="0"/>
                  <a:t> 项的系数为多少</a:t>
                </a:r>
                <a:r>
                  <a:rPr lang="en-US" altLang="zh-CN" b="0" dirty="0"/>
                  <a:t>?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的麦克劳林公式中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项的系数为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由于麦克劳林公式和泰勒公式只在自变量上差一个平移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因此我们来集中讨论下常用函数的麦克劳林公式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049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9E57ACC-45C0-5428-B4CA-48C40E9024B4}"/>
              </a:ext>
            </a:extLst>
          </p:cNvPr>
          <p:cNvSpPr/>
          <p:nvPr/>
        </p:nvSpPr>
        <p:spPr>
          <a:xfrm>
            <a:off x="695400" y="1772816"/>
            <a:ext cx="10801200" cy="43291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常见函数的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solidFill>
                      <a:srgbClr val="00B050"/>
                    </a:solidFill>
                  </a:rPr>
                  <a:t> 阶麦克劳林公式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带拉格朗日余项的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所以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阶麦克劳林公式为</a:t>
                </a:r>
                <a:r>
                  <a:rPr lang="en-US" altLang="zh-CN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816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拉格朗日余项的的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所以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所以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阶麦克劳林公式为</a:t>
                </a:r>
                <a:r>
                  <a:rPr lang="en-US" altLang="zh-CN" sz="2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22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53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类似地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我们有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),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3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36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−⋯+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sz="2200" b="0" dirty="0"/>
              </a:p>
              <a:p>
                <a:pPr marL="36000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marL="230400" indent="-230400"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20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的带皮亚诺余项的麦克劳林公式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由上一节的结论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任意阶可导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 的麦克劳林公式可知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−⋯+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由带皮亚诺余项的泰勒公式的唯一性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的带皮亚诺余项的麦克劳林公式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811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因此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2!=−4,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3!=−6,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⋅4!=16.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757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C35321-5746-2026-4B2D-49BCD3752B2D}"/>
              </a:ext>
            </a:extLst>
          </p:cNvPr>
          <p:cNvSpPr/>
          <p:nvPr/>
        </p:nvSpPr>
        <p:spPr>
          <a:xfrm>
            <a:off x="695400" y="2852936"/>
            <a:ext cx="10801200" cy="32490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泰勒公式的应用举例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泰勒公式的应用非常广泛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在这里我们列举一些实例来说明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B050"/>
                    </a:solidFill>
                  </a:rPr>
                  <a:t>在近似计算中的应用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我们已经知道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2945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其误差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只要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充分大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我们就可以利用上式求得任意精度的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若要误差不超过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=8,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120960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此时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8!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≈2.71828.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55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9688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泰勒中值定理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的某邻域内有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阶导数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/>
                  <a:t> 是一个次数不超过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的多项式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为了使得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邻域内尽可能接近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我们要求二者在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处的函数值、导数值、二阶导数值、直至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阶导数值都相等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即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347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3283355-957E-E139-C271-17DE68C5731F}"/>
              </a:ext>
            </a:extLst>
          </p:cNvPr>
          <p:cNvSpPr/>
          <p:nvPr/>
        </p:nvSpPr>
        <p:spPr>
          <a:xfrm>
            <a:off x="695400" y="882000"/>
            <a:ext cx="10801200" cy="33390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 可知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2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b="0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得到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−⋯+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该余项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收敛非常慢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所以人们想出了一些其它的收敛速度更快的形式来表达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例如</a:t>
                </a:r>
                <a:r>
                  <a:rPr lang="en-US" altLang="zh-CN" dirty="0"/>
                  <a:t>: </a:t>
                </a:r>
                <a:r>
                  <a:rPr lang="zh-CN" altLang="en-US" dirty="0"/>
                  <a:t>马钦公式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=4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 err="1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239</m:t>
                            </m:r>
                          </m:den>
                        </m:f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356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C4B93CE-EA9E-01A1-03C4-B7DE2D74F8AD}"/>
              </a:ext>
            </a:extLst>
          </p:cNvPr>
          <p:cNvSpPr/>
          <p:nvPr/>
        </p:nvSpPr>
        <p:spPr>
          <a:xfrm>
            <a:off x="695400" y="1628800"/>
            <a:ext cx="10801200" cy="44732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在极限计算中的应用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这是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/>
                  <a:t> 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可用洛必达法则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我们来看用泰勒公式的不同之处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于是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705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zh-CN" altLang="en-US" dirty="0"/>
                  <a:t> 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得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sz="2200" dirty="0"/>
              </a:p>
              <a:p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562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D651059-035D-426B-FB18-EACEE22D5FB4}"/>
              </a:ext>
            </a:extLst>
          </p:cNvPr>
          <p:cNvSpPr/>
          <p:nvPr/>
        </p:nvSpPr>
        <p:spPr>
          <a:xfrm>
            <a:off x="695400" y="3861048"/>
            <a:ext cx="10801200" cy="224095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泰勒公式求极限问题一般用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带皮亚诺余项的泰勒公式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根据我们的需要确定展开的阶数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并利用无穷小性质得出带皮亚诺余项的极限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这种技巧实际上我们在之前利用一阶近似求极限时已经接触过</a:t>
                </a:r>
                <a:r>
                  <a:rPr lang="en-US" altLang="zh-CN" dirty="0"/>
                  <a:t>.</a:t>
                </a:r>
              </a:p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的某邻域内有二阶连续导数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求</a:t>
                </a:r>
                <a:endParaRPr lang="en-US" altLang="zh-CN" dirty="0"/>
              </a:p>
              <a:p>
                <a:pPr marL="0" indent="0">
                  <a:buClr>
                    <a:srgbClr val="0000FF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355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由于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den>
                                </m:f>
                              </m:num>
                              <m:den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22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8123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在多项式重组中的应用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有时候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我们需要将一个多项式按照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的幂重新进行展开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我们称之为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多项式的重组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此时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次多项式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对应的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因此我们只需求前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和前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个导数值即可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然后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521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 的幂展开多项式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eqArr>
                      <m:eqArr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&amp;=3+10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&amp;=−13,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&amp;=10−12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&amp;=22,</m:t>
                        </m:r>
                      </m: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&amp;=−12,&amp;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&amp;=−12,</m:t>
                        </m:r>
                      </m:e>
                    </m:eqAr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因此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phant>
                      <m:phantPr>
                        <m:show m:val="off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phant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phant>
                    <m:r>
                      <m:rPr>
                        <m:aln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5−13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24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9EE0507-0106-2B2D-5AC0-AF07063F88B1}"/>
              </a:ext>
            </a:extLst>
          </p:cNvPr>
          <p:cNvSpPr/>
          <p:nvPr/>
        </p:nvSpPr>
        <p:spPr>
          <a:xfrm>
            <a:off x="695400" y="1412776"/>
            <a:ext cx="10801200" cy="468922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在证明中值等式中的应用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上有三阶连续导数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得到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72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/>
                  <a:t>两式相减得到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=6.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于是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≤0.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一正一负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因此由零点定理可知存在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6345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1AF335A-4A13-E69D-B814-3BF67F088935}"/>
              </a:ext>
            </a:extLst>
          </p:cNvPr>
          <p:cNvSpPr/>
          <p:nvPr/>
        </p:nvSpPr>
        <p:spPr>
          <a:xfrm>
            <a:off x="695400" y="2204864"/>
            <a:ext cx="10801200" cy="389713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B050"/>
                    </a:solidFill>
                  </a:rPr>
                  <a:t>在证明中值不等式中的应用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上有二阶导数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370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根据幂函数的高阶导数公式可知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!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/>
                  <a:t>该多项式被称为函数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阶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泰勒多项式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903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分别令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得到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两式相减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altLang="zh-CN" dirty="0"/>
                  <a:t>. 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560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上有二阶导数且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可以看出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使用泰勒中值证明这类问题时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往往需要对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在某一点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经常是区间中间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作带拉格朗日余项的泰勒展开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然后代入不同的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进去得到新的关系式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通过新的关系式再结合放缩、连续性等性质来证明我们想要的结论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503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泰勒中值定理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内具有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阶导数</a:t>
                </a:r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zh-CN" altLang="en-US" b="0" dirty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有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buClr>
                    <a:schemeClr val="tx1"/>
                  </a:buClr>
                </a:pP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b="0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时我们也认为上式成立</a:t>
                </a:r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b="0" dirty="0"/>
                  <a:t>绿色部分被称为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余项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  <a:p>
                <a:r>
                  <a:rPr lang="zh-CN" altLang="en-US" dirty="0"/>
                  <a:t>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b="0" dirty="0"/>
                  <a:t> 表为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这种形式被称为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拉格朗日余项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前述展开被称为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处展开的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带拉格朗日余项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阶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泰勒公式</a:t>
                </a:r>
                <a:r>
                  <a:rPr lang="en-US" altLang="zh-CN" dirty="0"/>
                  <a:t>. 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如果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861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/>
                  <a:t>可以证明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b="0" dirty="0"/>
                  <a:t>这种形式被称为</a:t>
                </a:r>
                <a:r>
                  <a:rPr lang="zh-CN" altLang="en-US" b="0" dirty="0">
                    <a:solidFill>
                      <a:srgbClr val="00B050"/>
                    </a:solidFill>
                  </a:rPr>
                  <a:t>皮亚诺余项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相应的泰勒公式被称为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B050"/>
                    </a:solidFill>
                  </a:rPr>
                  <a:t> 处展开的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带皮亚诺余项</a:t>
                </a:r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阶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泰勒公式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这种形式常用于一些极限计算中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另外此时我们只需要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容易看出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和一个至多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次多项式相差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那么这个多项式一定是泰勒多项式</a:t>
                </a:r>
                <a:r>
                  <a:rPr lang="en-US" altLang="zh-CN" dirty="0"/>
                  <a:t>.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451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+⋯+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位于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它被称为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麦克劳林公式</a:t>
                </a:r>
                <a:r>
                  <a:rPr lang="en-US" altLang="zh-CN" dirty="0"/>
                  <a:t>.</a:t>
                </a:r>
                <a:endParaRPr lang="zh-CN" altLang="en-US" dirty="0"/>
              </a:p>
              <a:p>
                <a:r>
                  <a:rPr lang="zh-CN" altLang="en-US" dirty="0"/>
                  <a:t>此时拉格朗日余项为</a:t>
                </a:r>
                <a:r>
                  <a:rPr lang="en-US" altLang="zh-CN" b="0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&lt;1,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皮亚诺余项为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1176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pPr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令 </a:t>
                </a:r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因为</a:t>
                </a:r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95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/>
                  <a:t> 使用柯西中值定理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可知命题成立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972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7153</TotalTime>
  <Words>301</Words>
  <Application>Microsoft Office PowerPoint</Application>
  <PresentationFormat>宽屏</PresentationFormat>
  <Paragraphs>144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SimSun</vt:lpstr>
      <vt:lpstr>SimSun</vt:lpstr>
      <vt:lpstr>微软雅黑</vt:lpstr>
      <vt:lpstr>Arial</vt:lpstr>
      <vt:lpstr>Cambria Math</vt:lpstr>
      <vt:lpstr>Consolas</vt:lpstr>
      <vt:lpstr>Times New Roman</vt:lpstr>
      <vt:lpstr>HFUT</vt:lpstr>
      <vt:lpstr>4.3 泰勒中值定理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泰勒中值定理</dc:title>
  <dc:subject>高等数学</dc:subject>
  <dc:creator>张神星</dc:creator>
  <cp:lastModifiedBy>zsx</cp:lastModifiedBy>
  <cp:revision>311</cp:revision>
  <dcterms:created xsi:type="dcterms:W3CDTF">2000-05-19T08:23:03Z</dcterms:created>
  <dcterms:modified xsi:type="dcterms:W3CDTF">2022-05-24T10:53:03Z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