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9"/>
  </p:notesMasterIdLst>
  <p:handoutMasterIdLst>
    <p:handoutMasterId r:id="rId20"/>
  </p:handoutMasterIdLst>
  <p:sldIdLst>
    <p:sldId id="332" r:id="rId2"/>
    <p:sldId id="367" r:id="rId3"/>
    <p:sldId id="397" r:id="rId4"/>
    <p:sldId id="396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8" r:id="rId14"/>
    <p:sldId id="406" r:id="rId15"/>
    <p:sldId id="407" r:id="rId16"/>
    <p:sldId id="409" r:id="rId17"/>
    <p:sldId id="411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4682" autoAdjust="0"/>
  </p:normalViewPr>
  <p:slideViewPr>
    <p:cSldViewPr>
      <p:cViewPr varScale="1">
        <p:scale>
          <a:sx n="84" d="100"/>
          <a:sy n="84" d="100"/>
        </p:scale>
        <p:origin x="55" y="166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6748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128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6573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4796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.5 </a:t>
            </a:r>
            <a:r>
              <a:rPr lang="zh-CN" altLang="en-US" dirty="0" smtClean="0">
                <a:solidFill>
                  <a:srgbClr val="00B050"/>
                </a:solidFill>
              </a:rPr>
              <a:t>曲线的凹凸性和拐点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上一节中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我们讨论了函数的单调性和极值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从几何上讲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单调性反映的是曲线的升降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极值反映的是曲线的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峰值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谷底</a:t>
                </a:r>
                <a:r>
                  <a:rPr lang="en-US" altLang="zh-CN" dirty="0" smtClean="0"/>
                  <a:t>".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然而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仅从单调性和极值来了解函数的图像时不够的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比如当函数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在某区间单调增加时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其方式可以是多种多样的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以下图为例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它们具有不同的弯曲方向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这种性态被称为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凹凸性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zh-CN" alt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2423592" y="3789040"/>
            <a:ext cx="7272808" cy="2405881"/>
            <a:chOff x="2076460" y="3029522"/>
            <a:chExt cx="8628052" cy="2723076"/>
          </a:xfrm>
        </p:grpSpPr>
        <p:grpSp>
          <p:nvGrpSpPr>
            <p:cNvPr id="5" name="组合 4"/>
            <p:cNvGrpSpPr/>
            <p:nvPr/>
          </p:nvGrpSpPr>
          <p:grpSpPr>
            <a:xfrm>
              <a:off x="2076460" y="3029522"/>
              <a:ext cx="8628052" cy="2723076"/>
              <a:chOff x="4236700" y="2237434"/>
              <a:chExt cx="8628052" cy="2723076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367808" y="4516275"/>
                <a:ext cx="849694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4678073" y="2330580"/>
                <a:ext cx="0" cy="250994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2369918" y="4379762"/>
                    <a:ext cx="323981" cy="522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69918" y="4379762"/>
                    <a:ext cx="323981" cy="5225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4322126" y="2237434"/>
                    <a:ext cx="250567" cy="522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2126" y="2237434"/>
                    <a:ext cx="250567" cy="5225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571" r="-7428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4236700" y="4437978"/>
                    <a:ext cx="360040" cy="522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6700" y="4437978"/>
                    <a:ext cx="360040" cy="5225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122" r="-3469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任意多边形 5"/>
            <p:cNvSpPr/>
            <p:nvPr/>
          </p:nvSpPr>
          <p:spPr>
            <a:xfrm>
              <a:off x="3288806" y="3651547"/>
              <a:ext cx="914400" cy="1206500"/>
            </a:xfrm>
            <a:custGeom>
              <a:avLst/>
              <a:gdLst>
                <a:gd name="connsiteX0" fmla="*/ 0 w 914400"/>
                <a:gd name="connsiteY0" fmla="*/ 1206500 h 1206500"/>
                <a:gd name="connsiteX1" fmla="*/ 215900 w 914400"/>
                <a:gd name="connsiteY1" fmla="*/ 554567 h 1206500"/>
                <a:gd name="connsiteX2" fmla="*/ 914400 w 914400"/>
                <a:gd name="connsiteY2" fmla="*/ 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06500">
                  <a:moveTo>
                    <a:pt x="0" y="1206500"/>
                  </a:moveTo>
                  <a:cubicBezTo>
                    <a:pt x="31750" y="981075"/>
                    <a:pt x="63500" y="755650"/>
                    <a:pt x="215900" y="554567"/>
                  </a:cubicBezTo>
                  <a:cubicBezTo>
                    <a:pt x="368300" y="353484"/>
                    <a:pt x="641350" y="176742"/>
                    <a:pt x="9144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5065731" y="3619865"/>
              <a:ext cx="914400" cy="1206500"/>
            </a:xfrm>
            <a:custGeom>
              <a:avLst/>
              <a:gdLst>
                <a:gd name="connsiteX0" fmla="*/ 0 w 914400"/>
                <a:gd name="connsiteY0" fmla="*/ 1206500 h 1206500"/>
                <a:gd name="connsiteX1" fmla="*/ 215900 w 914400"/>
                <a:gd name="connsiteY1" fmla="*/ 554567 h 1206500"/>
                <a:gd name="connsiteX2" fmla="*/ 914400 w 914400"/>
                <a:gd name="connsiteY2" fmla="*/ 0 h 120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206500">
                  <a:moveTo>
                    <a:pt x="0" y="1206500"/>
                  </a:moveTo>
                  <a:cubicBezTo>
                    <a:pt x="31750" y="981075"/>
                    <a:pt x="63500" y="755650"/>
                    <a:pt x="215900" y="554567"/>
                  </a:cubicBezTo>
                  <a:cubicBezTo>
                    <a:pt x="368300" y="353484"/>
                    <a:pt x="641350" y="176742"/>
                    <a:pt x="9144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842656" y="3608753"/>
              <a:ext cx="1147762" cy="1228725"/>
            </a:xfrm>
            <a:custGeom>
              <a:avLst/>
              <a:gdLst>
                <a:gd name="connsiteX0" fmla="*/ 0 w 1147762"/>
                <a:gd name="connsiteY0" fmla="*/ 1228725 h 1228725"/>
                <a:gd name="connsiteX1" fmla="*/ 219075 w 1147762"/>
                <a:gd name="connsiteY1" fmla="*/ 704850 h 1228725"/>
                <a:gd name="connsiteX2" fmla="*/ 828675 w 1147762"/>
                <a:gd name="connsiteY2" fmla="*/ 509587 h 1228725"/>
                <a:gd name="connsiteX3" fmla="*/ 1147762 w 1147762"/>
                <a:gd name="connsiteY3" fmla="*/ 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2" h="1228725">
                  <a:moveTo>
                    <a:pt x="0" y="1228725"/>
                  </a:moveTo>
                  <a:cubicBezTo>
                    <a:pt x="40481" y="1026715"/>
                    <a:pt x="80963" y="824706"/>
                    <a:pt x="219075" y="704850"/>
                  </a:cubicBezTo>
                  <a:cubicBezTo>
                    <a:pt x="357187" y="584994"/>
                    <a:pt x="673894" y="627062"/>
                    <a:pt x="828675" y="509587"/>
                  </a:cubicBezTo>
                  <a:cubicBezTo>
                    <a:pt x="983456" y="392112"/>
                    <a:pt x="1065609" y="196056"/>
                    <a:pt x="1147762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任意多边形 8"/>
            <p:cNvSpPr/>
            <p:nvPr/>
          </p:nvSpPr>
          <p:spPr>
            <a:xfrm rot="16200000" flipV="1">
              <a:off x="8893425" y="3608753"/>
              <a:ext cx="1147762" cy="1228725"/>
            </a:xfrm>
            <a:custGeom>
              <a:avLst/>
              <a:gdLst>
                <a:gd name="connsiteX0" fmla="*/ 0 w 1147762"/>
                <a:gd name="connsiteY0" fmla="*/ 1228725 h 1228725"/>
                <a:gd name="connsiteX1" fmla="*/ 219075 w 1147762"/>
                <a:gd name="connsiteY1" fmla="*/ 704850 h 1228725"/>
                <a:gd name="connsiteX2" fmla="*/ 828675 w 1147762"/>
                <a:gd name="connsiteY2" fmla="*/ 509587 h 1228725"/>
                <a:gd name="connsiteX3" fmla="*/ 1147762 w 1147762"/>
                <a:gd name="connsiteY3" fmla="*/ 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2" h="1228725">
                  <a:moveTo>
                    <a:pt x="0" y="1228725"/>
                  </a:moveTo>
                  <a:cubicBezTo>
                    <a:pt x="40481" y="1026715"/>
                    <a:pt x="80963" y="824706"/>
                    <a:pt x="219075" y="704850"/>
                  </a:cubicBezTo>
                  <a:cubicBezTo>
                    <a:pt x="357187" y="584994"/>
                    <a:pt x="673894" y="627062"/>
                    <a:pt x="828675" y="509587"/>
                  </a:cubicBezTo>
                  <a:cubicBezTo>
                    <a:pt x="983456" y="392112"/>
                    <a:pt x="1065609" y="196056"/>
                    <a:pt x="1147762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4725144"/>
            <a:ext cx="10801200" cy="1376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拐点实际上就是凹弧和凸弧的分界点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它既可能左凸右凹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也可能左凹右凸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的一个拐点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二阶可导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两侧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的增减性不同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是连续函数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的一个极值点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例如上一例子中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二阶可导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且点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的一个</a:t>
                </a:r>
                <a:r>
                  <a:rPr lang="zh-CN" altLang="en-US" dirty="0" smtClean="0"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453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2636912"/>
            <a:ext cx="10801200" cy="3465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注意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并不代表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是拐点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是凹的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但如果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只有有限多个间断点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拐点处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或不存在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拐点的充分条件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内连续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在去心邻域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内二阶可导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如果在点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两侧邻域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的符号相反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/>
                  <a:t>点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的一个</a:t>
                </a:r>
                <a:r>
                  <a:rPr lang="zh-CN" altLang="en-US" dirty="0" smtClean="0"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;</a:t>
                </a:r>
              </a:p>
              <a:p>
                <a:r>
                  <a:rPr lang="en-US" altLang="zh-CN" dirty="0" smtClean="0">
                    <a:latin typeface="+mn-ea"/>
                  </a:rPr>
                  <a:t>(2)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如果在点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两侧邻域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的符号</a:t>
                </a:r>
                <a:r>
                  <a:rPr lang="zh-CN" altLang="en-US" dirty="0" smtClean="0">
                    <a:latin typeface="+mn-ea"/>
                  </a:rPr>
                  <a:t>相同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</a:t>
                </a:r>
                <a:r>
                  <a:rPr lang="zh-CN" altLang="en-US" dirty="0"/>
                  <a:t>点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不是</a:t>
                </a:r>
                <a:r>
                  <a:rPr lang="zh-CN" altLang="en-US" dirty="0">
                    <a:latin typeface="+mn-ea"/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的一个</a:t>
                </a:r>
                <a:r>
                  <a:rPr lang="zh-CN" altLang="en-US" dirty="0" smtClean="0"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680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1628800"/>
            <a:ext cx="10801200" cy="447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在拐点处不要求</a:t>
                </a:r>
                <a:r>
                  <a:rPr lang="zh-CN" altLang="en-US" dirty="0">
                    <a:latin typeface="+mn-ea"/>
                  </a:rPr>
                  <a:t>二</a:t>
                </a:r>
                <a:r>
                  <a:rPr lang="zh-CN" altLang="en-US" dirty="0" smtClean="0">
                    <a:latin typeface="+mn-ea"/>
                  </a:rPr>
                  <a:t>阶可导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甚至有可能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在该处无定义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处不可导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却是一个拐点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/>
          <p:cNvGrpSpPr/>
          <p:nvPr/>
        </p:nvGrpSpPr>
        <p:grpSpPr>
          <a:xfrm>
            <a:off x="4738044" y="3717033"/>
            <a:ext cx="2714517" cy="1944216"/>
            <a:chOff x="4748241" y="3993344"/>
            <a:chExt cx="3887999" cy="2784696"/>
          </a:xfrm>
        </p:grpSpPr>
        <p:grpSp>
          <p:nvGrpSpPr>
            <p:cNvPr id="5" name="组合 4"/>
            <p:cNvGrpSpPr/>
            <p:nvPr/>
          </p:nvGrpSpPr>
          <p:grpSpPr>
            <a:xfrm>
              <a:off x="4748241" y="3993344"/>
              <a:ext cx="3887999" cy="2784696"/>
              <a:chOff x="4367808" y="2770512"/>
              <a:chExt cx="3007694" cy="2154196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4367808" y="4516275"/>
                <a:ext cx="300769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5796116" y="2973969"/>
                <a:ext cx="0" cy="19146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6989418" y="4366213"/>
                    <a:ext cx="323981" cy="511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9418" y="4366213"/>
                    <a:ext cx="323981" cy="5115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45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5462203" y="2770512"/>
                    <a:ext cx="250567" cy="511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2203" y="2770512"/>
                    <a:ext cx="250567" cy="5115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108" r="-6486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432603" y="4413182"/>
                    <a:ext cx="360040" cy="511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2603" y="4413182"/>
                    <a:ext cx="360040" cy="5115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60" r="-245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任意多边形 28"/>
            <p:cNvSpPr/>
            <p:nvPr/>
          </p:nvSpPr>
          <p:spPr>
            <a:xfrm flipH="1">
              <a:off x="5303957" y="4475187"/>
              <a:ext cx="1290637" cy="1762125"/>
            </a:xfrm>
            <a:custGeom>
              <a:avLst/>
              <a:gdLst>
                <a:gd name="connsiteX0" fmla="*/ 0 w 1290637"/>
                <a:gd name="connsiteY0" fmla="*/ 1762125 h 1762125"/>
                <a:gd name="connsiteX1" fmla="*/ 895350 w 1290637"/>
                <a:gd name="connsiteY1" fmla="*/ 1428750 h 1762125"/>
                <a:gd name="connsiteX2" fmla="*/ 1290637 w 1290637"/>
                <a:gd name="connsiteY2" fmla="*/ 0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7" h="1762125">
                  <a:moveTo>
                    <a:pt x="0" y="1762125"/>
                  </a:moveTo>
                  <a:cubicBezTo>
                    <a:pt x="340122" y="1742281"/>
                    <a:pt x="680244" y="1722437"/>
                    <a:pt x="895350" y="1428750"/>
                  </a:cubicBezTo>
                  <a:cubicBezTo>
                    <a:pt x="1110456" y="1135062"/>
                    <a:pt x="1200546" y="567531"/>
                    <a:pt x="129063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任意多边形 29"/>
            <p:cNvSpPr/>
            <p:nvPr/>
          </p:nvSpPr>
          <p:spPr>
            <a:xfrm rot="5400000" flipH="1">
              <a:off x="6845296" y="4720457"/>
              <a:ext cx="1290637" cy="1762125"/>
            </a:xfrm>
            <a:custGeom>
              <a:avLst/>
              <a:gdLst>
                <a:gd name="connsiteX0" fmla="*/ 0 w 1290637"/>
                <a:gd name="connsiteY0" fmla="*/ 1762125 h 1762125"/>
                <a:gd name="connsiteX1" fmla="*/ 895350 w 1290637"/>
                <a:gd name="connsiteY1" fmla="*/ 1428750 h 1762125"/>
                <a:gd name="connsiteX2" fmla="*/ 1290637 w 1290637"/>
                <a:gd name="connsiteY2" fmla="*/ 0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7" h="1762125">
                  <a:moveTo>
                    <a:pt x="0" y="1762125"/>
                  </a:moveTo>
                  <a:cubicBezTo>
                    <a:pt x="340122" y="1742281"/>
                    <a:pt x="680244" y="1722437"/>
                    <a:pt x="895350" y="1428750"/>
                  </a:cubicBezTo>
                  <a:cubicBezTo>
                    <a:pt x="1110456" y="1135062"/>
                    <a:pt x="1200546" y="567531"/>
                    <a:pt x="129063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05851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的拐点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由于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由于在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符号不同</a:t>
                </a:r>
                <a:r>
                  <a:rPr lang="en-US" altLang="zh-CN" b="0" i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−1,−6</m:t>
                        </m:r>
                      </m:e>
                    </m:d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是拐点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不存在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且在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不是拐点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00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t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其二阶导数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函数图像如下图所示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有几个拐点</a:t>
                </a:r>
                <a:r>
                  <a:rPr lang="en-US" altLang="zh-CN" dirty="0" smtClean="0">
                    <a:latin typeface="+mn-ea"/>
                  </a:rPr>
                  <a:t>?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从图像上可以看出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二阶导数为零和不存在的点一共有</a:t>
                </a:r>
                <a:r>
                  <a:rPr lang="zh-CN" altLang="en-US" dirty="0">
                    <a:latin typeface="+mn-ea"/>
                  </a:rPr>
                  <a:t>三</a:t>
                </a:r>
                <a:r>
                  <a:rPr lang="zh-CN" altLang="en-US" dirty="0" smtClean="0">
                    <a:latin typeface="+mn-ea"/>
                  </a:rPr>
                  <a:t>个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其中两个左右两侧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符号不同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因此有两个拐点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512000" y="3399382"/>
            <a:ext cx="3168000" cy="2657633"/>
            <a:chOff x="4512000" y="3399382"/>
            <a:chExt cx="3168000" cy="2657633"/>
          </a:xfrm>
        </p:grpSpPr>
        <p:grpSp>
          <p:nvGrpSpPr>
            <p:cNvPr id="5" name="组合 4"/>
            <p:cNvGrpSpPr/>
            <p:nvPr/>
          </p:nvGrpSpPr>
          <p:grpSpPr>
            <a:xfrm>
              <a:off x="4512000" y="3399382"/>
              <a:ext cx="3168000" cy="2657633"/>
              <a:chOff x="3957584" y="2418556"/>
              <a:chExt cx="3510153" cy="2944664"/>
            </a:xfrm>
          </p:grpSpPr>
          <p:cxnSp>
            <p:nvCxnSpPr>
              <p:cNvPr id="19" name="直接箭头连接符 18"/>
              <p:cNvCxnSpPr/>
              <p:nvPr/>
            </p:nvCxnSpPr>
            <p:spPr>
              <a:xfrm>
                <a:off x="3957584" y="4516275"/>
                <a:ext cx="351015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5796116" y="2610942"/>
                <a:ext cx="0" cy="275227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6989222" y="4366213"/>
                    <a:ext cx="323981" cy="511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9222" y="4366213"/>
                    <a:ext cx="323981" cy="5115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5462093" y="2418556"/>
                    <a:ext cx="250567" cy="511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2093" y="2418556"/>
                    <a:ext cx="250567" cy="5115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108" r="-64865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5393520" y="4445999"/>
                    <a:ext cx="360040" cy="511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3520" y="4445999"/>
                    <a:ext cx="360040" cy="5115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60" r="-2452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任意多边形 1"/>
            <p:cNvSpPr/>
            <p:nvPr/>
          </p:nvSpPr>
          <p:spPr>
            <a:xfrm>
              <a:off x="4809067" y="3855677"/>
              <a:ext cx="1286933" cy="1428938"/>
            </a:xfrm>
            <a:custGeom>
              <a:avLst/>
              <a:gdLst>
                <a:gd name="connsiteX0" fmla="*/ 0 w 1286933"/>
                <a:gd name="connsiteY0" fmla="*/ 601133 h 1428938"/>
                <a:gd name="connsiteX1" fmla="*/ 182033 w 1286933"/>
                <a:gd name="connsiteY1" fmla="*/ 1172633 h 1428938"/>
                <a:gd name="connsiteX2" fmla="*/ 541867 w 1286933"/>
                <a:gd name="connsiteY2" fmla="*/ 1418166 h 1428938"/>
                <a:gd name="connsiteX3" fmla="*/ 863600 w 1286933"/>
                <a:gd name="connsiteY3" fmla="*/ 1320800 h 1428938"/>
                <a:gd name="connsiteX4" fmla="*/ 1198033 w 1286933"/>
                <a:gd name="connsiteY4" fmla="*/ 757766 h 1428938"/>
                <a:gd name="connsiteX5" fmla="*/ 1286933 w 1286933"/>
                <a:gd name="connsiteY5" fmla="*/ 0 h 142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6933" h="1428938">
                  <a:moveTo>
                    <a:pt x="0" y="601133"/>
                  </a:moveTo>
                  <a:cubicBezTo>
                    <a:pt x="45861" y="818797"/>
                    <a:pt x="91722" y="1036461"/>
                    <a:pt x="182033" y="1172633"/>
                  </a:cubicBezTo>
                  <a:cubicBezTo>
                    <a:pt x="272344" y="1308805"/>
                    <a:pt x="428273" y="1393472"/>
                    <a:pt x="541867" y="1418166"/>
                  </a:cubicBezTo>
                  <a:cubicBezTo>
                    <a:pt x="655461" y="1442860"/>
                    <a:pt x="754239" y="1430867"/>
                    <a:pt x="863600" y="1320800"/>
                  </a:cubicBezTo>
                  <a:cubicBezTo>
                    <a:pt x="972961" y="1210733"/>
                    <a:pt x="1127478" y="977899"/>
                    <a:pt x="1198033" y="757766"/>
                  </a:cubicBezTo>
                  <a:cubicBezTo>
                    <a:pt x="1268588" y="537633"/>
                    <a:pt x="1277760" y="268816"/>
                    <a:pt x="1286933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6240677" y="4005064"/>
              <a:ext cx="1151467" cy="1714500"/>
            </a:xfrm>
            <a:custGeom>
              <a:avLst/>
              <a:gdLst>
                <a:gd name="connsiteX0" fmla="*/ 0 w 1151467"/>
                <a:gd name="connsiteY0" fmla="*/ 1714500 h 1714500"/>
                <a:gd name="connsiteX1" fmla="*/ 215900 w 1151467"/>
                <a:gd name="connsiteY1" fmla="*/ 918633 h 1714500"/>
                <a:gd name="connsiteX2" fmla="*/ 499533 w 1151467"/>
                <a:gd name="connsiteY2" fmla="*/ 287866 h 1714500"/>
                <a:gd name="connsiteX3" fmla="*/ 1151467 w 1151467"/>
                <a:gd name="connsiteY3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467" h="1714500">
                  <a:moveTo>
                    <a:pt x="0" y="1714500"/>
                  </a:moveTo>
                  <a:cubicBezTo>
                    <a:pt x="66322" y="1435452"/>
                    <a:pt x="132645" y="1156405"/>
                    <a:pt x="215900" y="918633"/>
                  </a:cubicBezTo>
                  <a:cubicBezTo>
                    <a:pt x="299155" y="680861"/>
                    <a:pt x="343605" y="440971"/>
                    <a:pt x="499533" y="287866"/>
                  </a:cubicBezTo>
                  <a:cubicBezTo>
                    <a:pt x="655461" y="134761"/>
                    <a:pt x="903464" y="67380"/>
                    <a:pt x="115146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351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满足关系式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endParaRPr lang="en-US" altLang="zh-CN" dirty="0" smtClean="0">
                  <a:latin typeface="+mn-ea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en-US" altLang="zh-CN" dirty="0">
                    <a:latin typeface="+mn-ea"/>
                  </a:rPr>
                  <a:t>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</a:t>
                </a:r>
                <a:r>
                  <a:rPr lang="zh-CN" altLang="en-US" dirty="0" smtClean="0">
                    <a:latin typeface="+mn-ea"/>
                  </a:rPr>
                  <a:t>极大值</a:t>
                </a:r>
                <a:endParaRPr lang="en-US" altLang="zh-CN" dirty="0" smtClean="0">
                  <a:latin typeface="+mn-ea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latin typeface="+mn-ea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</a:t>
                </a:r>
                <a:r>
                  <a:rPr lang="zh-CN" altLang="en-US" dirty="0" smtClean="0">
                    <a:latin typeface="+mn-ea"/>
                  </a:rPr>
                  <a:t>极小值</a:t>
                </a:r>
                <a:endParaRPr lang="en-US" altLang="zh-CN" dirty="0" smtClean="0">
                  <a:latin typeface="+mn-ea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latin typeface="+mn-ea"/>
                  </a:rPr>
                  <a:t>(C)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的拐点</a:t>
                </a:r>
                <a:endParaRPr lang="en-US" altLang="zh-CN" dirty="0" smtClean="0">
                  <a:latin typeface="+mn-ea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latin typeface="+mn-ea"/>
                  </a:rPr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</a:t>
                </a:r>
                <a:r>
                  <a:rPr lang="zh-CN" altLang="en-US" dirty="0" smtClean="0">
                    <a:latin typeface="+mn-ea"/>
                  </a:rPr>
                  <a:t>极值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也不是</a:t>
                </a:r>
                <a:r>
                  <a:rPr lang="zh-CN" altLang="en-US" dirty="0">
                    <a:latin typeface="+mn-ea"/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的拐点</a:t>
                </a:r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是驻点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再由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满足的关系式可知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的极小值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选 </a:t>
                </a:r>
                <a:r>
                  <a:rPr lang="en-US" altLang="zh-CN" dirty="0" smtClean="0">
                    <a:latin typeface="+mn-ea"/>
                  </a:rPr>
                  <a:t>B.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7718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已知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的一个拐点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求曲线的凹凸区间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由于</a:t>
                </a:r>
                <a:r>
                  <a:rPr lang="en-US" altLang="zh-CN" dirty="0" smtClean="0">
                    <a:latin typeface="+mn-ea"/>
                  </a:rPr>
                  <a:t/>
                </a:r>
                <a:br>
                  <a:rPr lang="en-US" altLang="zh-CN" dirty="0" smtClean="0">
                    <a:latin typeface="+mn-ea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又因为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所以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=−9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是凹区间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是凸区间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1" r="-1637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971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882000"/>
            <a:ext cx="10801200" cy="38431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处有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阶连续导数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证明当且仅当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为奇数时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的拐点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由上一节</a:t>
                </a:r>
                <a:r>
                  <a:rPr lang="zh-CN" altLang="en-US" dirty="0" smtClean="0"/>
                  <a:t>结论可知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当且仅当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为奇数时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增减性不同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即凹凸性不同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从而等价于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是拐点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该例题可作为结论直接使用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的</a:t>
                </a:r>
                <a:r>
                  <a:rPr lang="zh-CN" altLang="en-US" dirty="0"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294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曲线的凹凸性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从几何图形上看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在所定义的区间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上是向上凹的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则连接曲线上的任意不同两点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除去端点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整段弦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位于弧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上方</a:t>
                </a:r>
                <a:r>
                  <a:rPr lang="en-US" altLang="zh-CN" dirty="0" smtClean="0"/>
                  <a:t>.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3553763" y="3573016"/>
            <a:ext cx="5062518" cy="2557115"/>
            <a:chOff x="1283538" y="3642385"/>
            <a:chExt cx="3933267" cy="1978143"/>
          </a:xfrm>
        </p:grpSpPr>
        <p:grpSp>
          <p:nvGrpSpPr>
            <p:cNvPr id="17" name="组合 16"/>
            <p:cNvGrpSpPr/>
            <p:nvPr/>
          </p:nvGrpSpPr>
          <p:grpSpPr>
            <a:xfrm>
              <a:off x="2207568" y="3642385"/>
              <a:ext cx="3009237" cy="1978143"/>
              <a:chOff x="4367808" y="2850297"/>
              <a:chExt cx="3009237" cy="1978143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>
                <a:off x="4367808" y="4516275"/>
                <a:ext cx="300769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4678073" y="2973970"/>
                <a:ext cx="0" cy="172663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7053064" y="4471303"/>
                    <a:ext cx="323981" cy="357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3064" y="4471303"/>
                    <a:ext cx="323981" cy="357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4432702" y="2850297"/>
                    <a:ext cx="250567" cy="357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2702" y="2850297"/>
                    <a:ext cx="250567" cy="357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660" r="-15094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4377965" y="4471303"/>
                    <a:ext cx="360040" cy="357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965" y="4471303"/>
                    <a:ext cx="360040" cy="3571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接连接符 17"/>
            <p:cNvCxnSpPr/>
            <p:nvPr/>
          </p:nvCxnSpPr>
          <p:spPr>
            <a:xfrm>
              <a:off x="2901600" y="4111200"/>
              <a:ext cx="1645200" cy="288032"/>
            </a:xfrm>
            <a:prstGeom prst="line">
              <a:avLst/>
            </a:prstGeom>
            <a:ln w="127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3726000" y="4255200"/>
              <a:ext cx="0" cy="105480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901600" y="4111200"/>
              <a:ext cx="0" cy="119880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546800" y="4399200"/>
              <a:ext cx="0" cy="90720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/>
          </p:nvSpPr>
          <p:spPr>
            <a:xfrm>
              <a:off x="2819400" y="3975100"/>
              <a:ext cx="2023533" cy="766243"/>
            </a:xfrm>
            <a:custGeom>
              <a:avLst/>
              <a:gdLst>
                <a:gd name="connsiteX0" fmla="*/ 0 w 2023533"/>
                <a:gd name="connsiteY0" fmla="*/ 0 h 766243"/>
                <a:gd name="connsiteX1" fmla="*/ 427567 w 2023533"/>
                <a:gd name="connsiteY1" fmla="*/ 613833 h 766243"/>
                <a:gd name="connsiteX2" fmla="*/ 944033 w 2023533"/>
                <a:gd name="connsiteY2" fmla="*/ 766233 h 766243"/>
                <a:gd name="connsiteX3" fmla="*/ 1511300 w 2023533"/>
                <a:gd name="connsiteY3" fmla="*/ 618067 h 766243"/>
                <a:gd name="connsiteX4" fmla="*/ 2023533 w 2023533"/>
                <a:gd name="connsiteY4" fmla="*/ 88900 h 7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3533" h="766243">
                  <a:moveTo>
                    <a:pt x="0" y="0"/>
                  </a:moveTo>
                  <a:cubicBezTo>
                    <a:pt x="135114" y="243064"/>
                    <a:pt x="270228" y="486128"/>
                    <a:pt x="427567" y="613833"/>
                  </a:cubicBezTo>
                  <a:cubicBezTo>
                    <a:pt x="584906" y="741539"/>
                    <a:pt x="763411" y="765527"/>
                    <a:pt x="944033" y="766233"/>
                  </a:cubicBezTo>
                  <a:cubicBezTo>
                    <a:pt x="1124655" y="766939"/>
                    <a:pt x="1331383" y="730956"/>
                    <a:pt x="1511300" y="618067"/>
                  </a:cubicBezTo>
                  <a:cubicBezTo>
                    <a:pt x="1691217" y="505178"/>
                    <a:pt x="1857375" y="297039"/>
                    <a:pt x="2023533" y="889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690000" y="4219200"/>
              <a:ext cx="73372" cy="73372"/>
            </a:xfrm>
            <a:prstGeom prst="ellipse">
              <a:avLst/>
            </a:prstGeom>
            <a:solidFill>
              <a:srgbClr val="009900"/>
            </a:solidFill>
            <a:ln w="31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3690000" y="4698000"/>
              <a:ext cx="73372" cy="73372"/>
            </a:xfrm>
            <a:prstGeom prst="ellipse">
              <a:avLst/>
            </a:prstGeom>
            <a:solidFill>
              <a:srgbClr val="009900"/>
            </a:solidFill>
            <a:ln w="31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2657409" y="3988889"/>
                  <a:ext cx="323981" cy="357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09" y="3988889"/>
                  <a:ext cx="323981" cy="3571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507982" y="4286344"/>
                  <a:ext cx="323981" cy="357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982" y="4286344"/>
                  <a:ext cx="323981" cy="357137"/>
                </a:xfrm>
                <a:prstGeom prst="rect">
                  <a:avLst/>
                </a:prstGeom>
                <a:blipFill>
                  <a:blip r:embed="rId7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283538" y="3988850"/>
                  <a:ext cx="1137530" cy="485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38" y="3988850"/>
                  <a:ext cx="1137530" cy="4858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373402" y="4464879"/>
                  <a:ext cx="1279460" cy="552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402" y="4464879"/>
                  <a:ext cx="1279460" cy="5528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/>
            <p:cNvCxnSpPr/>
            <p:nvPr/>
          </p:nvCxnSpPr>
          <p:spPr>
            <a:xfrm flipV="1">
              <a:off x="2519999" y="4255200"/>
              <a:ext cx="12060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520000" y="4748400"/>
              <a:ext cx="1206000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用</a:t>
                </a:r>
                <a:r>
                  <a:rPr lang="zh-CN" altLang="en-US" dirty="0"/>
                  <a:t>代数语言来说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可以证明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这等价于</a:t>
                </a:r>
                <a:r>
                  <a:rPr lang="en-US" altLang="zh-CN" dirty="0" smtClean="0"/>
                  <a:t>,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我们得到如下定义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87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/>
                  <a:t> 上</a:t>
                </a:r>
                <a:r>
                  <a:rPr lang="en-US" altLang="zh-CN" b="0" dirty="0" smtClean="0"/>
                  <a:t>(</a:t>
                </a:r>
                <a:r>
                  <a:rPr lang="zh-CN" altLang="en-US" b="0" dirty="0" smtClean="0"/>
                  <a:t>内</a:t>
                </a:r>
                <a:r>
                  <a:rPr lang="en-US" altLang="zh-CN" b="0" dirty="0" smtClean="0"/>
                  <a:t>)</a:t>
                </a:r>
                <a:r>
                  <a:rPr lang="zh-CN" altLang="en-US" b="0" dirty="0" smtClean="0"/>
                  <a:t>连续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如果</a:t>
                </a:r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则称曲线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/>
                  <a:t> 上</a:t>
                </a:r>
                <a:r>
                  <a:rPr lang="en-US" altLang="zh-CN" b="0" dirty="0" smtClean="0"/>
                  <a:t>(</a:t>
                </a:r>
                <a:r>
                  <a:rPr lang="zh-CN" altLang="en-US" b="0" dirty="0" smtClean="0"/>
                  <a:t>内</a:t>
                </a:r>
                <a:r>
                  <a:rPr lang="en-US" altLang="zh-CN" b="0" dirty="0" smtClean="0"/>
                  <a:t>)</a:t>
                </a:r>
                <a:r>
                  <a:rPr lang="zh-CN" altLang="en-US" b="0" dirty="0" smtClean="0"/>
                  <a:t>是</a:t>
                </a:r>
                <a:r>
                  <a:rPr lang="zh-CN" altLang="en-US" b="0" dirty="0" smtClean="0">
                    <a:solidFill>
                      <a:srgbClr val="00B050"/>
                    </a:solidFill>
                  </a:rPr>
                  <a:t>凹</a:t>
                </a:r>
                <a:r>
                  <a:rPr lang="zh-CN" altLang="en-US" b="0" dirty="0" smtClean="0"/>
                  <a:t>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/>
                  <a:t> 为曲线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的</a:t>
                </a:r>
                <a:r>
                  <a:rPr lang="zh-CN" altLang="en-US" b="0" dirty="0" smtClean="0">
                    <a:solidFill>
                      <a:srgbClr val="00B050"/>
                    </a:solidFill>
                  </a:rPr>
                  <a:t>凹区间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/>
                  <a:t>如果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  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:r>
                  <a:rPr lang="zh-CN" altLang="en-US" dirty="0"/>
                  <a:t>称曲线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内</a:t>
                </a:r>
                <a:r>
                  <a:rPr lang="en-US" altLang="zh-CN" dirty="0"/>
                  <a:t>)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凸</a:t>
                </a:r>
                <a:r>
                  <a:rPr lang="zh-CN" altLang="en-US" dirty="0" smtClean="0"/>
                  <a:t>的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为曲线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凸区间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73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8CA31A-993A-FCDF-0FD1-42D1EDA7E70D}"/>
              </a:ext>
            </a:extLst>
          </p:cNvPr>
          <p:cNvSpPr/>
          <p:nvPr/>
        </p:nvSpPr>
        <p:spPr>
          <a:xfrm>
            <a:off x="695400" y="2132856"/>
            <a:ext cx="10801200" cy="39691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直接从定义出发判定一条曲线的凹凸性是比较困难的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下面介绍利用导数的符号确定曲线凹凸性的方法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 smtClean="0"/>
                  <a:t> 上连续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内可导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单调递增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上是凹的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单调</a:t>
                </a:r>
                <a:r>
                  <a:rPr lang="zh-CN" altLang="en-US" dirty="0" smtClean="0"/>
                  <a:t>递减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则曲线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</a:t>
                </a:r>
                <a:r>
                  <a:rPr lang="zh-CN" altLang="en-US" dirty="0" smtClean="0"/>
                  <a:t>是凸的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我们只证明</a:t>
                </a:r>
                <a:r>
                  <a:rPr lang="en-US" altLang="zh-CN" dirty="0" smtClean="0"/>
                  <a:t>(1), (2)</a:t>
                </a:r>
                <a:r>
                  <a:rPr lang="zh-CN" altLang="en-US" dirty="0" smtClean="0"/>
                  <a:t>的情形类似可证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492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latin typeface="+mn-ea"/>
                  </a:rPr>
                  <a:t>由拉格朗日中值定理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2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dirty="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latin typeface="+mn-ea"/>
                  </a:rPr>
                  <a:t>于是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latin typeface="+mn-ea"/>
                  </a:rPr>
                  <a:t>由于在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单调递增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latin typeface="+mn-ea"/>
                  </a:rPr>
                  <a:t>所以曲线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上是凹的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84" b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037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8CA31A-993A-FCDF-0FD1-42D1EDA7E70D}"/>
              </a:ext>
            </a:extLst>
          </p:cNvPr>
          <p:cNvSpPr/>
          <p:nvPr/>
        </p:nvSpPr>
        <p:spPr>
          <a:xfrm>
            <a:off x="695400" y="2204864"/>
            <a:ext cx="108012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latin typeface="+mn-ea"/>
                  </a:rPr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二阶可导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单调递增</a:t>
                </a:r>
                <a:r>
                  <a:rPr lang="en-US" altLang="zh-CN" dirty="0" smtClean="0">
                    <a:latin typeface="+mn-ea"/>
                  </a:rPr>
                  <a:t>;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+mn-ea"/>
                  </a:rPr>
                  <a:t> 时</a:t>
                </a:r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单调</a:t>
                </a:r>
                <a:r>
                  <a:rPr lang="zh-CN" altLang="en-US" dirty="0" smtClean="0">
                    <a:latin typeface="+mn-ea"/>
                  </a:rPr>
                  <a:t>递减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因此我们有下述定理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内可导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>
                    <a:latin typeface="+mn-ea"/>
                  </a:rPr>
                  <a:t>(1)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/>
                  <a:t>则</a:t>
                </a:r>
                <a:r>
                  <a:rPr lang="zh-CN" altLang="en-US" dirty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上是凹的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>
                    <a:latin typeface="+mn-ea"/>
                  </a:rPr>
                  <a:t>(2) </a:t>
                </a:r>
                <a:r>
                  <a:rPr lang="zh-CN" altLang="en-US" dirty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/>
                  <a:t>则曲线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</a:t>
                </a:r>
                <a:r>
                  <a:rPr lang="zh-CN" altLang="en-US" dirty="0" smtClean="0"/>
                  <a:t>是凸的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记忆时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只需从几何直观记住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单增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切线斜率越来越大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凹的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单减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切线斜率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越来越小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凸的</a:t>
                </a:r>
                <a:endParaRPr lang="zh-CN" altLang="en-US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320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讨论下列函数的凹凸性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/>
              </a:p>
              <a:p>
                <a:r>
                  <a:rPr lang="en-US" altLang="zh-CN" dirty="0" smtClean="0">
                    <a:latin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; 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zh-CN" altLang="en-US" dirty="0" smtClean="0"/>
                  <a:t> 内是凹的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−4=6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−∞,−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内是凸的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</a:t>
                </a:r>
                <a:r>
                  <a:rPr lang="zh-CN" altLang="en-US" dirty="0" smtClean="0"/>
                  <a:t>是凹的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62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4293096"/>
            <a:ext cx="10801200" cy="18089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  <a:latin typeface="+mn-ea"/>
                  </a:rPr>
                  <a:t>拐点</a:t>
                </a:r>
                <a:endParaRPr lang="en-US" altLang="zh-CN" b="1" dirty="0" smtClean="0">
                  <a:solidFill>
                    <a:srgbClr val="00B050"/>
                  </a:solidFill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由这个例子可以看出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在其定义区间内的凹凸性可以是变化的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</a:rPr>
                  <a:t>而曲线上由凹弧向凸弧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或由凸弧向凹弧变化的那个转折点对研究曲线形状来说非常重要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</a:rPr>
                  <a:t>例如曲线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上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就是由</a:t>
                </a:r>
                <a:r>
                  <a:rPr lang="zh-CN" altLang="en-US" dirty="0">
                    <a:latin typeface="+mn-ea"/>
                  </a:rPr>
                  <a:t>凸弧向凹弧</a:t>
                </a:r>
                <a:r>
                  <a:rPr lang="zh-CN" altLang="en-US" dirty="0" smtClean="0">
                    <a:latin typeface="+mn-ea"/>
                  </a:rPr>
                  <a:t>变化的转折点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定义</a:t>
                </a:r>
                <a:r>
                  <a:rPr lang="zh-CN" altLang="en-US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上连续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的凹凸性相反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就称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的一个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拐点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930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8189</TotalTime>
  <Words>238</Words>
  <Application>Microsoft Office PowerPoint</Application>
  <PresentationFormat>宽屏</PresentationFormat>
  <Paragraphs>93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SimSun</vt:lpstr>
      <vt:lpstr>SimSun</vt:lpstr>
      <vt:lpstr>微软雅黑</vt:lpstr>
      <vt:lpstr>Arial</vt:lpstr>
      <vt:lpstr>Cambria Math</vt:lpstr>
      <vt:lpstr>Consolas</vt:lpstr>
      <vt:lpstr>Times New Roman</vt:lpstr>
      <vt:lpstr>HFUT</vt:lpstr>
      <vt:lpstr>4.5 曲线的凹凸性和拐点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4.5 曲线的凹凸性与拐点</dc:title>
  <dc:subject>高等数学</dc:subject>
  <dc:creator>张神星</dc:creator>
  <cp:lastModifiedBy>zsx</cp:lastModifiedBy>
  <cp:revision>387</cp:revision>
  <dcterms:created xsi:type="dcterms:W3CDTF">2000-05-19T08:23:03Z</dcterms:created>
  <dcterms:modified xsi:type="dcterms:W3CDTF">2022-05-24T10:20:46Z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