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17"/>
  </p:notesMasterIdLst>
  <p:sldIdLst>
    <p:sldId id="362" r:id="rId2"/>
    <p:sldId id="564" r:id="rId3"/>
    <p:sldId id="565" r:id="rId4"/>
    <p:sldId id="567" r:id="rId5"/>
    <p:sldId id="545" r:id="rId6"/>
    <p:sldId id="546" r:id="rId7"/>
    <p:sldId id="549" r:id="rId8"/>
    <p:sldId id="550" r:id="rId9"/>
    <p:sldId id="553" r:id="rId10"/>
    <p:sldId id="563" r:id="rId11"/>
    <p:sldId id="569" r:id="rId12"/>
    <p:sldId id="560" r:id="rId13"/>
    <p:sldId id="568" r:id="rId14"/>
    <p:sldId id="562" r:id="rId15"/>
    <p:sldId id="395" r:id="rId16"/>
  </p:sldIdLst>
  <p:sldSz cx="9144000" cy="5143500" type="screen16x9"/>
  <p:notesSz cx="6858000" cy="9144000"/>
  <p:defaultTextStyle>
    <a:defPPr>
      <a:defRPr lang="zh-CN"/>
    </a:defPPr>
    <a:lvl1pPr marL="0" algn="l" defTabSz="6855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42761" algn="l" defTabSz="6855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85520" algn="l" defTabSz="6855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028280" algn="l" defTabSz="6855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71040" algn="l" defTabSz="6855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713800" algn="l" defTabSz="6855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056560" algn="l" defTabSz="6855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99320" algn="l" defTabSz="6855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742079" algn="l" defTabSz="6855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7681">
          <p15:clr>
            <a:srgbClr val="A4A3A4"/>
          </p15:clr>
        </p15:guide>
        <p15:guide id="3" orient="horz" pos="3239">
          <p15:clr>
            <a:srgbClr val="A4A3A4"/>
          </p15:clr>
        </p15:guide>
        <p15:guide id="4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4794C5"/>
    <a:srgbClr val="0681CE"/>
    <a:srgbClr val="E1C7C7"/>
    <a:srgbClr val="FA9F2B"/>
    <a:srgbClr val="CC99FF"/>
    <a:srgbClr val="99FF99"/>
    <a:srgbClr val="CC00FF"/>
    <a:srgbClr val="60ABE5"/>
    <a:srgbClr val="90C3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94" autoAdjust="0"/>
    <p:restoredTop sz="89474" autoAdjust="0"/>
  </p:normalViewPr>
  <p:slideViewPr>
    <p:cSldViewPr showGuides="1">
      <p:cViewPr varScale="1">
        <p:scale>
          <a:sx n="100" d="100"/>
          <a:sy n="100" d="100"/>
        </p:scale>
        <p:origin x="77" y="36"/>
      </p:cViewPr>
      <p:guideLst>
        <p:guide orient="horz" pos="4319"/>
        <p:guide pos="7681"/>
        <p:guide orient="horz" pos="3239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2371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4A1DB-77B4-46A1-8248-376E3A826541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4DA30-AA03-4F72-96B9-33D624FA8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987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52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761" algn="l" defTabSz="68552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520" algn="l" defTabSz="68552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280" algn="l" defTabSz="68552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040" algn="l" defTabSz="68552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3800" algn="l" defTabSz="68552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6560" algn="l" defTabSz="68552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9320" algn="l" defTabSz="68552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079" algn="l" defTabSz="68552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1741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fld id="{9A0DB2DC-4C9A-4742-B13C-FB6460FD3503}" type="slidenum">
              <a:rPr lang="zh-CN" altLang="en-US" sz="1800">
                <a:solidFill>
                  <a:prstClr val="black"/>
                </a:solidFill>
                <a:latin typeface="Arial" panose="020B0604020202020204" pitchFamily="34" charset="0"/>
              </a:rPr>
              <a:pPr/>
              <a:t>1</a:t>
            </a:fld>
            <a:endParaRPr lang="zh-CN" altLang="en-US" sz="18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实际情况中，天气预报需要考虑气压、云图、温度等因素，根据历史记录进行大数据分析来预测。思政内容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349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804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由天气预报软件引出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405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828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板书：证明注记（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737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板书：说明一定有</a:t>
            </a:r>
            <a:r>
              <a:rPr lang="en-US" altLang="zh-CN" dirty="0"/>
              <a:t>n</a:t>
            </a:r>
            <a:r>
              <a:rPr lang="zh-CN" altLang="en-US" dirty="0"/>
              <a:t>个特征值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010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图的问题，请同学们在雨课堂中作答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36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802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242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616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tsw\Desktop\2.jpg">
            <a:extLst>
              <a:ext uri="{FF2B5EF4-FFF2-40B4-BE49-F238E27FC236}">
                <a16:creationId xmlns:a16="http://schemas.microsoft.com/office/drawing/2014/main" id="{CAE6A7EA-49E0-4FA5-98AA-36250AEBA84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9"/>
          <a:stretch/>
        </p:blipFill>
        <p:spPr>
          <a:xfrm>
            <a:off x="3195430" y="615893"/>
            <a:ext cx="5829300" cy="443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512708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A33DDF7-8207-4C63-985C-3454456E18D3}"/>
              </a:ext>
            </a:extLst>
          </p:cNvPr>
          <p:cNvCxnSpPr>
            <a:cxnSpLocks/>
          </p:cNvCxnSpPr>
          <p:nvPr userDrawn="1"/>
        </p:nvCxnSpPr>
        <p:spPr>
          <a:xfrm>
            <a:off x="943004" y="659638"/>
            <a:ext cx="8083335" cy="0"/>
          </a:xfrm>
          <a:prstGeom prst="line">
            <a:avLst/>
          </a:prstGeom>
          <a:ln w="25400">
            <a:solidFill>
              <a:srgbClr val="E853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4">
            <a:extLst>
              <a:ext uri="{FF2B5EF4-FFF2-40B4-BE49-F238E27FC236}">
                <a16:creationId xmlns:a16="http://schemas.microsoft.com/office/drawing/2014/main" id="{7AF598FF-A356-44EE-A236-6E79A0A31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95486"/>
            <a:ext cx="8139178" cy="486000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rgbClr val="3333F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CFDF5B40-D01B-4993-A651-2D6E08D9C1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84213" y="843756"/>
            <a:ext cx="7775575" cy="381622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00" b="1"/>
            </a:lvl1pPr>
            <a:lvl2pPr>
              <a:defRPr sz="2300" b="1"/>
            </a:lvl2pPr>
            <a:lvl3pPr>
              <a:defRPr sz="2300" b="1"/>
            </a:lvl3pPr>
            <a:lvl4pPr>
              <a:defRPr sz="2300" b="1"/>
            </a:lvl4pPr>
            <a:lvl5pPr>
              <a:defRPr sz="2300" b="1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79249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CFDF5B40-D01B-4993-A651-2D6E08D9C1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475656" y="843558"/>
            <a:ext cx="6695513" cy="3672407"/>
          </a:xfrm>
          <a:prstGeom prst="rect">
            <a:avLst/>
          </a:prstGeom>
          <a:ln w="12700">
            <a:noFill/>
            <a:prstDash val="dash"/>
          </a:ln>
        </p:spPr>
        <p:txBody>
          <a:bodyPr>
            <a:normAutofit/>
          </a:bodyPr>
          <a:lstStyle>
            <a:lvl1pPr>
              <a:defRPr sz="2300" b="1"/>
            </a:lvl1pPr>
            <a:lvl2pPr>
              <a:defRPr sz="2300" b="1"/>
            </a:lvl2pPr>
            <a:lvl3pPr>
              <a:defRPr sz="2300" b="1"/>
            </a:lvl3pPr>
            <a:lvl4pPr>
              <a:defRPr sz="2300" b="1"/>
            </a:lvl4pPr>
            <a:lvl5pPr>
              <a:defRPr sz="2300" b="1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圆角矩形 31">
            <a:extLst>
              <a:ext uri="{FF2B5EF4-FFF2-40B4-BE49-F238E27FC236}">
                <a16:creationId xmlns:a16="http://schemas.microsoft.com/office/drawing/2014/main" id="{C8A4C0EF-CDCC-47DC-83E6-E3E2598587E2}"/>
              </a:ext>
            </a:extLst>
          </p:cNvPr>
          <p:cNvSpPr/>
          <p:nvPr userDrawn="1"/>
        </p:nvSpPr>
        <p:spPr>
          <a:xfrm>
            <a:off x="1475656" y="843558"/>
            <a:ext cx="6695513" cy="3672408"/>
          </a:xfrm>
          <a:prstGeom prst="roundRect">
            <a:avLst>
              <a:gd name="adj" fmla="val 7846"/>
            </a:avLst>
          </a:prstGeom>
          <a:noFill/>
          <a:ln w="12700" cap="flat" cmpd="sng" algn="ctr">
            <a:solidFill>
              <a:srgbClr val="00B0F0"/>
            </a:solidFill>
            <a:prstDash val="dash"/>
          </a:ln>
          <a:effectLst/>
        </p:spPr>
        <p:txBody>
          <a:bodyPr lIns="68552" tIns="34276" rIns="68552" bIns="34276" rtlCol="0" anchor="t"/>
          <a:lstStyle/>
          <a:p>
            <a:pPr algn="r"/>
            <a:endParaRPr lang="zh-CN" altLang="en-US" sz="2400" b="1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EB3FE0A-BE8D-4F6C-8F57-9EDFF34E37BE}"/>
              </a:ext>
            </a:extLst>
          </p:cNvPr>
          <p:cNvGrpSpPr/>
          <p:nvPr userDrawn="1"/>
        </p:nvGrpSpPr>
        <p:grpSpPr>
          <a:xfrm>
            <a:off x="814916" y="195486"/>
            <a:ext cx="1277595" cy="1277927"/>
            <a:chOff x="814916" y="906752"/>
            <a:chExt cx="1277595" cy="1277927"/>
          </a:xfrm>
        </p:grpSpPr>
        <p:sp>
          <p:nvSpPr>
            <p:cNvPr id="8" name="Oval 60">
              <a:extLst>
                <a:ext uri="{FF2B5EF4-FFF2-40B4-BE49-F238E27FC236}">
                  <a16:creationId xmlns:a16="http://schemas.microsoft.com/office/drawing/2014/main" id="{4208C840-4515-419E-A0CA-B20E9B2A54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916" y="906752"/>
              <a:ext cx="1277595" cy="1277927"/>
            </a:xfrm>
            <a:prstGeom prst="ellipse">
              <a:avLst/>
            </a:prstGeom>
            <a:gradFill flip="none" rotWithShape="1">
              <a:gsLst>
                <a:gs pos="100000">
                  <a:sysClr val="window" lastClr="FFFFFF">
                    <a:lumMod val="81000"/>
                  </a:sysClr>
                </a:gs>
                <a:gs pos="0">
                  <a:sysClr val="window" lastClr="FFFFFF">
                    <a:lumMod val="99000"/>
                  </a:sysClr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+mn-ea"/>
                <a:cs typeface="+mn-cs"/>
              </a:endParaRPr>
            </a:p>
          </p:txBody>
        </p:sp>
        <p:sp>
          <p:nvSpPr>
            <p:cNvPr id="9" name="Oval 29">
              <a:extLst>
                <a:ext uri="{FF2B5EF4-FFF2-40B4-BE49-F238E27FC236}">
                  <a16:creationId xmlns:a16="http://schemas.microsoft.com/office/drawing/2014/main" id="{2D2B5DDF-95E7-4C49-BA89-48A060F7D2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2831" y="1064708"/>
              <a:ext cx="961764" cy="962014"/>
            </a:xfrm>
            <a:prstGeom prst="ellipse">
              <a:avLst/>
            </a:prstGeom>
            <a:solidFill>
              <a:srgbClr val="2684E2"/>
            </a:solidFill>
            <a:ln w="120650" cap="flat" cmpd="sng" algn="ctr">
              <a:gradFill flip="none" rotWithShape="1">
                <a:gsLst>
                  <a:gs pos="0">
                    <a:sysClr val="window" lastClr="FFFFFF">
                      <a:lumMod val="78000"/>
                    </a:sysClr>
                  </a:gs>
                  <a:gs pos="100000">
                    <a:sysClr val="window" lastClr="FFFFFF">
                      <a:lumMod val="98000"/>
                    </a:sysClr>
                  </a:gs>
                </a:gsLst>
                <a:lin ang="5400000" scaled="1"/>
                <a:tileRect/>
              </a:gradFill>
              <a:prstDash val="solid"/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+mn-ea"/>
                <a:cs typeface="+mn-cs"/>
              </a:endParaRPr>
            </a:p>
          </p:txBody>
        </p:sp>
        <p:sp>
          <p:nvSpPr>
            <p:cNvPr id="10" name="标题 4">
              <a:extLst>
                <a:ext uri="{FF2B5EF4-FFF2-40B4-BE49-F238E27FC236}">
                  <a16:creationId xmlns:a16="http://schemas.microsoft.com/office/drawing/2014/main" id="{19CFD176-68FD-4B24-BDF9-8278BB8EA190}"/>
                </a:ext>
              </a:extLst>
            </p:cNvPr>
            <p:cNvSpPr txBox="1">
              <a:spLocks/>
            </p:cNvSpPr>
            <p:nvPr/>
          </p:nvSpPr>
          <p:spPr>
            <a:xfrm>
              <a:off x="1060273" y="1407419"/>
              <a:ext cx="809879" cy="276590"/>
            </a:xfrm>
            <a:prstGeom prst="rect">
              <a:avLst/>
            </a:prstGeom>
          </p:spPr>
          <p:txBody>
            <a:bodyPr vert="horz" lIns="68552" tIns="34276" rIns="68552" bIns="34276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2400" b="1" dirty="0">
                  <a:solidFill>
                    <a:prstClr val="white"/>
                  </a:solidFill>
                  <a:latin typeface="微软雅黑" panose="020B0503020204020204" pitchFamily="34" charset="-122"/>
                </a:rPr>
                <a:t>思考</a:t>
              </a: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07CB5253-A68A-4C4D-B2A6-801C794940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873" y="2759861"/>
            <a:ext cx="1388753" cy="185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感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C:\Users\tsw\Desktop\2.jpg">
            <a:extLst>
              <a:ext uri="{FF2B5EF4-FFF2-40B4-BE49-F238E27FC236}">
                <a16:creationId xmlns:a16="http://schemas.microsoft.com/office/drawing/2014/main" id="{204FB98F-3FD7-4D7B-843C-0787F627D4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1DB4C1C-430D-4FFC-9872-057D0C21746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70834" y="3267430"/>
            <a:ext cx="2162591" cy="1763344"/>
          </a:xfrm>
          <a:prstGeom prst="rect">
            <a:avLst/>
          </a:prstGeom>
        </p:spPr>
      </p:pic>
      <p:sp>
        <p:nvSpPr>
          <p:cNvPr id="18" name="椭圆 17">
            <a:extLst>
              <a:ext uri="{FF2B5EF4-FFF2-40B4-BE49-F238E27FC236}">
                <a16:creationId xmlns:a16="http://schemas.microsoft.com/office/drawing/2014/main" id="{7006C110-4D23-47D4-B706-5A858DB5AFBA}"/>
              </a:ext>
            </a:extLst>
          </p:cNvPr>
          <p:cNvSpPr/>
          <p:nvPr userDrawn="1"/>
        </p:nvSpPr>
        <p:spPr>
          <a:xfrm>
            <a:off x="3438277" y="1410644"/>
            <a:ext cx="379388" cy="379487"/>
          </a:xfrm>
          <a:prstGeom prst="ellipse">
            <a:avLst/>
          </a:prstGeom>
          <a:solidFill>
            <a:srgbClr val="2684E2"/>
          </a:soli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68552" tIns="34276" rIns="68552" bIns="34276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5FF81635-EE96-4DE1-8EBB-DEAE2839D114}"/>
              </a:ext>
            </a:extLst>
          </p:cNvPr>
          <p:cNvSpPr/>
          <p:nvPr userDrawn="1"/>
        </p:nvSpPr>
        <p:spPr>
          <a:xfrm>
            <a:off x="899103" y="2418129"/>
            <a:ext cx="379388" cy="379487"/>
          </a:xfrm>
          <a:prstGeom prst="ellipse">
            <a:avLst/>
          </a:prstGeom>
          <a:solidFill>
            <a:srgbClr val="2684E2"/>
          </a:soli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68552" tIns="34276" rIns="68552" bIns="34276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F1B5B87D-DD6D-4348-ACF8-BD38B3337133}"/>
              </a:ext>
            </a:extLst>
          </p:cNvPr>
          <p:cNvSpPr/>
          <p:nvPr userDrawn="1"/>
        </p:nvSpPr>
        <p:spPr>
          <a:xfrm>
            <a:off x="4518116" y="2904183"/>
            <a:ext cx="379388" cy="379487"/>
          </a:xfrm>
          <a:prstGeom prst="ellipse">
            <a:avLst/>
          </a:prstGeom>
          <a:solidFill>
            <a:srgbClr val="2684E2"/>
          </a:soli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68552" tIns="34276" rIns="68552" bIns="34276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C2F2A00C-7C8E-4F57-B402-EB4926D60C16}"/>
              </a:ext>
            </a:extLst>
          </p:cNvPr>
          <p:cNvSpPr/>
          <p:nvPr userDrawn="1"/>
        </p:nvSpPr>
        <p:spPr>
          <a:xfrm>
            <a:off x="5687235" y="1501359"/>
            <a:ext cx="379388" cy="379487"/>
          </a:xfrm>
          <a:prstGeom prst="ellipse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68552" tIns="34276" rIns="68552" bIns="34276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43B9879-FFB4-405E-BE66-FAA8B7D57D6E}"/>
              </a:ext>
            </a:extLst>
          </p:cNvPr>
          <p:cNvSpPr/>
          <p:nvPr userDrawn="1"/>
        </p:nvSpPr>
        <p:spPr>
          <a:xfrm>
            <a:off x="7001638" y="2877784"/>
            <a:ext cx="485927" cy="486054"/>
          </a:xfrm>
          <a:prstGeom prst="ellipse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68552" tIns="34276" rIns="68552" bIns="34276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0738F154-5ABA-438A-9A88-D86CE6A98C9B}"/>
              </a:ext>
            </a:extLst>
          </p:cNvPr>
          <p:cNvSpPr/>
          <p:nvPr userDrawn="1"/>
        </p:nvSpPr>
        <p:spPr>
          <a:xfrm>
            <a:off x="6083338" y="2997062"/>
            <a:ext cx="312690" cy="312771"/>
          </a:xfrm>
          <a:prstGeom prst="ellipse">
            <a:avLst/>
          </a:prstGeom>
          <a:solidFill>
            <a:srgbClr val="2684E2"/>
          </a:soli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68552" tIns="34276" rIns="68552" bIns="34276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556C72DB-07A4-416E-BF83-E46344EBC7A8}"/>
              </a:ext>
            </a:extLst>
          </p:cNvPr>
          <p:cNvSpPr/>
          <p:nvPr userDrawn="1"/>
        </p:nvSpPr>
        <p:spPr>
          <a:xfrm>
            <a:off x="3644124" y="2781155"/>
            <a:ext cx="215851" cy="215907"/>
          </a:xfrm>
          <a:prstGeom prst="ellipse">
            <a:avLst/>
          </a:prstGeom>
          <a:solidFill>
            <a:srgbClr val="2684E2"/>
          </a:soli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68552" tIns="34276" rIns="68552" bIns="34276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4B23464F-42F0-451A-A061-05F086719CC4}"/>
              </a:ext>
            </a:extLst>
          </p:cNvPr>
          <p:cNvSpPr/>
          <p:nvPr userDrawn="1"/>
        </p:nvSpPr>
        <p:spPr>
          <a:xfrm>
            <a:off x="305193" y="2418129"/>
            <a:ext cx="189694" cy="189743"/>
          </a:xfrm>
          <a:prstGeom prst="ellipse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68552" tIns="34276" rIns="68552" bIns="34276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39D9A6D3-33EF-4650-8127-A259449A04B5}"/>
              </a:ext>
            </a:extLst>
          </p:cNvPr>
          <p:cNvSpPr/>
          <p:nvPr userDrawn="1"/>
        </p:nvSpPr>
        <p:spPr>
          <a:xfrm>
            <a:off x="2678359" y="1581642"/>
            <a:ext cx="189694" cy="189743"/>
          </a:xfrm>
          <a:prstGeom prst="ellipse">
            <a:avLst/>
          </a:prstGeom>
          <a:solidFill>
            <a:srgbClr val="2684E2"/>
          </a:soli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68552" tIns="34276" rIns="68552" bIns="34276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5ED9A44E-3A4B-4CB2-AD01-2A230B7AF3E5}"/>
              </a:ext>
            </a:extLst>
          </p:cNvPr>
          <p:cNvSpPr/>
          <p:nvPr userDrawn="1"/>
        </p:nvSpPr>
        <p:spPr>
          <a:xfrm>
            <a:off x="8215735" y="2513001"/>
            <a:ext cx="189694" cy="189743"/>
          </a:xfrm>
          <a:prstGeom prst="ellipse">
            <a:avLst/>
          </a:prstGeom>
          <a:solidFill>
            <a:srgbClr val="2684E2"/>
          </a:soli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68552" tIns="34276" rIns="68552" bIns="34276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DCA9CFAB-241A-4126-9B0D-5ECFF4950852}"/>
              </a:ext>
            </a:extLst>
          </p:cNvPr>
          <p:cNvSpPr/>
          <p:nvPr userDrawn="1"/>
        </p:nvSpPr>
        <p:spPr>
          <a:xfrm>
            <a:off x="5841642" y="2847972"/>
            <a:ext cx="139887" cy="139924"/>
          </a:xfrm>
          <a:prstGeom prst="ellipse">
            <a:avLst/>
          </a:prstGeom>
          <a:solidFill>
            <a:srgbClr val="2684E2"/>
          </a:soli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68552" tIns="34276" rIns="68552" bIns="34276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C2DA6D4A-6999-41D2-A6C5-8093F90A9F87}"/>
              </a:ext>
            </a:extLst>
          </p:cNvPr>
          <p:cNvSpPr/>
          <p:nvPr userDrawn="1"/>
        </p:nvSpPr>
        <p:spPr>
          <a:xfrm>
            <a:off x="4664238" y="1503756"/>
            <a:ext cx="215851" cy="215907"/>
          </a:xfrm>
          <a:prstGeom prst="ellipse">
            <a:avLst/>
          </a:prstGeom>
          <a:solidFill>
            <a:srgbClr val="2684E2"/>
          </a:soli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68552" tIns="34276" rIns="68552" bIns="34276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DA2924E-6AFF-43AD-8965-962CD9225DE1}"/>
              </a:ext>
            </a:extLst>
          </p:cNvPr>
          <p:cNvGrpSpPr/>
          <p:nvPr userDrawn="1"/>
        </p:nvGrpSpPr>
        <p:grpSpPr>
          <a:xfrm>
            <a:off x="1389566" y="1812251"/>
            <a:ext cx="1046460" cy="1046732"/>
            <a:chOff x="1389566" y="1812251"/>
            <a:chExt cx="1046460" cy="1046732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1D437466-05FA-4A81-8CA3-3511B1240935}"/>
                </a:ext>
              </a:extLst>
            </p:cNvPr>
            <p:cNvGrpSpPr/>
            <p:nvPr/>
          </p:nvGrpSpPr>
          <p:grpSpPr>
            <a:xfrm>
              <a:off x="1389566" y="1812251"/>
              <a:ext cx="1046460" cy="1046732"/>
              <a:chOff x="1677608" y="2996952"/>
              <a:chExt cx="1395643" cy="1395643"/>
            </a:xfrm>
          </p:grpSpPr>
          <p:sp>
            <p:nvSpPr>
              <p:cNvPr id="33" name="Oval 60">
                <a:extLst>
                  <a:ext uri="{FF2B5EF4-FFF2-40B4-BE49-F238E27FC236}">
                    <a16:creationId xmlns:a16="http://schemas.microsoft.com/office/drawing/2014/main" id="{432F7E65-2F2E-42F1-AFF5-2EAFC191A7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77608" y="2996952"/>
                <a:ext cx="1395643" cy="1395643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lumMod val="81000"/>
                    </a:sysClr>
                  </a:gs>
                  <a:gs pos="0">
                    <a:sysClr val="window" lastClr="FFFFFF">
                      <a:lumMod val="99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317500" dist="1143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  <p:sp>
            <p:nvSpPr>
              <p:cNvPr id="34" name="Oval 29">
                <a:extLst>
                  <a:ext uri="{FF2B5EF4-FFF2-40B4-BE49-F238E27FC236}">
                    <a16:creationId xmlns:a16="http://schemas.microsoft.com/office/drawing/2014/main" id="{E246C38B-7B22-4844-89DD-51285AE3C0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50114" y="3169458"/>
                <a:ext cx="1050630" cy="1050630"/>
              </a:xfrm>
              <a:prstGeom prst="ellipse">
                <a:avLst/>
              </a:prstGeom>
              <a:solidFill>
                <a:srgbClr val="0070C0"/>
              </a:solidFill>
              <a:ln w="120650" cap="flat" cmpd="sng" algn="ctr">
                <a:gradFill flip="none" rotWithShape="1">
                  <a:gsLst>
                    <a:gs pos="0">
                      <a:sysClr val="window" lastClr="FFFFFF">
                        <a:lumMod val="78000"/>
                      </a:sysClr>
                    </a:gs>
                    <a:gs pos="100000">
                      <a:sysClr val="window" lastClr="FFFFFF">
                        <a:lumMod val="98000"/>
                      </a:sysClr>
                    </a:gs>
                  </a:gsLst>
                  <a:lin ang="5400000" scaled="1"/>
                  <a:tileRect/>
                </a:gradFill>
                <a:prstDash val="solid"/>
              </a:ln>
              <a:effectLst>
                <a:innerShdw blurRad="330200" dist="165100" dir="16200000">
                  <a:prstClr val="black">
                    <a:alpha val="53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</p:grpSp>
        <p:sp>
          <p:nvSpPr>
            <p:cNvPr id="32" name="TextBox 53">
              <a:extLst>
                <a:ext uri="{FF2B5EF4-FFF2-40B4-BE49-F238E27FC236}">
                  <a16:creationId xmlns:a16="http://schemas.microsoft.com/office/drawing/2014/main" id="{795D4121-18A5-4C82-9258-D476D600E08D}"/>
                </a:ext>
              </a:extLst>
            </p:cNvPr>
            <p:cNvSpPr txBox="1"/>
            <p:nvPr/>
          </p:nvSpPr>
          <p:spPr>
            <a:xfrm flipH="1">
              <a:off x="1797798" y="2084681"/>
              <a:ext cx="269960" cy="577081"/>
            </a:xfrm>
            <a:prstGeom prst="rect">
              <a:avLst/>
            </a:prstGeom>
            <a:noFill/>
          </p:spPr>
          <p:txBody>
            <a:bodyPr wrap="square" lIns="68552" tIns="34276" rIns="68552" bIns="34276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3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谢</a:t>
              </a:r>
              <a:endParaRPr kumimoji="0" lang="id-ID" sz="33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2CA4C8BB-0768-48AB-B152-1426CE5D7296}"/>
              </a:ext>
            </a:extLst>
          </p:cNvPr>
          <p:cNvGrpSpPr/>
          <p:nvPr userDrawn="1"/>
        </p:nvGrpSpPr>
        <p:grpSpPr>
          <a:xfrm>
            <a:off x="2479080" y="1831052"/>
            <a:ext cx="1046460" cy="1046732"/>
            <a:chOff x="2479080" y="1831052"/>
            <a:chExt cx="1046460" cy="1046732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C9D7D3C5-B8F2-4C2E-BA87-A7165D9C7D3C}"/>
                </a:ext>
              </a:extLst>
            </p:cNvPr>
            <p:cNvGrpSpPr/>
            <p:nvPr/>
          </p:nvGrpSpPr>
          <p:grpSpPr>
            <a:xfrm>
              <a:off x="2479080" y="1831052"/>
              <a:ext cx="1046460" cy="1046732"/>
              <a:chOff x="1677608" y="2996952"/>
              <a:chExt cx="1395643" cy="1395643"/>
            </a:xfrm>
          </p:grpSpPr>
          <p:sp>
            <p:nvSpPr>
              <p:cNvPr id="38" name="Oval 60">
                <a:extLst>
                  <a:ext uri="{FF2B5EF4-FFF2-40B4-BE49-F238E27FC236}">
                    <a16:creationId xmlns:a16="http://schemas.microsoft.com/office/drawing/2014/main" id="{CD2DA2FA-5E57-426F-A33A-B288CD455B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77608" y="2996952"/>
                <a:ext cx="1395643" cy="1395643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lumMod val="81000"/>
                    </a:sysClr>
                  </a:gs>
                  <a:gs pos="0">
                    <a:sysClr val="window" lastClr="FFFFFF">
                      <a:lumMod val="99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317500" dist="1143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  <p:sp>
            <p:nvSpPr>
              <p:cNvPr id="39" name="Oval 29">
                <a:extLst>
                  <a:ext uri="{FF2B5EF4-FFF2-40B4-BE49-F238E27FC236}">
                    <a16:creationId xmlns:a16="http://schemas.microsoft.com/office/drawing/2014/main" id="{56FC4155-7B2D-49DC-A7BA-0478E29506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50114" y="3169458"/>
                <a:ext cx="1050630" cy="1050630"/>
              </a:xfrm>
              <a:prstGeom prst="ellipse">
                <a:avLst/>
              </a:prstGeom>
              <a:solidFill>
                <a:srgbClr val="00B0F0"/>
              </a:solidFill>
              <a:ln w="120650" cap="flat" cmpd="sng" algn="ctr">
                <a:gradFill flip="none" rotWithShape="1">
                  <a:gsLst>
                    <a:gs pos="0">
                      <a:sysClr val="window" lastClr="FFFFFF">
                        <a:lumMod val="78000"/>
                      </a:sysClr>
                    </a:gs>
                    <a:gs pos="100000">
                      <a:sysClr val="window" lastClr="FFFFFF">
                        <a:lumMod val="98000"/>
                      </a:sysClr>
                    </a:gs>
                  </a:gsLst>
                  <a:lin ang="5400000" scaled="1"/>
                  <a:tileRect/>
                </a:gradFill>
                <a:prstDash val="solid"/>
              </a:ln>
              <a:effectLst>
                <a:innerShdw blurRad="330200" dist="165100" dir="16200000">
                  <a:prstClr val="black">
                    <a:alpha val="53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</p:grpSp>
        <p:sp>
          <p:nvSpPr>
            <p:cNvPr id="37" name="TextBox 54">
              <a:extLst>
                <a:ext uri="{FF2B5EF4-FFF2-40B4-BE49-F238E27FC236}">
                  <a16:creationId xmlns:a16="http://schemas.microsoft.com/office/drawing/2014/main" id="{A42EBB41-5B01-4015-9CCB-E981E1F98F3A}"/>
                </a:ext>
              </a:extLst>
            </p:cNvPr>
            <p:cNvSpPr txBox="1"/>
            <p:nvPr/>
          </p:nvSpPr>
          <p:spPr>
            <a:xfrm flipH="1">
              <a:off x="2847348" y="2084681"/>
              <a:ext cx="269960" cy="577081"/>
            </a:xfrm>
            <a:prstGeom prst="rect">
              <a:avLst/>
            </a:prstGeom>
            <a:noFill/>
          </p:spPr>
          <p:txBody>
            <a:bodyPr wrap="square" lIns="68552" tIns="34276" rIns="68552" bIns="34276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3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谢</a:t>
              </a:r>
              <a:endParaRPr kumimoji="0" lang="id-ID" sz="33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9D52069B-D94A-4D25-9821-C36DFBF901F1}"/>
              </a:ext>
            </a:extLst>
          </p:cNvPr>
          <p:cNvGrpSpPr/>
          <p:nvPr userDrawn="1"/>
        </p:nvGrpSpPr>
        <p:grpSpPr>
          <a:xfrm>
            <a:off x="3579532" y="1831052"/>
            <a:ext cx="1046460" cy="1046732"/>
            <a:chOff x="3579532" y="1831052"/>
            <a:chExt cx="1046460" cy="1046732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ABC1A922-5C20-455D-97C0-F7DF69EFAE07}"/>
                </a:ext>
              </a:extLst>
            </p:cNvPr>
            <p:cNvGrpSpPr/>
            <p:nvPr/>
          </p:nvGrpSpPr>
          <p:grpSpPr>
            <a:xfrm>
              <a:off x="3579532" y="1831052"/>
              <a:ext cx="1046460" cy="1046732"/>
              <a:chOff x="1677608" y="2996952"/>
              <a:chExt cx="1395643" cy="1395643"/>
            </a:xfrm>
          </p:grpSpPr>
          <p:sp>
            <p:nvSpPr>
              <p:cNvPr id="43" name="Oval 60">
                <a:extLst>
                  <a:ext uri="{FF2B5EF4-FFF2-40B4-BE49-F238E27FC236}">
                    <a16:creationId xmlns:a16="http://schemas.microsoft.com/office/drawing/2014/main" id="{06341A0C-E0ED-48B0-9D68-CEF85E7F35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77608" y="2996952"/>
                <a:ext cx="1395643" cy="1395643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lumMod val="81000"/>
                    </a:sysClr>
                  </a:gs>
                  <a:gs pos="0">
                    <a:sysClr val="window" lastClr="FFFFFF">
                      <a:lumMod val="99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317500" dist="1143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  <p:sp>
            <p:nvSpPr>
              <p:cNvPr id="44" name="Oval 29">
                <a:extLst>
                  <a:ext uri="{FF2B5EF4-FFF2-40B4-BE49-F238E27FC236}">
                    <a16:creationId xmlns:a16="http://schemas.microsoft.com/office/drawing/2014/main" id="{2998E300-4142-40DE-93B0-C42AF9A4BE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50114" y="3169458"/>
                <a:ext cx="1050630" cy="1050630"/>
              </a:xfrm>
              <a:prstGeom prst="ellipse">
                <a:avLst/>
              </a:prstGeom>
              <a:solidFill>
                <a:srgbClr val="2684E2"/>
              </a:solidFill>
              <a:ln w="120650" cap="flat" cmpd="sng" algn="ctr">
                <a:gradFill flip="none" rotWithShape="1">
                  <a:gsLst>
                    <a:gs pos="0">
                      <a:sysClr val="window" lastClr="FFFFFF">
                        <a:lumMod val="78000"/>
                      </a:sysClr>
                    </a:gs>
                    <a:gs pos="100000">
                      <a:sysClr val="window" lastClr="FFFFFF">
                        <a:lumMod val="98000"/>
                      </a:sysClr>
                    </a:gs>
                  </a:gsLst>
                  <a:lin ang="5400000" scaled="1"/>
                  <a:tileRect/>
                </a:gradFill>
                <a:prstDash val="solid"/>
              </a:ln>
              <a:effectLst>
                <a:innerShdw blurRad="330200" dist="165100" dir="16200000">
                  <a:prstClr val="black">
                    <a:alpha val="53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</p:grpSp>
        <p:sp>
          <p:nvSpPr>
            <p:cNvPr id="42" name="TextBox 55">
              <a:extLst>
                <a:ext uri="{FF2B5EF4-FFF2-40B4-BE49-F238E27FC236}">
                  <a16:creationId xmlns:a16="http://schemas.microsoft.com/office/drawing/2014/main" id="{63DC673C-8649-40BB-B698-6EA51AE0D477}"/>
                </a:ext>
              </a:extLst>
            </p:cNvPr>
            <p:cNvSpPr txBox="1"/>
            <p:nvPr/>
          </p:nvSpPr>
          <p:spPr>
            <a:xfrm flipH="1">
              <a:off x="3946636" y="2084681"/>
              <a:ext cx="269960" cy="577081"/>
            </a:xfrm>
            <a:prstGeom prst="rect">
              <a:avLst/>
            </a:prstGeom>
            <a:noFill/>
          </p:spPr>
          <p:txBody>
            <a:bodyPr wrap="square" lIns="68552" tIns="34276" rIns="68552" bIns="34276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3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各</a:t>
              </a:r>
              <a:endParaRPr kumimoji="0" lang="id-ID" sz="33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BB67B2DE-BE17-46A0-A3D5-36DAF9841700}"/>
              </a:ext>
            </a:extLst>
          </p:cNvPr>
          <p:cNvGrpSpPr/>
          <p:nvPr userDrawn="1"/>
        </p:nvGrpSpPr>
        <p:grpSpPr>
          <a:xfrm>
            <a:off x="4746743" y="1831052"/>
            <a:ext cx="1046460" cy="1046732"/>
            <a:chOff x="4746743" y="1831052"/>
            <a:chExt cx="1046460" cy="1046732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87FBE5AA-BFD1-4AF6-9E10-9D9403209ACF}"/>
                </a:ext>
              </a:extLst>
            </p:cNvPr>
            <p:cNvGrpSpPr/>
            <p:nvPr/>
          </p:nvGrpSpPr>
          <p:grpSpPr>
            <a:xfrm>
              <a:off x="4746743" y="1831052"/>
              <a:ext cx="1046460" cy="1046732"/>
              <a:chOff x="1677608" y="2996952"/>
              <a:chExt cx="1395643" cy="1395643"/>
            </a:xfrm>
          </p:grpSpPr>
          <p:sp>
            <p:nvSpPr>
              <p:cNvPr id="48" name="Oval 60">
                <a:extLst>
                  <a:ext uri="{FF2B5EF4-FFF2-40B4-BE49-F238E27FC236}">
                    <a16:creationId xmlns:a16="http://schemas.microsoft.com/office/drawing/2014/main" id="{5E388628-D7C6-41A4-B207-B1773604D0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77608" y="2996952"/>
                <a:ext cx="1395643" cy="1395643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lumMod val="81000"/>
                    </a:sysClr>
                  </a:gs>
                  <a:gs pos="0">
                    <a:sysClr val="window" lastClr="FFFFFF">
                      <a:lumMod val="99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317500" dist="1143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  <p:sp>
            <p:nvSpPr>
              <p:cNvPr id="49" name="Oval 29">
                <a:extLst>
                  <a:ext uri="{FF2B5EF4-FFF2-40B4-BE49-F238E27FC236}">
                    <a16:creationId xmlns:a16="http://schemas.microsoft.com/office/drawing/2014/main" id="{E22A5221-AA96-4E0D-B423-2FD3603820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50114" y="3169458"/>
                <a:ext cx="1050630" cy="1050630"/>
              </a:xfrm>
              <a:prstGeom prst="ellipse">
                <a:avLst/>
              </a:prstGeom>
              <a:solidFill>
                <a:srgbClr val="00B0F0"/>
              </a:solidFill>
              <a:ln w="120650" cap="flat" cmpd="sng" algn="ctr">
                <a:gradFill flip="none" rotWithShape="1">
                  <a:gsLst>
                    <a:gs pos="0">
                      <a:sysClr val="window" lastClr="FFFFFF">
                        <a:lumMod val="78000"/>
                      </a:sysClr>
                    </a:gs>
                    <a:gs pos="100000">
                      <a:sysClr val="window" lastClr="FFFFFF">
                        <a:lumMod val="98000"/>
                      </a:sysClr>
                    </a:gs>
                  </a:gsLst>
                  <a:lin ang="5400000" scaled="1"/>
                  <a:tileRect/>
                </a:gradFill>
                <a:prstDash val="solid"/>
              </a:ln>
              <a:effectLst>
                <a:innerShdw blurRad="330200" dist="165100" dir="16200000">
                  <a:prstClr val="black">
                    <a:alpha val="53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</p:grpSp>
        <p:sp>
          <p:nvSpPr>
            <p:cNvPr id="47" name="TextBox 56">
              <a:extLst>
                <a:ext uri="{FF2B5EF4-FFF2-40B4-BE49-F238E27FC236}">
                  <a16:creationId xmlns:a16="http://schemas.microsoft.com/office/drawing/2014/main" id="{2E2CC90B-069B-4E49-B2F1-AAD03E726E3A}"/>
                </a:ext>
              </a:extLst>
            </p:cNvPr>
            <p:cNvSpPr txBox="1"/>
            <p:nvPr/>
          </p:nvSpPr>
          <p:spPr>
            <a:xfrm flipH="1">
              <a:off x="5115010" y="2084681"/>
              <a:ext cx="269960" cy="577081"/>
            </a:xfrm>
            <a:prstGeom prst="rect">
              <a:avLst/>
            </a:prstGeom>
            <a:noFill/>
          </p:spPr>
          <p:txBody>
            <a:bodyPr wrap="square" lIns="68552" tIns="34276" rIns="68552" bIns="34276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3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位</a:t>
              </a:r>
              <a:endParaRPr kumimoji="0" lang="id-ID" sz="33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2C550013-0F68-4ACC-9F6C-00947B5A7A9E}"/>
              </a:ext>
            </a:extLst>
          </p:cNvPr>
          <p:cNvGrpSpPr/>
          <p:nvPr userDrawn="1"/>
        </p:nvGrpSpPr>
        <p:grpSpPr>
          <a:xfrm>
            <a:off x="7035016" y="1831052"/>
            <a:ext cx="1046460" cy="1046732"/>
            <a:chOff x="7035016" y="1831052"/>
            <a:chExt cx="1046460" cy="1046732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258C91C5-DDEA-4524-9D2B-42AE775A5EA5}"/>
                </a:ext>
              </a:extLst>
            </p:cNvPr>
            <p:cNvGrpSpPr/>
            <p:nvPr/>
          </p:nvGrpSpPr>
          <p:grpSpPr>
            <a:xfrm>
              <a:off x="7035016" y="1831052"/>
              <a:ext cx="1046460" cy="1046732"/>
              <a:chOff x="1677608" y="2996952"/>
              <a:chExt cx="1395643" cy="1395643"/>
            </a:xfrm>
          </p:grpSpPr>
          <p:sp>
            <p:nvSpPr>
              <p:cNvPr id="53" name="Oval 60">
                <a:extLst>
                  <a:ext uri="{FF2B5EF4-FFF2-40B4-BE49-F238E27FC236}">
                    <a16:creationId xmlns:a16="http://schemas.microsoft.com/office/drawing/2014/main" id="{4750227F-5509-45F2-AC9D-450D106B4D8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77608" y="2996952"/>
                <a:ext cx="1395643" cy="1395643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lumMod val="81000"/>
                    </a:sysClr>
                  </a:gs>
                  <a:gs pos="0">
                    <a:sysClr val="window" lastClr="FFFFFF">
                      <a:lumMod val="99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317500" dist="1143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  <p:sp>
            <p:nvSpPr>
              <p:cNvPr id="54" name="Oval 29">
                <a:extLst>
                  <a:ext uri="{FF2B5EF4-FFF2-40B4-BE49-F238E27FC236}">
                    <a16:creationId xmlns:a16="http://schemas.microsoft.com/office/drawing/2014/main" id="{1D4150DB-4112-406A-823D-CBA8326C23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50114" y="3169458"/>
                <a:ext cx="1050630" cy="1050630"/>
              </a:xfrm>
              <a:prstGeom prst="ellipse">
                <a:avLst/>
              </a:prstGeom>
              <a:solidFill>
                <a:srgbClr val="1F497D">
                  <a:lumMod val="60000"/>
                  <a:lumOff val="40000"/>
                </a:srgbClr>
              </a:solidFill>
              <a:ln w="120650" cap="flat" cmpd="sng" algn="ctr">
                <a:gradFill flip="none" rotWithShape="1">
                  <a:gsLst>
                    <a:gs pos="0">
                      <a:sysClr val="window" lastClr="FFFFFF">
                        <a:lumMod val="78000"/>
                      </a:sysClr>
                    </a:gs>
                    <a:gs pos="100000">
                      <a:sysClr val="window" lastClr="FFFFFF">
                        <a:lumMod val="98000"/>
                      </a:sysClr>
                    </a:gs>
                  </a:gsLst>
                  <a:lin ang="5400000" scaled="1"/>
                  <a:tileRect/>
                </a:gradFill>
                <a:prstDash val="solid"/>
              </a:ln>
              <a:effectLst>
                <a:innerShdw blurRad="330200" dist="165100" dir="16200000">
                  <a:prstClr val="black">
                    <a:alpha val="53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</p:grpSp>
        <p:sp>
          <p:nvSpPr>
            <p:cNvPr id="52" name="TextBox 57">
              <a:extLst>
                <a:ext uri="{FF2B5EF4-FFF2-40B4-BE49-F238E27FC236}">
                  <a16:creationId xmlns:a16="http://schemas.microsoft.com/office/drawing/2014/main" id="{CEDDFED8-0D93-473E-A00B-54065B3DE060}"/>
                </a:ext>
              </a:extLst>
            </p:cNvPr>
            <p:cNvSpPr txBox="1"/>
            <p:nvPr/>
          </p:nvSpPr>
          <p:spPr>
            <a:xfrm flipH="1">
              <a:off x="7392347" y="2084681"/>
              <a:ext cx="269960" cy="577081"/>
            </a:xfrm>
            <a:prstGeom prst="rect">
              <a:avLst/>
            </a:prstGeom>
            <a:noFill/>
          </p:spPr>
          <p:txBody>
            <a:bodyPr wrap="square" lIns="68552" tIns="34276" rIns="68552" bIns="34276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3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家</a:t>
              </a:r>
              <a:endParaRPr kumimoji="0" lang="id-ID" sz="33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88706213-B6C4-42B1-A7A5-F388FDB976F7}"/>
              </a:ext>
            </a:extLst>
          </p:cNvPr>
          <p:cNvGrpSpPr/>
          <p:nvPr userDrawn="1"/>
        </p:nvGrpSpPr>
        <p:grpSpPr>
          <a:xfrm>
            <a:off x="5847194" y="1831052"/>
            <a:ext cx="1046460" cy="1046732"/>
            <a:chOff x="5847194" y="1831052"/>
            <a:chExt cx="1046460" cy="1046732"/>
          </a:xfrm>
        </p:grpSpPr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C85836EC-B74E-48B8-8D04-355BE162E0AF}"/>
                </a:ext>
              </a:extLst>
            </p:cNvPr>
            <p:cNvGrpSpPr/>
            <p:nvPr/>
          </p:nvGrpSpPr>
          <p:grpSpPr>
            <a:xfrm>
              <a:off x="5847194" y="1831052"/>
              <a:ext cx="1046460" cy="1046732"/>
              <a:chOff x="1677608" y="2996952"/>
              <a:chExt cx="1395643" cy="1395643"/>
            </a:xfrm>
          </p:grpSpPr>
          <p:sp>
            <p:nvSpPr>
              <p:cNvPr id="58" name="Oval 60">
                <a:extLst>
                  <a:ext uri="{FF2B5EF4-FFF2-40B4-BE49-F238E27FC236}">
                    <a16:creationId xmlns:a16="http://schemas.microsoft.com/office/drawing/2014/main" id="{19466ACB-A72D-43E7-B65E-08DCFF57C7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77608" y="2996952"/>
                <a:ext cx="1395643" cy="1395643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lumMod val="81000"/>
                    </a:sysClr>
                  </a:gs>
                  <a:gs pos="0">
                    <a:sysClr val="window" lastClr="FFFFFF">
                      <a:lumMod val="99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317500" dist="1143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  <p:sp>
            <p:nvSpPr>
              <p:cNvPr id="59" name="Oval 29">
                <a:extLst>
                  <a:ext uri="{FF2B5EF4-FFF2-40B4-BE49-F238E27FC236}">
                    <a16:creationId xmlns:a16="http://schemas.microsoft.com/office/drawing/2014/main" id="{A3FBF383-8A9B-42EB-8F4F-198B6944EC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50114" y="3169458"/>
                <a:ext cx="1050630" cy="1050630"/>
              </a:xfrm>
              <a:prstGeom prst="ellipse">
                <a:avLst/>
              </a:prstGeom>
              <a:solidFill>
                <a:srgbClr val="2684E2"/>
              </a:solidFill>
              <a:ln w="120650" cap="flat" cmpd="sng" algn="ctr">
                <a:gradFill flip="none" rotWithShape="1">
                  <a:gsLst>
                    <a:gs pos="0">
                      <a:sysClr val="window" lastClr="FFFFFF">
                        <a:lumMod val="78000"/>
                      </a:sysClr>
                    </a:gs>
                    <a:gs pos="100000">
                      <a:sysClr val="window" lastClr="FFFFFF">
                        <a:lumMod val="98000"/>
                      </a:sysClr>
                    </a:gs>
                  </a:gsLst>
                  <a:lin ang="5400000" scaled="1"/>
                  <a:tileRect/>
                </a:gradFill>
                <a:prstDash val="solid"/>
              </a:ln>
              <a:effectLst>
                <a:innerShdw blurRad="330200" dist="165100" dir="16200000">
                  <a:prstClr val="black">
                    <a:alpha val="53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</p:grpSp>
        <p:sp>
          <p:nvSpPr>
            <p:cNvPr id="57" name="TextBox 58">
              <a:extLst>
                <a:ext uri="{FF2B5EF4-FFF2-40B4-BE49-F238E27FC236}">
                  <a16:creationId xmlns:a16="http://schemas.microsoft.com/office/drawing/2014/main" id="{AF6046F1-4768-43CD-8AE7-E10EE08D0283}"/>
                </a:ext>
              </a:extLst>
            </p:cNvPr>
            <p:cNvSpPr txBox="1"/>
            <p:nvPr/>
          </p:nvSpPr>
          <p:spPr>
            <a:xfrm flipH="1">
              <a:off x="6214298" y="2084681"/>
              <a:ext cx="269960" cy="577081"/>
            </a:xfrm>
            <a:prstGeom prst="rect">
              <a:avLst/>
            </a:prstGeom>
            <a:noFill/>
          </p:spPr>
          <p:txBody>
            <a:bodyPr wrap="square" lIns="68552" tIns="34276" rIns="68552" bIns="34276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3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专</a:t>
              </a:r>
              <a:endParaRPr kumimoji="0" lang="id-ID" sz="33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867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tsw\Desktop\2.jp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B54E907-FA65-44F1-B1E3-76BCF9749D7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1023" y="161505"/>
            <a:ext cx="821981" cy="74846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A3DAF445-B7D6-411F-B986-F276E0B2E11D}"/>
              </a:ext>
            </a:extLst>
          </p:cNvPr>
          <p:cNvSpPr/>
          <p:nvPr userDrawn="1"/>
        </p:nvSpPr>
        <p:spPr>
          <a:xfrm>
            <a:off x="121023" y="98616"/>
            <a:ext cx="71914" cy="561022"/>
          </a:xfrm>
          <a:prstGeom prst="rect">
            <a:avLst/>
          </a:prstGeom>
          <a:solidFill>
            <a:srgbClr val="E85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956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3" r:id="rId4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100" b="1" u="none" strike="noStrike" kern="1200" cap="none" spc="15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750"/>
        </a:spcAft>
        <a:buFont typeface="Arial" panose="020B0604020202020204" pitchFamily="34" charset="0"/>
        <a:buChar char="•"/>
        <a:defRPr sz="1200" u="none" strike="noStrike" kern="1200" cap="none" spc="113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750"/>
        </a:spcAft>
        <a:buFont typeface="Arial" panose="020B0604020202020204" pitchFamily="34" charset="0"/>
        <a:buChar char="•"/>
        <a:tabLst>
          <a:tab pos="1207294" algn="l"/>
        </a:tabLst>
        <a:defRPr sz="1200" u="none" strike="noStrike" kern="1200" cap="none" spc="113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750"/>
        </a:spcAft>
        <a:buFont typeface="Arial" panose="020B0604020202020204" pitchFamily="34" charset="0"/>
        <a:buChar char="•"/>
        <a:defRPr sz="1200" u="none" strike="noStrike" kern="1200" cap="none" spc="113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750"/>
        </a:spcAft>
        <a:buFont typeface="Arial" panose="020B0604020202020204" pitchFamily="34" charset="0"/>
        <a:buChar char="•"/>
        <a:defRPr sz="1200" u="none" strike="noStrike" kern="1200" cap="none" spc="113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750"/>
        </a:spcAft>
        <a:buFont typeface="Arial" panose="020B0604020202020204" pitchFamily="34" charset="0"/>
        <a:buChar char="•"/>
        <a:defRPr sz="1200" u="none" strike="noStrike" kern="1200" cap="none" spc="113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9.gif"/><Relationship Id="rId10" Type="http://schemas.openxmlformats.org/officeDocument/2006/relationships/image" Target="../media/image4.png"/><Relationship Id="rId4" Type="http://schemas.openxmlformats.org/officeDocument/2006/relationships/image" Target="../media/image8.png"/><Relationship Id="rId9" Type="http://schemas.openxmlformats.org/officeDocument/2006/relationships/image" Target="../media/image7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44364" y="2211710"/>
            <a:ext cx="5709752" cy="67768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/>
                <a:cs typeface="微软雅黑" panose="020B0503020204020204" pitchFamily="34" charset="-122"/>
              </a:rPr>
              <a:t>方阵的特征值与特征向量</a:t>
            </a:r>
            <a:endParaRPr kumimoji="0" lang="en-US" altLang="zh-CN" sz="3600" b="1" i="0" u="none" strike="noStrike" kern="1200" cap="none" spc="0" normalizeH="0" baseline="0" noProof="1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/>
              <a:cs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257091" y="1131590"/>
            <a:ext cx="2958454" cy="702078"/>
            <a:chOff x="1187624" y="987574"/>
            <a:chExt cx="2958454" cy="702078"/>
          </a:xfrm>
        </p:grpSpPr>
        <p:grpSp>
          <p:nvGrpSpPr>
            <p:cNvPr id="23" name="组合 22"/>
            <p:cNvGrpSpPr/>
            <p:nvPr/>
          </p:nvGrpSpPr>
          <p:grpSpPr>
            <a:xfrm>
              <a:off x="1187624" y="987574"/>
              <a:ext cx="701895" cy="702078"/>
              <a:chOff x="1677608" y="2996952"/>
              <a:chExt cx="1395643" cy="1395643"/>
            </a:xfrm>
          </p:grpSpPr>
          <p:sp>
            <p:nvSpPr>
              <p:cNvPr id="38" name="Oval 60"/>
              <p:cNvSpPr>
                <a:spLocks noChangeAspect="1"/>
              </p:cNvSpPr>
              <p:nvPr/>
            </p:nvSpPr>
            <p:spPr>
              <a:xfrm>
                <a:off x="1677608" y="2996952"/>
                <a:ext cx="1395643" cy="1395643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lumMod val="81000"/>
                    </a:sysClr>
                  </a:gs>
                  <a:gs pos="0">
                    <a:sysClr val="window" lastClr="FFFFFF">
                      <a:lumMod val="99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317500" dist="1143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A783A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endParaRPr>
              </a:p>
            </p:txBody>
          </p:sp>
          <p:sp>
            <p:nvSpPr>
              <p:cNvPr id="39" name="Oval 29"/>
              <p:cNvSpPr>
                <a:spLocks noChangeAspect="1"/>
              </p:cNvSpPr>
              <p:nvPr/>
            </p:nvSpPr>
            <p:spPr>
              <a:xfrm>
                <a:off x="1850114" y="3169458"/>
                <a:ext cx="1050630" cy="1050630"/>
              </a:xfrm>
              <a:prstGeom prst="ellipse">
                <a:avLst/>
              </a:prstGeom>
              <a:solidFill>
                <a:srgbClr val="00B0F0"/>
              </a:solidFill>
              <a:ln w="120650" cap="flat" cmpd="sng" algn="ctr">
                <a:gradFill flip="none" rotWithShape="1">
                  <a:gsLst>
                    <a:gs pos="0">
                      <a:sysClr val="window" lastClr="FFFFFF">
                        <a:lumMod val="78000"/>
                      </a:sysClr>
                    </a:gs>
                    <a:gs pos="100000">
                      <a:sysClr val="window" lastClr="FFFFFF">
                        <a:lumMod val="98000"/>
                      </a:sysClr>
                    </a:gs>
                  </a:gsLst>
                  <a:lin ang="5400000" scaled="1"/>
                  <a:tileRect/>
                </a:gradFill>
                <a:prstDash val="solid"/>
              </a:ln>
              <a:effectLst>
                <a:innerShdw blurRad="330200" dist="165100" dir="16200000">
                  <a:prstClr val="black">
                    <a:alpha val="53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srgbClr val="FA783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DIN-BoldItalic" pitchFamily="50" charset="0"/>
                  <a:ea typeface="微软雅黑"/>
                  <a:cs typeface="+mn-cs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1943511" y="987574"/>
              <a:ext cx="701895" cy="702078"/>
              <a:chOff x="1677608" y="2996952"/>
              <a:chExt cx="1395643" cy="1395643"/>
            </a:xfrm>
          </p:grpSpPr>
          <p:sp>
            <p:nvSpPr>
              <p:cNvPr id="36" name="Oval 60"/>
              <p:cNvSpPr>
                <a:spLocks noChangeAspect="1"/>
              </p:cNvSpPr>
              <p:nvPr/>
            </p:nvSpPr>
            <p:spPr>
              <a:xfrm>
                <a:off x="1677608" y="2996952"/>
                <a:ext cx="1395643" cy="1395643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lumMod val="81000"/>
                    </a:sysClr>
                  </a:gs>
                  <a:gs pos="0">
                    <a:sysClr val="window" lastClr="FFFFFF">
                      <a:lumMod val="99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317500" dist="1143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A783A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endParaRPr>
              </a:p>
            </p:txBody>
          </p:sp>
          <p:sp>
            <p:nvSpPr>
              <p:cNvPr id="37" name="Oval 29"/>
              <p:cNvSpPr>
                <a:spLocks noChangeAspect="1"/>
              </p:cNvSpPr>
              <p:nvPr/>
            </p:nvSpPr>
            <p:spPr>
              <a:xfrm>
                <a:off x="1850114" y="3169458"/>
                <a:ext cx="1050630" cy="1050630"/>
              </a:xfrm>
              <a:prstGeom prst="ellipse">
                <a:avLst/>
              </a:prstGeom>
              <a:solidFill>
                <a:srgbClr val="2684E2"/>
              </a:solidFill>
              <a:ln w="120650" cap="flat" cmpd="sng" algn="ctr">
                <a:gradFill flip="none" rotWithShape="1">
                  <a:gsLst>
                    <a:gs pos="0">
                      <a:sysClr val="window" lastClr="FFFFFF">
                        <a:lumMod val="78000"/>
                      </a:sysClr>
                    </a:gs>
                    <a:gs pos="100000">
                      <a:sysClr val="window" lastClr="FFFFFF">
                        <a:lumMod val="98000"/>
                      </a:sysClr>
                    </a:gs>
                  </a:gsLst>
                  <a:lin ang="5400000" scaled="1"/>
                  <a:tileRect/>
                </a:gradFill>
                <a:prstDash val="solid"/>
              </a:ln>
              <a:effectLst>
                <a:innerShdw blurRad="330200" dist="165100" dir="16200000">
                  <a:prstClr val="black">
                    <a:alpha val="53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srgbClr val="FA783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DIN-BoldItalic" pitchFamily="50" charset="0"/>
                  <a:ea typeface="微软雅黑"/>
                  <a:cs typeface="+mn-cs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699399" y="987574"/>
              <a:ext cx="701895" cy="702078"/>
              <a:chOff x="1677608" y="2996952"/>
              <a:chExt cx="1395643" cy="1395643"/>
            </a:xfrm>
          </p:grpSpPr>
          <p:sp>
            <p:nvSpPr>
              <p:cNvPr id="34" name="Oval 60"/>
              <p:cNvSpPr>
                <a:spLocks noChangeAspect="1"/>
              </p:cNvSpPr>
              <p:nvPr/>
            </p:nvSpPr>
            <p:spPr>
              <a:xfrm>
                <a:off x="1677608" y="2996952"/>
                <a:ext cx="1395643" cy="1395643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lumMod val="81000"/>
                    </a:sysClr>
                  </a:gs>
                  <a:gs pos="0">
                    <a:sysClr val="window" lastClr="FFFFFF">
                      <a:lumMod val="99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317500" dist="1143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A783A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endParaRPr>
              </a:p>
            </p:txBody>
          </p:sp>
          <p:sp>
            <p:nvSpPr>
              <p:cNvPr id="35" name="Oval 29"/>
              <p:cNvSpPr>
                <a:spLocks noChangeAspect="1"/>
              </p:cNvSpPr>
              <p:nvPr/>
            </p:nvSpPr>
            <p:spPr>
              <a:xfrm>
                <a:off x="1850114" y="3169458"/>
                <a:ext cx="1050630" cy="1050630"/>
              </a:xfrm>
              <a:prstGeom prst="ellipse">
                <a:avLst/>
              </a:prstGeom>
              <a:solidFill>
                <a:srgbClr val="1F497D">
                  <a:lumMod val="60000"/>
                  <a:lumOff val="40000"/>
                </a:srgbClr>
              </a:solidFill>
              <a:ln w="120650" cap="flat" cmpd="sng" algn="ctr">
                <a:gradFill flip="none" rotWithShape="1">
                  <a:gsLst>
                    <a:gs pos="0">
                      <a:sysClr val="window" lastClr="FFFFFF">
                        <a:lumMod val="78000"/>
                      </a:sysClr>
                    </a:gs>
                    <a:gs pos="100000">
                      <a:sysClr val="window" lastClr="FFFFFF">
                        <a:lumMod val="98000"/>
                      </a:sysClr>
                    </a:gs>
                  </a:gsLst>
                  <a:lin ang="5400000" scaled="1"/>
                  <a:tileRect/>
                </a:gradFill>
                <a:prstDash val="solid"/>
              </a:ln>
              <a:effectLst>
                <a:innerShdw blurRad="330200" dist="165100" dir="16200000">
                  <a:prstClr val="black">
                    <a:alpha val="53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srgbClr val="FA783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DIN-BoldItalic" pitchFamily="50" charset="0"/>
                  <a:ea typeface="微软雅黑"/>
                  <a:cs typeface="+mn-cs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444183" y="987574"/>
              <a:ext cx="701895" cy="702078"/>
              <a:chOff x="1677608" y="2996952"/>
              <a:chExt cx="1395643" cy="1395643"/>
            </a:xfrm>
          </p:grpSpPr>
          <p:sp>
            <p:nvSpPr>
              <p:cNvPr id="32" name="Oval 60"/>
              <p:cNvSpPr>
                <a:spLocks noChangeAspect="1"/>
              </p:cNvSpPr>
              <p:nvPr/>
            </p:nvSpPr>
            <p:spPr>
              <a:xfrm>
                <a:off x="1677608" y="2996952"/>
                <a:ext cx="1395643" cy="1395643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lumMod val="81000"/>
                    </a:sysClr>
                  </a:gs>
                  <a:gs pos="0">
                    <a:sysClr val="window" lastClr="FFFFFF">
                      <a:lumMod val="99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317500" dist="1143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A783A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endParaRPr>
              </a:p>
            </p:txBody>
          </p:sp>
          <p:sp>
            <p:nvSpPr>
              <p:cNvPr id="33" name="Oval 29"/>
              <p:cNvSpPr>
                <a:spLocks noChangeAspect="1"/>
              </p:cNvSpPr>
              <p:nvPr/>
            </p:nvSpPr>
            <p:spPr>
              <a:xfrm>
                <a:off x="1850114" y="3169458"/>
                <a:ext cx="1050630" cy="1050630"/>
              </a:xfrm>
              <a:prstGeom prst="ellipse">
                <a:avLst/>
              </a:prstGeom>
              <a:solidFill>
                <a:srgbClr val="4F81BD">
                  <a:lumMod val="75000"/>
                </a:srgbClr>
              </a:solidFill>
              <a:ln w="120650" cap="flat" cmpd="sng" algn="ctr">
                <a:gradFill flip="none" rotWithShape="1">
                  <a:gsLst>
                    <a:gs pos="0">
                      <a:sysClr val="window" lastClr="FFFFFF">
                        <a:lumMod val="78000"/>
                      </a:sysClr>
                    </a:gs>
                    <a:gs pos="100000">
                      <a:sysClr val="window" lastClr="FFFFFF">
                        <a:lumMod val="98000"/>
                      </a:sysClr>
                    </a:gs>
                  </a:gsLst>
                  <a:lin ang="5400000" scaled="1"/>
                  <a:tileRect/>
                </a:gradFill>
                <a:prstDash val="solid"/>
              </a:ln>
              <a:effectLst>
                <a:innerShdw blurRad="330200" dist="165100" dir="16200000">
                  <a:prstClr val="black">
                    <a:alpha val="53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srgbClr val="FA783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DIN-BoldItalic" pitchFamily="50" charset="0"/>
                  <a:ea typeface="微软雅黑"/>
                  <a:cs typeface="+mn-cs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1317998" y="1138557"/>
              <a:ext cx="2699309" cy="419367"/>
              <a:chOff x="2434712" y="3316799"/>
              <a:chExt cx="2699309" cy="419367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2434712" y="3336056"/>
                <a:ext cx="4411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6855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/>
                    <a:cs typeface="+mn-cs"/>
                  </a:rPr>
                  <a:t>线</a:t>
                </a:r>
                <a:endPara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3190599" y="3316799"/>
                <a:ext cx="4411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6855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/>
                    <a:cs typeface="+mn-cs"/>
                  </a:rPr>
                  <a:t>性</a:t>
                </a:r>
                <a:endPara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3946487" y="3336056"/>
                <a:ext cx="4411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6855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/>
                    <a:cs typeface="+mn-cs"/>
                  </a:rPr>
                  <a:t>代</a:t>
                </a:r>
                <a:endPara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4691271" y="3316799"/>
                <a:ext cx="44275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6855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/>
                    <a:cs typeface="+mn-cs"/>
                  </a:rPr>
                  <a:t>数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819091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B7AB334-0118-4F36-9540-A43DC300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95486"/>
            <a:ext cx="8139178" cy="486000"/>
          </a:xfrm>
          <a:prstGeom prst="rect">
            <a:avLst/>
          </a:prstGeom>
        </p:spPr>
        <p:txBody>
          <a:bodyPr/>
          <a:lstStyle/>
          <a:p>
            <a:pPr lvl="0" defTabSz="685520">
              <a:spcBef>
                <a:spcPts val="0"/>
              </a:spcBef>
              <a:defRPr/>
            </a:pPr>
            <a:r>
              <a:rPr lang="zh-CN" altLang="en-US" dirty="0">
                <a:latin typeface="微软雅黑"/>
              </a:rPr>
              <a:t>四</a:t>
            </a:r>
            <a:r>
              <a:rPr lang="zh-CN" altLang="en-US" spc="0" dirty="0">
                <a:latin typeface="微软雅黑"/>
              </a:rPr>
              <a:t>、特征值与特征向量的应用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endParaRPr lang="en-US" altLang="zh-CN" sz="2000" b="1" dirty="0"/>
              </a:p>
              <a:p>
                <a:pPr marL="0" indent="0">
                  <a:spcAft>
                    <a:spcPts val="0"/>
                  </a:spcAft>
                  <a:buNone/>
                </a:pPr>
                <a:r>
                  <a:rPr lang="zh-CN" altLang="en-US" sz="2000" b="1" dirty="0"/>
                  <a:t>    某地天气仅受前一天天气状态影响：设从某一天开始的第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sz="2000" b="1" dirty="0"/>
                  <a:t>天为</a:t>
                </a:r>
                <a:r>
                  <a:rPr lang="zh-CN" altLang="en-US" sz="2000" b="1" dirty="0">
                    <a:solidFill>
                      <a:schemeClr val="accent2">
                        <a:lumMod val="75000"/>
                      </a:schemeClr>
                    </a:solidFill>
                  </a:rPr>
                  <a:t>晴天</a:t>
                </a:r>
                <a:r>
                  <a:rPr lang="zh-CN" altLang="en-US" sz="2000" b="1" dirty="0"/>
                  <a:t>、</a:t>
                </a:r>
                <a:r>
                  <a:rPr lang="zh-CN" altLang="en-US" sz="2000" b="1" dirty="0">
                    <a:solidFill>
                      <a:srgbClr val="00B050"/>
                    </a:solidFill>
                  </a:rPr>
                  <a:t>雨天</a:t>
                </a:r>
                <a:r>
                  <a:rPr lang="zh-CN" altLang="en-US" sz="2000" b="1" dirty="0"/>
                  <a:t>、</a:t>
                </a:r>
                <a:r>
                  <a:rPr lang="zh-CN" altLang="en-US" sz="2000" b="1" dirty="0">
                    <a:solidFill>
                      <a:srgbClr val="3333FF"/>
                    </a:solidFill>
                  </a:rPr>
                  <a:t>下雪天</a:t>
                </a:r>
                <a:r>
                  <a:rPr lang="zh-CN" altLang="en-US" sz="2000" b="1" dirty="0"/>
                  <a:t>概率为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altLang="zh-CN" sz="2000" b="1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altLang="zh-CN" sz="2000" b="1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altLang="zh-CN" sz="2000" b="1" dirty="0">
                    <a:latin typeface="Cambria Math" panose="02040503050406030204" pitchFamily="18" charset="0"/>
                  </a:rPr>
                  <a:t>, </a:t>
                </a:r>
                <a:r>
                  <a:rPr lang="zh-CN" altLang="en-US" sz="2000" b="1" dirty="0">
                    <a:latin typeface="Cambria Math" panose="02040503050406030204" pitchFamily="18" charset="0"/>
                  </a:rPr>
                  <a:t>则</a:t>
                </a:r>
                <a:endParaRPr lang="en-US" altLang="zh-CN" sz="2000" b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d>
                        <m:d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US" altLang="zh-CN" sz="2000" b="1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000" b="1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US" altLang="zh-CN" sz="2000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000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US" altLang="zh-CN" sz="2000" b="1" i="1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000" b="1" i="1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1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𝟕𝟓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𝟏𝟓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𝟖𝟓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000" b="1" dirty="0"/>
              </a:p>
              <a:p>
                <a:pPr marL="0" indent="0">
                  <a:buNone/>
                </a:pPr>
                <a:r>
                  <a:rPr lang="zh-CN" altLang="en-US" sz="2000" b="1" dirty="0"/>
                  <a:t>如果某天天气为晴天，请问接下来七天的各种天气概率分别是多少</a:t>
                </a:r>
                <a:r>
                  <a:rPr lang="en-US" altLang="zh-CN" sz="2000" b="1" dirty="0"/>
                  <a:t>?</a:t>
                </a:r>
                <a:endParaRPr lang="zh-CN" altLang="en-US" sz="2000" b="1" dirty="0"/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  <a:blipFill>
                <a:blip r:embed="rId3"/>
                <a:stretch>
                  <a:fillRect l="-7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9D23B6BF-C235-4749-A1A9-48389EA68BC2}"/>
              </a:ext>
            </a:extLst>
          </p:cNvPr>
          <p:cNvSpPr/>
          <p:nvPr/>
        </p:nvSpPr>
        <p:spPr>
          <a:xfrm>
            <a:off x="5364088" y="1388941"/>
            <a:ext cx="3239715" cy="406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48DB4C5-B181-4BF1-A298-B1EAB1E08C1A}"/>
              </a:ext>
            </a:extLst>
          </p:cNvPr>
          <p:cNvSpPr/>
          <p:nvPr/>
        </p:nvSpPr>
        <p:spPr>
          <a:xfrm>
            <a:off x="684212" y="1795284"/>
            <a:ext cx="4823892" cy="406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12">
            <a:extLst>
              <a:ext uri="{FF2B5EF4-FFF2-40B4-BE49-F238E27FC236}">
                <a16:creationId xmlns:a16="http://schemas.microsoft.com/office/drawing/2014/main" id="{FC4C2476-E23D-4417-A135-3CFA9A384F04}"/>
              </a:ext>
            </a:extLst>
          </p:cNvPr>
          <p:cNvSpPr/>
          <p:nvPr/>
        </p:nvSpPr>
        <p:spPr>
          <a:xfrm>
            <a:off x="395536" y="1356045"/>
            <a:ext cx="612180" cy="439239"/>
          </a:xfrm>
          <a:prstGeom prst="roundRect">
            <a:avLst>
              <a:gd name="adj" fmla="val 30000"/>
            </a:avLst>
          </a:prstGeom>
          <a:solidFill>
            <a:srgbClr val="D32F2F"/>
          </a:solidFill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spAutoFit/>
          </a:bodyPr>
          <a:lstStyle/>
          <a:p>
            <a:pPr marL="0" lvl="1" algn="ctr" defTabSz="914400">
              <a:defRPr/>
            </a:pPr>
            <a:r>
              <a:rPr lang="zh-CN" altLang="en-US" sz="1800" b="1" kern="0" dirty="0">
                <a:solidFill>
                  <a:prstClr val="white"/>
                </a:solidFill>
                <a:latin typeface="微软雅黑"/>
              </a:rPr>
              <a:t>例 </a:t>
            </a:r>
            <a:r>
              <a:rPr lang="en-US" altLang="zh-CN" sz="1800" b="1" kern="0" dirty="0">
                <a:solidFill>
                  <a:prstClr val="white"/>
                </a:solidFill>
                <a:latin typeface="微软雅黑"/>
              </a:rPr>
              <a:t>2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D864A41-9A4B-46F4-B73E-E1420CAE73D2}"/>
              </a:ext>
            </a:extLst>
          </p:cNvPr>
          <p:cNvSpPr txBox="1"/>
          <p:nvPr/>
        </p:nvSpPr>
        <p:spPr>
          <a:xfrm>
            <a:off x="1187624" y="885949"/>
            <a:ext cx="698477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rgbClr val="3333FF"/>
                </a:solidFill>
                <a:latin typeface="微软雅黑"/>
              </a:rPr>
              <a:t>利用</a:t>
            </a:r>
            <a:r>
              <a:rPr lang="zh-CN" altLang="en-US" sz="2400" b="1" dirty="0">
                <a:solidFill>
                  <a:srgbClr val="FF0000"/>
                </a:solidFill>
                <a:latin typeface="微软雅黑"/>
              </a:rPr>
              <a:t>特征值与特征向量</a:t>
            </a:r>
            <a:r>
              <a:rPr lang="zh-CN" altLang="en-US" sz="2400" b="1" dirty="0">
                <a:solidFill>
                  <a:srgbClr val="3333FF"/>
                </a:solidFill>
                <a:latin typeface="微软雅黑"/>
              </a:rPr>
              <a:t>进行天气预报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32855F1-AC95-4B11-800E-382A2B158D34}"/>
              </a:ext>
            </a:extLst>
          </p:cNvPr>
          <p:cNvSpPr/>
          <p:nvPr/>
        </p:nvSpPr>
        <p:spPr>
          <a:xfrm>
            <a:off x="5508104" y="1822586"/>
            <a:ext cx="711052" cy="406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21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animBg="1"/>
      <p:bldP spid="9" grpId="0" animBg="1"/>
      <p:bldP spid="7" grpId="0" animBg="1"/>
      <p:bldP spid="21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B7AB334-0118-4F36-9540-A43DC300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95486"/>
            <a:ext cx="8139178" cy="486000"/>
          </a:xfrm>
          <a:prstGeom prst="rect">
            <a:avLst/>
          </a:prstGeom>
        </p:spPr>
        <p:txBody>
          <a:bodyPr/>
          <a:lstStyle/>
          <a:p>
            <a:pPr lvl="0" defTabSz="685520">
              <a:spcBef>
                <a:spcPts val="0"/>
              </a:spcBef>
              <a:defRPr/>
            </a:pPr>
            <a:r>
              <a:rPr lang="zh-CN" altLang="en-US" dirty="0">
                <a:latin typeface="微软雅黑"/>
              </a:rPr>
              <a:t>四</a:t>
            </a:r>
            <a:r>
              <a:rPr lang="zh-CN" altLang="en-US" spc="0" dirty="0">
                <a:latin typeface="微软雅黑"/>
              </a:rPr>
              <a:t>、特征值与特征向量的应用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10000"/>
                  </a:lnSpc>
                  <a:spcAft>
                    <a:spcPts val="0"/>
                  </a:spcAft>
                  <a:buNone/>
                </a:pPr>
                <a:r>
                  <a:rPr lang="zh-CN" altLang="en-US" sz="2000" b="1" dirty="0"/>
                  <a:t>   设</a:t>
                </a:r>
                <a:r>
                  <a:rPr lang="en-US" altLang="zh-CN" sz="2000" b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1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</m:e>
                              <m:sub>
                                <m:r>
                                  <a:rPr lang="en-US" altLang="zh-CN" sz="2000" b="1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zh-CN" sz="2000" b="1" dirty="0"/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</m:e>
                              <m:sub>
                                <m:r>
                                  <a:rPr lang="en-US" altLang="zh-CN" sz="20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zh-CN" sz="2000" b="1" dirty="0"/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b="1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altLang="zh-CN" sz="2000" b="1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</m:oMath>
                </a14:m>
                <a:r>
                  <a:rPr lang="en-US" altLang="zh-CN" sz="2000" b="1" dirty="0">
                    <a:latin typeface="Cambria Math" panose="02040503050406030204" pitchFamily="18" charset="0"/>
                  </a:rPr>
                  <a:t>, </a:t>
                </a:r>
                <a:r>
                  <a:rPr lang="zh-CN" altLang="en-US" sz="2000" b="1" dirty="0">
                    <a:latin typeface="Cambria Math" panose="02040503050406030204" pitchFamily="18" charset="0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𝑨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000" b="1" dirty="0"/>
                  <a:t>. </a:t>
                </a:r>
                <a:r>
                  <a:rPr lang="zh-CN" altLang="en-US" sz="2000" b="1" dirty="0"/>
                  <a:t>因此</a:t>
                </a:r>
                <a:endParaRPr lang="en-US" altLang="zh-CN" sz="2000" b="1" dirty="0"/>
              </a:p>
              <a:p>
                <a:pPr marL="0" indent="0">
                  <a:lnSpc>
                    <a:spcPct val="11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=⋯=</m:t>
                      </m:r>
                      <m:sSup>
                        <m:sSup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p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000" b="1" dirty="0"/>
              </a:p>
              <a:p>
                <a:pPr marL="0" indent="0">
                  <a:lnSpc>
                    <a:spcPct val="110000"/>
                  </a:lnSpc>
                  <a:spcAft>
                    <a:spcPts val="0"/>
                  </a:spcAft>
                  <a:buNone/>
                </a:pPr>
                <a:r>
                  <a:rPr lang="zh-CN" altLang="en-US" sz="2000" b="1" dirty="0"/>
                  <a:t>解特征多项式</a:t>
                </a:r>
                <a:endParaRPr lang="en-US" altLang="zh-CN" sz="2000" b="1" dirty="0"/>
              </a:p>
              <a:p>
                <a:pPr marL="0" indent="0">
                  <a:lnSpc>
                    <a:spcPct val="11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𝝀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d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𝟕𝟓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𝟎𝟓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𝟏𝟓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𝟖𝟓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zh-CN" sz="2000" b="1" dirty="0"/>
              </a:p>
              <a:p>
                <a:pPr marL="0" indent="0">
                  <a:lnSpc>
                    <a:spcPct val="110000"/>
                  </a:lnSpc>
                  <a:spcAft>
                    <a:spcPts val="0"/>
                  </a:spcAft>
                  <a:buNone/>
                </a:pPr>
                <a:r>
                  <a:rPr lang="zh-CN" altLang="en-US" sz="2000" b="1" dirty="0"/>
                  <a:t>得到</a:t>
                </a:r>
                <a:r>
                  <a:rPr lang="zh-CN" altLang="en-US" sz="2000" b="1" dirty="0">
                    <a:solidFill>
                      <a:srgbClr val="00B050"/>
                    </a:solidFill>
                  </a:rPr>
                  <a:t>特征值</a:t>
                </a:r>
                <a:endParaRPr lang="en-US" altLang="zh-CN" sz="2000" b="1" dirty="0">
                  <a:solidFill>
                    <a:srgbClr val="00B050"/>
                  </a:solidFill>
                </a:endParaRPr>
              </a:p>
              <a:p>
                <a:pPr marL="0" indent="0">
                  <a:lnSpc>
                    <a:spcPct val="11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sz="2000" b="1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zh-CN" sz="2000" b="1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000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000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𝟕𝟓</m:t>
                      </m:r>
                      <m:r>
                        <a:rPr lang="en-US" altLang="zh-CN" sz="2000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sz="2000" b="1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zh-CN" sz="2000" b="1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2000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000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000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𝟔𝟓</m:t>
                      </m:r>
                      <m:r>
                        <a:rPr lang="en-US" altLang="zh-CN" sz="2000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000" b="1" dirty="0">
                  <a:solidFill>
                    <a:srgbClr val="00B050"/>
                  </a:solidFill>
                </a:endParaRPr>
              </a:p>
              <a:p>
                <a:pPr marL="0" indent="0">
                  <a:lnSpc>
                    <a:spcPct val="110000"/>
                  </a:lnSpc>
                  <a:spcAft>
                    <a:spcPts val="0"/>
                  </a:spcAft>
                  <a:buNone/>
                </a:pPr>
                <a:r>
                  <a:rPr lang="zh-CN" altLang="en-US" sz="2000" b="1" dirty="0"/>
                  <a:t>解方程</a:t>
                </a:r>
                <a14:m>
                  <m:oMath xmlns:m="http://schemas.openxmlformats.org/officeDocument/2006/math">
                    <m:r>
                      <a:rPr lang="en-US" altLang="zh-CN" sz="2000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000" b="1" dirty="0"/>
                  <a:t>得到</a:t>
                </a:r>
                <a:r>
                  <a:rPr lang="zh-CN" altLang="en-US" sz="2000" b="1" dirty="0">
                    <a:solidFill>
                      <a:srgbClr val="FF0000"/>
                    </a:solidFill>
                  </a:rPr>
                  <a:t>特征向量</a:t>
                </a:r>
                <a:endParaRPr lang="en-US" altLang="zh-CN" sz="2000" b="1" dirty="0"/>
              </a:p>
              <a:p>
                <a:pPr marL="0" indent="0">
                  <a:lnSpc>
                    <a:spcPct val="11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𝟏𝟒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𝟏𝟒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000" b="1" dirty="0"/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  <a:blipFill>
                <a:blip r:embed="rId3"/>
                <a:stretch>
                  <a:fillRect l="-784" t="-639" b="-12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圆角矩形 12">
            <a:extLst>
              <a:ext uri="{FF2B5EF4-FFF2-40B4-BE49-F238E27FC236}">
                <a16:creationId xmlns:a16="http://schemas.microsoft.com/office/drawing/2014/main" id="{4F6B1592-BDD5-4A0D-BBB7-D94F7BC63931}"/>
              </a:ext>
            </a:extLst>
          </p:cNvPr>
          <p:cNvSpPr/>
          <p:nvPr/>
        </p:nvSpPr>
        <p:spPr>
          <a:xfrm>
            <a:off x="427230" y="843558"/>
            <a:ext cx="513963" cy="420725"/>
          </a:xfrm>
          <a:prstGeom prst="roundRect">
            <a:avLst>
              <a:gd name="adj" fmla="val 30000"/>
            </a:avLst>
          </a:prstGeom>
          <a:solidFill>
            <a:srgbClr val="00B050"/>
          </a:solidFill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spAutoFit/>
          </a:bodyPr>
          <a:lstStyle/>
          <a:p>
            <a:pPr marL="0" lvl="1" algn="ctr" defTabSz="914400">
              <a:defRPr/>
            </a:pPr>
            <a:r>
              <a:rPr lang="zh-CN" altLang="en-US" sz="1800" b="1" kern="0" dirty="0">
                <a:solidFill>
                  <a:prstClr val="white"/>
                </a:solidFill>
                <a:latin typeface="微软雅黑"/>
              </a:rPr>
              <a:t> 解 </a:t>
            </a:r>
            <a:endParaRPr lang="en-US" altLang="zh-CN" sz="1800" b="1" kern="0" dirty="0">
              <a:solidFill>
                <a:prstClr val="white"/>
              </a:solidFill>
              <a:latin typeface="微软雅黑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73D8CA7-8088-4F02-8A85-62DAC4470699}"/>
              </a:ext>
            </a:extLst>
          </p:cNvPr>
          <p:cNvSpPr/>
          <p:nvPr/>
        </p:nvSpPr>
        <p:spPr>
          <a:xfrm>
            <a:off x="5436096" y="857940"/>
            <a:ext cx="648072" cy="406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39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B7AB334-0118-4F36-9540-A43DC300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95486"/>
            <a:ext cx="8139178" cy="486000"/>
          </a:xfrm>
          <a:prstGeom prst="rect">
            <a:avLst/>
          </a:prstGeom>
        </p:spPr>
        <p:txBody>
          <a:bodyPr/>
          <a:lstStyle/>
          <a:p>
            <a:pPr lvl="0" defTabSz="685520">
              <a:spcBef>
                <a:spcPts val="0"/>
              </a:spcBef>
              <a:defRPr/>
            </a:pPr>
            <a:r>
              <a:rPr lang="zh-CN" altLang="en-US" dirty="0">
                <a:latin typeface="微软雅黑"/>
              </a:rPr>
              <a:t>四</a:t>
            </a:r>
            <a:r>
              <a:rPr lang="zh-CN" altLang="en-US" spc="0" dirty="0">
                <a:latin typeface="微软雅黑"/>
              </a:rPr>
              <a:t>、特征值与特征向量的应用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spcAft>
                    <a:spcPts val="300"/>
                  </a:spcAft>
                  <a:buNone/>
                </a:pPr>
                <a:r>
                  <a:rPr lang="zh-CN" altLang="en-US" sz="2000" b="1" dirty="0"/>
                  <a:t>   如果第</a:t>
                </a:r>
                <a:r>
                  <a:rPr lang="en-US" altLang="zh-CN" sz="2000" b="1" dirty="0"/>
                  <a:t>0</a:t>
                </a:r>
                <a:r>
                  <a:rPr lang="zh-CN" altLang="en-US" sz="2000" b="1" dirty="0"/>
                  <a:t>天天气是</a:t>
                </a:r>
                <a:r>
                  <a:rPr lang="zh-CN" altLang="en-US" sz="2000" b="1" dirty="0">
                    <a:solidFill>
                      <a:schemeClr val="accent2">
                        <a:lumMod val="75000"/>
                      </a:schemeClr>
                    </a:solidFill>
                  </a:rPr>
                  <a:t>晴天</a:t>
                </a:r>
                <a:r>
                  <a:rPr lang="en-US" altLang="zh-CN" sz="2000" b="1" dirty="0"/>
                  <a:t>, </a:t>
                </a:r>
                <a:r>
                  <a:rPr lang="zh-CN" altLang="en-US" sz="2000" b="1" dirty="0"/>
                  <a:t>那么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</m:e>
                      <m:sup>
                        <m: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</m:oMath>
                </a14:m>
                <a:r>
                  <a:rPr lang="en-US" altLang="zh-CN" sz="2000" b="1" dirty="0"/>
                  <a:t>.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300"/>
                  </a:spcAft>
                  <a:buNone/>
                </a:pPr>
                <a:r>
                  <a:rPr lang="zh-CN" altLang="en-US" sz="2000" b="1" dirty="0"/>
                  <a:t>由于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en-US" sz="2000" b="1" dirty="0"/>
                  <a:t>线性无关</a:t>
                </a:r>
                <a:r>
                  <a:rPr lang="en-US" altLang="zh-CN" sz="2000" b="1" dirty="0"/>
                  <a:t>, </a:t>
                </a:r>
                <a:r>
                  <a:rPr lang="zh-CN" altLang="en-US" sz="2000" b="1" dirty="0"/>
                  <a:t>因此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2000" b="1" dirty="0"/>
                  <a:t>可以由它们线性表示</a:t>
                </a:r>
                <a:r>
                  <a:rPr lang="en-US" altLang="zh-CN" sz="2000" b="1" dirty="0"/>
                  <a:t>.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300"/>
                  </a:spcAft>
                  <a:buNone/>
                </a:pPr>
                <a:r>
                  <a:rPr lang="zh-CN" altLang="en-US" sz="2000" b="1" dirty="0"/>
                  <a:t>通过计算得到</a:t>
                </a:r>
                <a:endParaRPr lang="en-US" altLang="zh-CN" sz="2000" b="1" dirty="0"/>
              </a:p>
              <a:p>
                <a:pPr marL="0" indent="0">
                  <a:lnSpc>
                    <a:spcPct val="120000"/>
                  </a:lnSpc>
                  <a:spcAft>
                    <a:spcPts val="3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𝟑𝟓</m:t>
                          </m:r>
                        </m:den>
                      </m:f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000" b="1" dirty="0"/>
              </a:p>
              <a:p>
                <a:pPr marL="0" indent="0">
                  <a:lnSpc>
                    <a:spcPct val="120000"/>
                  </a:lnSpc>
                  <a:spcAft>
                    <a:spcPts val="300"/>
                  </a:spcAft>
                  <a:buNone/>
                </a:pPr>
                <a:r>
                  <a:rPr lang="zh-CN" altLang="en-US" sz="2000" b="1" dirty="0"/>
                  <a:t>因此</a:t>
                </a:r>
                <a:endParaRPr lang="en-US" altLang="zh-CN" sz="2000" b="1" dirty="0"/>
              </a:p>
              <a:p>
                <a:pPr marL="0" indent="0">
                  <a:lnSpc>
                    <a:spcPct val="120000"/>
                  </a:lnSpc>
                  <a:spcAft>
                    <a:spcPts val="3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𝟕𝟓</m:t>
                          </m:r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𝟔𝟓</m:t>
                          </m:r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𝟑𝟓</m:t>
                          </m:r>
                        </m:den>
                      </m:f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𝟕𝟓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𝟏𝟓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b="1" i="0" smtClean="0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000" b="1" dirty="0"/>
              </a:p>
              <a:p>
                <a:pPr marL="0" indent="0">
                  <a:lnSpc>
                    <a:spcPct val="120000"/>
                  </a:lnSpc>
                  <a:spcAft>
                    <a:spcPts val="300"/>
                  </a:spcAft>
                  <a:buNone/>
                </a:pPr>
                <a:r>
                  <a:rPr lang="zh-CN" altLang="en-US" sz="2000" b="1" dirty="0"/>
                  <a:t>从而</a:t>
                </a:r>
                <a:r>
                  <a:rPr lang="en-US" altLang="zh-CN" sz="2000" b="1" dirty="0"/>
                  <a:t>1</a:t>
                </a:r>
                <a:r>
                  <a:rPr lang="zh-CN" altLang="en-US" sz="2000" b="1" dirty="0"/>
                  <a:t>天后为</a:t>
                </a:r>
                <a:r>
                  <a:rPr lang="zh-CN" altLang="en-US" sz="2000" b="1" dirty="0">
                    <a:solidFill>
                      <a:schemeClr val="accent2">
                        <a:lumMod val="75000"/>
                      </a:schemeClr>
                    </a:solidFill>
                  </a:rPr>
                  <a:t>晴天</a:t>
                </a:r>
                <a:r>
                  <a:rPr lang="zh-CN" altLang="en-US" sz="2000" b="1" dirty="0"/>
                  <a:t>、</a:t>
                </a:r>
                <a:r>
                  <a:rPr lang="zh-CN" altLang="en-US" sz="2000" b="1" dirty="0">
                    <a:solidFill>
                      <a:srgbClr val="00B050"/>
                    </a:solidFill>
                  </a:rPr>
                  <a:t>雨天</a:t>
                </a:r>
                <a:r>
                  <a:rPr lang="zh-CN" altLang="en-US" sz="2000" b="1" dirty="0"/>
                  <a:t>、</a:t>
                </a:r>
                <a:r>
                  <a:rPr lang="zh-CN" altLang="en-US" sz="2000" b="1" dirty="0">
                    <a:solidFill>
                      <a:srgbClr val="3333FF"/>
                    </a:solidFill>
                  </a:rPr>
                  <a:t>下雪天</a:t>
                </a:r>
                <a:r>
                  <a:rPr lang="zh-CN" altLang="en-US" sz="2000" b="1" dirty="0"/>
                  <a:t>概率分别为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𝟕𝟓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𝟏𝟓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CN" sz="2000" b="1" dirty="0"/>
                  <a:t>.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300"/>
                  </a:spcAft>
                  <a:buNone/>
                </a:pPr>
                <a:r>
                  <a:rPr lang="zh-CN" altLang="en-US" sz="2000" b="1" dirty="0"/>
                  <a:t>预测</a:t>
                </a:r>
                <a:r>
                  <a:rPr lang="en-US" altLang="zh-CN" sz="2000" b="1" dirty="0"/>
                  <a:t>1</a:t>
                </a:r>
                <a:r>
                  <a:rPr lang="zh-CN" altLang="en-US" sz="2000" b="1" dirty="0"/>
                  <a:t>天后的天气为</a:t>
                </a:r>
                <a:r>
                  <a:rPr lang="zh-CN" altLang="en-US" sz="2000" b="1" dirty="0">
                    <a:solidFill>
                      <a:schemeClr val="accent2">
                        <a:lumMod val="75000"/>
                      </a:schemeClr>
                    </a:solidFill>
                  </a:rPr>
                  <a:t>晴天</a:t>
                </a:r>
                <a:r>
                  <a:rPr lang="en-US" altLang="zh-CN" sz="2000" b="1" dirty="0"/>
                  <a:t>.</a:t>
                </a:r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  <a:blipFill>
                <a:blip r:embed="rId3"/>
                <a:stretch>
                  <a:fillRect l="-784" b="-47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圆角矩形 12">
            <a:extLst>
              <a:ext uri="{FF2B5EF4-FFF2-40B4-BE49-F238E27FC236}">
                <a16:creationId xmlns:a16="http://schemas.microsoft.com/office/drawing/2014/main" id="{4AA83AD4-1175-41AD-AEE4-FBA4DAA51754}"/>
              </a:ext>
            </a:extLst>
          </p:cNvPr>
          <p:cNvSpPr/>
          <p:nvPr/>
        </p:nvSpPr>
        <p:spPr>
          <a:xfrm>
            <a:off x="427230" y="843558"/>
            <a:ext cx="513963" cy="420725"/>
          </a:xfrm>
          <a:prstGeom prst="roundRect">
            <a:avLst>
              <a:gd name="adj" fmla="val 30000"/>
            </a:avLst>
          </a:prstGeom>
          <a:solidFill>
            <a:srgbClr val="00B050"/>
          </a:solidFill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spAutoFit/>
          </a:bodyPr>
          <a:lstStyle/>
          <a:p>
            <a:pPr marL="0" lvl="1" algn="ctr" defTabSz="914400">
              <a:defRPr/>
            </a:pPr>
            <a:r>
              <a:rPr lang="zh-CN" altLang="en-US" sz="1800" b="1" kern="0" dirty="0">
                <a:solidFill>
                  <a:prstClr val="white"/>
                </a:solidFill>
                <a:latin typeface="微软雅黑"/>
              </a:rPr>
              <a:t> 解 </a:t>
            </a:r>
            <a:endParaRPr lang="en-US" altLang="zh-CN" sz="1800" b="1" kern="0" dirty="0">
              <a:solidFill>
                <a:prstClr val="white"/>
              </a:solidFill>
              <a:latin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93441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B7AB334-0118-4F36-9540-A43DC300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95486"/>
            <a:ext cx="8139178" cy="486000"/>
          </a:xfrm>
          <a:prstGeom prst="rect">
            <a:avLst/>
          </a:prstGeom>
        </p:spPr>
        <p:txBody>
          <a:bodyPr/>
          <a:lstStyle/>
          <a:p>
            <a:pPr lvl="0" defTabSz="685520">
              <a:spcBef>
                <a:spcPts val="0"/>
              </a:spcBef>
              <a:defRPr/>
            </a:pPr>
            <a:r>
              <a:rPr lang="zh-CN" altLang="en-US" dirty="0">
                <a:latin typeface="微软雅黑"/>
              </a:rPr>
              <a:t>四</a:t>
            </a:r>
            <a:r>
              <a:rPr lang="zh-CN" altLang="en-US" spc="0" dirty="0">
                <a:latin typeface="微软雅黑"/>
              </a:rPr>
              <a:t>、特征值与特征向量的应用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18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b>
                        <m:sSubPr>
                          <m:ctrlPr>
                            <a:rPr lang="en-US" altLang="zh-CN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8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sz="18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sz="18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8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8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18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1800" b="1" i="1">
                              <a:latin typeface="Cambria Math" panose="02040503050406030204" pitchFamily="18" charset="0"/>
                            </a:rPr>
                            <m:t>𝟕</m:t>
                          </m:r>
                          <m:sSup>
                            <m:sSupPr>
                              <m:ctrlP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1" i="1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sup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sz="1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18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8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18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1800" b="1" i="1">
                              <a:latin typeface="Cambria Math" panose="02040503050406030204" pitchFamily="18" charset="0"/>
                            </a:rPr>
                            <m:t>𝟔</m:t>
                          </m:r>
                          <m:sSup>
                            <m:sSupPr>
                              <m:ctrlP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1" i="1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sup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sz="18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800" b="1" i="1">
                              <a:latin typeface="Cambria Math" panose="02040503050406030204" pitchFamily="18" charset="0"/>
                            </a:rPr>
                            <m:t>𝟑𝟓</m:t>
                          </m:r>
                        </m:den>
                      </m:f>
                      <m:r>
                        <a:rPr lang="en-US" altLang="zh-CN" sz="18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  <m:t>𝟓𝟖𝟐𝟓</m:t>
                              </m:r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  <m:t>𝟐𝟑𝟐𝟓</m:t>
                              </m:r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  <m:t>𝟏𝟕𝟓</m:t>
                              </m:r>
                            </m:e>
                          </m:d>
                        </m:e>
                        <m:sup>
                          <m:r>
                            <a:rPr lang="en-US" altLang="zh-CN" sz="1800" b="1" i="0" smtClean="0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r>
                        <a:rPr lang="en-US" altLang="zh-CN" sz="1800" b="1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1800" b="1" dirty="0"/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en-US" altLang="zh-CN" sz="2000" b="1" dirty="0"/>
                  <a:t>2</a:t>
                </a:r>
                <a:r>
                  <a:rPr lang="zh-CN" altLang="en-US" sz="2000" b="1" dirty="0"/>
                  <a:t>天后为</a:t>
                </a:r>
                <a:r>
                  <a:rPr lang="zh-CN" altLang="en-US" sz="2000" b="1" dirty="0">
                    <a:solidFill>
                      <a:schemeClr val="accent2">
                        <a:lumMod val="75000"/>
                      </a:schemeClr>
                    </a:solidFill>
                  </a:rPr>
                  <a:t>晴天</a:t>
                </a:r>
                <a:r>
                  <a:rPr lang="zh-CN" altLang="en-US" sz="2000" b="1" dirty="0"/>
                  <a:t>、</a:t>
                </a:r>
                <a:r>
                  <a:rPr lang="zh-CN" altLang="en-US" sz="2000" b="1" dirty="0">
                    <a:solidFill>
                      <a:srgbClr val="00B050"/>
                    </a:solidFill>
                  </a:rPr>
                  <a:t>雨天</a:t>
                </a:r>
                <a:r>
                  <a:rPr lang="zh-CN" altLang="en-US" sz="2000" b="1" dirty="0"/>
                  <a:t>、</a:t>
                </a:r>
                <a:r>
                  <a:rPr lang="zh-CN" altLang="en-US" sz="2000" b="1" dirty="0">
                    <a:solidFill>
                      <a:srgbClr val="3333FF"/>
                    </a:solidFill>
                  </a:rPr>
                  <a:t>下雪天</a:t>
                </a:r>
                <a:r>
                  <a:rPr lang="zh-CN" altLang="en-US" sz="2000" b="1" dirty="0"/>
                  <a:t>概率分别约为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𝟓𝟖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𝟐𝟑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𝟏𝟖</m:t>
                    </m:r>
                  </m:oMath>
                </a14:m>
                <a:r>
                  <a:rPr lang="en-US" altLang="zh-CN" sz="2000" b="1" dirty="0"/>
                  <a:t>.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zh-CN" altLang="en-US" sz="2000" b="1" dirty="0"/>
                  <a:t>预测</a:t>
                </a:r>
                <a:r>
                  <a:rPr lang="en-US" altLang="zh-CN" sz="2000" b="1" dirty="0"/>
                  <a:t>2</a:t>
                </a:r>
                <a:r>
                  <a:rPr lang="zh-CN" altLang="en-US" sz="2000" b="1" dirty="0"/>
                  <a:t>天后的天气为</a:t>
                </a:r>
                <a:r>
                  <a:rPr lang="zh-CN" altLang="en-US" sz="2000" b="1" dirty="0">
                    <a:solidFill>
                      <a:schemeClr val="accent2">
                        <a:lumMod val="75000"/>
                      </a:schemeClr>
                    </a:solidFill>
                  </a:rPr>
                  <a:t>晴天</a:t>
                </a:r>
                <a:r>
                  <a:rPr lang="en-US" altLang="zh-CN" sz="2000" b="1" dirty="0"/>
                  <a:t>.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zh-CN" altLang="en-US" sz="2000" b="1" dirty="0"/>
                  <a:t>同理可得未来七天晴雨雪的概率</a:t>
                </a:r>
                <a:r>
                  <a:rPr lang="en-US" altLang="zh-CN" sz="2000" b="1" dirty="0"/>
                  <a:t>, </a:t>
                </a:r>
                <a:r>
                  <a:rPr lang="zh-CN" altLang="en-US" sz="2000" b="1" dirty="0"/>
                  <a:t>并根据相应概率做出预测</a:t>
                </a:r>
                <a:r>
                  <a:rPr lang="en-US" altLang="zh-CN" sz="2000" b="1" dirty="0"/>
                  <a:t>:</a:t>
                </a:r>
                <a:endParaRPr lang="zh-CN" altLang="en-US" sz="2000" b="1" dirty="0"/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  <a:blipFill>
                <a:blip r:embed="rId3"/>
                <a:stretch>
                  <a:fillRect l="-7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BE365C65-FDF0-4FAD-8BFB-EAB2E19CD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838746"/>
              </p:ext>
            </p:extLst>
          </p:nvPr>
        </p:nvGraphicFramePr>
        <p:xfrm>
          <a:off x="899592" y="2732166"/>
          <a:ext cx="7200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967236639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130696613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3769347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973504148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36845067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57808497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3980224999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3705593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800" b="1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1</a:t>
                      </a:r>
                      <a:r>
                        <a:rPr lang="zh-CN" altLang="en-US" sz="1800" b="1" dirty="0"/>
                        <a:t>天后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2</a:t>
                      </a:r>
                      <a:r>
                        <a:rPr lang="zh-CN" altLang="en-US" sz="1800" b="1" dirty="0"/>
                        <a:t>天后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3</a:t>
                      </a:r>
                      <a:r>
                        <a:rPr lang="zh-CN" altLang="en-US" sz="1800" b="1" dirty="0"/>
                        <a:t>天后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4</a:t>
                      </a:r>
                      <a:r>
                        <a:rPr lang="zh-CN" altLang="en-US" sz="1800" b="1" dirty="0"/>
                        <a:t>天后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5</a:t>
                      </a:r>
                      <a:r>
                        <a:rPr lang="zh-CN" altLang="en-US" sz="1800" b="1" dirty="0"/>
                        <a:t>天后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6</a:t>
                      </a:r>
                      <a:r>
                        <a:rPr lang="zh-CN" altLang="en-US" sz="1800" b="1" dirty="0"/>
                        <a:t>天后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7</a:t>
                      </a:r>
                      <a:r>
                        <a:rPr lang="zh-CN" altLang="en-US" sz="1800" b="1" dirty="0"/>
                        <a:t>天后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262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/>
                        <a:t>晴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0.75</a:t>
                      </a:r>
                    </a:p>
                  </a:txBody>
                  <a:tcPr marL="3810" marR="3810" marT="381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0.58</a:t>
                      </a:r>
                    </a:p>
                  </a:txBody>
                  <a:tcPr marL="3810" marR="3810" marT="381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0.47</a:t>
                      </a:r>
                    </a:p>
                  </a:txBody>
                  <a:tcPr marL="3810" marR="3810" marT="381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0.39</a:t>
                      </a:r>
                    </a:p>
                  </a:txBody>
                  <a:tcPr marL="3810" marR="3810" marT="381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0.34</a:t>
                      </a:r>
                    </a:p>
                  </a:txBody>
                  <a:tcPr marL="3810" marR="3810" marT="381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0.31</a:t>
                      </a:r>
                    </a:p>
                  </a:txBody>
                  <a:tcPr marL="3810" marR="3810" marT="381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0.28</a:t>
                      </a:r>
                    </a:p>
                  </a:txBody>
                  <a:tcPr marL="3810" marR="3810" marT="381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206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/>
                        <a:t>雨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0.15</a:t>
                      </a:r>
                    </a:p>
                  </a:txBody>
                  <a:tcPr marL="3810" marR="3810" marT="381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0.24</a:t>
                      </a:r>
                    </a:p>
                  </a:txBody>
                  <a:tcPr marL="3810" marR="3810" marT="381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0.30</a:t>
                      </a:r>
                    </a:p>
                  </a:txBody>
                  <a:tcPr marL="3810" marR="3810" marT="381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0.33</a:t>
                      </a:r>
                    </a:p>
                  </a:txBody>
                  <a:tcPr marL="3810" marR="3810" marT="381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0.35</a:t>
                      </a:r>
                    </a:p>
                  </a:txBody>
                  <a:tcPr marL="3810" marR="3810" marT="381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0.36</a:t>
                      </a:r>
                    </a:p>
                  </a:txBody>
                  <a:tcPr marL="3810" marR="3810" marT="381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0.37</a:t>
                      </a:r>
                    </a:p>
                  </a:txBody>
                  <a:tcPr marL="3810" marR="3810" marT="381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58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/>
                        <a:t>雪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0.10</a:t>
                      </a:r>
                    </a:p>
                  </a:txBody>
                  <a:tcPr marL="3810" marR="3810" marT="381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0.18</a:t>
                      </a:r>
                    </a:p>
                  </a:txBody>
                  <a:tcPr marL="3810" marR="3810" marT="381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0.23</a:t>
                      </a:r>
                    </a:p>
                  </a:txBody>
                  <a:tcPr marL="3810" marR="3810" marT="381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0.27</a:t>
                      </a:r>
                    </a:p>
                  </a:txBody>
                  <a:tcPr marL="3810" marR="3810" marT="381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0.31</a:t>
                      </a:r>
                    </a:p>
                  </a:txBody>
                  <a:tcPr marL="3810" marR="3810" marT="381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0.33</a:t>
                      </a:r>
                    </a:p>
                  </a:txBody>
                  <a:tcPr marL="3810" marR="3810" marT="381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0.35</a:t>
                      </a:r>
                    </a:p>
                  </a:txBody>
                  <a:tcPr marL="3810" marR="3810" marT="381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050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3333FF"/>
                          </a:solidFill>
                        </a:rPr>
                        <a:t>预测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3333FF"/>
                          </a:solidFill>
                        </a:rPr>
                        <a:t>晴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rgbClr val="3333FF"/>
                          </a:solidFill>
                        </a:rPr>
                        <a:t>晴转多云</a:t>
                      </a:r>
                      <a:endParaRPr lang="zh-CN" altLang="en-US" sz="1800" b="1" dirty="0">
                        <a:solidFill>
                          <a:srgbClr val="3333FF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rgbClr val="3333FF"/>
                          </a:solidFill>
                        </a:rPr>
                        <a:t>多云转阴</a:t>
                      </a:r>
                      <a:endParaRPr lang="zh-CN" altLang="en-US" sz="1800" b="1" dirty="0">
                        <a:solidFill>
                          <a:srgbClr val="3333FF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rgbClr val="3333FF"/>
                          </a:solidFill>
                        </a:rPr>
                        <a:t>阴转小雨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rgbClr val="3333FF"/>
                          </a:solidFill>
                        </a:rPr>
                        <a:t>阴转小雨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rgbClr val="3333FF"/>
                          </a:solidFill>
                        </a:rPr>
                        <a:t>阴转小雨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rgbClr val="3333FF"/>
                          </a:solidFill>
                        </a:rPr>
                        <a:t>阴转小雨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245164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EF8F8E22-17B0-4E09-9657-56EA7204D86F}"/>
              </a:ext>
            </a:extLst>
          </p:cNvPr>
          <p:cNvSpPr/>
          <p:nvPr/>
        </p:nvSpPr>
        <p:spPr>
          <a:xfrm>
            <a:off x="899592" y="4227934"/>
            <a:ext cx="72008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D14CEFE-E29A-4663-8356-04808995DBBD}"/>
              </a:ext>
            </a:extLst>
          </p:cNvPr>
          <p:cNvSpPr/>
          <p:nvPr/>
        </p:nvSpPr>
        <p:spPr>
          <a:xfrm>
            <a:off x="4658612" y="2226502"/>
            <a:ext cx="3153748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61665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内容占位符 8">
                <a:extLst>
                  <a:ext uri="{FF2B5EF4-FFF2-40B4-BE49-F238E27FC236}">
                    <a16:creationId xmlns:a16="http://schemas.microsoft.com/office/drawing/2014/main" id="{D9A66A94-0B07-43E3-98A3-6EE862F4D242}"/>
                  </a:ext>
                </a:extLst>
              </p:cNvPr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1475656" y="843558"/>
                <a:ext cx="6695513" cy="3672407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400" b="1" dirty="0"/>
                  <a:t>          </a:t>
                </a:r>
                <a:r>
                  <a:rPr lang="zh-CN" altLang="en-US" sz="2400" b="1" dirty="0"/>
                  <a:t>求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400" b="1" dirty="0"/>
                  <a:t>的特征值和特征向量</a:t>
                </a:r>
                <a:r>
                  <a:rPr lang="en-US" altLang="zh-CN" sz="2400" b="1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400" b="1" dirty="0"/>
                  <a:t>阶方阵一定有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400" b="1" dirty="0"/>
                  <a:t>个线性无关的特征向量吗？</a:t>
                </a:r>
                <a:endParaRPr lang="en-US" altLang="zh-CN" sz="2400" b="1" dirty="0"/>
              </a:p>
            </p:txBody>
          </p:sp>
        </mc:Choice>
        <mc:Fallback>
          <p:sp>
            <p:nvSpPr>
              <p:cNvPr id="9" name="内容占位符 8">
                <a:extLst>
                  <a:ext uri="{FF2B5EF4-FFF2-40B4-BE49-F238E27FC236}">
                    <a16:creationId xmlns:a16="http://schemas.microsoft.com/office/drawing/2014/main" id="{D9A66A94-0B07-43E3-98A3-6EE862F4D2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1475656" y="843558"/>
                <a:ext cx="6695513" cy="36724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845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0974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B7AB334-0118-4F36-9540-A43DC300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95486"/>
            <a:ext cx="8139178" cy="486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一、问题引入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981BD46-5F05-4D72-B182-2E4DA1462C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43" b="7257"/>
          <a:stretch/>
        </p:blipFill>
        <p:spPr>
          <a:xfrm>
            <a:off x="2842311" y="1413769"/>
            <a:ext cx="3456384" cy="309726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5F40ED1-F1FB-46DF-AE1F-58AB193509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527" y="1923678"/>
            <a:ext cx="504000" cy="360000"/>
          </a:xfrm>
          <a:prstGeom prst="rect">
            <a:avLst/>
          </a:prstGeom>
        </p:spPr>
      </p:pic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CBCF41A9-7225-4718-A74D-F5A351A596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1713643"/>
              </p:ext>
            </p:extLst>
          </p:nvPr>
        </p:nvGraphicFramePr>
        <p:xfrm>
          <a:off x="3563888" y="2648408"/>
          <a:ext cx="504000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14" name="Image" r:id="rId6" imgW="1015560" imgH="711000" progId="Photoshop.Image.13">
                  <p:embed/>
                </p:oleObj>
              </mc:Choice>
              <mc:Fallback>
                <p:oleObj name="Image" r:id="rId6" imgW="1015560" imgH="711000" progId="Photoshop.Image.13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FF225F21-6EA4-4534-B13D-D7195DE5E2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63888" y="2648408"/>
                        <a:ext cx="504000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8900B22A-AD75-462E-A8F0-A4DE29284D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4495576"/>
              </p:ext>
            </p:extLst>
          </p:nvPr>
        </p:nvGraphicFramePr>
        <p:xfrm>
          <a:off x="4862770" y="1935256"/>
          <a:ext cx="511510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15" name="Image" r:id="rId8" imgW="1002960" imgH="711000" progId="Photoshop.Image.13">
                  <p:embed/>
                </p:oleObj>
              </mc:Choice>
              <mc:Fallback>
                <p:oleObj name="Image" r:id="rId8" imgW="1002960" imgH="711000" progId="Photoshop.Image.13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0963157C-FFA6-4218-B8F7-C9C4AE0D7A1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862770" y="1935256"/>
                        <a:ext cx="511510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CD5F5608-F4FB-4A26-97AA-B781EA033FE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534" y="2164381"/>
            <a:ext cx="1388753" cy="185167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2B34164-A1AC-4471-BF1E-A63C1E0A7CD5}"/>
              </a:ext>
            </a:extLst>
          </p:cNvPr>
          <p:cNvSpPr txBox="1"/>
          <p:nvPr/>
        </p:nvSpPr>
        <p:spPr>
          <a:xfrm>
            <a:off x="1078503" y="813941"/>
            <a:ext cx="698400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rgbClr val="3333FF"/>
                </a:solidFill>
                <a:latin typeface="微软雅黑"/>
              </a:rPr>
              <a:t>如何进行天气预报</a:t>
            </a:r>
            <a:r>
              <a:rPr lang="en-US" altLang="zh-CN" sz="2400" b="1" dirty="0">
                <a:solidFill>
                  <a:srgbClr val="3333FF"/>
                </a:solidFill>
                <a:latin typeface="微软雅黑"/>
              </a:rPr>
              <a:t>?</a:t>
            </a:r>
            <a:endParaRPr lang="zh-CN" altLang="en-US" sz="2400" b="1" dirty="0">
              <a:solidFill>
                <a:srgbClr val="3333FF"/>
              </a:solidFill>
              <a:latin typeface="微软雅黑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BD083572-C9BF-46DD-9D9F-AF700FDCFFFD}"/>
              </a:ext>
            </a:extLst>
          </p:cNvPr>
          <p:cNvGrpSpPr/>
          <p:nvPr/>
        </p:nvGrpSpPr>
        <p:grpSpPr>
          <a:xfrm>
            <a:off x="3191149" y="1542473"/>
            <a:ext cx="2884553" cy="1323439"/>
            <a:chOff x="3491880" y="1563638"/>
            <a:chExt cx="2884553" cy="1323439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0554F37-165E-4EFE-81F6-327CBECBBB7D}"/>
                </a:ext>
              </a:extLst>
            </p:cNvPr>
            <p:cNvSpPr/>
            <p:nvPr/>
          </p:nvSpPr>
          <p:spPr>
            <a:xfrm>
              <a:off x="5798872" y="1853373"/>
              <a:ext cx="577561" cy="796738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140AEB78-E6BB-4A93-B017-103992F728BA}"/>
                </a:ext>
              </a:extLst>
            </p:cNvPr>
            <p:cNvGrpSpPr/>
            <p:nvPr/>
          </p:nvGrpSpPr>
          <p:grpSpPr>
            <a:xfrm>
              <a:off x="3491880" y="1563638"/>
              <a:ext cx="1584176" cy="1323439"/>
              <a:chOff x="3491880" y="1563638"/>
              <a:chExt cx="1584176" cy="1323439"/>
            </a:xfrm>
          </p:grpSpPr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1C6D790-4EDE-41FF-8F34-4D1205BEC686}"/>
                  </a:ext>
                </a:extLst>
              </p:cNvPr>
              <p:cNvSpPr txBox="1"/>
              <p:nvPr/>
            </p:nvSpPr>
            <p:spPr>
              <a:xfrm>
                <a:off x="3491880" y="1563638"/>
                <a:ext cx="1584176" cy="1323439"/>
              </a:xfrm>
              <a:prstGeom prst="rect">
                <a:avLst/>
              </a:prstGeom>
              <a:solidFill>
                <a:srgbClr val="4794C5"/>
              </a:solidFill>
              <a:ln w="2222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chemeClr val="bg1"/>
                    </a:solidFill>
                  </a:rPr>
                  <a:t>下午</a:t>
                </a:r>
                <a:r>
                  <a:rPr lang="en-US" altLang="zh-CN" sz="1600" b="1" dirty="0">
                    <a:solidFill>
                      <a:schemeClr val="bg1"/>
                    </a:solidFill>
                  </a:rPr>
                  <a:t>4</a:t>
                </a:r>
                <a:r>
                  <a:rPr lang="zh-CN" altLang="en-US" sz="1600" b="1" dirty="0">
                    <a:solidFill>
                      <a:schemeClr val="bg1"/>
                    </a:solidFill>
                  </a:rPr>
                  <a:t>时</a:t>
                </a:r>
                <a:endParaRPr lang="en-US" altLang="zh-CN" sz="1600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zh-CN" sz="1600" b="1" dirty="0">
                    <a:solidFill>
                      <a:schemeClr val="bg1"/>
                    </a:solidFill>
                  </a:rPr>
                  <a:t>40%</a:t>
                </a:r>
              </a:p>
              <a:p>
                <a:pPr algn="ctr"/>
                <a:endParaRPr lang="en-US" altLang="zh-CN" sz="1600" b="1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zh-CN" sz="1600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zh-CN" sz="1600" b="1" dirty="0">
                    <a:solidFill>
                      <a:schemeClr val="bg1"/>
                    </a:solidFill>
                  </a:rPr>
                  <a:t>23°</a:t>
                </a:r>
                <a:endParaRPr lang="zh-CN" altLang="en-US" sz="1600" b="1" dirty="0">
                  <a:solidFill>
                    <a:schemeClr val="bg1"/>
                  </a:solidFill>
                </a:endParaRPr>
              </a:p>
            </p:txBody>
          </p:sp>
          <p:graphicFrame>
            <p:nvGraphicFramePr>
              <p:cNvPr id="15" name="对象 14">
                <a:extLst>
                  <a:ext uri="{FF2B5EF4-FFF2-40B4-BE49-F238E27FC236}">
                    <a16:creationId xmlns:a16="http://schemas.microsoft.com/office/drawing/2014/main" id="{DC464257-0A2A-445A-932F-CE678B4399D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95960616"/>
                  </p:ext>
                </p:extLst>
              </p:nvPr>
            </p:nvGraphicFramePr>
            <p:xfrm>
              <a:off x="4028213" y="2142951"/>
              <a:ext cx="511510" cy="360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6216" name="Image" r:id="rId8" imgW="1002960" imgH="711000" progId="Photoshop.Image.13">
                      <p:embed/>
                    </p:oleObj>
                  </mc:Choice>
                  <mc:Fallback>
                    <p:oleObj name="Image" r:id="rId8" imgW="1002960" imgH="711000" progId="Photoshop.Image.13">
                      <p:embed/>
                      <p:pic>
                        <p:nvPicPr>
                          <p:cNvPr id="10" name="对象 9">
                            <a:extLst>
                              <a:ext uri="{FF2B5EF4-FFF2-40B4-BE49-F238E27FC236}">
                                <a16:creationId xmlns:a16="http://schemas.microsoft.com/office/drawing/2014/main" id="{8900B22A-AD75-462E-A8F0-A4DE29284DB2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4028213" y="2142951"/>
                            <a:ext cx="511510" cy="360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8D476D9F-E2BB-427F-B267-C3F3CC83B88B}"/>
                </a:ext>
              </a:extLst>
            </p:cNvPr>
            <p:cNvCxnSpPr>
              <a:cxnSpLocks/>
            </p:cNvCxnSpPr>
            <p:nvPr/>
          </p:nvCxnSpPr>
          <p:spPr>
            <a:xfrm>
              <a:off x="5076056" y="1563638"/>
              <a:ext cx="718583" cy="2880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3C84EF41-D059-4B15-A9F3-7F8244BFF0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6056" y="2648409"/>
              <a:ext cx="718583" cy="23866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193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07407E-6 L 0.29149 -0.0037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66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B7AB334-0118-4F36-9540-A43DC300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95486"/>
            <a:ext cx="8139178" cy="486000"/>
          </a:xfrm>
          <a:prstGeom prst="rect">
            <a:avLst/>
          </a:prstGeom>
        </p:spPr>
        <p:txBody>
          <a:bodyPr/>
          <a:lstStyle/>
          <a:p>
            <a:pPr lvl="0" defTabSz="685520">
              <a:spcBef>
                <a:spcPts val="0"/>
              </a:spcBef>
              <a:defRPr/>
            </a:pPr>
            <a:r>
              <a:rPr lang="zh-CN" altLang="en-US" dirty="0"/>
              <a:t>一、问题引入</a:t>
            </a:r>
            <a:endParaRPr lang="zh-CN" altLang="en-US" spc="0" dirty="0">
              <a:latin typeface="微软雅黑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757C5C-07F5-4A87-BD8D-511EC83B37FC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84213" y="843756"/>
            <a:ext cx="7775575" cy="381622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）将天气简化为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晴</a:t>
            </a:r>
            <a:r>
              <a:rPr lang="zh-CN" altLang="en-US" sz="2000" b="1" dirty="0">
                <a:solidFill>
                  <a:srgbClr val="00B050"/>
                </a:solidFill>
              </a:rPr>
              <a:t>雨</a:t>
            </a:r>
            <a:r>
              <a:rPr lang="zh-CN" altLang="en-US" sz="2000" b="1" dirty="0">
                <a:solidFill>
                  <a:srgbClr val="3333FF"/>
                </a:solidFill>
              </a:rPr>
              <a:t>雪</a:t>
            </a:r>
            <a:r>
              <a:rPr lang="zh-CN" altLang="en-US" sz="2000" b="1" dirty="0"/>
              <a:t>三种，其它天气由它们组合得到</a:t>
            </a:r>
            <a:r>
              <a:rPr lang="en-US" altLang="zh-CN" sz="2000" b="1" dirty="0"/>
              <a:t>.</a:t>
            </a:r>
          </a:p>
          <a:p>
            <a:pPr marL="0" indent="0">
              <a:buNone/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）根据该地历史的天气信息，得到</a:t>
            </a:r>
            <a:r>
              <a:rPr lang="zh-CN" altLang="en-US" sz="2000" b="1" u="sng" dirty="0"/>
              <a:t>一天天气</a:t>
            </a:r>
            <a:r>
              <a:rPr lang="zh-CN" altLang="en-US" sz="2000" b="1" dirty="0"/>
              <a:t>与</a:t>
            </a:r>
            <a:r>
              <a:rPr lang="zh-CN" altLang="en-US" sz="2000" b="1" u="sng" dirty="0"/>
              <a:t>前一天天气</a:t>
            </a:r>
            <a:r>
              <a:rPr lang="zh-CN" altLang="en-US" sz="2000" b="1" dirty="0"/>
              <a:t>的关系</a:t>
            </a:r>
            <a:r>
              <a:rPr lang="en-US" altLang="zh-CN" sz="2000" b="1" dirty="0"/>
              <a:t>:</a:t>
            </a:r>
            <a:endParaRPr lang="zh-CN" altLang="en-US" sz="2000" b="1" dirty="0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C3012974-2530-46A3-A25B-F3E8CEA5B742}"/>
              </a:ext>
            </a:extLst>
          </p:cNvPr>
          <p:cNvGrpSpPr/>
          <p:nvPr/>
        </p:nvGrpSpPr>
        <p:grpSpPr>
          <a:xfrm>
            <a:off x="2161297" y="2135506"/>
            <a:ext cx="4821406" cy="2655611"/>
            <a:chOff x="2161297" y="2135506"/>
            <a:chExt cx="4821406" cy="2655611"/>
          </a:xfrm>
        </p:grpSpPr>
        <p:pic>
          <p:nvPicPr>
            <p:cNvPr id="78" name="图片 77">
              <a:extLst>
                <a:ext uri="{FF2B5EF4-FFF2-40B4-BE49-F238E27FC236}">
                  <a16:creationId xmlns:a16="http://schemas.microsoft.com/office/drawing/2014/main" id="{D8767005-0DF0-41B1-BD7A-DCF91798C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5601" y="2335429"/>
              <a:ext cx="756000" cy="540000"/>
            </a:xfrm>
            <a:prstGeom prst="rect">
              <a:avLst/>
            </a:prstGeom>
          </p:spPr>
        </p:pic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83E4F006-3DB7-46BC-B7FD-3D6932530DBF}"/>
                </a:ext>
              </a:extLst>
            </p:cNvPr>
            <p:cNvCxnSpPr/>
            <p:nvPr/>
          </p:nvCxnSpPr>
          <p:spPr>
            <a:xfrm>
              <a:off x="3781601" y="2497429"/>
              <a:ext cx="16200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1DF890E4-259F-435E-9A2A-E485327E7E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81601" y="2713429"/>
              <a:ext cx="1620000" cy="0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EF098237-74AB-4111-A78E-AB2CBE42E99C}"/>
                </a:ext>
              </a:extLst>
            </p:cNvPr>
            <p:cNvCxnSpPr>
              <a:cxnSpLocks/>
            </p:cNvCxnSpPr>
            <p:nvPr/>
          </p:nvCxnSpPr>
          <p:spPr>
            <a:xfrm>
              <a:off x="3529449" y="2857429"/>
              <a:ext cx="720000" cy="864000"/>
            </a:xfrm>
            <a:prstGeom prst="straightConnector1">
              <a:avLst/>
            </a:prstGeom>
            <a:ln w="19050">
              <a:solidFill>
                <a:srgbClr val="3333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CBAC7081-040B-4F17-A9E0-E87C863B7235}"/>
                </a:ext>
              </a:extLst>
            </p:cNvPr>
            <p:cNvCxnSpPr>
              <a:cxnSpLocks/>
            </p:cNvCxnSpPr>
            <p:nvPr/>
          </p:nvCxnSpPr>
          <p:spPr>
            <a:xfrm>
              <a:off x="3241417" y="2875429"/>
              <a:ext cx="972184" cy="1188000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35B86D87-12CA-4749-85DC-19BB3E1704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53663" y="2866418"/>
              <a:ext cx="720000" cy="864000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312F0F8C-9770-4B60-9633-0119033124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9601" y="2859157"/>
              <a:ext cx="972000" cy="1188000"/>
            </a:xfrm>
            <a:prstGeom prst="straightConnector1">
              <a:avLst/>
            </a:prstGeom>
            <a:ln w="19050">
              <a:solidFill>
                <a:srgbClr val="3333FF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连接符: 肘形 84">
              <a:extLst>
                <a:ext uri="{FF2B5EF4-FFF2-40B4-BE49-F238E27FC236}">
                  <a16:creationId xmlns:a16="http://schemas.microsoft.com/office/drawing/2014/main" id="{74DD4095-69D9-4553-87EB-15A84432BAAC}"/>
                </a:ext>
              </a:extLst>
            </p:cNvPr>
            <p:cNvCxnSpPr>
              <a:cxnSpLocks/>
              <a:stCxn id="78" idx="0"/>
              <a:endCxn id="78" idx="1"/>
            </p:cNvCxnSpPr>
            <p:nvPr/>
          </p:nvCxnSpPr>
          <p:spPr>
            <a:xfrm rot="16200000" flipH="1" flipV="1">
              <a:off x="3079601" y="2281429"/>
              <a:ext cx="270000" cy="378000"/>
            </a:xfrm>
            <a:prstGeom prst="bentConnector4">
              <a:avLst>
                <a:gd name="adj1" fmla="val -84667"/>
                <a:gd name="adj2" fmla="val 160476"/>
              </a:avLst>
            </a:prstGeom>
            <a:ln w="19050">
              <a:solidFill>
                <a:schemeClr val="accent2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连接符: 肘形 85">
              <a:extLst>
                <a:ext uri="{FF2B5EF4-FFF2-40B4-BE49-F238E27FC236}">
                  <a16:creationId xmlns:a16="http://schemas.microsoft.com/office/drawing/2014/main" id="{61BFE997-50E1-4D4F-A049-1A210433E3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79601" y="2335429"/>
              <a:ext cx="378000" cy="270000"/>
            </a:xfrm>
            <a:prstGeom prst="bentConnector4">
              <a:avLst>
                <a:gd name="adj1" fmla="val -60476"/>
                <a:gd name="adj2" fmla="val 184667"/>
              </a:avLst>
            </a:prstGeom>
            <a:ln w="1905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50856357-6ADB-4C2E-9846-7A0AD5D936C9}"/>
                </a:ext>
              </a:extLst>
            </p:cNvPr>
            <p:cNvSpPr txBox="1"/>
            <p:nvPr/>
          </p:nvSpPr>
          <p:spPr>
            <a:xfrm>
              <a:off x="4213601" y="2135506"/>
              <a:ext cx="75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0.15</a:t>
              </a:r>
              <a:endParaRPr lang="zh-CN" altLang="en-US" sz="1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3AD1036F-0162-4628-A141-9461584F0F2D}"/>
                </a:ext>
              </a:extLst>
            </p:cNvPr>
            <p:cNvSpPr txBox="1"/>
            <p:nvPr/>
          </p:nvSpPr>
          <p:spPr>
            <a:xfrm>
              <a:off x="4207679" y="2695946"/>
              <a:ext cx="75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b="1" dirty="0"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0.1</a:t>
              </a:r>
              <a:endParaRPr lang="zh-CN" altLang="en-US" sz="18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7432D40C-7A28-4D73-8EFF-12B3782E2F5B}"/>
                </a:ext>
              </a:extLst>
            </p:cNvPr>
            <p:cNvSpPr txBox="1"/>
            <p:nvPr/>
          </p:nvSpPr>
          <p:spPr>
            <a:xfrm>
              <a:off x="2161297" y="2150762"/>
              <a:ext cx="75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b="1" dirty="0"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0.75</a:t>
              </a:r>
              <a:endParaRPr lang="zh-CN" altLang="en-US" sz="18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DF821EDC-4236-4419-96CE-DFF78083D20F}"/>
                </a:ext>
              </a:extLst>
            </p:cNvPr>
            <p:cNvSpPr txBox="1"/>
            <p:nvPr/>
          </p:nvSpPr>
          <p:spPr>
            <a:xfrm>
              <a:off x="6226703" y="2135506"/>
              <a:ext cx="75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b="1" dirty="0">
                  <a:latin typeface="+mn-ea"/>
                </a:rPr>
                <a:t>0.8</a:t>
              </a:r>
              <a:endParaRPr lang="zh-CN" altLang="en-US" sz="1800" b="1" dirty="0">
                <a:latin typeface="+mn-ea"/>
              </a:endParaRP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9E603ED7-8434-4D1E-A294-A9151FE7B676}"/>
                </a:ext>
              </a:extLst>
            </p:cNvPr>
            <p:cNvSpPr txBox="1"/>
            <p:nvPr/>
          </p:nvSpPr>
          <p:spPr>
            <a:xfrm>
              <a:off x="4237663" y="4421785"/>
              <a:ext cx="696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0.85</a:t>
              </a:r>
              <a:endParaRPr lang="zh-CN" altLang="en-US" sz="18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D6BA059A-3511-405E-A2EA-9E81279C7A9C}"/>
                </a:ext>
              </a:extLst>
            </p:cNvPr>
            <p:cNvSpPr txBox="1"/>
            <p:nvPr/>
          </p:nvSpPr>
          <p:spPr>
            <a:xfrm>
              <a:off x="2962449" y="3254357"/>
              <a:ext cx="75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b="1" dirty="0"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0.05</a:t>
              </a:r>
              <a:endParaRPr lang="zh-CN" altLang="en-US" sz="18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E433910C-D44D-4EB5-AFA8-E8B1494761A1}"/>
                </a:ext>
              </a:extLst>
            </p:cNvPr>
            <p:cNvSpPr txBox="1"/>
            <p:nvPr/>
          </p:nvSpPr>
          <p:spPr>
            <a:xfrm>
              <a:off x="3814503" y="3089827"/>
              <a:ext cx="75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0.1</a:t>
              </a:r>
              <a:endParaRPr lang="zh-CN" altLang="en-US" sz="18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19D1BDBE-0A77-4231-AB24-49B0B94C0E5E}"/>
                </a:ext>
              </a:extLst>
            </p:cNvPr>
            <p:cNvSpPr txBox="1"/>
            <p:nvPr/>
          </p:nvSpPr>
          <p:spPr>
            <a:xfrm>
              <a:off x="4693679" y="3065278"/>
              <a:ext cx="75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0.1</a:t>
              </a:r>
              <a:endParaRPr lang="zh-CN" altLang="en-US" sz="1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13AFA5EB-9926-4F95-9D3C-C76A2E9CE68C}"/>
                </a:ext>
              </a:extLst>
            </p:cNvPr>
            <p:cNvSpPr txBox="1"/>
            <p:nvPr/>
          </p:nvSpPr>
          <p:spPr>
            <a:xfrm>
              <a:off x="5384264" y="3289429"/>
              <a:ext cx="75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0.1</a:t>
              </a:r>
              <a:endParaRPr lang="zh-CN" altLang="en-US" sz="18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graphicFrame>
          <p:nvGraphicFramePr>
            <p:cNvPr id="97" name="对象 96">
              <a:extLst>
                <a:ext uri="{FF2B5EF4-FFF2-40B4-BE49-F238E27FC236}">
                  <a16:creationId xmlns:a16="http://schemas.microsoft.com/office/drawing/2014/main" id="{ECF6D734-4D2D-4A2B-B4C5-102F1E1C4EB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29862281"/>
                </p:ext>
              </p:extLst>
            </p:nvPr>
          </p:nvGraphicFramePr>
          <p:xfrm>
            <a:off x="4215395" y="3651185"/>
            <a:ext cx="756000" cy="54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102" name="Image" r:id="rId5" imgW="1015560" imgH="711000" progId="Photoshop.Image.13">
                    <p:embed/>
                  </p:oleObj>
                </mc:Choice>
                <mc:Fallback>
                  <p:oleObj name="Image" r:id="rId5" imgW="1015560" imgH="711000" progId="Photoshop.Image.13">
                    <p:embed/>
                    <p:pic>
                      <p:nvPicPr>
                        <p:cNvPr id="97" name="对象 96">
                          <a:extLst>
                            <a:ext uri="{FF2B5EF4-FFF2-40B4-BE49-F238E27FC236}">
                              <a16:creationId xmlns:a16="http://schemas.microsoft.com/office/drawing/2014/main" id="{ECF6D734-4D2D-4A2B-B4C5-102F1E1C4EB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215395" y="3651185"/>
                          <a:ext cx="756000" cy="540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" name="对象 97">
              <a:extLst>
                <a:ext uri="{FF2B5EF4-FFF2-40B4-BE49-F238E27FC236}">
                  <a16:creationId xmlns:a16="http://schemas.microsoft.com/office/drawing/2014/main" id="{8130AFAB-3674-4D22-8785-8F6932D36CB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3816052"/>
                </p:ext>
              </p:extLst>
            </p:nvPr>
          </p:nvGraphicFramePr>
          <p:xfrm>
            <a:off x="5388781" y="2352565"/>
            <a:ext cx="756000" cy="54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103" name="Image" r:id="rId7" imgW="1002960" imgH="711000" progId="Photoshop.Image.13">
                    <p:embed/>
                  </p:oleObj>
                </mc:Choice>
                <mc:Fallback>
                  <p:oleObj name="Image" r:id="rId7" imgW="1002960" imgH="711000" progId="Photoshop.Image.13">
                    <p:embed/>
                    <p:pic>
                      <p:nvPicPr>
                        <p:cNvPr id="98" name="对象 97">
                          <a:extLst>
                            <a:ext uri="{FF2B5EF4-FFF2-40B4-BE49-F238E27FC236}">
                              <a16:creationId xmlns:a16="http://schemas.microsoft.com/office/drawing/2014/main" id="{8130AFAB-3674-4D22-8785-8F6932D36CB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388781" y="2352565"/>
                          <a:ext cx="756000" cy="540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517B42BF-761B-4ED6-B016-EFBC54ED9A11}"/>
                </a:ext>
              </a:extLst>
            </p:cNvPr>
            <p:cNvSpPr txBox="1"/>
            <p:nvPr/>
          </p:nvSpPr>
          <p:spPr>
            <a:xfrm>
              <a:off x="6222113" y="2146721"/>
              <a:ext cx="75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b="1" dirty="0">
                  <a:solidFill>
                    <a:srgbClr val="00B050"/>
                  </a:solidFill>
                  <a:latin typeface="+mn-ea"/>
                </a:rPr>
                <a:t>0.8</a:t>
              </a:r>
              <a:endParaRPr lang="zh-CN" altLang="en-US" sz="1800" b="1" dirty="0">
                <a:solidFill>
                  <a:srgbClr val="00B050"/>
                </a:solidFill>
                <a:latin typeface="+mn-ea"/>
              </a:endParaRPr>
            </a:p>
          </p:txBody>
        </p:sp>
        <p:cxnSp>
          <p:nvCxnSpPr>
            <p:cNvPr id="9" name="连接符: 肘形 8">
              <a:extLst>
                <a:ext uri="{FF2B5EF4-FFF2-40B4-BE49-F238E27FC236}">
                  <a16:creationId xmlns:a16="http://schemas.microsoft.com/office/drawing/2014/main" id="{8431483B-3B86-4C66-920F-F62CF3051A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81719" y="4181136"/>
              <a:ext cx="432000" cy="288000"/>
            </a:xfrm>
            <a:prstGeom prst="bentConnector3">
              <a:avLst>
                <a:gd name="adj1" fmla="val 100008"/>
              </a:avLst>
            </a:prstGeom>
            <a:ln w="19050">
              <a:solidFill>
                <a:srgbClr val="3333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1C346FB0-C317-4F6F-AE40-27CFBDD54520}"/>
                </a:ext>
              </a:extLst>
            </p:cNvPr>
            <p:cNvCxnSpPr/>
            <p:nvPr/>
          </p:nvCxnSpPr>
          <p:spPr>
            <a:xfrm>
              <a:off x="4373988" y="4187284"/>
              <a:ext cx="0" cy="288000"/>
            </a:xfrm>
            <a:prstGeom prst="line">
              <a:avLst/>
            </a:prstGeom>
            <a:ln w="1905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659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B7AB334-0118-4F36-9540-A43DC300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95486"/>
            <a:ext cx="8139178" cy="486000"/>
          </a:xfrm>
          <a:prstGeom prst="rect">
            <a:avLst/>
          </a:prstGeom>
        </p:spPr>
        <p:txBody>
          <a:bodyPr/>
          <a:lstStyle/>
          <a:p>
            <a:pPr lvl="0" defTabSz="685520">
              <a:spcBef>
                <a:spcPts val="0"/>
              </a:spcBef>
              <a:defRPr/>
            </a:pPr>
            <a:r>
              <a:rPr lang="zh-CN" altLang="en-US" dirty="0"/>
              <a:t>一、问题引入</a:t>
            </a:r>
            <a:endParaRPr lang="zh-CN" altLang="en-US" spc="0" dirty="0">
              <a:latin typeface="微软雅黑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000" b="1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sz="2000" b="1" dirty="0"/>
                  <a:t>天后天气为</a:t>
                </a:r>
                <a:r>
                  <a:rPr lang="zh-CN" altLang="en-US" sz="2000" b="1" dirty="0">
                    <a:solidFill>
                      <a:schemeClr val="accent2">
                        <a:lumMod val="75000"/>
                      </a:schemeClr>
                    </a:solidFill>
                  </a:rPr>
                  <a:t>晴天</a:t>
                </a:r>
                <a:r>
                  <a:rPr lang="zh-CN" altLang="en-US" sz="2000" b="1" dirty="0"/>
                  <a:t>、</a:t>
                </a:r>
                <a:r>
                  <a:rPr lang="zh-CN" altLang="en-US" sz="2000" b="1" dirty="0">
                    <a:solidFill>
                      <a:srgbClr val="00B050"/>
                    </a:solidFill>
                  </a:rPr>
                  <a:t>雨天</a:t>
                </a:r>
                <a:r>
                  <a:rPr lang="zh-CN" altLang="en-US" sz="2000" b="1" dirty="0"/>
                  <a:t>、</a:t>
                </a:r>
                <a:r>
                  <a:rPr lang="zh-CN" altLang="en-US" sz="2000" b="1" dirty="0">
                    <a:solidFill>
                      <a:srgbClr val="3333FF"/>
                    </a:solidFill>
                  </a:rPr>
                  <a:t>下雪</a:t>
                </a:r>
                <a:r>
                  <a:rPr lang="zh-CN" altLang="en-US" sz="2000" b="1" dirty="0"/>
                  <a:t>概率分别为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altLang="zh-CN" sz="2000" b="1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altLang="zh-CN" sz="2000" b="1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altLang="zh-CN" sz="2000" b="1" dirty="0">
                    <a:latin typeface="Cambria Math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zh-CN" altLang="en-US" sz="2000" b="1" dirty="0"/>
                  <a:t>转化成矩阵的语言：</a:t>
                </a:r>
                <a:endParaRPr lang="en-US" altLang="zh-CN" sz="2000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1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𝟕𝟓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𝟏𝟓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𝟖𝟓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1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000" b="1" dirty="0"/>
              </a:p>
              <a:p>
                <a:pPr marL="0" indent="0">
                  <a:buNone/>
                </a:pPr>
                <a:r>
                  <a:rPr lang="zh-CN" altLang="en-US" sz="2000" b="1" dirty="0"/>
                  <a:t>如何预测未来的天气</a:t>
                </a:r>
                <a:r>
                  <a:rPr lang="en-US" altLang="zh-CN" sz="2000" b="1" dirty="0"/>
                  <a:t>?</a:t>
                </a:r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  <a:blipFill>
                <a:blip r:embed="rId2"/>
                <a:stretch>
                  <a:fillRect l="-7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757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B7AB334-0118-4F36-9540-A43DC300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95486"/>
            <a:ext cx="8139178" cy="486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二、特征值与特征向量的概念</a:t>
            </a:r>
          </a:p>
        </p:txBody>
      </p:sp>
      <p:sp>
        <p:nvSpPr>
          <p:cNvPr id="20" name="圆角矩形 12">
            <a:extLst>
              <a:ext uri="{FF2B5EF4-FFF2-40B4-BE49-F238E27FC236}">
                <a16:creationId xmlns:a16="http://schemas.microsoft.com/office/drawing/2014/main" id="{3CDA29FE-751A-4D66-AC26-F3679C0F7260}"/>
              </a:ext>
            </a:extLst>
          </p:cNvPr>
          <p:cNvSpPr/>
          <p:nvPr/>
        </p:nvSpPr>
        <p:spPr>
          <a:xfrm>
            <a:off x="748080" y="874926"/>
            <a:ext cx="673313" cy="420725"/>
          </a:xfrm>
          <a:prstGeom prst="roundRect">
            <a:avLst>
              <a:gd name="adj" fmla="val 30000"/>
            </a:avLst>
          </a:prstGeom>
          <a:solidFill>
            <a:srgbClr val="D32F2F"/>
          </a:solidFill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spAutoFit/>
          </a:bodyPr>
          <a:lstStyle/>
          <a:p>
            <a:pPr marL="0" lvl="1" algn="ctr" defTabSz="914400">
              <a:defRPr/>
            </a:pPr>
            <a:r>
              <a:rPr lang="zh-CN" altLang="en-US" sz="1800" b="1" kern="0" dirty="0">
                <a:solidFill>
                  <a:prstClr val="white"/>
                </a:solidFill>
                <a:latin typeface="微软雅黑"/>
              </a:rPr>
              <a:t>引 例</a:t>
            </a:r>
            <a:endParaRPr lang="en-US" altLang="zh-CN" sz="1800" b="1" kern="0" dirty="0">
              <a:solidFill>
                <a:prstClr val="white"/>
              </a:solidFill>
              <a:latin typeface="微软雅黑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A44CE97-8F38-45E7-8337-428E8FE16EB2}"/>
              </a:ext>
            </a:extLst>
          </p:cNvPr>
          <p:cNvCxnSpPr/>
          <p:nvPr/>
        </p:nvCxnSpPr>
        <p:spPr>
          <a:xfrm flipH="1" flipV="1">
            <a:off x="7178400" y="2498400"/>
            <a:ext cx="381600" cy="3816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48D83EEC-F3B6-4078-97FF-A86D7F6BF46E}"/>
              </a:ext>
            </a:extLst>
          </p:cNvPr>
          <p:cNvCxnSpPr>
            <a:cxnSpLocks/>
            <a:endCxn id="39" idx="2"/>
          </p:cNvCxnSpPr>
          <p:nvPr/>
        </p:nvCxnSpPr>
        <p:spPr>
          <a:xfrm flipH="1" flipV="1">
            <a:off x="6797443" y="2115834"/>
            <a:ext cx="762557" cy="7632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0E302F13-8709-4C9B-B0FF-59642E7CE24D}"/>
              </a:ext>
            </a:extLst>
          </p:cNvPr>
          <p:cNvCxnSpPr>
            <a:cxnSpLocks/>
          </p:cNvCxnSpPr>
          <p:nvPr/>
        </p:nvCxnSpPr>
        <p:spPr>
          <a:xfrm flipV="1">
            <a:off x="7560000" y="2498400"/>
            <a:ext cx="381600" cy="381600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9FEBAC36-8C81-496D-915B-61665E924138}"/>
              </a:ext>
            </a:extLst>
          </p:cNvPr>
          <p:cNvCxnSpPr>
            <a:cxnSpLocks/>
            <a:endCxn id="39" idx="0"/>
          </p:cNvCxnSpPr>
          <p:nvPr/>
        </p:nvCxnSpPr>
        <p:spPr>
          <a:xfrm flipV="1">
            <a:off x="7560000" y="1733997"/>
            <a:ext cx="1144800" cy="1144800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4385A445-333E-4212-A518-66938569CAFA}"/>
              </a:ext>
            </a:extLst>
          </p:cNvPr>
          <p:cNvSpPr/>
          <p:nvPr/>
        </p:nvSpPr>
        <p:spPr>
          <a:xfrm>
            <a:off x="7020000" y="2340000"/>
            <a:ext cx="1080000" cy="1080000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ACA490B0-27C9-48E3-856D-F5CC602A783F}"/>
              </a:ext>
            </a:extLst>
          </p:cNvPr>
          <p:cNvSpPr/>
          <p:nvPr/>
        </p:nvSpPr>
        <p:spPr>
          <a:xfrm rot="2700000">
            <a:off x="6481118" y="1259510"/>
            <a:ext cx="2160000" cy="3240000"/>
          </a:xfrm>
          <a:prstGeom prst="ellipse">
            <a:avLst/>
          </a:prstGeom>
          <a:noFill/>
          <a:ln w="254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EAB4EC3-80E1-425A-A1C8-274D1F792E28}"/>
              </a:ext>
            </a:extLst>
          </p:cNvPr>
          <p:cNvSpPr/>
          <p:nvPr/>
        </p:nvSpPr>
        <p:spPr>
          <a:xfrm>
            <a:off x="6948000" y="2304000"/>
            <a:ext cx="1224000" cy="57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不完整圆 22">
            <a:extLst>
              <a:ext uri="{FF2B5EF4-FFF2-40B4-BE49-F238E27FC236}">
                <a16:creationId xmlns:a16="http://schemas.microsoft.com/office/drawing/2014/main" id="{0F3ACCBB-1945-4183-A432-91BC9B293C6B}"/>
              </a:ext>
            </a:extLst>
          </p:cNvPr>
          <p:cNvSpPr/>
          <p:nvPr/>
        </p:nvSpPr>
        <p:spPr>
          <a:xfrm rot="2700000">
            <a:off x="6448686" y="1175483"/>
            <a:ext cx="2160000" cy="3474991"/>
          </a:xfrm>
          <a:prstGeom prst="pie">
            <a:avLst>
              <a:gd name="adj1" fmla="val 13943762"/>
              <a:gd name="adj2" fmla="val 183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不完整圆 47">
            <a:extLst>
              <a:ext uri="{FF2B5EF4-FFF2-40B4-BE49-F238E27FC236}">
                <a16:creationId xmlns:a16="http://schemas.microsoft.com/office/drawing/2014/main" id="{28D9946E-AD35-4EB2-B507-55359ED19E2C}"/>
              </a:ext>
            </a:extLst>
          </p:cNvPr>
          <p:cNvSpPr/>
          <p:nvPr/>
        </p:nvSpPr>
        <p:spPr>
          <a:xfrm>
            <a:off x="5760000" y="1080000"/>
            <a:ext cx="3600000" cy="3600000"/>
          </a:xfrm>
          <a:prstGeom prst="pie">
            <a:avLst>
              <a:gd name="adj1" fmla="val 10200000"/>
              <a:gd name="adj2" fmla="val 168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不完整圆 48">
            <a:extLst>
              <a:ext uri="{FF2B5EF4-FFF2-40B4-BE49-F238E27FC236}">
                <a16:creationId xmlns:a16="http://schemas.microsoft.com/office/drawing/2014/main" id="{9960D3E8-F769-466C-A7C9-A304062406EC}"/>
              </a:ext>
            </a:extLst>
          </p:cNvPr>
          <p:cNvSpPr/>
          <p:nvPr/>
        </p:nvSpPr>
        <p:spPr>
          <a:xfrm>
            <a:off x="5760000" y="1075837"/>
            <a:ext cx="3600000" cy="3600000"/>
          </a:xfrm>
          <a:prstGeom prst="pie">
            <a:avLst>
              <a:gd name="adj1" fmla="val 6000000"/>
              <a:gd name="adj2" fmla="val 102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" name="不完整圆 49">
            <a:extLst>
              <a:ext uri="{FF2B5EF4-FFF2-40B4-BE49-F238E27FC236}">
                <a16:creationId xmlns:a16="http://schemas.microsoft.com/office/drawing/2014/main" id="{F7EA5289-BDCC-4DF5-B6F7-A2E0F8B9C08D}"/>
              </a:ext>
            </a:extLst>
          </p:cNvPr>
          <p:cNvSpPr/>
          <p:nvPr/>
        </p:nvSpPr>
        <p:spPr>
          <a:xfrm>
            <a:off x="6141254" y="1507230"/>
            <a:ext cx="2806698" cy="2808000"/>
          </a:xfrm>
          <a:prstGeom prst="pie">
            <a:avLst>
              <a:gd name="adj1" fmla="val 21000000"/>
              <a:gd name="adj2" fmla="val 60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C718874-4640-466D-B670-1B3E8649EACE}"/>
              </a:ext>
            </a:extLst>
          </p:cNvPr>
          <p:cNvSpPr/>
          <p:nvPr/>
        </p:nvSpPr>
        <p:spPr>
          <a:xfrm>
            <a:off x="6948000" y="2880000"/>
            <a:ext cx="1224000" cy="57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sz="2000" b="1" dirty="0"/>
                  <a:t>         观察线性变换</a:t>
                </a:r>
                <a:endParaRPr lang="en-US" altLang="zh-CN" sz="20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000" b="1" dirty="0"/>
              </a:p>
              <a:p>
                <a:pPr marL="0" indent="0">
                  <a:buNone/>
                </a:pPr>
                <a:r>
                  <a:rPr lang="zh-CN" altLang="en-US" sz="2000" b="1" dirty="0"/>
                  <a:t>当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000" b="1" dirty="0"/>
                  <a:t>时，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altLang="zh-CN" sz="20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0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altLang="zh-CN" sz="2000" b="1" dirty="0"/>
              </a:p>
              <a:p>
                <a:pPr marL="0" indent="0">
                  <a:buNone/>
                </a:pPr>
                <a:r>
                  <a:rPr lang="zh-CN" altLang="en-US" sz="2000" b="1" dirty="0"/>
                  <a:t>当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000" b="1" dirty="0"/>
                  <a:t>时，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altLang="zh-CN" sz="2000" b="1" dirty="0"/>
              </a:p>
              <a:p>
                <a:pPr marL="0" indent="0">
                  <a:buNone/>
                </a:pPr>
                <a:r>
                  <a:rPr lang="zh-CN" altLang="en-US" sz="2000" b="1" dirty="0"/>
                  <a:t>某些向量被线性变换后，变为原来的倍数</a:t>
                </a:r>
                <a:r>
                  <a:rPr lang="en-US" altLang="zh-CN" sz="2000" b="1" dirty="0"/>
                  <a:t>.</a:t>
                </a:r>
              </a:p>
              <a:p>
                <a:pPr marL="0" indent="0">
                  <a:buNone/>
                </a:pPr>
                <a:r>
                  <a:rPr lang="zh-CN" altLang="en-US" sz="2000" b="1" dirty="0"/>
                  <a:t>这样的向量被称为</a:t>
                </a:r>
                <a:r>
                  <a:rPr lang="zh-CN" altLang="en-US" sz="2000" b="1" dirty="0">
                    <a:solidFill>
                      <a:srgbClr val="FF0000"/>
                    </a:solidFill>
                  </a:rPr>
                  <a:t>特征向量</a:t>
                </a:r>
                <a:r>
                  <a:rPr lang="zh-CN" altLang="en-US" sz="2000" b="1" dirty="0"/>
                  <a:t>，而对应的倍数被称为</a:t>
                </a:r>
                <a:r>
                  <a:rPr lang="zh-CN" altLang="en-US" sz="2000" b="1" dirty="0">
                    <a:solidFill>
                      <a:srgbClr val="00B050"/>
                    </a:solidFill>
                  </a:rPr>
                  <a:t>特征值</a:t>
                </a:r>
                <a:r>
                  <a:rPr lang="en-US" altLang="zh-CN" sz="2000" b="1" dirty="0"/>
                  <a:t>.</a:t>
                </a:r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  <a:blipFill>
                <a:blip r:embed="rId2"/>
                <a:stretch>
                  <a:fillRect l="-784" b="-38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组合 26">
            <a:extLst>
              <a:ext uri="{FF2B5EF4-FFF2-40B4-BE49-F238E27FC236}">
                <a16:creationId xmlns:a16="http://schemas.microsoft.com/office/drawing/2014/main" id="{63AD2D14-B9AB-4487-83C4-D55E9B12378F}"/>
              </a:ext>
            </a:extLst>
          </p:cNvPr>
          <p:cNvGrpSpPr/>
          <p:nvPr/>
        </p:nvGrpSpPr>
        <p:grpSpPr>
          <a:xfrm>
            <a:off x="6084000" y="979038"/>
            <a:ext cx="4010605" cy="3376962"/>
            <a:chOff x="6084000" y="979038"/>
            <a:chExt cx="4010605" cy="3376962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9A6C25FE-9F10-4141-A338-65C2C2D52680}"/>
                </a:ext>
              </a:extLst>
            </p:cNvPr>
            <p:cNvGrpSpPr/>
            <p:nvPr/>
          </p:nvGrpSpPr>
          <p:grpSpPr>
            <a:xfrm>
              <a:off x="6084000" y="1116000"/>
              <a:ext cx="2952000" cy="3240000"/>
              <a:chOff x="6084000" y="1116000"/>
              <a:chExt cx="2952000" cy="3240000"/>
            </a:xfrm>
          </p:grpSpPr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29394AC0-13E2-4F58-B69A-CBFD6BCCB1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60000" y="1116000"/>
                <a:ext cx="0" cy="3240000"/>
              </a:xfrm>
              <a:prstGeom prst="straightConnector1">
                <a:avLst/>
              </a:prstGeom>
              <a:ln w="12700"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>
                <a:extLst>
                  <a:ext uri="{FF2B5EF4-FFF2-40B4-BE49-F238E27FC236}">
                    <a16:creationId xmlns:a16="http://schemas.microsoft.com/office/drawing/2014/main" id="{D13B1902-AAB7-4F32-926E-891F5CAE6C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4000" y="2880000"/>
                <a:ext cx="2952000" cy="0"/>
              </a:xfrm>
              <a:prstGeom prst="straightConnector1">
                <a:avLst/>
              </a:prstGeom>
              <a:ln w="12700"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7039BDAC-8625-4B51-8160-F15D6F36CBB6}"/>
                    </a:ext>
                  </a:extLst>
                </p:cNvPr>
                <p:cNvSpPr txBox="1"/>
                <p:nvPr/>
              </p:nvSpPr>
              <p:spPr>
                <a:xfrm>
                  <a:off x="7204018" y="979038"/>
                  <a:ext cx="2890587" cy="2246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0" dirty="0">
                      <a:solidFill>
                        <a:schemeClr val="accent1"/>
                      </a:solidFill>
                    </a:rPr>
                    <a:t>     </a:t>
                  </a:r>
                  <a14:m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altLang="zh-CN" sz="2000" b="0" dirty="0">
                      <a:solidFill>
                        <a:schemeClr val="accent1"/>
                      </a:solidFill>
                    </a:rPr>
                    <a:t> </a:t>
                  </a:r>
                </a:p>
                <a:p>
                  <a:endParaRPr lang="en-US" altLang="zh-CN" sz="2000" b="0" dirty="0">
                    <a:solidFill>
                      <a:schemeClr val="accent1"/>
                    </a:solidFill>
                  </a:endParaRPr>
                </a:p>
                <a:p>
                  <a:endParaRPr lang="en-US" altLang="zh-CN" sz="2000" dirty="0">
                    <a:solidFill>
                      <a:schemeClr val="accent1"/>
                    </a:solidFill>
                  </a:endParaRPr>
                </a:p>
                <a:p>
                  <a:endParaRPr lang="en-US" altLang="zh-CN" sz="2000" b="0" dirty="0">
                    <a:solidFill>
                      <a:schemeClr val="accent1"/>
                    </a:solidFill>
                  </a:endParaRPr>
                </a:p>
                <a:p>
                  <a:endParaRPr lang="en-US" altLang="zh-CN" sz="2000" b="0" dirty="0">
                    <a:solidFill>
                      <a:schemeClr val="accent1"/>
                    </a:solidFill>
                  </a:endParaRPr>
                </a:p>
                <a:p>
                  <a:endParaRPr lang="en-US" altLang="zh-CN" sz="2000" b="0" i="1" dirty="0">
                    <a:solidFill>
                      <a:schemeClr val="accent1"/>
                    </a:solidFill>
                    <a:latin typeface="Cambria Math" panose="02040503050406030204" pitchFamily="18" charset="0"/>
                  </a:endParaRPr>
                </a:p>
                <a:p>
                  <a:r>
                    <a:rPr lang="en-US" altLang="zh-CN" sz="2000" b="0" dirty="0">
                      <a:solidFill>
                        <a:schemeClr val="accent1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a14:m>
                  <a:r>
                    <a:rPr lang="en-US" altLang="zh-CN" sz="2000" dirty="0">
                      <a:solidFill>
                        <a:schemeClr val="accent1"/>
                      </a:solidFill>
                    </a:rPr>
                    <a:t>  </a:t>
                  </a:r>
                  <a:r>
                    <a:rPr lang="en-US" altLang="zh-CN" sz="1200" dirty="0">
                      <a:solidFill>
                        <a:schemeClr val="accent1"/>
                      </a:solidFill>
                    </a:rPr>
                    <a:t> </a:t>
                  </a:r>
                  <a:r>
                    <a:rPr lang="en-US" altLang="zh-CN" sz="2000" dirty="0">
                      <a:solidFill>
                        <a:schemeClr val="accent1"/>
                      </a:solidFill>
                    </a:rPr>
                    <a:t>                </a:t>
                  </a:r>
                  <a14:m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endParaRPr lang="zh-CN" altLang="en-US" sz="2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7039BDAC-8625-4B51-8160-F15D6F36CB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4018" y="979038"/>
                  <a:ext cx="2890587" cy="224676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170FC9DC-A510-47C6-AE6E-457B839F66E1}"/>
              </a:ext>
            </a:extLst>
          </p:cNvPr>
          <p:cNvSpPr/>
          <p:nvPr/>
        </p:nvSpPr>
        <p:spPr>
          <a:xfrm>
            <a:off x="2483768" y="2319982"/>
            <a:ext cx="2042128" cy="611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0F87733-096D-4F61-9565-36973EFCB844}"/>
              </a:ext>
            </a:extLst>
          </p:cNvPr>
          <p:cNvSpPr/>
          <p:nvPr/>
        </p:nvSpPr>
        <p:spPr>
          <a:xfrm>
            <a:off x="2653068" y="3113193"/>
            <a:ext cx="2042128" cy="611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6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xit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xit" presetSubtype="2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8" fill="hold" grpId="0" nodeType="withEffect">
                                  <p:stCondLst>
                                    <p:cond delay="135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3" grpId="0" animBg="1"/>
      <p:bldP spid="48" grpId="0" animBg="1"/>
      <p:bldP spid="49" grpId="0" animBg="1"/>
      <p:bldP spid="50" grpId="0" animBg="1"/>
      <p:bldP spid="55" grpId="0" animBg="1"/>
      <p:bldP spid="6" grpId="0" uiExpand="1" build="p"/>
      <p:bldP spid="28" grpId="1" animBg="1"/>
      <p:bldP spid="5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C02840C-93BF-472D-B464-BB7206179200}"/>
              </a:ext>
            </a:extLst>
          </p:cNvPr>
          <p:cNvSpPr/>
          <p:nvPr/>
        </p:nvSpPr>
        <p:spPr>
          <a:xfrm>
            <a:off x="3923928" y="1425798"/>
            <a:ext cx="1296144" cy="40634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4B7AB334-0118-4F36-9540-A43DC300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95486"/>
            <a:ext cx="8139178" cy="486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二、特征值与特征向量的概念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sz="2000" b="1" dirty="0"/>
                  <a:t>        设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000" b="1" dirty="0"/>
                  <a:t>阶方阵</a:t>
                </a:r>
                <a:r>
                  <a:rPr lang="en-US" altLang="zh-CN" sz="2000" b="1" dirty="0"/>
                  <a:t>. </a:t>
                </a:r>
                <a:r>
                  <a:rPr lang="zh-CN" altLang="en-US" sz="2000" b="1" dirty="0"/>
                  <a:t>如果</a:t>
                </a:r>
                <a:r>
                  <a:rPr lang="zh-CN" altLang="en-US" sz="2000" b="1" dirty="0">
                    <a:solidFill>
                      <a:srgbClr val="00B050"/>
                    </a:solidFill>
                  </a:rPr>
                  <a:t>数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zh-CN" altLang="en-US" sz="2000" b="1" dirty="0"/>
                  <a:t>和</a:t>
                </a:r>
                <a:r>
                  <a:rPr lang="zh-CN" altLang="en-US" sz="2000" b="1" u="sng" dirty="0">
                    <a:solidFill>
                      <a:srgbClr val="FF0000"/>
                    </a:solidFill>
                  </a:rPr>
                  <a:t>非零</a:t>
                </a:r>
                <a:r>
                  <a:rPr lang="zh-CN" altLang="en-US" sz="2000" b="1" dirty="0">
                    <a:solidFill>
                      <a:srgbClr val="FF0000"/>
                    </a:solidFill>
                  </a:rPr>
                  <a:t>列向量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2000" b="1" dirty="0"/>
                  <a:t>满足</a:t>
                </a:r>
                <a:endParaRPr lang="en-US" altLang="zh-CN" sz="20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000" b="1" dirty="0"/>
              </a:p>
              <a:p>
                <a:pPr marL="0" indent="0">
                  <a:buNone/>
                </a:pPr>
                <a:r>
                  <a:rPr lang="zh-CN" altLang="en-US" sz="2000" b="1" dirty="0"/>
                  <a:t>则称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zh-CN" altLang="en-US" sz="2000" b="1" dirty="0">
                    <a:solidFill>
                      <a:srgbClr val="00B050"/>
                    </a:solidFill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 dirty="0">
                    <a:solidFill>
                      <a:srgbClr val="00B050"/>
                    </a:solidFill>
                  </a:rPr>
                  <a:t>的特征值</a:t>
                </a:r>
                <a:r>
                  <a:rPr lang="zh-CN" altLang="en-US" sz="2000" b="1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2000" b="1" dirty="0">
                    <a:solidFill>
                      <a:srgbClr val="FF0000"/>
                    </a:solidFill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 dirty="0">
                    <a:solidFill>
                      <a:srgbClr val="FF0000"/>
                    </a:solidFill>
                  </a:rPr>
                  <a:t>的特征向量</a:t>
                </a:r>
                <a:r>
                  <a:rPr lang="en-US" altLang="zh-CN" sz="2000" b="1" dirty="0"/>
                  <a:t>.</a:t>
                </a:r>
              </a:p>
              <a:p>
                <a:pPr marL="0" indent="0">
                  <a:buNone/>
                </a:pPr>
                <a:r>
                  <a:rPr lang="en-US" altLang="zh-CN" sz="2000" b="1" dirty="0"/>
                  <a:t>       </a:t>
                </a:r>
                <a:r>
                  <a:rPr lang="zh-CN" altLang="en-US" sz="2000" b="1" dirty="0"/>
                  <a:t>（</a:t>
                </a:r>
                <a:r>
                  <a:rPr lang="en-US" altLang="zh-CN" sz="2000" b="1" dirty="0"/>
                  <a:t>1</a:t>
                </a:r>
                <a:r>
                  <a:rPr lang="zh-CN" altLang="en-US" sz="2000" b="1" dirty="0"/>
                  <a:t>）如果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2000" b="1" dirty="0"/>
                  <a:t>是特征值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zh-CN" altLang="en-US" sz="2000" b="1" dirty="0"/>
                  <a:t>对应的特征向量，那么它的非零常数倍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𝒌𝒙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b="1" dirty="0"/>
                  <a:t>也是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 dirty="0"/>
                  <a:t>对应于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zh-CN" altLang="en-US" sz="2000" b="1" dirty="0"/>
                  <a:t>的特征向量</a:t>
                </a:r>
                <a:r>
                  <a:rPr lang="en-US" altLang="zh-CN" sz="2000" b="1" dirty="0"/>
                  <a:t>.</a:t>
                </a:r>
              </a:p>
              <a:p>
                <a:pPr marL="0" indent="0">
                  <a:buNone/>
                </a:pPr>
                <a:r>
                  <a:rPr lang="zh-CN" altLang="en-US" sz="2000" b="1" dirty="0"/>
                  <a:t>（</a:t>
                </a:r>
                <a:r>
                  <a:rPr lang="en-US" altLang="zh-CN" sz="2000" b="1" dirty="0"/>
                  <a:t>2</a:t>
                </a:r>
                <a:r>
                  <a:rPr lang="zh-CN" altLang="en-US" sz="2000" b="1" dirty="0"/>
                  <a:t>）如果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sz="2000" b="1" dirty="0"/>
                  <a:t>, </a:t>
                </a:r>
                <a:r>
                  <a:rPr lang="zh-CN" altLang="en-US" sz="2000" b="1" dirty="0"/>
                  <a:t>那么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p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p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sz="2000" b="1" dirty="0"/>
                  <a:t>. </a:t>
                </a:r>
                <a:r>
                  <a:rPr lang="zh-CN" altLang="en-US" sz="2000" b="1" dirty="0"/>
                  <a:t>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p>
                  </m:oMath>
                </a14:m>
                <a:r>
                  <a:rPr lang="zh-CN" altLang="en-US" sz="2000" b="1" dirty="0">
                    <a:solidFill>
                      <a:srgbClr val="00B050"/>
                    </a:solidFill>
                  </a:rPr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0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p>
                  </m:oMath>
                </a14:m>
                <a:r>
                  <a:rPr lang="zh-CN" altLang="en-US" sz="2000" b="1" dirty="0">
                    <a:solidFill>
                      <a:srgbClr val="00B050"/>
                    </a:solidFill>
                  </a:rPr>
                  <a:t>的特征值</a:t>
                </a:r>
                <a:r>
                  <a:rPr lang="en-US" altLang="zh-CN" sz="2000" b="1" dirty="0"/>
                  <a:t>,</a:t>
                </a:r>
                <a:r>
                  <a:rPr lang="en-US" altLang="zh-CN" sz="20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2000" b="1" dirty="0">
                    <a:solidFill>
                      <a:srgbClr val="FF0000"/>
                    </a:solidFill>
                  </a:rPr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p>
                  </m:oMath>
                </a14:m>
                <a:r>
                  <a:rPr lang="zh-CN" altLang="en-US" sz="2000" b="1" dirty="0">
                    <a:solidFill>
                      <a:srgbClr val="FF0000"/>
                    </a:solidFill>
                  </a:rPr>
                  <a:t>对应的特征向量</a:t>
                </a:r>
                <a:r>
                  <a:rPr lang="en-US" altLang="zh-CN" sz="2000" b="1" dirty="0">
                    <a:solidFill>
                      <a:srgbClr val="FF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  <a:blipFill>
                <a:blip r:embed="rId3"/>
                <a:stretch>
                  <a:fillRect l="-7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圆角矩形 12">
            <a:extLst>
              <a:ext uri="{FF2B5EF4-FFF2-40B4-BE49-F238E27FC236}">
                <a16:creationId xmlns:a16="http://schemas.microsoft.com/office/drawing/2014/main" id="{3CDA29FE-751A-4D66-AC26-F3679C0F7260}"/>
              </a:ext>
            </a:extLst>
          </p:cNvPr>
          <p:cNvSpPr/>
          <p:nvPr/>
        </p:nvSpPr>
        <p:spPr>
          <a:xfrm>
            <a:off x="712410" y="887875"/>
            <a:ext cx="673312" cy="420725"/>
          </a:xfrm>
          <a:prstGeom prst="roundRect">
            <a:avLst>
              <a:gd name="adj" fmla="val 30000"/>
            </a:avLst>
          </a:prstGeom>
          <a:solidFill>
            <a:srgbClr val="D32F2F"/>
          </a:solidFill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spAutoFit/>
          </a:bodyPr>
          <a:lstStyle/>
          <a:p>
            <a:pPr marL="0" lvl="1" algn="ctr" defTabSz="914400">
              <a:defRPr/>
            </a:pPr>
            <a:r>
              <a:rPr lang="zh-CN" altLang="en-US" sz="1800" b="1" kern="0" dirty="0">
                <a:solidFill>
                  <a:prstClr val="white"/>
                </a:solidFill>
                <a:latin typeface="微软雅黑"/>
              </a:rPr>
              <a:t>定 义</a:t>
            </a:r>
            <a:endParaRPr lang="en-US" altLang="zh-CN" sz="1800" b="1" kern="0" dirty="0">
              <a:solidFill>
                <a:prstClr val="white"/>
              </a:solidFill>
              <a:latin typeface="微软雅黑"/>
            </a:endParaRPr>
          </a:p>
        </p:txBody>
      </p:sp>
      <p:sp>
        <p:nvSpPr>
          <p:cNvPr id="33" name="圆角矩形 12">
            <a:extLst>
              <a:ext uri="{FF2B5EF4-FFF2-40B4-BE49-F238E27FC236}">
                <a16:creationId xmlns:a16="http://schemas.microsoft.com/office/drawing/2014/main" id="{FD32DCA4-E3BC-4FE4-9CBD-EEAC4EB63D30}"/>
              </a:ext>
            </a:extLst>
          </p:cNvPr>
          <p:cNvSpPr/>
          <p:nvPr/>
        </p:nvSpPr>
        <p:spPr>
          <a:xfrm>
            <a:off x="717309" y="2382634"/>
            <a:ext cx="673312" cy="420725"/>
          </a:xfrm>
          <a:prstGeom prst="roundRect">
            <a:avLst>
              <a:gd name="adj" fmla="val 30000"/>
            </a:avLst>
          </a:prstGeom>
          <a:solidFill>
            <a:srgbClr val="00B050"/>
          </a:solidFill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spAutoFit/>
          </a:bodyPr>
          <a:lstStyle/>
          <a:p>
            <a:pPr marL="0" lvl="1" algn="ctr" defTabSz="914400">
              <a:defRPr/>
            </a:pPr>
            <a:r>
              <a:rPr lang="zh-CN" altLang="en-US" sz="1800" b="1" kern="0" dirty="0">
                <a:solidFill>
                  <a:prstClr val="white"/>
                </a:solidFill>
                <a:latin typeface="微软雅黑"/>
              </a:rPr>
              <a:t>注 记</a:t>
            </a:r>
            <a:endParaRPr lang="en-US" altLang="zh-CN" sz="1800" b="1" kern="0" dirty="0">
              <a:solidFill>
                <a:prstClr val="white"/>
              </a:solidFill>
              <a:latin typeface="微软雅黑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573D799-107B-4D37-8494-07EE617ED7A1}"/>
              </a:ext>
            </a:extLst>
          </p:cNvPr>
          <p:cNvSpPr/>
          <p:nvPr/>
        </p:nvSpPr>
        <p:spPr>
          <a:xfrm>
            <a:off x="5220072" y="3291830"/>
            <a:ext cx="3239715" cy="406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44BCCF1-FC6F-488A-AD3A-364D92A91D67}"/>
              </a:ext>
            </a:extLst>
          </p:cNvPr>
          <p:cNvSpPr/>
          <p:nvPr/>
        </p:nvSpPr>
        <p:spPr>
          <a:xfrm>
            <a:off x="611560" y="3674221"/>
            <a:ext cx="3239715" cy="406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87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uiExpand="1" build="p"/>
      <p:bldP spid="20" grpId="0" animBg="1"/>
      <p:bldP spid="33" grpId="0" animBg="1"/>
      <p:bldP spid="4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B7AB334-0118-4F36-9540-A43DC300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95486"/>
            <a:ext cx="8139178" cy="486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三、特征值与特征向量的计算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sz="1800" b="1" dirty="0">
                    <a:solidFill>
                      <a:srgbClr val="3333FF"/>
                    </a:solidFill>
                  </a:rPr>
                  <a:t>分析</a:t>
                </a:r>
                <a:r>
                  <a:rPr lang="zh-CN" altLang="en-US" sz="1800" b="1" dirty="0"/>
                  <a:t>：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8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⟺</m:t>
                    </m:r>
                    <m:d>
                      <m:d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𝝀</m:t>
                        </m:r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d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1800" b="1" dirty="0"/>
                  <a:t>有非零解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⟺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𝝀</m:t>
                        </m:r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d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sz="1800" b="1" dirty="0"/>
              </a:p>
              <a:p>
                <a:pPr marL="0" indent="0">
                  <a:lnSpc>
                    <a:spcPct val="110000"/>
                  </a:lnSpc>
                  <a:spcAft>
                    <a:spcPts val="0"/>
                  </a:spcAft>
                  <a:buNone/>
                </a:pPr>
                <a:r>
                  <a:rPr lang="en-US" altLang="zh-CN" sz="1800" b="1" dirty="0">
                    <a:solidFill>
                      <a:srgbClr val="3333FF"/>
                    </a:solidFill>
                  </a:rPr>
                  <a:t>(1)</a:t>
                </a:r>
                <a:r>
                  <a:rPr lang="en-US" altLang="zh-CN" sz="1800" b="1" dirty="0"/>
                  <a:t> </a:t>
                </a:r>
                <a:r>
                  <a:rPr lang="zh-CN" altLang="en-US" sz="1800" b="1" dirty="0"/>
                  <a:t>计算方阵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800" b="1" dirty="0"/>
                  <a:t>的</a:t>
                </a:r>
                <a:r>
                  <a:rPr lang="zh-CN" altLang="en-US" sz="1800" b="1" dirty="0">
                    <a:solidFill>
                      <a:srgbClr val="3333FF"/>
                    </a:solidFill>
                  </a:rPr>
                  <a:t>特征多项式</a:t>
                </a:r>
                <a:endParaRPr lang="en-US" altLang="zh-CN" sz="1800" b="1" dirty="0">
                  <a:solidFill>
                    <a:srgbClr val="3333FF"/>
                  </a:solidFill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</m:d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d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𝟐𝟏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𝟐𝟐</m:t>
                                    </m:r>
                                  </m:sub>
                                </m:sSub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e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𝒏𝒏</m:t>
                                    </m:r>
                                  </m:sub>
                                </m:sSub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1800" b="1" dirty="0"/>
              </a:p>
              <a:p>
                <a:pPr marL="0" indent="0">
                  <a:buNone/>
                </a:pPr>
                <a:r>
                  <a:rPr lang="en-US" altLang="zh-CN" sz="1800" b="1" dirty="0">
                    <a:solidFill>
                      <a:srgbClr val="3333FF"/>
                    </a:solidFill>
                  </a:rPr>
                  <a:t>(2)</a:t>
                </a:r>
                <a:r>
                  <a:rPr lang="en-US" altLang="zh-CN" sz="1800" b="1" dirty="0"/>
                  <a:t> </a:t>
                </a:r>
                <a:r>
                  <a:rPr lang="zh-CN" altLang="en-US" sz="1800" b="1" dirty="0"/>
                  <a:t>解特征方程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𝝀</m:t>
                        </m:r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d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1800" b="1" dirty="0"/>
                  <a:t>得到</a:t>
                </a:r>
                <a14:m>
                  <m:oMath xmlns:m="http://schemas.openxmlformats.org/officeDocument/2006/math">
                    <m:r>
                      <a:rPr lang="en-US" altLang="zh-CN" sz="18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1800" b="1" dirty="0"/>
                  <a:t>个根，即方阵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800" b="1" dirty="0"/>
                  <a:t>的</a:t>
                </a:r>
                <a14:m>
                  <m:oMath xmlns:m="http://schemas.openxmlformats.org/officeDocument/2006/math">
                    <m:r>
                      <a:rPr lang="en-US" altLang="zh-CN" sz="18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1800" b="1" dirty="0">
                    <a:solidFill>
                      <a:srgbClr val="00B050"/>
                    </a:solidFill>
                  </a:rPr>
                  <a:t>个特征值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sz="1800" b="1" dirty="0"/>
                  <a:t>.</a:t>
                </a:r>
              </a:p>
              <a:p>
                <a:pPr marL="0" indent="0">
                  <a:buNone/>
                </a:pPr>
                <a:r>
                  <a:rPr lang="en-US" altLang="zh-CN" sz="1800" b="1" dirty="0">
                    <a:solidFill>
                      <a:srgbClr val="3333FF"/>
                    </a:solidFill>
                  </a:rPr>
                  <a:t>(3)</a:t>
                </a:r>
                <a:r>
                  <a:rPr lang="en-US" altLang="zh-CN" sz="1800" b="1" dirty="0"/>
                  <a:t> </a:t>
                </a:r>
                <a:r>
                  <a:rPr lang="zh-CN" altLang="en-US" sz="1800" b="1" dirty="0"/>
                  <a:t>对于每一个特征值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800" b="1" dirty="0"/>
                  <a:t>, </a:t>
                </a:r>
                <a:r>
                  <a:rPr lang="zh-CN" altLang="en-US" sz="1800" b="1" dirty="0"/>
                  <a:t>求方程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d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1800" b="1" dirty="0"/>
                  <a:t>的所有非零解，得到对应的所有</a:t>
                </a:r>
                <a:r>
                  <a:rPr lang="zh-CN" altLang="en-US" sz="1800" b="1" dirty="0">
                    <a:solidFill>
                      <a:srgbClr val="FF0000"/>
                    </a:solidFill>
                  </a:rPr>
                  <a:t>特征向量</a:t>
                </a:r>
                <a:r>
                  <a:rPr lang="en-US" altLang="zh-CN" sz="1800" b="1" dirty="0"/>
                  <a:t>.</a:t>
                </a:r>
                <a:endParaRPr lang="en-US" altLang="zh-CN" sz="1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  <a:blipFill>
                <a:blip r:embed="rId3"/>
                <a:stretch>
                  <a:fillRect l="-6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58A67D41-113E-4ED7-9C45-8C3F67100F94}"/>
              </a:ext>
            </a:extLst>
          </p:cNvPr>
          <p:cNvSpPr/>
          <p:nvPr/>
        </p:nvSpPr>
        <p:spPr>
          <a:xfrm>
            <a:off x="5076056" y="2931790"/>
            <a:ext cx="3239715" cy="406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8522A5B-0BFD-487E-BFC1-1CB61170D64E}"/>
              </a:ext>
            </a:extLst>
          </p:cNvPr>
          <p:cNvSpPr/>
          <p:nvPr/>
        </p:nvSpPr>
        <p:spPr>
          <a:xfrm>
            <a:off x="611560" y="3291830"/>
            <a:ext cx="3239715" cy="406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08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B7AB334-0118-4F36-9540-A43DC300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95486"/>
            <a:ext cx="8139178" cy="486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三、特征值与特征向量的计算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684213" y="843756"/>
                <a:ext cx="7848227" cy="3816226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spcAft>
                    <a:spcPts val="400"/>
                  </a:spcAft>
                  <a:buNone/>
                </a:pPr>
                <a:r>
                  <a:rPr lang="zh-CN" altLang="en-US" sz="2000" b="1" dirty="0"/>
                  <a:t>    求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000" b="1" dirty="0"/>
                  <a:t>的特征值和特征向量</a:t>
                </a:r>
                <a:r>
                  <a:rPr lang="en-US" altLang="zh-CN" sz="2000" b="1" dirty="0"/>
                  <a:t>.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400"/>
                  </a:spcAft>
                  <a:buNone/>
                </a:pPr>
                <a:r>
                  <a:rPr lang="en-US" altLang="zh-CN" sz="2000" b="1" dirty="0"/>
                  <a:t>   (1)</a:t>
                </a:r>
                <a:r>
                  <a:rPr lang="zh-CN" altLang="en-US" sz="2000" b="1" dirty="0">
                    <a:solidFill>
                      <a:srgbClr val="3333FF"/>
                    </a:solidFill>
                  </a:rPr>
                  <a:t>特征多项式</a:t>
                </a:r>
                <a:endParaRPr lang="en-US" altLang="zh-CN" sz="2000" b="1" dirty="0">
                  <a:solidFill>
                    <a:srgbClr val="3333FF"/>
                  </a:solidFill>
                </a:endParaRPr>
              </a:p>
              <a:p>
                <a:pPr marL="0" indent="0">
                  <a:lnSpc>
                    <a:spcPct val="120000"/>
                  </a:lnSpc>
                  <a:spcAft>
                    <a:spcPts val="4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000" b="1" dirty="0"/>
              </a:p>
              <a:p>
                <a:pPr marL="0" indent="0">
                  <a:lnSpc>
                    <a:spcPct val="120000"/>
                  </a:lnSpc>
                  <a:spcAft>
                    <a:spcPts val="400"/>
                  </a:spcAft>
                  <a:buNone/>
                </a:pPr>
                <a:r>
                  <a:rPr lang="en-US" altLang="zh-CN" sz="2000" b="1" dirty="0"/>
                  <a:t>(2)</a:t>
                </a:r>
                <a:r>
                  <a:rPr lang="zh-CN" altLang="en-US" sz="2000" b="1" dirty="0">
                    <a:solidFill>
                      <a:srgbClr val="3333FF"/>
                    </a:solidFill>
                  </a:rPr>
                  <a:t>求特征值</a:t>
                </a:r>
                <a:r>
                  <a:rPr lang="zh-CN" altLang="en-US" sz="2000" b="1" dirty="0"/>
                  <a:t>：解方程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000" b="1" dirty="0"/>
                  <a:t>得到</a:t>
                </a:r>
                <a:r>
                  <a:rPr lang="zh-CN" altLang="en-US" sz="2000" b="1" dirty="0">
                    <a:solidFill>
                      <a:srgbClr val="00B050"/>
                    </a:solidFill>
                  </a:rPr>
                  <a:t>特征值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0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en-US" altLang="zh-CN" sz="2000" b="1" dirty="0">
                  <a:solidFill>
                    <a:srgbClr val="00B050"/>
                  </a:solidFill>
                </a:endParaRPr>
              </a:p>
              <a:p>
                <a:pPr marL="0" indent="0">
                  <a:lnSpc>
                    <a:spcPct val="120000"/>
                  </a:lnSpc>
                  <a:spcAft>
                    <a:spcPts val="400"/>
                  </a:spcAft>
                  <a:buNone/>
                </a:pPr>
                <a:r>
                  <a:rPr lang="en-US" altLang="zh-CN" sz="2000" b="1" dirty="0"/>
                  <a:t>(3)</a:t>
                </a:r>
                <a:r>
                  <a:rPr lang="zh-CN" altLang="en-US" sz="2000" b="1" dirty="0">
                    <a:solidFill>
                      <a:srgbClr val="3333FF"/>
                    </a:solidFill>
                  </a:rPr>
                  <a:t>求特征向量</a:t>
                </a:r>
                <a:r>
                  <a:rPr lang="zh-CN" altLang="en-US" sz="2000" b="1" dirty="0"/>
                  <a:t>：</a:t>
                </a:r>
                <a:endParaRPr lang="en-US" altLang="zh-CN" sz="2000" b="1" dirty="0"/>
              </a:p>
              <a:p>
                <a:pPr marL="0" indent="0">
                  <a:lnSpc>
                    <a:spcPct val="120000"/>
                  </a:lnSpc>
                  <a:spcAft>
                    <a:spcPts val="400"/>
                  </a:spcAft>
                  <a:buNone/>
                </a:pPr>
                <a:r>
                  <a:rPr lang="zh-CN" altLang="en-US" sz="2000" b="1" dirty="0"/>
                  <a:t>对于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altLang="zh-CN" sz="2000" b="1" dirty="0"/>
                  <a:t>, </a:t>
                </a:r>
                <a:r>
                  <a:rPr lang="zh-CN" altLang="en-US" sz="2000" b="1" dirty="0"/>
                  <a:t>解方程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d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000" b="1" dirty="0"/>
                  <a:t>得到特征向量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sz="2000" b="1" dirty="0"/>
                  <a:t>.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400"/>
                  </a:spcAft>
                  <a:buNone/>
                </a:pPr>
                <a:r>
                  <a:rPr lang="zh-CN" altLang="en-US" sz="2000" b="1" dirty="0"/>
                  <a:t>对于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altLang="zh-CN" sz="2000" b="1" dirty="0"/>
                  <a:t>, </a:t>
                </a:r>
                <a:r>
                  <a:rPr lang="zh-CN" altLang="en-US" sz="2000" b="1" dirty="0"/>
                  <a:t>解方程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d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000" b="1" dirty="0"/>
                  <a:t>得到特征向量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sz="2000" b="1" dirty="0"/>
                  <a:t>.</a:t>
                </a:r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684213" y="843756"/>
                <a:ext cx="7848227" cy="3816226"/>
              </a:xfrm>
              <a:prstGeom prst="rect">
                <a:avLst/>
              </a:prstGeom>
              <a:blipFill>
                <a:blip r:embed="rId2"/>
                <a:stretch>
                  <a:fillRect l="-776" r="-1863" b="-68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圆角矩形 12">
            <a:extLst>
              <a:ext uri="{FF2B5EF4-FFF2-40B4-BE49-F238E27FC236}">
                <a16:creationId xmlns:a16="http://schemas.microsoft.com/office/drawing/2014/main" id="{3CDA29FE-751A-4D66-AC26-F3679C0F7260}"/>
              </a:ext>
            </a:extLst>
          </p:cNvPr>
          <p:cNvSpPr/>
          <p:nvPr/>
        </p:nvSpPr>
        <p:spPr>
          <a:xfrm>
            <a:off x="395536" y="1052391"/>
            <a:ext cx="612180" cy="439239"/>
          </a:xfrm>
          <a:prstGeom prst="roundRect">
            <a:avLst>
              <a:gd name="adj" fmla="val 30000"/>
            </a:avLst>
          </a:prstGeom>
          <a:solidFill>
            <a:srgbClr val="D32F2F"/>
          </a:solidFill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spAutoFit/>
          </a:bodyPr>
          <a:lstStyle/>
          <a:p>
            <a:pPr marL="0" lvl="1" algn="ctr" defTabSz="914400">
              <a:defRPr/>
            </a:pPr>
            <a:r>
              <a:rPr lang="zh-CN" altLang="en-US" sz="1800" b="1" kern="0" dirty="0">
                <a:solidFill>
                  <a:prstClr val="white"/>
                </a:solidFill>
                <a:latin typeface="微软雅黑"/>
              </a:rPr>
              <a:t>例 </a:t>
            </a:r>
            <a:r>
              <a:rPr lang="en-US" altLang="zh-CN" sz="1800" b="1" kern="0" dirty="0">
                <a:solidFill>
                  <a:prstClr val="white"/>
                </a:solidFill>
                <a:latin typeface="微软雅黑"/>
              </a:rPr>
              <a:t>1</a:t>
            </a:r>
          </a:p>
        </p:txBody>
      </p:sp>
      <p:sp>
        <p:nvSpPr>
          <p:cNvPr id="33" name="圆角矩形 12">
            <a:extLst>
              <a:ext uri="{FF2B5EF4-FFF2-40B4-BE49-F238E27FC236}">
                <a16:creationId xmlns:a16="http://schemas.microsoft.com/office/drawing/2014/main" id="{FD32DCA4-E3BC-4FE4-9CBD-EEAC4EB63D30}"/>
              </a:ext>
            </a:extLst>
          </p:cNvPr>
          <p:cNvSpPr/>
          <p:nvPr/>
        </p:nvSpPr>
        <p:spPr>
          <a:xfrm>
            <a:off x="427230" y="1574961"/>
            <a:ext cx="513963" cy="420725"/>
          </a:xfrm>
          <a:prstGeom prst="roundRect">
            <a:avLst>
              <a:gd name="adj" fmla="val 30000"/>
            </a:avLst>
          </a:prstGeom>
          <a:solidFill>
            <a:srgbClr val="00B050"/>
          </a:solidFill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spAutoFit/>
          </a:bodyPr>
          <a:lstStyle/>
          <a:p>
            <a:pPr marL="0" lvl="1" algn="ctr" defTabSz="914400">
              <a:defRPr/>
            </a:pPr>
            <a:r>
              <a:rPr lang="zh-CN" altLang="en-US" sz="1800" b="1" kern="0" dirty="0">
                <a:solidFill>
                  <a:prstClr val="white"/>
                </a:solidFill>
                <a:latin typeface="微软雅黑"/>
              </a:rPr>
              <a:t> 解 </a:t>
            </a:r>
            <a:endParaRPr lang="en-US" altLang="zh-CN" sz="1800" b="1" kern="0" dirty="0">
              <a:solidFill>
                <a:prstClr val="white"/>
              </a:solidFill>
              <a:latin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7960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0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B7AB334-0118-4F36-9540-A43DC300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0" y="195486"/>
            <a:ext cx="8139178" cy="486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三、特征值与特征向量的计算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spcAft>
                    <a:spcPts val="700"/>
                  </a:spcAft>
                  <a:buNone/>
                </a:pPr>
                <a:r>
                  <a:rPr lang="zh-CN" altLang="en-US" sz="2000" b="1" dirty="0"/>
                  <a:t>    求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000" b="1" dirty="0"/>
                  <a:t>的特征值和特征向量</a:t>
                </a:r>
                <a:r>
                  <a:rPr lang="en-US" altLang="zh-CN" sz="2000" b="1" dirty="0"/>
                  <a:t>.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700"/>
                  </a:spcAft>
                  <a:buNone/>
                </a:pPr>
                <a:r>
                  <a:rPr lang="zh-CN" altLang="en-US" sz="2000" b="1" dirty="0"/>
                  <a:t>由于特征向量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0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000" b="1" dirty="0"/>
                  <a:t>线性无关，</a:t>
                </a:r>
                <a:endParaRPr lang="en-US" altLang="zh-CN" sz="2000" b="1" dirty="0"/>
              </a:p>
              <a:p>
                <a:pPr marL="0" indent="0">
                  <a:lnSpc>
                    <a:spcPct val="120000"/>
                  </a:lnSpc>
                  <a:spcAft>
                    <a:spcPts val="700"/>
                  </a:spcAft>
                  <a:buNone/>
                </a:pPr>
                <a:r>
                  <a:rPr lang="zh-CN" altLang="en-US" sz="2000" b="1" dirty="0"/>
                  <a:t>任一向量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zh-CN" altLang="en-US" sz="2000" b="1" dirty="0"/>
                  <a:t>都可以表示为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000" b="1" dirty="0"/>
                  <a:t>的</a:t>
                </a:r>
                <a:endParaRPr lang="en-US" altLang="zh-CN" sz="2000" b="1" dirty="0"/>
              </a:p>
              <a:p>
                <a:pPr marL="0" indent="0">
                  <a:lnSpc>
                    <a:spcPct val="120000"/>
                  </a:lnSpc>
                  <a:spcAft>
                    <a:spcPts val="700"/>
                  </a:spcAft>
                  <a:buNone/>
                </a:pPr>
                <a:r>
                  <a:rPr lang="zh-CN" altLang="en-US" sz="2000" b="1" dirty="0"/>
                  <a:t>形式</a:t>
                </a:r>
                <a:r>
                  <a:rPr lang="en-US" altLang="zh-CN" sz="2000" b="1" dirty="0"/>
                  <a:t>.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700"/>
                  </a:spcAft>
                  <a:buNone/>
                </a:pPr>
                <a:r>
                  <a:rPr lang="zh-CN" altLang="en-US" sz="2000" b="1" dirty="0"/>
                  <a:t>此时有</a:t>
                </a:r>
                <a:endParaRPr lang="en-US" altLang="zh-CN" sz="2000" b="1" dirty="0"/>
              </a:p>
              <a:p>
                <a:pPr marL="0" indent="0">
                  <a:lnSpc>
                    <a:spcPct val="120000"/>
                  </a:lnSpc>
                  <a:spcAft>
                    <a:spcPts val="7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𝑨𝒗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000" b="1" dirty="0"/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  <a:blipFill>
                <a:blip r:embed="rId3"/>
                <a:stretch>
                  <a:fillRect l="-7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组合 20">
            <a:extLst>
              <a:ext uri="{FF2B5EF4-FFF2-40B4-BE49-F238E27FC236}">
                <a16:creationId xmlns:a16="http://schemas.microsoft.com/office/drawing/2014/main" id="{3B72E1D2-2471-4112-B982-3C7A1F55F50B}"/>
              </a:ext>
            </a:extLst>
          </p:cNvPr>
          <p:cNvGrpSpPr/>
          <p:nvPr/>
        </p:nvGrpSpPr>
        <p:grpSpPr>
          <a:xfrm>
            <a:off x="6063410" y="3095534"/>
            <a:ext cx="1956601" cy="868066"/>
            <a:chOff x="6063410" y="3095534"/>
            <a:chExt cx="1956601" cy="868066"/>
          </a:xfrm>
        </p:grpSpPr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FE49F364-F426-4A3E-BAE2-D4DFD8B004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8239" y="3115242"/>
              <a:ext cx="390938" cy="392612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F93C8C50-2890-4FDF-9C0F-96331B56A6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39854" y="3507854"/>
              <a:ext cx="455746" cy="45574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9265295F-EEB0-4BD7-8F7E-04BA189684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2000" y="3563534"/>
              <a:ext cx="400066" cy="400066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A2E38963-9B64-44ED-B16B-818675635697}"/>
                </a:ext>
              </a:extLst>
            </p:cNvPr>
            <p:cNvCxnSpPr/>
            <p:nvPr/>
          </p:nvCxnSpPr>
          <p:spPr>
            <a:xfrm>
              <a:off x="7032813" y="3095534"/>
              <a:ext cx="468000" cy="46800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75A3F342-0711-4827-A290-44BB80D02BA6}"/>
                    </a:ext>
                  </a:extLst>
                </p:cNvPr>
                <p:cNvSpPr txBox="1"/>
                <p:nvPr/>
              </p:nvSpPr>
              <p:spPr>
                <a:xfrm>
                  <a:off x="7390195" y="3436140"/>
                  <a:ext cx="62981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sz="20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2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75A3F342-0711-4827-A290-44BB80D02B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0195" y="3436140"/>
                  <a:ext cx="629816" cy="400110"/>
                </a:xfrm>
                <a:prstGeom prst="rect">
                  <a:avLst/>
                </a:prstGeom>
                <a:blipFill>
                  <a:blip r:embed="rId4"/>
                  <a:stretch>
                    <a:fillRect r="-11538" b="-46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E24F4CB5-60D9-4D6E-9241-B95D2072D08D}"/>
                    </a:ext>
                  </a:extLst>
                </p:cNvPr>
                <p:cNvSpPr txBox="1"/>
                <p:nvPr/>
              </p:nvSpPr>
              <p:spPr>
                <a:xfrm>
                  <a:off x="6063410" y="3436140"/>
                  <a:ext cx="62981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E24F4CB5-60D9-4D6E-9241-B95D2072D0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3410" y="3436140"/>
                  <a:ext cx="629816" cy="400110"/>
                </a:xfrm>
                <a:prstGeom prst="rect">
                  <a:avLst/>
                </a:prstGeom>
                <a:blipFill>
                  <a:blip r:embed="rId5"/>
                  <a:stretch>
                    <a:fillRect l="-971" r="-12621" b="-46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67815E8B-6FA0-4DB2-B7CC-053E990BD1A9}"/>
              </a:ext>
            </a:extLst>
          </p:cNvPr>
          <p:cNvGrpSpPr/>
          <p:nvPr/>
        </p:nvGrpSpPr>
        <p:grpSpPr>
          <a:xfrm>
            <a:off x="6651550" y="2806213"/>
            <a:ext cx="629816" cy="1170913"/>
            <a:chOff x="6651550" y="2806213"/>
            <a:chExt cx="629816" cy="11709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99FF531F-098C-4280-A26B-BE78389A6D11}"/>
                    </a:ext>
                  </a:extLst>
                </p:cNvPr>
                <p:cNvSpPr txBox="1"/>
                <p:nvPr/>
              </p:nvSpPr>
              <p:spPr>
                <a:xfrm>
                  <a:off x="6651550" y="2806213"/>
                  <a:ext cx="62981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oMath>
                    </m:oMathPara>
                  </a14:m>
                  <a:endParaRPr lang="zh-CN" altLang="en-US" sz="2000" dirty="0">
                    <a:solidFill>
                      <a:srgbClr val="3333FF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99FF531F-098C-4280-A26B-BE78389A6D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1550" y="2806213"/>
                  <a:ext cx="629816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0465E3B9-3F3C-426D-9C77-0E5905FA5F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32813" y="3095535"/>
              <a:ext cx="65684" cy="881591"/>
            </a:xfrm>
            <a:prstGeom prst="line">
              <a:avLst/>
            </a:prstGeom>
            <a:ln w="25400">
              <a:solidFill>
                <a:srgbClr val="3333FF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E8FEAEE-C3B8-4EDD-B25A-5FC868F2B7F9}"/>
              </a:ext>
            </a:extLst>
          </p:cNvPr>
          <p:cNvGrpSpPr/>
          <p:nvPr/>
        </p:nvGrpSpPr>
        <p:grpSpPr>
          <a:xfrm>
            <a:off x="5503871" y="2662831"/>
            <a:ext cx="3259131" cy="1311569"/>
            <a:chOff x="5503871" y="2662831"/>
            <a:chExt cx="3259131" cy="1311569"/>
          </a:xfrm>
        </p:grpSpPr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05A5A63C-412D-4299-BE5F-F7C27BC920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27534" y="3095534"/>
              <a:ext cx="875266" cy="87526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97FFB35C-4D82-43D2-9095-36F7AF1AB1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2000" y="2662831"/>
              <a:ext cx="1311569" cy="131156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81B1B354-7AA4-490B-8630-218DAB12B3D4}"/>
                    </a:ext>
                  </a:extLst>
                </p:cNvPr>
                <p:cNvSpPr txBox="1"/>
                <p:nvPr/>
              </p:nvSpPr>
              <p:spPr>
                <a:xfrm>
                  <a:off x="8133186" y="2819712"/>
                  <a:ext cx="62981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81B1B354-7AA4-490B-8630-218DAB12B3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3186" y="2819712"/>
                  <a:ext cx="629816" cy="400110"/>
                </a:xfrm>
                <a:prstGeom prst="rect">
                  <a:avLst/>
                </a:prstGeom>
                <a:blipFill>
                  <a:blip r:embed="rId7"/>
                  <a:stretch>
                    <a:fillRect r="-35577" b="-46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A2D8F17A-B4A1-4E30-A28C-67F520CB336B}"/>
                    </a:ext>
                  </a:extLst>
                </p:cNvPr>
                <p:cNvSpPr txBox="1"/>
                <p:nvPr/>
              </p:nvSpPr>
              <p:spPr>
                <a:xfrm>
                  <a:off x="5503871" y="2994317"/>
                  <a:ext cx="62981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A2D8F17A-B4A1-4E30-A28C-67F520CB33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3871" y="2994317"/>
                  <a:ext cx="629816" cy="400110"/>
                </a:xfrm>
                <a:prstGeom prst="rect">
                  <a:avLst/>
                </a:prstGeom>
                <a:blipFill>
                  <a:blip r:embed="rId8"/>
                  <a:stretch>
                    <a:fillRect r="-36893" b="-454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205386E-BCBB-44E3-B0BD-74C733D9B524}"/>
              </a:ext>
            </a:extLst>
          </p:cNvPr>
          <p:cNvGrpSpPr/>
          <p:nvPr/>
        </p:nvGrpSpPr>
        <p:grpSpPr>
          <a:xfrm>
            <a:off x="6232411" y="1467555"/>
            <a:ext cx="2171158" cy="2509570"/>
            <a:chOff x="6232411" y="1467555"/>
            <a:chExt cx="2171158" cy="2509570"/>
          </a:xfrm>
        </p:grpSpPr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7F932E70-09F9-41A4-9483-4638B8C667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2411" y="1810820"/>
              <a:ext cx="1296000" cy="129600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103E8FEB-DC0D-40A1-A64C-C73CF83CAD3D}"/>
                </a:ext>
              </a:extLst>
            </p:cNvPr>
            <p:cNvCxnSpPr>
              <a:cxnSpLocks/>
            </p:cNvCxnSpPr>
            <p:nvPr/>
          </p:nvCxnSpPr>
          <p:spPr>
            <a:xfrm>
              <a:off x="7539569" y="1802799"/>
              <a:ext cx="864000" cy="86400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ACFAB8C1-FB10-4B01-91FA-8947D301DB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1697" y="1786784"/>
              <a:ext cx="463377" cy="2190341"/>
            </a:xfrm>
            <a:prstGeom prst="line">
              <a:avLst/>
            </a:prstGeom>
            <a:ln w="38100">
              <a:solidFill>
                <a:srgbClr val="3333FF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D43F7535-B8B5-4B79-AEBE-201B9BCB8EB7}"/>
                    </a:ext>
                  </a:extLst>
                </p:cNvPr>
                <p:cNvSpPr txBox="1"/>
                <p:nvPr/>
              </p:nvSpPr>
              <p:spPr>
                <a:xfrm>
                  <a:off x="7193589" y="1467555"/>
                  <a:ext cx="62981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𝑨𝒗</m:t>
                        </m:r>
                      </m:oMath>
                    </m:oMathPara>
                  </a14:m>
                  <a:endParaRPr lang="zh-CN" altLang="en-US" sz="2000" dirty="0">
                    <a:solidFill>
                      <a:srgbClr val="3333FF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D43F7535-B8B5-4B79-AEBE-201B9BCB8E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3589" y="1467555"/>
                  <a:ext cx="629816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圆角矩形 12">
            <a:extLst>
              <a:ext uri="{FF2B5EF4-FFF2-40B4-BE49-F238E27FC236}">
                <a16:creationId xmlns:a16="http://schemas.microsoft.com/office/drawing/2014/main" id="{BA6F2F44-9FB8-402C-8EEA-F2A62A3E574E}"/>
              </a:ext>
            </a:extLst>
          </p:cNvPr>
          <p:cNvSpPr/>
          <p:nvPr/>
        </p:nvSpPr>
        <p:spPr>
          <a:xfrm>
            <a:off x="395536" y="1052391"/>
            <a:ext cx="612180" cy="439239"/>
          </a:xfrm>
          <a:prstGeom prst="roundRect">
            <a:avLst>
              <a:gd name="adj" fmla="val 30000"/>
            </a:avLst>
          </a:prstGeom>
          <a:solidFill>
            <a:srgbClr val="D32F2F"/>
          </a:solidFill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spAutoFit/>
          </a:bodyPr>
          <a:lstStyle/>
          <a:p>
            <a:pPr marL="0" lvl="1" algn="ctr" defTabSz="914400">
              <a:defRPr/>
            </a:pPr>
            <a:r>
              <a:rPr lang="zh-CN" altLang="en-US" sz="1800" b="1" kern="0" dirty="0">
                <a:solidFill>
                  <a:prstClr val="white"/>
                </a:solidFill>
                <a:latin typeface="微软雅黑"/>
              </a:rPr>
              <a:t>例 </a:t>
            </a:r>
            <a:r>
              <a:rPr lang="en-US" altLang="zh-CN" sz="1800" b="1" kern="0" dirty="0">
                <a:solidFill>
                  <a:prstClr val="white"/>
                </a:solidFill>
                <a:latin typeface="微软雅黑"/>
              </a:rPr>
              <a:t>1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3E5C843-52FF-4D69-9485-FFCBB20539EF}"/>
              </a:ext>
            </a:extLst>
          </p:cNvPr>
          <p:cNvGrpSpPr/>
          <p:nvPr/>
        </p:nvGrpSpPr>
        <p:grpSpPr>
          <a:xfrm>
            <a:off x="5940000" y="1371009"/>
            <a:ext cx="3669196" cy="2923877"/>
            <a:chOff x="5940000" y="1371009"/>
            <a:chExt cx="3669196" cy="2923877"/>
          </a:xfrm>
        </p:grpSpPr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872EED25-E70A-4313-A473-D7D41E241C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2000" y="1548000"/>
              <a:ext cx="0" cy="2700000"/>
            </a:xfrm>
            <a:prstGeom prst="straightConnector1">
              <a:avLst/>
            </a:prstGeom>
            <a:ln w="127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4CA0FBD3-CE2F-41CB-AB9D-35DB607AE7E4}"/>
                </a:ext>
              </a:extLst>
            </p:cNvPr>
            <p:cNvCxnSpPr>
              <a:cxnSpLocks/>
            </p:cNvCxnSpPr>
            <p:nvPr/>
          </p:nvCxnSpPr>
          <p:spPr>
            <a:xfrm>
              <a:off x="5940000" y="3960000"/>
              <a:ext cx="2520000" cy="0"/>
            </a:xfrm>
            <a:prstGeom prst="straightConnector1">
              <a:avLst/>
            </a:prstGeom>
            <a:ln w="127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B1C5268B-15D4-42F1-A99F-E73F12F6CFD9}"/>
                    </a:ext>
                  </a:extLst>
                </p:cNvPr>
                <p:cNvSpPr txBox="1"/>
                <p:nvPr/>
              </p:nvSpPr>
              <p:spPr>
                <a:xfrm>
                  <a:off x="6718609" y="1371009"/>
                  <a:ext cx="2890587" cy="29238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0" dirty="0">
                      <a:solidFill>
                        <a:schemeClr val="accent1"/>
                      </a:solidFill>
                    </a:rPr>
                    <a:t>     </a:t>
                  </a:r>
                  <a14:m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altLang="zh-CN" sz="2000" b="0" dirty="0">
                      <a:solidFill>
                        <a:schemeClr val="accent1"/>
                      </a:solidFill>
                    </a:rPr>
                    <a:t> </a:t>
                  </a:r>
                </a:p>
                <a:p>
                  <a:endParaRPr lang="en-US" altLang="zh-CN" sz="2000" b="0" dirty="0">
                    <a:solidFill>
                      <a:schemeClr val="accent1"/>
                    </a:solidFill>
                  </a:endParaRPr>
                </a:p>
                <a:p>
                  <a:endParaRPr lang="en-US" altLang="zh-CN" sz="2000" dirty="0">
                    <a:solidFill>
                      <a:schemeClr val="accent1"/>
                    </a:solidFill>
                  </a:endParaRPr>
                </a:p>
                <a:p>
                  <a:endParaRPr lang="en-US" altLang="zh-CN" sz="2000" b="0" dirty="0">
                    <a:solidFill>
                      <a:schemeClr val="accent1"/>
                    </a:solidFill>
                  </a:endParaRPr>
                </a:p>
                <a:p>
                  <a:endParaRPr lang="en-US" altLang="zh-CN" sz="2000" dirty="0">
                    <a:solidFill>
                      <a:schemeClr val="accent1"/>
                    </a:solidFill>
                  </a:endParaRPr>
                </a:p>
                <a:p>
                  <a:endParaRPr lang="en-US" altLang="zh-CN" sz="2000" b="0" dirty="0">
                    <a:solidFill>
                      <a:schemeClr val="accent1"/>
                    </a:solidFill>
                  </a:endParaRPr>
                </a:p>
                <a:p>
                  <a:endParaRPr lang="en-US" altLang="zh-CN" sz="2400" b="0" dirty="0">
                    <a:solidFill>
                      <a:schemeClr val="accent1"/>
                    </a:solidFill>
                  </a:endParaRPr>
                </a:p>
                <a:p>
                  <a:endParaRPr lang="en-US" altLang="zh-CN" sz="2000" b="0" i="1" dirty="0">
                    <a:solidFill>
                      <a:schemeClr val="accent1"/>
                    </a:solidFill>
                    <a:latin typeface="Cambria Math" panose="02040503050406030204" pitchFamily="18" charset="0"/>
                  </a:endParaRPr>
                </a:p>
                <a:p>
                  <a:r>
                    <a:rPr lang="en-US" altLang="zh-CN" sz="2000" b="0" dirty="0">
                      <a:solidFill>
                        <a:schemeClr val="accent1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a14:m>
                  <a:r>
                    <a:rPr lang="en-US" altLang="zh-CN" sz="2000" dirty="0">
                      <a:solidFill>
                        <a:schemeClr val="accent1"/>
                      </a:solidFill>
                    </a:rPr>
                    <a:t>  </a:t>
                  </a:r>
                  <a:r>
                    <a:rPr lang="en-US" altLang="zh-CN" sz="1200" dirty="0">
                      <a:solidFill>
                        <a:schemeClr val="accent1"/>
                      </a:solidFill>
                    </a:rPr>
                    <a:t> </a:t>
                  </a:r>
                  <a:r>
                    <a:rPr lang="en-US" altLang="zh-CN" sz="2000" dirty="0">
                      <a:solidFill>
                        <a:schemeClr val="accent1"/>
                      </a:solidFill>
                    </a:rPr>
                    <a:t>             </a:t>
                  </a:r>
                  <a:r>
                    <a:rPr lang="en-US" altLang="zh-CN" sz="1000" dirty="0">
                      <a:solidFill>
                        <a:schemeClr val="accent1"/>
                      </a:solidFill>
                    </a:rPr>
                    <a:t> </a:t>
                  </a:r>
                  <a:r>
                    <a:rPr lang="en-US" altLang="zh-CN" sz="2000" dirty="0">
                      <a:solidFill>
                        <a:schemeClr val="accent1"/>
                      </a:solidFill>
                    </a:rPr>
                    <a:t>  </a:t>
                  </a:r>
                  <a14:m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endParaRPr lang="zh-CN" altLang="en-US" sz="2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B1C5268B-15D4-42F1-A99F-E73F12F6CF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8609" y="1371009"/>
                  <a:ext cx="2890587" cy="29238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0147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13477</TotalTime>
  <Words>1046</Words>
  <Application>Microsoft Office PowerPoint</Application>
  <PresentationFormat>全屏显示(16:9)</PresentationFormat>
  <Paragraphs>181</Paragraphs>
  <Slides>15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DIN-BoldItalic</vt:lpstr>
      <vt:lpstr>微软雅黑</vt:lpstr>
      <vt:lpstr>Arial</vt:lpstr>
      <vt:lpstr>Calibri</vt:lpstr>
      <vt:lpstr>Cambria Math</vt:lpstr>
      <vt:lpstr>Office 主题​​</vt:lpstr>
      <vt:lpstr>Image</vt:lpstr>
      <vt:lpstr>PowerPoint 演示文稿</vt:lpstr>
      <vt:lpstr>一、问题引入</vt:lpstr>
      <vt:lpstr>一、问题引入</vt:lpstr>
      <vt:lpstr>一、问题引入</vt:lpstr>
      <vt:lpstr>二、特征值与特征向量的概念</vt:lpstr>
      <vt:lpstr>二、特征值与特征向量的概念</vt:lpstr>
      <vt:lpstr>三、特征值与特征向量的计算</vt:lpstr>
      <vt:lpstr>三、特征值与特征向量的计算</vt:lpstr>
      <vt:lpstr>三、特征值与特征向量的计算</vt:lpstr>
      <vt:lpstr>四、特征值与特征向量的应用</vt:lpstr>
      <vt:lpstr>四、特征值与特征向量的应用</vt:lpstr>
      <vt:lpstr>四、特征值与特征向量的应用</vt:lpstr>
      <vt:lpstr>四、特征值与特征向量的应用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zsx</dc:creator>
  <cp:lastModifiedBy>张神星</cp:lastModifiedBy>
  <cp:revision>419</cp:revision>
  <dcterms:created xsi:type="dcterms:W3CDTF">2016-01-14T08:47:33Z</dcterms:created>
  <dcterms:modified xsi:type="dcterms:W3CDTF">2023-11-26T01:38:38Z</dcterms:modified>
</cp:coreProperties>
</file>