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04"/>
  </p:notesMasterIdLst>
  <p:handoutMasterIdLst>
    <p:handoutMasterId r:id="rId105"/>
  </p:handoutMasterIdLst>
  <p:sldIdLst>
    <p:sldId id="352" r:id="rId2"/>
    <p:sldId id="332" r:id="rId3"/>
    <p:sldId id="360" r:id="rId4"/>
    <p:sldId id="356" r:id="rId5"/>
    <p:sldId id="357" r:id="rId6"/>
    <p:sldId id="358" r:id="rId7"/>
    <p:sldId id="359"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9" r:id="rId23"/>
    <p:sldId id="375" r:id="rId24"/>
    <p:sldId id="376" r:id="rId25"/>
    <p:sldId id="377" r:id="rId26"/>
    <p:sldId id="378"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399" r:id="rId47"/>
    <p:sldId id="400" r:id="rId48"/>
    <p:sldId id="401" r:id="rId49"/>
    <p:sldId id="402" r:id="rId50"/>
    <p:sldId id="403" r:id="rId51"/>
    <p:sldId id="404" r:id="rId52"/>
    <p:sldId id="405" r:id="rId53"/>
    <p:sldId id="406" r:id="rId54"/>
    <p:sldId id="407" r:id="rId55"/>
    <p:sldId id="408" r:id="rId56"/>
    <p:sldId id="409" r:id="rId57"/>
    <p:sldId id="410" r:id="rId58"/>
    <p:sldId id="411" r:id="rId59"/>
    <p:sldId id="412" r:id="rId60"/>
    <p:sldId id="413" r:id="rId61"/>
    <p:sldId id="414" r:id="rId62"/>
    <p:sldId id="415" r:id="rId63"/>
    <p:sldId id="416" r:id="rId64"/>
    <p:sldId id="417" r:id="rId65"/>
    <p:sldId id="418" r:id="rId66"/>
    <p:sldId id="419" r:id="rId67"/>
    <p:sldId id="420" r:id="rId68"/>
    <p:sldId id="421" r:id="rId69"/>
    <p:sldId id="422" r:id="rId70"/>
    <p:sldId id="423" r:id="rId71"/>
    <p:sldId id="424" r:id="rId72"/>
    <p:sldId id="425" r:id="rId73"/>
    <p:sldId id="426" r:id="rId74"/>
    <p:sldId id="427" r:id="rId75"/>
    <p:sldId id="428" r:id="rId76"/>
    <p:sldId id="429" r:id="rId77"/>
    <p:sldId id="430" r:id="rId78"/>
    <p:sldId id="431" r:id="rId79"/>
    <p:sldId id="432" r:id="rId80"/>
    <p:sldId id="433" r:id="rId81"/>
    <p:sldId id="434" r:id="rId82"/>
    <p:sldId id="435" r:id="rId83"/>
    <p:sldId id="436" r:id="rId84"/>
    <p:sldId id="437" r:id="rId85"/>
    <p:sldId id="438" r:id="rId86"/>
    <p:sldId id="439" r:id="rId87"/>
    <p:sldId id="440" r:id="rId88"/>
    <p:sldId id="441" r:id="rId89"/>
    <p:sldId id="442" r:id="rId90"/>
    <p:sldId id="443" r:id="rId91"/>
    <p:sldId id="444" r:id="rId92"/>
    <p:sldId id="445" r:id="rId93"/>
    <p:sldId id="446" r:id="rId94"/>
    <p:sldId id="447" r:id="rId95"/>
    <p:sldId id="448" r:id="rId96"/>
    <p:sldId id="449" r:id="rId97"/>
    <p:sldId id="450" r:id="rId98"/>
    <p:sldId id="451" r:id="rId99"/>
    <p:sldId id="452" r:id="rId100"/>
    <p:sldId id="453" r:id="rId101"/>
    <p:sldId id="454" r:id="rId102"/>
    <p:sldId id="455" r:id="rId103"/>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第三章 一元函数微分学" id="{ED4BC3B4-F249-43A6-9AC0-014A1938877C}">
          <p14:sldIdLst>
            <p14:sldId id="352"/>
          </p14:sldIdLst>
        </p14:section>
        <p14:section name="3.1 导数的概念" id="{CEFC027D-7F4A-4E1F-AC92-FAEDC2E4AC32}">
          <p14:sldIdLst>
            <p14:sldId id="332"/>
            <p14:sldId id="360"/>
            <p14:sldId id="356"/>
            <p14:sldId id="357"/>
            <p14:sldId id="358"/>
            <p14:sldId id="359"/>
            <p14:sldId id="361"/>
            <p14:sldId id="362"/>
            <p14:sldId id="363"/>
            <p14:sldId id="364"/>
            <p14:sldId id="365"/>
            <p14:sldId id="366"/>
            <p14:sldId id="367"/>
            <p14:sldId id="368"/>
            <p14:sldId id="369"/>
            <p14:sldId id="370"/>
            <p14:sldId id="371"/>
            <p14:sldId id="372"/>
            <p14:sldId id="373"/>
            <p14:sldId id="374"/>
            <p14:sldId id="379"/>
            <p14:sldId id="375"/>
            <p14:sldId id="376"/>
            <p14:sldId id="377"/>
            <p14:sldId id="378"/>
          </p14:sldIdLst>
        </p14:section>
        <p14:section name="3.2 求导的运算法则" id="{93A6AD23-4A30-43D3-B88A-D47EBDE2F24D}">
          <p14:sldIdLst>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Lst>
        </p14:section>
        <p14:section name="3.3 高阶导数" id="{CF054845-7FF0-4481-93C1-CE3A51A95FFE}">
          <p14:sldIdLst>
            <p14:sldId id="408"/>
            <p14:sldId id="409"/>
            <p14:sldId id="410"/>
            <p14:sldId id="411"/>
            <p14:sldId id="412"/>
            <p14:sldId id="413"/>
            <p14:sldId id="414"/>
            <p14:sldId id="415"/>
            <p14:sldId id="416"/>
            <p14:sldId id="417"/>
            <p14:sldId id="418"/>
            <p14:sldId id="419"/>
            <p14:sldId id="420"/>
            <p14:sldId id="421"/>
            <p14:sldId id="422"/>
            <p14:sldId id="423"/>
            <p14:sldId id="424"/>
            <p14:sldId id="425"/>
          </p14:sldIdLst>
        </p14:section>
        <p14:section name="3.4 隐函数与参数方程确定函数的求导方法" id="{5862F21C-68F2-4345-B4FD-3652F0AE7184}">
          <p14:sldIdLst>
            <p14:sldId id="426"/>
            <p14:sldId id="427"/>
            <p14:sldId id="428"/>
            <p14:sldId id="429"/>
            <p14:sldId id="430"/>
            <p14:sldId id="431"/>
            <p14:sldId id="432"/>
            <p14:sldId id="433"/>
            <p14:sldId id="434"/>
            <p14:sldId id="435"/>
            <p14:sldId id="436"/>
            <p14:sldId id="437"/>
            <p14:sldId id="438"/>
            <p14:sldId id="439"/>
            <p14:sldId id="440"/>
          </p14:sldIdLst>
        </p14:section>
        <p14:section name="3.5 函数的微分" id="{48D2F113-D52B-4255-820E-12DFB6D6C138}">
          <p14:sldIdLst>
            <p14:sldId id="441"/>
            <p14:sldId id="442"/>
            <p14:sldId id="443"/>
            <p14:sldId id="444"/>
            <p14:sldId id="445"/>
            <p14:sldId id="446"/>
            <p14:sldId id="447"/>
            <p14:sldId id="448"/>
            <p14:sldId id="449"/>
            <p14:sldId id="450"/>
            <p14:sldId id="451"/>
            <p14:sldId id="452"/>
            <p14:sldId id="453"/>
            <p14:sldId id="454"/>
            <p14:sldId id="455"/>
          </p14:sldIdLst>
        </p14:section>
      </p14:sectionLst>
    </p:ex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000FF"/>
    <a:srgbClr val="009900"/>
    <a:srgbClr val="FF0000"/>
    <a:srgbClr val="006600"/>
    <a:srgbClr val="0033CC"/>
    <a:srgbClr val="EAEAEA"/>
    <a:srgbClr val="96969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82" autoAdjust="0"/>
  </p:normalViewPr>
  <p:slideViewPr>
    <p:cSldViewPr>
      <p:cViewPr varScale="1">
        <p:scale>
          <a:sx n="90" d="100"/>
          <a:sy n="90" d="100"/>
        </p:scale>
        <p:origin x="403" y="31"/>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5909"/>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2EFFEC77-84FD-4F46-BAB1-CF09307EDD85}"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10244" name="Rectangle 4"/>
          <p:cNvSpPr>
            <a:spLocks noGrp="1" noRot="1" noChangeAspect="1" noChangeArrowheads="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4F2C60FA-8FA6-4012-B809-1A1CCFF63C5E}"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96000" y="819000"/>
            <a:ext cx="10800000" cy="5220000"/>
          </a:xfrm>
          <a:prstGeom prst="rect">
            <a:avLst/>
          </a:prstGeom>
        </p:spPr>
        <p:txBody>
          <a:bodyPr lIns="101600" tIns="38100" rIns="25400" bIns="38100" anchor="ctr" anchorCtr="0">
            <a:noAutofit/>
          </a:bodyPr>
          <a:lstStyle>
            <a:lvl1pPr algn="ctr">
              <a:defRPr sz="3600" b="1" spc="600">
                <a:solidFill>
                  <a:srgbClr val="00B050"/>
                </a:solidFill>
                <a:effectLst/>
              </a:defRPr>
            </a:lvl1pPr>
          </a:lstStyle>
          <a:p>
            <a:r>
              <a:rPr lang="zh-CN" altLang="en-US" dirty="0" smtClean="0"/>
              <a:t>单击</a:t>
            </a:r>
            <a:r>
              <a:rPr lang="zh-CN" altLang="en-US" dirty="0"/>
              <a:t>此处编辑</a:t>
            </a:r>
            <a:r>
              <a:rPr lang="zh-CN" altLang="en-US" dirty="0" smtClean="0"/>
              <a:t>标题</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859622222"/>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000" y="721534"/>
            <a:ext cx="10800000" cy="504000"/>
          </a:xfrm>
          <a:prstGeom prst="rect">
            <a:avLst/>
          </a:prstGeom>
        </p:spPr>
        <p:txBody>
          <a:bodyPr/>
          <a:lstStyle>
            <a:lvl1pPr algn="ctr">
              <a:defRPr sz="2500" b="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4" name="内容占位符 3"/>
          <p:cNvSpPr>
            <a:spLocks noGrp="1"/>
          </p:cNvSpPr>
          <p:nvPr>
            <p:ph sz="quarter" idx="10"/>
          </p:nvPr>
        </p:nvSpPr>
        <p:spPr>
          <a:xfrm>
            <a:off x="696000" y="1422398"/>
            <a:ext cx="10800000" cy="4680000"/>
          </a:xfrm>
          <a:prstGeom prst="rect">
            <a:avLst/>
          </a:prstGeom>
        </p:spPr>
        <p:txBody>
          <a:bodyPr/>
          <a:lstStyle>
            <a:lvl1pPr>
              <a:defRPr sz="2400">
                <a:latin typeface="+mn-ea"/>
                <a:ea typeface="+mn-ea"/>
              </a:defRPr>
            </a:lvl1pPr>
            <a:lvl2pPr>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45103458"/>
      </p:ext>
    </p:extLst>
  </p:cSld>
  <p:clrMapOvr>
    <a:masterClrMapping/>
  </p:clrMapOvr>
  <p:timing>
    <p:tnLst>
      <p:par>
        <p:cTn id="1" dur="indefinite" restart="never" nodeType="tmRoot"/>
      </p:par>
    </p:tn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696000" y="819000"/>
            <a:ext cx="10800000" cy="5220000"/>
          </a:xfrm>
          <a:prstGeom prst="rect">
            <a:avLst/>
          </a:prstGeom>
        </p:spPr>
        <p:txBody>
          <a:bodyPr/>
          <a:lstStyle>
            <a:lvl1pPr marL="342900" indent="-342900">
              <a:lnSpc>
                <a:spcPct val="120000"/>
              </a:lnSpc>
              <a:spcAft>
                <a:spcPts val="600"/>
              </a:spcAft>
              <a:buFont typeface="Arial" panose="020B0604020202020204" pitchFamily="34" charset="0"/>
              <a:buChar char="•"/>
              <a:defRPr lang="en-US" altLang="zh-CN" sz="2400" b="0" smtClean="0">
                <a:solidFill>
                  <a:schemeClr val="tx1"/>
                </a:solidFill>
                <a:effectLst/>
                <a:latin typeface="+mn-ea"/>
                <a:ea typeface="+mn-ea"/>
              </a:defRPr>
            </a:lvl1pPr>
            <a:lvl2pPr marL="457200" indent="0">
              <a:buNone/>
              <a:defRPr sz="2400">
                <a:latin typeface="黑体" panose="02010609060101010101" pitchFamily="49" charset="-122"/>
                <a:ea typeface="黑体" panose="02010609060101010101" pitchFamily="49" charset="-122"/>
              </a:defRPr>
            </a:lvl2pPr>
            <a:lvl3pPr>
              <a:defRPr sz="2400">
                <a:latin typeface="黑体" panose="02010609060101010101" pitchFamily="49" charset="-122"/>
                <a:ea typeface="黑体" panose="02010609060101010101" pitchFamily="49" charset="-122"/>
              </a:defRPr>
            </a:lvl3pPr>
            <a:lvl4pPr>
              <a:defRPr sz="2400">
                <a:latin typeface="黑体" panose="02010609060101010101" pitchFamily="49" charset="-122"/>
                <a:ea typeface="黑体" panose="02010609060101010101" pitchFamily="49" charset="-122"/>
              </a:defRPr>
            </a:lvl4pPr>
            <a:lvl5pPr>
              <a:defRPr sz="2400">
                <a:latin typeface="黑体" panose="02010609060101010101" pitchFamily="49" charset="-122"/>
                <a:ea typeface="黑体" panose="02010609060101010101" pitchFamily="49" charset="-122"/>
              </a:defRPr>
            </a:lvl5pPr>
          </a:lstStyle>
          <a:p>
            <a:r>
              <a:rPr lang="zh-CN" altLang="en-US" sz="2000" b="0" dirty="0" smtClean="0">
                <a:solidFill>
                  <a:srgbClr val="D4D4D4"/>
                </a:solidFill>
                <a:effectLst/>
                <a:latin typeface="Consolas" panose="020B0609020204030204" pitchFamily="49" charset="0"/>
              </a:rPr>
              <a:t>标题 </a:t>
            </a:r>
            <a:r>
              <a:rPr lang="en-US" altLang="zh-CN" sz="2000" b="0" dirty="0" smtClean="0">
                <a:solidFill>
                  <a:srgbClr val="D4D4D4"/>
                </a:solidFill>
                <a:effectLst/>
                <a:latin typeface="Consolas" panose="020B0609020204030204" pitchFamily="49" charset="0"/>
              </a:rPr>
              <a:t>0 176 80</a:t>
            </a:r>
          </a:p>
          <a:p>
            <a:r>
              <a:rPr lang="zh-CN" altLang="en-US" sz="2000" b="0" dirty="0" smtClean="0">
                <a:solidFill>
                  <a:srgbClr val="D4D4D4"/>
                </a:solidFill>
                <a:effectLst/>
                <a:latin typeface="Consolas" panose="020B0609020204030204" pitchFamily="49" charset="0"/>
              </a:rPr>
              <a:t>环境名</a:t>
            </a:r>
            <a:r>
              <a:rPr lang="en-US" altLang="zh-CN" sz="2000" b="0" dirty="0" smtClean="0">
                <a:solidFill>
                  <a:srgbClr val="D4D4D4"/>
                </a:solidFill>
                <a:effectLst/>
                <a:latin typeface="Consolas" panose="020B0609020204030204" pitchFamily="49" charset="0"/>
              </a:rPr>
              <a:t>,</a:t>
            </a:r>
            <a:r>
              <a:rPr lang="zh-CN" altLang="en-US" sz="2000" b="0" dirty="0" smtClean="0">
                <a:solidFill>
                  <a:srgbClr val="D4D4D4"/>
                </a:solidFill>
                <a:effectLst/>
                <a:latin typeface="Consolas" panose="020B0609020204030204" pitchFamily="49" charset="0"/>
              </a:rPr>
              <a:t>概念 </a:t>
            </a:r>
            <a:r>
              <a:rPr lang="en-US" altLang="zh-CN" sz="2000" b="0" dirty="0" smtClean="0">
                <a:solidFill>
                  <a:srgbClr val="D4D4D4"/>
                </a:solidFill>
                <a:effectLst/>
                <a:latin typeface="Consolas" panose="020B0609020204030204" pitchFamily="49" charset="0"/>
              </a:rPr>
              <a:t>0 0 255</a:t>
            </a:r>
          </a:p>
          <a:p>
            <a:r>
              <a:rPr lang="zh-CN" altLang="en-US" sz="2000" b="0" dirty="0" smtClean="0">
                <a:solidFill>
                  <a:srgbClr val="D4D4D4"/>
                </a:solidFill>
                <a:effectLst/>
                <a:latin typeface="Consolas" panose="020B0609020204030204" pitchFamily="49" charset="0"/>
              </a:rPr>
              <a:t>强调 </a:t>
            </a:r>
            <a:r>
              <a:rPr lang="en-US" altLang="zh-CN" sz="2000" b="0" dirty="0" smtClean="0">
                <a:solidFill>
                  <a:srgbClr val="D4D4D4"/>
                </a:solidFill>
                <a:effectLst/>
                <a:latin typeface="Consolas" panose="020B0609020204030204" pitchFamily="49" charset="0"/>
              </a:rPr>
              <a:t>255 0 0</a:t>
            </a:r>
          </a:p>
          <a:p>
            <a:r>
              <a:rPr lang="zh-CN" altLang="en-US" sz="2000" b="0" dirty="0" smtClean="0">
                <a:solidFill>
                  <a:srgbClr val="D4D4D4"/>
                </a:solidFill>
                <a:effectLst/>
                <a:latin typeface="Consolas" panose="020B0609020204030204" pitchFamily="49" charset="0"/>
              </a:rPr>
              <a:t>坐标轴 </a:t>
            </a:r>
            <a:r>
              <a:rPr lang="en-US" altLang="zh-CN" sz="2000" b="0" dirty="0" smtClean="0">
                <a:solidFill>
                  <a:srgbClr val="D4D4D4"/>
                </a:solidFill>
                <a:effectLst/>
                <a:latin typeface="Consolas" panose="020B0609020204030204" pitchFamily="49" charset="0"/>
              </a:rPr>
              <a:t>91 155 213</a:t>
            </a:r>
          </a:p>
          <a:p>
            <a:r>
              <a:rPr lang="zh-CN" altLang="en-US" sz="2000" b="0" dirty="0" smtClean="0">
                <a:solidFill>
                  <a:srgbClr val="D4D4D4"/>
                </a:solidFill>
                <a:effectLst/>
                <a:latin typeface="Consolas" panose="020B0609020204030204" pitchFamily="49" charset="0"/>
              </a:rPr>
              <a:t>函数图像</a:t>
            </a:r>
          </a:p>
          <a:p>
            <a:r>
              <a:rPr lang="en-US" altLang="zh-CN" sz="2000" b="0" dirty="0" smtClean="0">
                <a:solidFill>
                  <a:srgbClr val="D4D4D4"/>
                </a:solidFill>
                <a:effectLst/>
                <a:latin typeface="Consolas" panose="020B0609020204030204" pitchFamily="49" charset="0"/>
              </a:rPr>
              <a:t>192 0 0 </a:t>
            </a:r>
          </a:p>
          <a:p>
            <a:r>
              <a:rPr lang="en-US" altLang="zh-CN" sz="2000" b="0" dirty="0" smtClean="0">
                <a:solidFill>
                  <a:srgbClr val="D4D4D4"/>
                </a:solidFill>
                <a:effectLst/>
                <a:latin typeface="Consolas" panose="020B0609020204030204" pitchFamily="49" charset="0"/>
              </a:rPr>
              <a:t>0 153 0</a:t>
            </a:r>
          </a:p>
          <a:p>
            <a:r>
              <a:rPr lang="en-US" altLang="zh-CN" sz="2000" b="0" dirty="0" smtClean="0">
                <a:solidFill>
                  <a:srgbClr val="D4D4D4"/>
                </a:solidFill>
                <a:effectLst/>
                <a:latin typeface="Consolas" panose="020B0609020204030204" pitchFamily="49" charset="0"/>
              </a:rPr>
              <a:t>112 48 160</a:t>
            </a:r>
          </a:p>
          <a:p>
            <a:pPr lvl="0">
              <a:spcAft>
                <a:spcPts val="1200"/>
              </a:spcAft>
            </a:pPr>
            <a:endParaRPr lang="zh-CN" altLang="en-US"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7746297"/>
      </p:ext>
    </p:extLst>
  </p:cSld>
  <p:clrMapOvr>
    <a:masterClrMapping/>
  </p:clrMapOvr>
  <p:timing>
    <p:tnLst>
      <p:par>
        <p:cT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155558"/>
      </p:ext>
    </p:extLst>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773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575" y="62462"/>
            <a:ext cx="553935" cy="553935"/>
          </a:xfrm>
          <a:prstGeom prst="rect">
            <a:avLst/>
          </a:prstGeom>
        </p:spPr>
      </p:pic>
      <p:sp>
        <p:nvSpPr>
          <p:cNvPr id="19" name="矩形 18"/>
          <p:cNvSpPr/>
          <p:nvPr/>
        </p:nvSpPr>
        <p:spPr>
          <a:xfrm>
            <a:off x="0" y="6508233"/>
            <a:ext cx="12192000" cy="1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74567" y="107832"/>
            <a:ext cx="3436379" cy="461665"/>
          </a:xfrm>
          <a:prstGeom prst="rect">
            <a:avLst/>
          </a:prstGeom>
          <a:noFill/>
        </p:spPr>
        <p:txBody>
          <a:bodyPr wrap="square" rtlCol="0">
            <a:spAutoFit/>
          </a:bodyPr>
          <a:lstStyle/>
          <a:p>
            <a:pPr algn="r"/>
            <a:r>
              <a:rPr lang="zh-CN" altLang="en-US" sz="2400" b="1" dirty="0" smtClean="0">
                <a:solidFill>
                  <a:srgbClr val="00B0F0"/>
                </a:solidFill>
                <a:latin typeface="+mj-ea"/>
                <a:ea typeface="+mj-ea"/>
              </a:rPr>
              <a:t>数学（下）</a:t>
            </a:r>
            <a:endParaRPr lang="zh-CN" altLang="en-US" sz="2400" b="1" dirty="0">
              <a:solidFill>
                <a:srgbClr val="00B0F0"/>
              </a:solidFill>
              <a:latin typeface="+mj-ea"/>
              <a:ea typeface="+mj-ea"/>
            </a:endParaRPr>
          </a:p>
        </p:txBody>
      </p:sp>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1085" y="80211"/>
            <a:ext cx="2012393" cy="516909"/>
          </a:xfrm>
          <a:prstGeom prst="rect">
            <a:avLst/>
          </a:prstGeom>
        </p:spPr>
      </p:pic>
    </p:spTree>
    <p:extLst>
      <p:ext uri="{BB962C8B-B14F-4D97-AF65-F5344CB8AC3E}">
        <p14:creationId xmlns:p14="http://schemas.microsoft.com/office/powerpoint/2010/main" val="20438531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Lst>
  <p:transition>
    <p:zoom/>
  </p:transition>
  <p:timing>
    <p:tnLst>
      <p:par>
        <p:cTn id="1" dur="indefinite" restart="never" nodeType="tmRoot"/>
      </p:par>
    </p:tnLst>
  </p:timing>
  <p:hf sldNum="0" hdr="0" ftr="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63.png"/><Relationship Id="rId7" Type="http://schemas.openxmlformats.org/officeDocument/2006/relationships/image" Target="../media/image100.png"/><Relationship Id="rId2" Type="http://schemas.openxmlformats.org/officeDocument/2006/relationships/image" Target="../media/image510.png"/><Relationship Id="rId1" Type="http://schemas.openxmlformats.org/officeDocument/2006/relationships/slideLayout" Target="../slideLayouts/slideLayout3.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6" Type="http://schemas.openxmlformats.org/officeDocument/2006/relationships/image" Target="../media/image53.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第三章 一元函数微分学</a:t>
            </a:r>
          </a:p>
        </p:txBody>
      </p:sp>
    </p:spTree>
    <p:extLst>
      <p:ext uri="{BB962C8B-B14F-4D97-AF65-F5344CB8AC3E}">
        <p14:creationId xmlns:p14="http://schemas.microsoft.com/office/powerpoint/2010/main" val="3438122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定理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处可导当且仅当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处既左可导又右可导</a:t>
                </a:r>
                <a:r>
                  <a:rPr lang="en-US" altLang="zh-CN" dirty="0" smtClean="0"/>
                  <a:t>, </a:t>
                </a:r>
                <a:r>
                  <a:rPr lang="zh-CN" altLang="en-US" dirty="0" smtClean="0"/>
                  <a:t>且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t>和连续性类似</a:t>
                </a:r>
                <a:r>
                  <a:rPr lang="en-US" altLang="zh-CN" dirty="0" smtClean="0"/>
                  <a:t>, </a:t>
                </a:r>
                <a:r>
                  <a:rPr lang="zh-CN" altLang="en-US" dirty="0" smtClean="0"/>
                  <a:t>该定理常用于讨论分段函数分点处的可导性</a:t>
                </a:r>
                <a:r>
                  <a:rPr lang="en-US" altLang="zh-CN" dirty="0" smtClean="0"/>
                  <a:t>.</a:t>
                </a:r>
              </a:p>
              <a:p>
                <a:pPr>
                  <a:spcAft>
                    <a:spcPts val="2400"/>
                  </a:spcAft>
                </a:pPr>
                <a:r>
                  <a:rPr lang="zh-CN" altLang="en-US" dirty="0" smtClean="0"/>
                  <a:t>当函数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a:t>
                </a:r>
                <a:r>
                  <a:rPr lang="zh-CN" altLang="en-US" dirty="0" smtClean="0"/>
                  <a:t>导时</a:t>
                </a:r>
                <a:r>
                  <a:rPr lang="en-US" altLang="zh-CN"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a:t>
                </a:r>
              </a:p>
              <a:p>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在开区间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内的每一个点</a:t>
                </a:r>
                <a:r>
                  <a:rPr lang="zh-CN" altLang="en-US" dirty="0" smtClean="0"/>
                  <a:t>都可导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内可导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en-US" dirty="0"/>
                  <a:t> 上</a:t>
                </a:r>
                <a:r>
                  <a:rPr lang="zh-CN" altLang="en-US" dirty="0" smtClean="0"/>
                  <a:t>的</a:t>
                </a:r>
                <a:r>
                  <a:rPr lang="zh-CN" altLang="en-US" dirty="0" smtClean="0">
                    <a:solidFill>
                      <a:srgbClr val="00B050"/>
                    </a:solidFill>
                  </a:rPr>
                  <a:t>可导函数</a:t>
                </a:r>
                <a:r>
                  <a:rPr lang="en-US" altLang="zh-CN" dirty="0"/>
                  <a:t>.</a:t>
                </a:r>
              </a:p>
              <a:p>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a:t>
                </a:r>
                <a:r>
                  <a:rPr lang="zh-CN" altLang="en-US" dirty="0" smtClean="0"/>
                  <a:t>内可导</a:t>
                </a:r>
                <a:r>
                  <a:rPr lang="en-US" altLang="zh-CN" dirty="0" smtClean="0"/>
                  <a:t>, </a:t>
                </a:r>
                <a:r>
                  <a:rPr lang="zh-CN" altLang="en-US" dirty="0"/>
                  <a:t>且在 </a:t>
                </a:r>
                <a14:m>
                  <m:oMath xmlns:m="http://schemas.openxmlformats.org/officeDocument/2006/math">
                    <m:r>
                      <a:rPr lang="en-US" altLang="zh-CN" i="1">
                        <a:latin typeface="Cambria Math" panose="02040503050406030204" pitchFamily="18" charset="0"/>
                      </a:rPr>
                      <m:t>𝑎</m:t>
                    </m:r>
                  </m:oMath>
                </a14:m>
                <a:r>
                  <a:rPr lang="zh-CN" altLang="en-US" dirty="0"/>
                  <a:t> 处</a:t>
                </a:r>
                <a:r>
                  <a:rPr lang="zh-CN" altLang="en-US" dirty="0" smtClean="0"/>
                  <a:t>左可导</a:t>
                </a:r>
                <a:r>
                  <a:rPr lang="en-US" altLang="zh-CN" dirty="0" smtClean="0"/>
                  <a:t>, </a:t>
                </a:r>
                <a:r>
                  <a:rPr lang="zh-CN" altLang="en-US" dirty="0"/>
                  <a:t>在 </a:t>
                </a:r>
                <a14:m>
                  <m:oMath xmlns:m="http://schemas.openxmlformats.org/officeDocument/2006/math">
                    <m:r>
                      <a:rPr lang="en-US" altLang="zh-CN" i="1">
                        <a:latin typeface="Cambria Math" panose="02040503050406030204" pitchFamily="18" charset="0"/>
                      </a:rPr>
                      <m:t>𝑏</m:t>
                    </m:r>
                  </m:oMath>
                </a14:m>
                <a:r>
                  <a:rPr lang="zh-CN" altLang="en-US" dirty="0"/>
                  <a:t> 处</a:t>
                </a:r>
                <a:r>
                  <a:rPr lang="zh-CN" altLang="en-US" dirty="0" smtClean="0"/>
                  <a:t>右可导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dirty="0">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上可导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en-US" altLang="zh-CN" dirty="0"/>
                  <a:t> </a:t>
                </a:r>
                <a:r>
                  <a:rPr lang="zh-CN" altLang="en-US" dirty="0"/>
                  <a:t>上</a:t>
                </a:r>
                <a:r>
                  <a:rPr lang="zh-CN" altLang="en-US" dirty="0" smtClean="0"/>
                  <a:t>的</a:t>
                </a:r>
                <a:r>
                  <a:rPr lang="zh-CN" altLang="en-US" dirty="0" smtClean="0">
                    <a:solidFill>
                      <a:srgbClr val="00B050"/>
                    </a:solidFill>
                  </a:rPr>
                  <a:t>可导函数</a:t>
                </a:r>
                <a:r>
                  <a:rPr lang="en-US" altLang="zh-CN" dirty="0" smtClean="0"/>
                  <a:t>.</a:t>
                </a:r>
              </a:p>
              <a:p>
                <a:r>
                  <a:rPr lang="zh-CN" altLang="en-US" dirty="0"/>
                  <a:t>类似地</a:t>
                </a:r>
                <a:r>
                  <a:rPr lang="en-US" altLang="zh-CN" dirty="0"/>
                  <a:t>, </a:t>
                </a:r>
                <a:r>
                  <a:rPr lang="zh-CN" altLang="en-US" dirty="0"/>
                  <a:t>我们可以定义在半开半闭区间上</a:t>
                </a:r>
                <a:r>
                  <a:rPr lang="zh-CN" altLang="en-US" dirty="0" smtClean="0"/>
                  <a:t>的</a:t>
                </a:r>
                <a:r>
                  <a:rPr lang="zh-CN" altLang="en-US" dirty="0"/>
                  <a:t>可导</a:t>
                </a:r>
                <a:r>
                  <a:rPr lang="zh-CN" altLang="en-US" dirty="0" smtClean="0"/>
                  <a:t>性</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2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213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在点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smtClean="0"/>
                  <a:t> 附近</a:t>
                </a:r>
                <a:r>
                  <a:rPr lang="en-US" altLang="zh-CN" dirty="0" smtClean="0"/>
                  <a:t>,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oMath>
                </a14:m>
                <a:r>
                  <a:rPr lang="en-US" altLang="zh-CN" dirty="0" smtClean="0"/>
                  <a:t> </a:t>
                </a:r>
                <a:r>
                  <a:rPr lang="zh-CN" altLang="en-US" dirty="0" smtClean="0"/>
                  <a:t>的一阶近似</a:t>
                </a:r>
                <a:r>
                  <a:rPr lang="en-US" altLang="zh-CN" dirty="0" smtClean="0"/>
                  <a:t>.</a:t>
                </a:r>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因</a:t>
                </a:r>
                <a:r>
                  <a:rPr lang="zh-CN" altLang="en-US" dirty="0" smtClean="0">
                    <a:solidFill>
                      <a:schemeClr val="tx1"/>
                    </a:solidFill>
                    <a:latin typeface="Cambria Math" panose="02040503050406030204" pitchFamily="18" charset="0"/>
                  </a:rPr>
                  <a:t>此当 </a:t>
                </a:r>
                <a14:m>
                  <m:oMath xmlns:m="http://schemas.openxmlformats.org/officeDocument/2006/math">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oMath>
                </a14:m>
                <a:r>
                  <a:rPr lang="zh-CN" altLang="en-US" dirty="0" smtClean="0">
                    <a:solidFill>
                      <a:schemeClr val="tx1"/>
                    </a:solidFill>
                    <a:latin typeface="Cambria Math" panose="02040503050406030204" pitchFamily="18" charset="0"/>
                  </a:rPr>
                  <a:t> 较小时</a:t>
                </a:r>
                <a:r>
                  <a:rPr lang="en-US" altLang="zh-CN" dirty="0" smtClean="0">
                    <a:solidFill>
                      <a:schemeClr val="tx1"/>
                    </a:solidFill>
                    <a:latin typeface="Cambria Math" panose="02040503050406030204" pitchFamily="18" charset="0"/>
                  </a:rPr>
                  <a:t>,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oMath>
                </a14:m>
                <a:r>
                  <a:rPr lang="zh-CN" altLang="en-US" dirty="0" smtClean="0">
                    <a:solidFill>
                      <a:schemeClr val="tx1"/>
                    </a:solidFill>
                    <a:latin typeface="Cambria Math" panose="02040503050406030204" pitchFamily="18" charset="0"/>
                  </a:rPr>
                  <a:t> 的一阶近似为</a:t>
                </a:r>
                <a:endParaRPr lang="en-US" altLang="zh-CN" dirty="0" smtClean="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m:rPr>
                              <m:sty m:val="p"/>
                            </m:rPr>
                            <a:rPr lang="en-US" altLang="zh-CN" b="0" i="0" smtClean="0">
                              <a:solidFill>
                                <a:schemeClr val="tx1"/>
                              </a:solidFill>
                              <a:latin typeface="Cambria Math" panose="02040503050406030204" pitchFamily="18" charset="0"/>
                            </a:rPr>
                            <m:t>e</m:t>
                          </m:r>
                        </m:e>
                        <m:sup>
                          <m:r>
                            <a:rPr lang="en-US" altLang="zh-CN" b="0" i="1" smtClean="0">
                              <a:solidFill>
                                <a:schemeClr val="tx1"/>
                              </a:solidFill>
                              <a:latin typeface="Cambria Math" panose="02040503050406030204" pitchFamily="18" charset="0"/>
                            </a:rPr>
                            <m:t>𝑥</m:t>
                          </m:r>
                        </m:sup>
                      </m:sSup>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=1+</m:t>
                      </m:r>
                      <m:r>
                        <a:rPr lang="en-US" altLang="zh-CN" b="0" i="1" smtClean="0">
                          <a:solidFill>
                            <a:schemeClr val="tx1"/>
                          </a:solidFill>
                          <a:latin typeface="Cambria Math" panose="02040503050406030204" pitchFamily="18" charset="0"/>
                        </a:rPr>
                        <m:t>𝑥</m:t>
                      </m:r>
                      <m:r>
                        <a:rPr lang="en-US" altLang="zh-CN" i="1">
                          <a:latin typeface="Cambria Math" panose="02040503050406030204" pitchFamily="18" charset="0"/>
                        </a:rPr>
                        <m:t>.</m:t>
                      </m:r>
                    </m:oMath>
                  </m:oMathPara>
                </a14:m>
                <a:endParaRPr lang="en-US" altLang="zh-CN" dirty="0" smtClean="0">
                  <a:latin typeface="Cambria Math" panose="02040503050406030204" pitchFamily="18" charset="0"/>
                </a:endParaRPr>
              </a:p>
              <a:p>
                <a:r>
                  <a:rPr lang="zh-CN" altLang="en-US" dirty="0" smtClean="0"/>
                  <a:t>同理</a:t>
                </a:r>
                <a:r>
                  <a:rPr lang="en-US" altLang="zh-CN" dirty="0" smtClean="0"/>
                  <a:t>, </a:t>
                </a:r>
                <a:r>
                  <a:rPr lang="zh-CN" altLang="en-US" dirty="0" smtClean="0">
                    <a:latin typeface="Cambria Math" panose="02040503050406030204" pitchFamily="18" charset="0"/>
                  </a:rPr>
                  <a:t>当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Cambria Math" panose="02040503050406030204" pitchFamily="18" charset="0"/>
                  </a:rPr>
                  <a:t> 较小</a:t>
                </a:r>
                <a:r>
                  <a:rPr lang="zh-CN" altLang="en-US" dirty="0" smtClean="0">
                    <a:latin typeface="Cambria Math" panose="02040503050406030204" pitchFamily="18" charset="0"/>
                  </a:rPr>
                  <a:t>时</a:t>
                </a:r>
                <a:endParaRPr lang="en-US" altLang="zh-CN"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arctan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arctan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i="1">
                          <a:latin typeface="Cambria Math" panose="02040503050406030204" pitchFamily="18" charset="0"/>
                        </a:rPr>
                        <m:t>≈1+</m:t>
                      </m:r>
                      <m:r>
                        <a:rPr lang="en-US" altLang="zh-CN" i="1">
                          <a:latin typeface="Cambria Math" panose="02040503050406030204" pitchFamily="18" charset="0"/>
                        </a:rPr>
                        <m:t>𝑥</m:t>
                      </m:r>
                      <m:r>
                        <a:rPr lang="en-US" altLang="zh-CN" i="1">
                          <a:latin typeface="Cambria Math" panose="02040503050406030204" pitchFamily="18" charset="0"/>
                        </a:rPr>
                        <m:t>, </m:t>
                      </m:r>
                      <m:r>
                        <a:rPr lang="en-US" altLang="zh-CN" b="0" i="1" smtClean="0">
                          <a:latin typeface="Cambria Math" panose="02040503050406030204" pitchFamily="18" charset="0"/>
                        </a:rPr>
                        <m:t> </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func>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  </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𝛼</m:t>
                          </m:r>
                        </m:sup>
                      </m:sSup>
                      <m:r>
                        <a:rPr lang="en-US" altLang="zh-CN" b="0" i="1" smtClean="0">
                          <a:latin typeface="Cambria Math" panose="02040503050406030204" pitchFamily="18" charset="0"/>
                        </a:rPr>
                        <m:t>≈1+</m:t>
                      </m:r>
                      <m:r>
                        <a:rPr lang="en-US" altLang="zh-CN" b="0" i="1" smtClean="0">
                          <a:latin typeface="Cambria Math" panose="02040503050406030204" pitchFamily="18" charset="0"/>
                        </a:rPr>
                        <m:t>𝛼</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oMath>
                  </m:oMathPara>
                </a14:m>
                <a:endParaRPr lang="en-US" altLang="zh-CN" dirty="0">
                  <a:latin typeface="Cambria Math" panose="02040503050406030204" pitchFamily="18" charset="0"/>
                </a:endParaRP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585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例 </a:t>
                </a:r>
                <a:r>
                  <a:rPr lang="zh-CN" altLang="en-US" dirty="0" smtClean="0"/>
                  <a:t>求 </a:t>
                </a:r>
                <a14:m>
                  <m:oMath xmlns:m="http://schemas.openxmlformats.org/officeDocument/2006/math">
                    <m:rad>
                      <m:radPr>
                        <m:ctrlPr>
                          <a:rPr lang="en-US" altLang="zh-CN" b="0" i="1" smtClean="0">
                            <a:latin typeface="Cambria Math" panose="02040503050406030204" pitchFamily="18" charset="0"/>
                          </a:rPr>
                        </m:ctrlPr>
                      </m:radPr>
                      <m:deg>
                        <m:r>
                          <a:rPr lang="en-US" altLang="zh-CN" b="0" i="1" smtClean="0">
                            <a:latin typeface="Cambria Math" panose="02040503050406030204" pitchFamily="18" charset="0"/>
                          </a:rPr>
                          <m:t>5</m:t>
                        </m:r>
                      </m:deg>
                      <m:e>
                        <m:r>
                          <a:rPr lang="en-US" altLang="zh-CN" b="0" i="1" smtClean="0">
                            <a:latin typeface="Cambria Math" panose="02040503050406030204" pitchFamily="18" charset="0"/>
                          </a:rPr>
                          <m:t>270</m:t>
                        </m:r>
                      </m:e>
                    </m:rad>
                  </m:oMath>
                </a14:m>
                <a:r>
                  <a:rPr lang="zh-CN" altLang="en-US" dirty="0" smtClean="0"/>
                  <a:t> 的近似值</a:t>
                </a:r>
                <a:r>
                  <a:rPr lang="en-US" altLang="zh-CN" dirty="0" smtClean="0"/>
                  <a:t>.</a:t>
                </a:r>
              </a:p>
              <a:p>
                <a:r>
                  <a:rPr lang="zh-CN" altLang="en-US" dirty="0" smtClean="0">
                    <a:solidFill>
                      <a:srgbClr val="0000FF"/>
                    </a:solidFill>
                  </a:rPr>
                  <a:t>解 </a:t>
                </a:r>
                <a:r>
                  <a:rPr lang="zh-CN" altLang="en-US" dirty="0" smtClean="0">
                    <a:latin typeface="Cambria Math" panose="02040503050406030204" pitchFamily="18" charset="0"/>
                  </a:rPr>
                  <a:t>当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Cambria Math" panose="02040503050406030204" pitchFamily="18" charset="0"/>
                  </a:rPr>
                  <a:t> 较小</a:t>
                </a:r>
                <a:r>
                  <a:rPr lang="zh-CN" altLang="en-US" dirty="0" smtClean="0">
                    <a:latin typeface="Cambria Math" panose="02040503050406030204" pitchFamily="18" charset="0"/>
                  </a:rPr>
                  <a:t>时</a:t>
                </a:r>
                <a:r>
                  <a:rPr lang="en-US" altLang="zh-CN" dirty="0" smtClean="0">
                    <a:latin typeface="Cambria Math" panose="02040503050406030204" pitchFamily="18" charset="0"/>
                  </a:rPr>
                  <a:t>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sup>
                        <m:r>
                          <a:rPr lang="en-US" altLang="zh-CN" i="1">
                            <a:latin typeface="Cambria Math" panose="02040503050406030204" pitchFamily="18" charset="0"/>
                          </a:rPr>
                          <m:t>𝛼</m:t>
                        </m:r>
                      </m:sup>
                    </m:sSup>
                    <m:r>
                      <a:rPr lang="en-US" altLang="zh-CN" i="1">
                        <a:latin typeface="Cambria Math" panose="02040503050406030204" pitchFamily="18" charset="0"/>
                      </a:rPr>
                      <m:t>≈1+</m:t>
                    </m:r>
                    <m:r>
                      <a:rPr lang="en-US" altLang="zh-CN" i="1">
                        <a:latin typeface="Cambria Math" panose="02040503050406030204" pitchFamily="18" charset="0"/>
                      </a:rPr>
                      <m:t>𝛼</m:t>
                    </m:r>
                    <m:r>
                      <a:rPr lang="en-US" altLang="zh-CN" i="1">
                        <a:latin typeface="Cambria Math" panose="02040503050406030204" pitchFamily="18" charset="0"/>
                      </a:rPr>
                      <m:t>𝑥</m:t>
                    </m:r>
                  </m:oMath>
                </a14:m>
                <a:r>
                  <a:rPr lang="en-US" altLang="zh-CN" dirty="0" smtClean="0"/>
                  <a:t>.</a:t>
                </a:r>
              </a:p>
              <a:p>
                <a:r>
                  <a:rPr lang="zh-CN" altLang="en-US" dirty="0" smtClean="0"/>
                  <a:t>由于 </a:t>
                </a:r>
                <a14:m>
                  <m:oMath xmlns:m="http://schemas.openxmlformats.org/officeDocument/2006/math">
                    <m:r>
                      <a:rPr lang="en-US" altLang="zh-CN" b="0" i="1" smtClean="0">
                        <a:latin typeface="Cambria Math" panose="02040503050406030204" pitchFamily="18" charset="0"/>
                      </a:rPr>
                      <m:t>270=243+27=</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5</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9</m:t>
                            </m:r>
                          </m:den>
                        </m:f>
                      </m:e>
                    </m:d>
                  </m:oMath>
                </a14:m>
                <a:r>
                  <a:rPr lang="en-US" altLang="zh-CN" dirty="0" smtClean="0"/>
                  <a:t>, </a:t>
                </a:r>
                <a:r>
                  <a:rPr lang="zh-CN" altLang="en-US" dirty="0" smtClean="0"/>
                  <a:t>因此</a:t>
                </a:r>
                <a:endParaRPr lang="en-US" altLang="zh-CN" dirty="0" smtClean="0"/>
              </a:p>
              <a:p>
                <a14:m>
                  <m:oMath xmlns:m="http://schemas.openxmlformats.org/officeDocument/2006/math">
                    <m:rad>
                      <m:radPr>
                        <m:ctrlPr>
                          <a:rPr lang="en-US" altLang="zh-CN" i="1">
                            <a:latin typeface="Cambria Math" panose="02040503050406030204" pitchFamily="18" charset="0"/>
                          </a:rPr>
                        </m:ctrlPr>
                      </m:radPr>
                      <m:deg>
                        <m:r>
                          <a:rPr lang="en-US" altLang="zh-CN" i="1">
                            <a:latin typeface="Cambria Math" panose="02040503050406030204" pitchFamily="18" charset="0"/>
                          </a:rPr>
                          <m:t>5</m:t>
                        </m:r>
                      </m:deg>
                      <m:e>
                        <m:r>
                          <a:rPr lang="en-US" altLang="zh-CN" i="1">
                            <a:latin typeface="Cambria Math" panose="02040503050406030204" pitchFamily="18" charset="0"/>
                          </a:rPr>
                          <m:t>270</m:t>
                        </m:r>
                      </m:e>
                    </m:rad>
                    <m:r>
                      <a:rPr lang="en-US" altLang="zh-CN" b="0" i="1" smtClean="0">
                        <a:latin typeface="Cambria Math" panose="02040503050406030204" pitchFamily="18" charset="0"/>
                      </a:rPr>
                      <m:t>=3</m:t>
                    </m:r>
                    <m:rad>
                      <m:radPr>
                        <m:ctrlPr>
                          <a:rPr lang="en-US" altLang="zh-CN" i="1">
                            <a:latin typeface="Cambria Math" panose="02040503050406030204" pitchFamily="18" charset="0"/>
                          </a:rPr>
                        </m:ctrlPr>
                      </m:radPr>
                      <m:deg>
                        <m:r>
                          <a:rPr lang="en-US" altLang="zh-CN" i="1">
                            <a:latin typeface="Cambria Math" panose="02040503050406030204" pitchFamily="18" charset="0"/>
                          </a:rPr>
                          <m:t>5</m:t>
                        </m:r>
                      </m:deg>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9</m:t>
                            </m:r>
                          </m:den>
                        </m:f>
                      </m:e>
                    </m:rad>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5</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9</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46</m:t>
                        </m:r>
                      </m:num>
                      <m:den>
                        <m:r>
                          <a:rPr lang="en-US" altLang="zh-CN" b="0" i="1" smtClean="0">
                            <a:latin typeface="Cambria Math" panose="02040503050406030204" pitchFamily="18" charset="0"/>
                          </a:rPr>
                          <m:t>15</m:t>
                        </m:r>
                      </m:den>
                    </m:f>
                    <m:r>
                      <a:rPr lang="en-US" altLang="zh-CN" b="0" i="1" smtClean="0">
                        <a:latin typeface="Cambria Math" panose="02040503050406030204" pitchFamily="18" charset="0"/>
                      </a:rPr>
                      <m:t>≈3.0667.</m:t>
                    </m:r>
                  </m:oMath>
                </a14:m>
                <a:endParaRPr lang="en-US" altLang="zh-CN" dirty="0" smtClean="0">
                  <a:latin typeface="Cambria Math" panose="02040503050406030204" pitchFamily="18" charset="0"/>
                </a:endParaRPr>
              </a:p>
              <a:p>
                <a:r>
                  <a:rPr lang="zh-CN" altLang="en-US" dirty="0">
                    <a:solidFill>
                      <a:srgbClr val="0000FF"/>
                    </a:solidFill>
                  </a:rPr>
                  <a:t>例 </a:t>
                </a:r>
                <a:r>
                  <a:rPr lang="zh-CN" altLang="en-US" dirty="0"/>
                  <a:t>求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30</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30′</m:t>
                        </m:r>
                      </m:e>
                    </m:func>
                  </m:oMath>
                </a14:m>
                <a:r>
                  <a:rPr lang="zh-CN" altLang="en-US" dirty="0"/>
                  <a:t> 的近似值</a:t>
                </a:r>
                <a:r>
                  <a:rPr lang="en-US" altLang="zh-CN" dirty="0"/>
                  <a:t>.</a:t>
                </a:r>
              </a:p>
              <a:p>
                <a:r>
                  <a:rPr lang="zh-CN" altLang="en-US" dirty="0">
                    <a:solidFill>
                      <a:srgbClr val="0000FF"/>
                    </a:solidFill>
                  </a:rPr>
                  <a:t>解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p>
                          <m:sSupPr>
                            <m:ctrlPr>
                              <a:rPr lang="en-US" altLang="zh-CN" i="1">
                                <a:latin typeface="Cambria Math" panose="02040503050406030204" pitchFamily="18" charset="0"/>
                              </a:rPr>
                            </m:ctrlPr>
                          </m:sSupPr>
                          <m:e>
                            <m:r>
                              <a:rPr lang="en-US" altLang="zh-CN" i="1">
                                <a:latin typeface="Cambria Math" panose="02040503050406030204" pitchFamily="18" charset="0"/>
                              </a:rPr>
                              <m:t>30</m:t>
                            </m:r>
                          </m:e>
                          <m:sup>
                            <m:r>
                              <a:rPr lang="en-US" altLang="zh-CN" i="1">
                                <a:latin typeface="Cambria Math" panose="02040503050406030204" pitchFamily="18" charset="0"/>
                              </a:rPr>
                              <m:t>∘</m:t>
                            </m:r>
                          </m:sup>
                        </m:sSup>
                        <m:r>
                          <a:rPr lang="en-US" altLang="zh-CN" i="1">
                            <a:latin typeface="Cambria Math" panose="02040503050406030204" pitchFamily="18" charset="0"/>
                          </a:rPr>
                          <m:t>30′</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360</m:t>
                                </m:r>
                              </m:den>
                            </m:f>
                          </m:e>
                        </m:d>
                      </m:e>
                    </m:func>
                  </m:oMath>
                </a14:m>
                <a:r>
                  <a:rPr lang="en-US" altLang="zh-CN" dirty="0" smtClean="0"/>
                  <a:t>. </a:t>
                </a:r>
                <a:r>
                  <a:rPr lang="zh-CN" altLang="en-US" dirty="0" smtClean="0"/>
                  <a:t>取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6</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360</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由于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因此</a:t>
                </a:r>
                <a:endParaRPr lang="en-US" altLang="zh-CN" dirty="0" smtClean="0">
                  <a:latin typeface="Cambria Math" panose="02040503050406030204" pitchFamily="18" charset="0"/>
                </a:endParaRPr>
              </a:p>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p>
                          <m:sSupPr>
                            <m:ctrlPr>
                              <a:rPr lang="en-US" altLang="zh-CN" i="1">
                                <a:latin typeface="Cambria Math" panose="02040503050406030204" pitchFamily="18" charset="0"/>
                              </a:rPr>
                            </m:ctrlPr>
                          </m:sSupPr>
                          <m:e>
                            <m:r>
                              <a:rPr lang="en-US" altLang="zh-CN" i="1">
                                <a:latin typeface="Cambria Math" panose="02040503050406030204" pitchFamily="18" charset="0"/>
                              </a:rPr>
                              <m:t>30</m:t>
                            </m:r>
                          </m:e>
                          <m:sup>
                            <m:r>
                              <a:rPr lang="en-US" altLang="zh-CN" i="1">
                                <a:latin typeface="Cambria Math" panose="02040503050406030204" pitchFamily="18" charset="0"/>
                              </a:rPr>
                              <m:t>∘</m:t>
                            </m:r>
                          </m:sup>
                        </m:sSup>
                        <m:r>
                          <a:rPr lang="en-US" altLang="zh-CN" i="1">
                            <a:latin typeface="Cambria Math" panose="02040503050406030204" pitchFamily="18" charset="0"/>
                          </a:rPr>
                          <m:t>30′</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6</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360</m:t>
                                </m:r>
                              </m:den>
                            </m:f>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6</m:t>
                            </m:r>
                          </m:den>
                        </m:f>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6</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360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360</m:t>
                        </m:r>
                      </m:den>
                    </m:f>
                    <m:r>
                      <a:rPr lang="en-US" altLang="zh-CN" b="0" i="1" smtClean="0">
                        <a:latin typeface="Cambria Math" panose="02040503050406030204" pitchFamily="18" charset="0"/>
                      </a:rPr>
                      <m:t>≈0.5076.</m:t>
                    </m:r>
                  </m:oMath>
                </a14:m>
                <a:endParaRPr lang="en-US" altLang="zh-CN" dirty="0">
                  <a:latin typeface="Cambria Math" panose="02040503050406030204" pitchFamily="18" charset="0"/>
                </a:endParaRP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709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设有半径为 </a:t>
                </a:r>
                <a14:m>
                  <m:oMath xmlns:m="http://schemas.openxmlformats.org/officeDocument/2006/math">
                    <m:r>
                      <a:rPr lang="en-US" altLang="zh-CN" b="0" i="1" smtClean="0">
                        <a:latin typeface="Cambria Math" panose="02040503050406030204" pitchFamily="18" charset="0"/>
                      </a:rPr>
                      <m:t>10</m:t>
                    </m:r>
                    <m:r>
                      <m:rPr>
                        <m:sty m:val="p"/>
                      </m:rPr>
                      <a:rPr lang="en-US" altLang="zh-CN" b="0" i="0" smtClean="0">
                        <a:latin typeface="Cambria Math" panose="02040503050406030204" pitchFamily="18" charset="0"/>
                      </a:rPr>
                      <m:t>cm</m:t>
                    </m:r>
                  </m:oMath>
                </a14:m>
                <a:r>
                  <a:rPr lang="zh-CN" altLang="en-US" dirty="0" smtClean="0"/>
                  <a:t> 的金属球</a:t>
                </a:r>
                <a:r>
                  <a:rPr lang="en-US" altLang="zh-CN" dirty="0" smtClean="0"/>
                  <a:t>, </a:t>
                </a:r>
                <a:r>
                  <a:rPr lang="zh-CN" altLang="en-US" dirty="0" smtClean="0"/>
                  <a:t>加热后半径增大了 </a:t>
                </a:r>
                <a14:m>
                  <m:oMath xmlns:m="http://schemas.openxmlformats.org/officeDocument/2006/math">
                    <m:r>
                      <a:rPr lang="en-US" altLang="zh-CN" b="0" i="1" smtClean="0">
                        <a:latin typeface="Cambria Math" panose="02040503050406030204" pitchFamily="18" charset="0"/>
                      </a:rPr>
                      <m:t>0.001</m:t>
                    </m:r>
                    <m:r>
                      <m:rPr>
                        <m:sty m:val="p"/>
                      </m:rPr>
                      <a:rPr lang="en-US" altLang="zh-CN" b="0" i="0" smtClean="0">
                        <a:latin typeface="Cambria Math" panose="02040503050406030204" pitchFamily="18" charset="0"/>
                      </a:rPr>
                      <m:t>cm</m:t>
                    </m:r>
                  </m:oMath>
                </a14:m>
                <a:r>
                  <a:rPr lang="en-US" altLang="zh-CN" dirty="0" smtClean="0"/>
                  <a:t>, </a:t>
                </a:r>
                <a:r>
                  <a:rPr lang="zh-CN" altLang="en-US" dirty="0" smtClean="0"/>
                  <a:t>问球体积约增加多少</a:t>
                </a:r>
                <a:r>
                  <a:rPr lang="en-US" altLang="zh-CN" dirty="0" smtClean="0"/>
                  <a:t>?</a:t>
                </a:r>
              </a:p>
              <a:p>
                <a:r>
                  <a:rPr lang="zh-CN" altLang="en-US" dirty="0" smtClean="0">
                    <a:solidFill>
                      <a:srgbClr val="0000FF"/>
                    </a:solidFill>
                  </a:rPr>
                  <a:t>解 </a:t>
                </a:r>
                <a:r>
                  <a:rPr lang="zh-CN" altLang="en-US" dirty="0" smtClean="0">
                    <a:latin typeface="Cambria Math" panose="02040503050406030204" pitchFamily="18" charset="0"/>
                  </a:rPr>
                  <a:t>半径为 </a:t>
                </a:r>
                <a14:m>
                  <m:oMath xmlns:m="http://schemas.openxmlformats.org/officeDocument/2006/math">
                    <m:r>
                      <a:rPr lang="en-US" altLang="zh-CN" b="0" i="1" smtClean="0">
                        <a:latin typeface="Cambria Math" panose="02040503050406030204" pitchFamily="18" charset="0"/>
                      </a:rPr>
                      <m:t>𝑟</m:t>
                    </m:r>
                  </m:oMath>
                </a14:m>
                <a:r>
                  <a:rPr lang="zh-CN" altLang="en-US" dirty="0" smtClean="0">
                    <a:latin typeface="Cambria Math" panose="02040503050406030204" pitchFamily="18" charset="0"/>
                  </a:rPr>
                  <a:t> 的球体体积为 </a:t>
                </a:r>
                <a14:m>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𝜋</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3</m:t>
                        </m:r>
                      </m:sup>
                    </m:sSup>
                  </m:oMath>
                </a14:m>
                <a:r>
                  <a:rPr lang="en-US" altLang="zh-CN" dirty="0" smtClean="0">
                    <a:latin typeface="Cambria Math" panose="02040503050406030204" pitchFamily="18" charset="0"/>
                  </a:rPr>
                  <a:t>.</a:t>
                </a:r>
              </a:p>
              <a:p>
                <a:r>
                  <a:rPr lang="zh-CN" altLang="en-US" dirty="0" smtClean="0">
                    <a:latin typeface="Cambria Math" panose="02040503050406030204" pitchFamily="18" charset="0"/>
                  </a:rPr>
                  <a:t>根据题意</a:t>
                </a:r>
                <a:r>
                  <a:rPr lang="en-US" altLang="zh-CN" dirty="0" smtClean="0">
                    <a:latin typeface="Cambria Math" panose="02040503050406030204" pitchFamily="18" charset="0"/>
                  </a:rPr>
                  <a:t>, </a:t>
                </a:r>
                <a:r>
                  <a:rPr lang="zh-CN" altLang="en-US" dirty="0" smtClean="0">
                    <a:latin typeface="Cambria Math" panose="02040503050406030204" pitchFamily="18" charset="0"/>
                  </a:rPr>
                  <a:t>取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=10,</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𝑟</m:t>
                    </m:r>
                    <m:r>
                      <a:rPr lang="en-US" altLang="zh-CN" b="0" i="1" smtClean="0">
                        <a:latin typeface="Cambria Math" panose="02040503050406030204" pitchFamily="18" charset="0"/>
                      </a:rPr>
                      <m:t>=0.001</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则体积增量约为</a:t>
                </a:r>
                <a:endParaRPr lang="en-US" altLang="zh-CN" dirty="0" smtClean="0">
                  <a:latin typeface="Cambria Math" panose="02040503050406030204" pitchFamily="18" charset="0"/>
                </a:endParaRPr>
              </a:p>
              <a:p>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0</m:t>
                            </m:r>
                          </m:sub>
                        </m:sSub>
                      </m:e>
                    </m:d>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𝑟</m:t>
                    </m:r>
                    <m:r>
                      <a:rPr lang="en-US" altLang="zh-CN" b="0" i="0" smtClean="0">
                        <a:latin typeface="Cambria Math" panose="02040503050406030204" pitchFamily="18" charset="0"/>
                      </a:rPr>
                      <m:t>=4</m:t>
                    </m:r>
                    <m:r>
                      <a:rPr lang="en-US" altLang="zh-CN" b="0" i="1" smtClean="0">
                        <a:latin typeface="Cambria Math" panose="02040503050406030204" pitchFamily="18" charset="0"/>
                      </a:rPr>
                      <m:t>𝜋</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𝑟</m:t>
                    </m:r>
                    <m:r>
                      <a:rPr lang="en-US" altLang="zh-CN" b="0" i="1" smtClean="0">
                        <a:latin typeface="Cambria Math" panose="02040503050406030204" pitchFamily="18" charset="0"/>
                      </a:rPr>
                      <m:t>≈4×3.14×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×0.001=1.256 </m:t>
                    </m:r>
                    <m:sSup>
                      <m:sSupPr>
                        <m:ctrlPr>
                          <a:rPr lang="en-US" altLang="zh-CN" b="0" i="0" smtClean="0">
                            <a:latin typeface="Cambria Math" panose="02040503050406030204" pitchFamily="18" charset="0"/>
                          </a:rPr>
                        </m:ctrlPr>
                      </m:sSupPr>
                      <m:e>
                        <m:r>
                          <m:rPr>
                            <m:sty m:val="p"/>
                          </m:rPr>
                          <a:rPr lang="en-US" altLang="zh-CN" b="0" i="0" smtClean="0">
                            <a:latin typeface="Cambria Math" panose="02040503050406030204" pitchFamily="18" charset="0"/>
                          </a:rPr>
                          <m:t>cm</m:t>
                        </m:r>
                      </m:e>
                      <m:sup>
                        <m:r>
                          <a:rPr lang="en-US" altLang="zh-CN" b="0" i="0" smtClean="0">
                            <a:latin typeface="Cambria Math" panose="02040503050406030204" pitchFamily="18" charset="0"/>
                          </a:rPr>
                          <m:t>3</m:t>
                        </m:r>
                      </m:sup>
                    </m:sSup>
                    <m:r>
                      <a:rPr lang="en-US" altLang="zh-CN" b="0" i="0" smtClean="0">
                        <a:latin typeface="Cambria Math" panose="02040503050406030204" pitchFamily="18" charset="0"/>
                      </a:rPr>
                      <m:t>.</m:t>
                    </m:r>
                  </m:oMath>
                </a14:m>
                <a:endParaRPr lang="en-US" altLang="zh-CN" dirty="0" smtClean="0">
                  <a:latin typeface="Cambria Math" panose="02040503050406030204" pitchFamily="18" charset="0"/>
                </a:endParaRPr>
              </a:p>
              <a:p>
                <a:r>
                  <a:rPr lang="zh-CN" altLang="en-US" dirty="0" smtClean="0">
                    <a:latin typeface="Cambria Math" panose="02040503050406030204" pitchFamily="18" charset="0"/>
                  </a:rPr>
                  <a:t>从上面几个例子我们可以看到</a:t>
                </a:r>
                <a:r>
                  <a:rPr lang="en-US" altLang="zh-CN" dirty="0" smtClean="0">
                    <a:latin typeface="Cambria Math" panose="02040503050406030204" pitchFamily="18" charset="0"/>
                  </a:rPr>
                  <a:t>, </a:t>
                </a:r>
                <a:r>
                  <a:rPr lang="zh-CN" altLang="en-US" dirty="0" smtClean="0">
                    <a:latin typeface="Cambria Math" panose="02040503050406030204" pitchFamily="18" charset="0"/>
                  </a:rPr>
                  <a:t>利用微分来作近似计算还是比较方便的</a:t>
                </a:r>
                <a:r>
                  <a:rPr lang="en-US" altLang="zh-CN" dirty="0" smtClean="0">
                    <a:latin typeface="Cambria Math" panose="02040503050406030204" pitchFamily="18" charset="0"/>
                  </a:rPr>
                  <a:t>.</a:t>
                </a:r>
              </a:p>
              <a:p>
                <a:r>
                  <a:rPr lang="zh-CN" altLang="en-US" dirty="0" smtClean="0">
                    <a:latin typeface="Cambria Math" panose="02040503050406030204" pitchFamily="18" charset="0"/>
                  </a:rPr>
                  <a:t>但令人遗憾的是</a:t>
                </a:r>
                <a:r>
                  <a:rPr lang="en-US" altLang="zh-CN" dirty="0" smtClean="0">
                    <a:latin typeface="Cambria Math" panose="02040503050406030204" pitchFamily="18" charset="0"/>
                  </a:rPr>
                  <a:t>, </a:t>
                </a:r>
                <a:r>
                  <a:rPr lang="zh-CN" altLang="en-US" dirty="0" smtClean="0">
                    <a:latin typeface="Cambria Math" panose="02040503050406030204" pitchFamily="18" charset="0"/>
                  </a:rPr>
                  <a:t>利用微分进行近似计算时</a:t>
                </a:r>
                <a:r>
                  <a:rPr lang="en-US" altLang="zh-CN" dirty="0" smtClean="0">
                    <a:latin typeface="Cambria Math" panose="02040503050406030204" pitchFamily="18" charset="0"/>
                  </a:rPr>
                  <a:t>, </a:t>
                </a:r>
                <a:r>
                  <a:rPr lang="zh-CN" altLang="en-US" dirty="0" smtClean="0">
                    <a:latin typeface="Cambria Math" panose="02040503050406030204" pitchFamily="18" charset="0"/>
                  </a:rPr>
                  <a:t>其误差是多少</a:t>
                </a:r>
                <a:r>
                  <a:rPr lang="en-US" altLang="zh-CN" dirty="0" smtClean="0">
                    <a:latin typeface="Cambria Math" panose="02040503050406030204" pitchFamily="18" charset="0"/>
                  </a:rPr>
                  <a:t>, </a:t>
                </a:r>
                <a:r>
                  <a:rPr lang="zh-CN" altLang="en-US" dirty="0" smtClean="0">
                    <a:latin typeface="Cambria Math" panose="02040503050406030204" pitchFamily="18" charset="0"/>
                  </a:rPr>
                  <a:t>我们并不清楚</a:t>
                </a:r>
                <a:r>
                  <a:rPr lang="en-US" altLang="zh-CN" dirty="0" smtClean="0">
                    <a:latin typeface="Cambria Math" panose="02040503050406030204" pitchFamily="18" charset="0"/>
                  </a:rPr>
                  <a:t>, </a:t>
                </a:r>
                <a:r>
                  <a:rPr lang="zh-CN" altLang="en-US" dirty="0" smtClean="0">
                    <a:latin typeface="Cambria Math" panose="02040503050406030204" pitchFamily="18" charset="0"/>
                  </a:rPr>
                  <a:t>从而不能控制误差</a:t>
                </a:r>
                <a:r>
                  <a:rPr lang="en-US" altLang="zh-CN" dirty="0" smtClean="0">
                    <a:latin typeface="Cambria Math" panose="02040503050406030204" pitchFamily="18" charset="0"/>
                  </a:rPr>
                  <a:t>. </a:t>
                </a:r>
                <a:r>
                  <a:rPr lang="zh-CN" altLang="en-US" dirty="0" smtClean="0">
                    <a:latin typeface="Cambria Math" panose="02040503050406030204" pitchFamily="18" charset="0"/>
                  </a:rPr>
                  <a:t>究其原因是我们对 </a:t>
                </a:r>
                <a14:m>
                  <m:oMath xmlns:m="http://schemas.openxmlformats.org/officeDocument/2006/math">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了解甚少</a:t>
                </a:r>
                <a:r>
                  <a:rPr lang="en-US" altLang="zh-CN" dirty="0" smtClean="0">
                    <a:latin typeface="Cambria Math" panose="02040503050406030204" pitchFamily="18" charset="0"/>
                  </a:rPr>
                  <a:t>.</a:t>
                </a:r>
              </a:p>
              <a:p>
                <a:r>
                  <a:rPr lang="zh-CN" altLang="en-US" dirty="0" smtClean="0">
                    <a:latin typeface="Cambria Math" panose="02040503050406030204" pitchFamily="18" charset="0"/>
                  </a:rPr>
                  <a:t>在第四章中我们将有更精确的方法来解决这一问题</a:t>
                </a:r>
                <a:r>
                  <a:rPr lang="en-US" altLang="zh-CN" dirty="0" smtClean="0">
                    <a:latin typeface="Cambria Math" panose="02040503050406030204" pitchFamily="18" charset="0"/>
                  </a:rPr>
                  <a:t>.</a:t>
                </a:r>
                <a:endParaRPr lang="en-US" altLang="zh-CN" dirty="0">
                  <a:latin typeface="Cambria Math" panose="02040503050406030204" pitchFamily="18" charset="0"/>
                </a:endParaRP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8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549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在一段区间内</a:t>
                </a:r>
                <a:r>
                  <a:rPr lang="en-US" altLang="zh-CN" dirty="0" smtClean="0"/>
                  <a:t>(</a:t>
                </a:r>
                <a:r>
                  <a:rPr lang="zh-CN" altLang="en-US" dirty="0" smtClean="0"/>
                  <a:t>上</a:t>
                </a:r>
                <a:r>
                  <a:rPr lang="en-US" altLang="zh-CN" dirty="0" smtClean="0"/>
                  <a:t>)</a:t>
                </a:r>
                <a:r>
                  <a:rPr lang="zh-CN" altLang="en-US" dirty="0" smtClean="0"/>
                  <a:t>可导</a:t>
                </a:r>
                <a:r>
                  <a:rPr lang="en-US" altLang="zh-CN" dirty="0" smtClean="0"/>
                  <a:t>, </a:t>
                </a:r>
                <a:r>
                  <a:rPr lang="zh-CN" altLang="en-US" dirty="0" smtClean="0"/>
                  <a:t>则在</a:t>
                </a:r>
                <a:r>
                  <a:rPr lang="zh-CN" altLang="en-US" dirty="0" smtClean="0">
                    <a:solidFill>
                      <a:srgbClr val="FF0000"/>
                    </a:solidFill>
                  </a:rPr>
                  <a:t>每一点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的导数会随着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的不同而变化</a:t>
                </a:r>
                <a:r>
                  <a:rPr lang="en-US" altLang="zh-CN" dirty="0" smtClean="0"/>
                  <a:t>, </a:t>
                </a:r>
                <a:r>
                  <a:rPr lang="zh-CN" altLang="en-US" dirty="0" smtClean="0"/>
                  <a:t>其导数值仍然是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a:t>
                </a:r>
                <a:r>
                  <a:rPr lang="en-US" altLang="zh-CN" dirty="0" smtClean="0"/>
                  <a:t>, </a:t>
                </a:r>
                <a:r>
                  <a:rPr lang="zh-CN" altLang="en-US" dirty="0" smtClean="0"/>
                  <a:t>称为</a:t>
                </a:r>
                <a:r>
                  <a:rPr lang="zh-CN" altLang="en-US" dirty="0" smtClean="0">
                    <a:solidFill>
                      <a:srgbClr val="00B050"/>
                    </a:solidFill>
                  </a:rPr>
                  <a:t>函数 </a:t>
                </a:r>
                <a14:m>
                  <m:oMath xmlns:m="http://schemas.openxmlformats.org/officeDocument/2006/math">
                    <m:r>
                      <a:rPr lang="en-US" altLang="zh-CN" b="0" i="1" smtClean="0">
                        <a:solidFill>
                          <a:srgbClr val="00B050"/>
                        </a:solidFill>
                        <a:latin typeface="Cambria Math" panose="02040503050406030204" pitchFamily="18" charset="0"/>
                      </a:rPr>
                      <m:t>𝑦</m:t>
                    </m:r>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𝑓</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a14:m>
                <a:r>
                  <a:rPr lang="zh-CN" altLang="en-US" dirty="0" smtClean="0">
                    <a:solidFill>
                      <a:srgbClr val="00B050"/>
                    </a:solidFill>
                  </a:rPr>
                  <a:t> 在该区间内</a:t>
                </a:r>
                <a:r>
                  <a:rPr lang="en-US" altLang="zh-CN" dirty="0" smtClean="0">
                    <a:solidFill>
                      <a:srgbClr val="00B050"/>
                    </a:solidFill>
                  </a:rPr>
                  <a:t>(</a:t>
                </a:r>
                <a:r>
                  <a:rPr lang="zh-CN" altLang="en-US" dirty="0" smtClean="0">
                    <a:solidFill>
                      <a:srgbClr val="00B050"/>
                    </a:solidFill>
                  </a:rPr>
                  <a:t>上</a:t>
                </a:r>
                <a:r>
                  <a:rPr lang="en-US" altLang="zh-CN" dirty="0" smtClean="0">
                    <a:solidFill>
                      <a:srgbClr val="00B050"/>
                    </a:solidFill>
                  </a:rPr>
                  <a:t>)</a:t>
                </a:r>
                <a:r>
                  <a:rPr lang="zh-CN" altLang="en-US" dirty="0" smtClean="0">
                    <a:solidFill>
                      <a:srgbClr val="00B050"/>
                    </a:solidFill>
                  </a:rPr>
                  <a:t>的导函数</a:t>
                </a:r>
                <a:r>
                  <a:rPr lang="en-US" altLang="zh-CN" dirty="0" smtClean="0"/>
                  <a:t>, </a:t>
                </a:r>
                <a:r>
                  <a:rPr lang="zh-CN" altLang="en-US" dirty="0" smtClean="0"/>
                  <a:t>简称为</a:t>
                </a:r>
                <a:r>
                  <a:rPr lang="zh-CN" altLang="en-US" dirty="0" smtClean="0">
                    <a:solidFill>
                      <a:srgbClr val="00B050"/>
                    </a:solidFill>
                  </a:rPr>
                  <a:t>函数的导数</a:t>
                </a:r>
                <a:r>
                  <a:rPr lang="en-US" altLang="zh-CN" dirty="0" smtClean="0"/>
                  <a:t>, </a:t>
                </a:r>
                <a:r>
                  <a:rPr lang="zh-CN" altLang="en-US" dirty="0" smtClean="0"/>
                  <a:t>记作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zh-CN" altLang="en-US" dirty="0" smtClean="0"/>
                  <a:t> 或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即</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𝑓</m:t>
                          </m:r>
                        </m:e>
                        <m:sup>
                          <m:r>
                            <a:rPr lang="en-US" altLang="zh-CN" b="0" i="1" smtClean="0">
                              <a:solidFill>
                                <a:srgbClr val="FF0000"/>
                              </a:solidFill>
                              <a:latin typeface="Cambria Math" panose="02040503050406030204" pitchFamily="18" charset="0"/>
                            </a:rPr>
                            <m:t>′</m:t>
                          </m:r>
                        </m:sup>
                      </m:sSup>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func>
                        <m:funcPr>
                          <m:ctrlPr>
                            <a:rPr lang="en-US" altLang="zh-CN" b="0" i="1" smtClean="0">
                              <a:solidFill>
                                <a:srgbClr val="FF0000"/>
                              </a:solidFill>
                              <a:latin typeface="Cambria Math" panose="02040503050406030204" pitchFamily="18" charset="0"/>
                            </a:rPr>
                          </m:ctrlPr>
                        </m:funcPr>
                        <m:fName>
                          <m:limLow>
                            <m:limLowPr>
                              <m:ctrlPr>
                                <a:rPr lang="en-US" altLang="zh-CN" b="0" i="1" smtClean="0">
                                  <a:solidFill>
                                    <a:srgbClr val="FF0000"/>
                                  </a:solidFill>
                                  <a:latin typeface="Cambria Math" panose="02040503050406030204" pitchFamily="18" charset="0"/>
                                </a:rPr>
                              </m:ctrlPr>
                            </m:limLowPr>
                            <m:e>
                              <m:r>
                                <m:rPr>
                                  <m:sty m:val="p"/>
                                </m:rPr>
                                <a:rPr lang="en-US" altLang="zh-CN" b="0" i="0" smtClean="0">
                                  <a:solidFill>
                                    <a:srgbClr val="FF0000"/>
                                  </a:solidFill>
                                  <a:latin typeface="Cambria Math" panose="02040503050406030204" pitchFamily="18" charset="0"/>
                                </a:rPr>
                                <m:t>lim</m:t>
                              </m:r>
                            </m:e>
                            <m:li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→0</m:t>
                              </m:r>
                            </m:lim>
                          </m:limLow>
                        </m:fName>
                        <m:e>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e>
                      </m:func>
                    </m:oMath>
                  </m:oMathPara>
                </a14:m>
                <a:endParaRPr lang="en-US" altLang="zh-CN" dirty="0" smtClean="0"/>
              </a:p>
              <a:p>
                <a:r>
                  <a:rPr lang="zh-CN" altLang="en-US" dirty="0"/>
                  <a:t>并</a:t>
                </a:r>
                <a:r>
                  <a:rPr lang="zh-CN" altLang="en-US" dirty="0" smtClean="0"/>
                  <a:t>有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54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的导数</a:t>
                </a:r>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均为常数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a:rPr lang="en-US" altLang="zh-CN" b="0" i="1" smtClean="0">
                            <a:latin typeface="Cambria Math" panose="02040503050406030204" pitchFamily="18" charset="0"/>
                          </a:rPr>
                          <m:t>𝑎</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=0</m:t>
                    </m:r>
                  </m:oMath>
                </a14:m>
                <a:r>
                  <a:rPr lang="en-US" altLang="zh-CN" dirty="0" smtClean="0"/>
                  <a:t>, </a:t>
                </a:r>
                <a:r>
                  <a:rPr lang="zh-CN" altLang="en-US" dirty="0" smtClean="0"/>
                  <a:t>即</a:t>
                </a:r>
                <a:r>
                  <a:rPr lang="zh-CN" altLang="en-US" dirty="0" smtClean="0">
                    <a:solidFill>
                      <a:srgbClr val="FF0000"/>
                    </a:solidFill>
                  </a:rPr>
                  <a:t>常数的导数等于 </a:t>
                </a:r>
                <a14:m>
                  <m:oMath xmlns:m="http://schemas.openxmlformats.org/officeDocument/2006/math">
                    <m:r>
                      <a:rPr lang="en-US" altLang="zh-CN" b="0" i="1" smtClean="0">
                        <a:solidFill>
                          <a:srgbClr val="FF0000"/>
                        </a:solidFill>
                        <a:latin typeface="Cambria Math" panose="02040503050406030204" pitchFamily="18" charset="0"/>
                      </a:rPr>
                      <m:t>0</m:t>
                    </m:r>
                  </m:oMath>
                </a14:m>
                <a:r>
                  <a:rPr lang="en-US" altLang="zh-CN" dirty="0" smtClean="0"/>
                  <a:t>.</a:t>
                </a:r>
              </a:p>
              <a:p>
                <a:r>
                  <a:rPr lang="zh-CN" altLang="en-US" dirty="0" smtClean="0"/>
                  <a:t>这说明了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a:t>
                </a:r>
              </a:p>
              <a:p>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=1</m:t>
                    </m:r>
                  </m:oMath>
                </a14:m>
                <a:r>
                  <a:rPr lang="en-US" altLang="zh-CN" dirty="0" smtClean="0"/>
                  <a:t>.</a:t>
                </a:r>
              </a:p>
              <a:p>
                <a:r>
                  <a:rPr lang="zh-CN" altLang="en-US" dirty="0">
                    <a:solidFill>
                      <a:srgbClr val="0000FF"/>
                    </a:solidFill>
                  </a:rPr>
                  <a:t>例 </a:t>
                </a:r>
                <a:r>
                  <a:rPr lang="zh-CN" altLang="en-US" dirty="0"/>
                  <a:t>由于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因此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即</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r>
                        <a:rPr lang="en-US" altLang="zh-CN" i="1">
                          <a:latin typeface="Cambria Math" panose="02040503050406030204" pitchFamily="18" charset="0"/>
                        </a:rPr>
                        <m:t>.</m:t>
                      </m:r>
                    </m:oMath>
                  </m:oMathPara>
                </a14:m>
                <a:endParaRPr lang="en-US" altLang="zh-CN" dirty="0"/>
              </a:p>
              <a:p>
                <a:r>
                  <a:rPr lang="zh-CN" altLang="en-US" dirty="0"/>
                  <a:t>同理</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cos</m:t>
                                </m:r>
                              </m:fName>
                              <m:e>
                                <m:r>
                                  <a:rPr lang="en-US" altLang="zh-CN" i="1" dirty="0">
                                    <a:latin typeface="Cambria Math" panose="02040503050406030204" pitchFamily="18" charset="0"/>
                                  </a:rPr>
                                  <m:t>𝑥</m:t>
                                </m:r>
                              </m:e>
                            </m:func>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r>
                          <a:rPr lang="en-US" altLang="zh-CN" i="1" dirty="0">
                            <a:latin typeface="Cambria Math" panose="02040503050406030204" pitchFamily="18" charset="0"/>
                          </a:rPr>
                          <m:t>𝑥</m:t>
                        </m:r>
                      </m:e>
                    </m:func>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b="-1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358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r>
                  <a:rPr lang="zh-CN" altLang="en-US" dirty="0" smtClean="0"/>
                  <a:t> 的导数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endParaRPr lang="en-US" altLang="zh-CN" i="1" dirty="0" smtClean="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m:rPr>
                                    <m:sty m:val="p"/>
                                  </m:rPr>
                                  <a:rPr lang="en-US" altLang="zh-CN">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b="0" i="1" smtClean="0">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𝑎</m:t>
                        </m:r>
                      </m:e>
                    </m:func>
                  </m:oMath>
                </a14:m>
                <a:r>
                  <a:rPr lang="en-US" altLang="zh-CN" dirty="0" smtClean="0"/>
                  <a:t>.</a:t>
                </a:r>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m:t>
                    </m:r>
                  </m:oMath>
                </a14:m>
                <a:r>
                  <a:rPr lang="en-US" altLang="zh-CN" dirty="0" smtClean="0"/>
                  <a:t>, </a:t>
                </a:r>
                <a:r>
                  <a:rPr lang="zh-CN" altLang="en-US" dirty="0" smtClean="0"/>
                  <a:t>则 </a:t>
                </a:r>
                <a14:m>
                  <m:oMath xmlns:m="http://schemas.openxmlformats.org/officeDocument/2006/math">
                    <m:d>
                      <m:dPr>
                        <m:ctrlPr>
                          <a:rPr lang="en-US" altLang="zh-CN" b="0" i="1" smtClean="0">
                            <a:solidFill>
                              <a:srgbClr val="FF0000"/>
                            </a:solidFill>
                            <a:latin typeface="Cambria Math" panose="02040503050406030204" pitchFamily="18" charset="0"/>
                          </a:rPr>
                        </m:ctrlPr>
                      </m:dPr>
                      <m:e>
                        <m:sSup>
                          <m:sSupPr>
                            <m:ctrlPr>
                              <a:rPr lang="en-US" altLang="zh-CN" b="0" i="1" smtClean="0">
                                <a:solidFill>
                                  <a:srgbClr val="FF0000"/>
                                </a:solidFill>
                                <a:latin typeface="Cambria Math" panose="02040503050406030204" pitchFamily="18" charset="0"/>
                              </a:rPr>
                            </m:ctrlPr>
                          </m:sSupPr>
                          <m:e>
                            <m:r>
                              <m:rPr>
                                <m:sty m:val="p"/>
                              </m:rPr>
                              <a:rPr lang="en-US" altLang="zh-CN" b="0" i="0" smtClean="0">
                                <a:solidFill>
                                  <a:srgbClr val="FF0000"/>
                                </a:solidFill>
                                <a:latin typeface="Cambria Math" panose="02040503050406030204" pitchFamily="18" charset="0"/>
                              </a:rPr>
                              <m:t>e</m:t>
                            </m:r>
                          </m:e>
                          <m:sup>
                            <m:r>
                              <a:rPr lang="en-US" altLang="zh-CN" b="0" i="1" smtClean="0">
                                <a:solidFill>
                                  <a:srgbClr val="FF0000"/>
                                </a:solidFill>
                                <a:latin typeface="Cambria Math" panose="02040503050406030204" pitchFamily="18" charset="0"/>
                              </a:rPr>
                              <m:t>𝑥</m:t>
                            </m:r>
                          </m:sup>
                        </m:sSup>
                      </m:e>
                    </m:d>
                    <m:r>
                      <a:rPr lang="en-US" altLang="zh-CN" b="0" i="1" smtClean="0">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m:rPr>
                            <m:sty m:val="p"/>
                          </m:rPr>
                          <a:rPr lang="en-US" altLang="zh-CN">
                            <a:solidFill>
                              <a:srgbClr val="FF0000"/>
                            </a:solidFill>
                            <a:latin typeface="Cambria Math" panose="02040503050406030204" pitchFamily="18" charset="0"/>
                          </a:rPr>
                          <m:t>e</m:t>
                        </m:r>
                      </m:e>
                      <m:sup>
                        <m:r>
                          <a:rPr lang="en-US" altLang="zh-CN" i="1">
                            <a:solidFill>
                              <a:srgbClr val="FF0000"/>
                            </a:solidFill>
                            <a:latin typeface="Cambria Math" panose="02040503050406030204" pitchFamily="18" charset="0"/>
                          </a:rPr>
                          <m:t>𝑥</m:t>
                        </m:r>
                      </m:sup>
                    </m:sSup>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07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设函数 </a:t>
                </a:r>
                <a14:m>
                  <m:oMath xmlns:m="http://schemas.openxmlformats.org/officeDocument/2006/math">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r>
                  <a:rPr lang="en-US" altLang="zh-CN" dirty="0" smtClean="0"/>
                  <a:t> </a:t>
                </a:r>
                <a:r>
                  <a:rPr lang="zh-CN" altLang="en-US" dirty="0" smtClean="0"/>
                  <a:t>试讨论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0</m:t>
                    </m:r>
                  </m:oMath>
                </a14:m>
                <a:r>
                  <a:rPr lang="zh-CN" altLang="en-US" dirty="0" smtClean="0"/>
                  <a:t> 处的可导性</a:t>
                </a:r>
                <a:r>
                  <a:rPr lang="en-US" altLang="zh-CN" dirty="0" smtClean="0"/>
                  <a:t>, </a:t>
                </a:r>
                <a:r>
                  <a:rPr lang="zh-CN" altLang="en-US" dirty="0" smtClean="0"/>
                  <a:t>若可导</a:t>
                </a:r>
                <a:r>
                  <a:rPr lang="en-US" altLang="zh-CN" dirty="0" smtClean="0"/>
                  <a:t>, </a:t>
                </a:r>
                <a:r>
                  <a:rPr lang="zh-CN" altLang="en-US" dirty="0" smtClean="0"/>
                  <a:t>求出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 </a:t>
                </a:r>
                <a:r>
                  <a:rPr lang="zh-CN" altLang="en-US" dirty="0" smtClean="0"/>
                  <a:t>并求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 </a:t>
                </a:r>
                <a:r>
                  <a:rPr lang="zh-CN" altLang="en-US" dirty="0" smtClean="0"/>
                  <a:t>由于</a:t>
                </a:r>
                <a:r>
                  <a:rPr lang="en-US" altLang="zh-CN" dirty="0" smtClean="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m:rPr>
                                    <m:sty m:val="p"/>
                                  </m:rPr>
                                  <a:rPr lang="en-US" altLang="zh-CN" b="0" i="0" smtClean="0">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b="0" i="1" smtClean="0">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=1</m:t>
                    </m:r>
                  </m:oMath>
                </a14:m>
                <a:r>
                  <a:rPr lang="en-US" altLang="zh-CN" dirty="0" smtClean="0"/>
                  <a:t>,</a:t>
                </a: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+1</m:t>
                                </m:r>
                              </m:e>
                            </m:d>
                            <m:r>
                              <a:rPr lang="en-US" altLang="zh-CN" i="1">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=1</m:t>
                    </m:r>
                    <m:r>
                      <a:rPr lang="en-US" altLang="zh-CN" b="0" i="0" smtClean="0">
                        <a:latin typeface="Cambria Math" panose="02040503050406030204" pitchFamily="18" charset="0"/>
                      </a:rPr>
                      <m:t>.</m:t>
                    </m:r>
                  </m:oMath>
                </a14:m>
                <a:endParaRPr lang="en-US" altLang="zh-CN" dirty="0" smtClean="0"/>
              </a:p>
              <a:p>
                <a:r>
                  <a:rPr lang="zh-CN" altLang="en-US" dirty="0" smtClean="0"/>
                  <a:t>因此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 </a:t>
                </a:r>
                <a:r>
                  <a:rPr lang="zh-CN" altLang="en-US" dirty="0" smtClean="0"/>
                  <a:t>由定理</a:t>
                </a:r>
                <a:r>
                  <a:rPr lang="en-US" altLang="zh-CN" dirty="0" smtClean="0"/>
                  <a:t>3.1.1</a:t>
                </a:r>
                <a:r>
                  <a:rPr lang="zh-CN" altLang="en-US" dirty="0" smtClean="0"/>
                  <a:t>可知</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处可导</a:t>
                </a:r>
                <a:r>
                  <a:rPr lang="en-US" altLang="zh-CN" dirty="0" smtClean="0"/>
                  <a:t>, </a:t>
                </a:r>
                <a:r>
                  <a:rPr lang="zh-CN" altLang="en-US" dirty="0" smtClean="0"/>
                  <a:t>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a:t>
                </a:r>
              </a:p>
              <a:p>
                <a:r>
                  <a:rPr lang="zh-CN" altLang="en-US" dirty="0" smtClean="0"/>
                  <a:t>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&lt;0</m:t>
                    </m:r>
                  </m:oMath>
                </a14:m>
                <a:r>
                  <a:rPr lang="en-US" altLang="zh-CN" dirty="0" smtClean="0"/>
                  <a:t> </a:t>
                </a:r>
                <a:r>
                  <a:rPr lang="zh-CN" altLang="en-US" dirty="0" smtClean="0"/>
                  <a:t>时</a:t>
                </a:r>
                <a:r>
                  <a:rPr lang="en-US" altLang="zh-CN"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oMath>
                </a14:m>
                <a:r>
                  <a:rPr lang="en-US" altLang="zh-CN" dirty="0" smtClean="0"/>
                  <a:t>.</a:t>
                </a:r>
              </a:p>
              <a:p>
                <a:r>
                  <a:rPr lang="zh-CN" altLang="en-US" dirty="0" smtClean="0"/>
                  <a:t>当 </a:t>
                </a:r>
                <a14:m>
                  <m:oMath xmlns:m="http://schemas.openxmlformats.org/officeDocument/2006/math">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0</m:t>
                    </m:r>
                  </m:oMath>
                </a14:m>
                <a:r>
                  <a:rPr lang="en-US" altLang="zh-CN" dirty="0"/>
                  <a:t> </a:t>
                </a:r>
                <a:r>
                  <a:rPr lang="zh-CN" altLang="en-US" dirty="0"/>
                  <a:t>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1</m:t>
                    </m:r>
                  </m:oMath>
                </a14:m>
                <a:r>
                  <a:rPr lang="en-US" altLang="zh-CN" dirty="0"/>
                  <a:t>.</a:t>
                </a:r>
              </a:p>
              <a:p>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7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55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t>故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endParaRPr lang="en-US" altLang="zh-CN" dirty="0" smtClean="0"/>
              </a:p>
              <a:p>
                <a:r>
                  <a:rPr lang="zh-CN" altLang="en-US" dirty="0"/>
                  <a:t>一般</a:t>
                </a:r>
                <a:r>
                  <a:rPr lang="zh-CN" altLang="en-US" dirty="0" smtClean="0"/>
                  <a:t>地</a:t>
                </a:r>
                <a:r>
                  <a:rPr lang="en-US" altLang="zh-CN" dirty="0" smtClean="0"/>
                  <a:t>, </a:t>
                </a:r>
                <a:r>
                  <a:rPr lang="zh-CN" altLang="en-US" dirty="0" smtClean="0"/>
                  <a:t>如果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mr>
                        </m:m>
                      </m:e>
                    </m:d>
                  </m:oMath>
                </a14:m>
                <a:r>
                  <a:rPr lang="en-US" altLang="zh-CN" dirty="0" smtClean="0"/>
                  <a:t>, </a:t>
                </a:r>
                <a:r>
                  <a:rPr lang="zh-CN" altLang="en-US" dirty="0" smtClean="0"/>
                  <a:t>是否有</a:t>
                </a:r>
                <a:r>
                  <a:rPr lang="en-US" altLang="zh-CN" dirty="0" smtClean="0"/>
                  <a:t> </a:t>
                </a:r>
                <a14:m>
                  <m:oMath xmlns:m="http://schemas.openxmlformats.org/officeDocument/2006/math">
                    <m:r>
                      <a:rPr lang="en-US" altLang="zh-CN" i="1">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mr>
                        </m:m>
                      </m:e>
                    </m:d>
                  </m:oMath>
                </a14:m>
                <a:r>
                  <a:rPr lang="en-US" altLang="zh-CN" dirty="0" smtClean="0"/>
                  <a:t>?</a:t>
                </a:r>
              </a:p>
              <a:p>
                <a:r>
                  <a:rPr lang="zh-CN" altLang="en-US" dirty="0" smtClean="0"/>
                  <a:t>答案是否定的</a:t>
                </a:r>
                <a:r>
                  <a:rPr lang="en-US" altLang="zh-CN" dirty="0" smtClean="0"/>
                  <a:t>. </a:t>
                </a:r>
                <a:r>
                  <a:rPr lang="zh-CN" altLang="en-US" dirty="0" smtClean="0"/>
                  <a:t>这是因为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oMath>
                </a14:m>
                <a:r>
                  <a:rPr lang="en-US" altLang="zh-CN" dirty="0" smtClean="0"/>
                  <a:t> </a:t>
                </a:r>
                <a:r>
                  <a:rPr lang="zh-CN" altLang="en-US" dirty="0" smtClean="0"/>
                  <a:t>未必等于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e>
                    </m:d>
                  </m:oMath>
                </a14:m>
                <a:r>
                  <a:rPr lang="en-US" altLang="zh-CN" dirty="0" smtClean="0"/>
                  <a:t>.</a:t>
                </a:r>
              </a:p>
              <a:p>
                <a:r>
                  <a:rPr lang="zh-CN" altLang="en-US" dirty="0">
                    <a:solidFill>
                      <a:srgbClr val="0000FF"/>
                    </a:solidFill>
                  </a:rPr>
                  <a:t>例 </a:t>
                </a:r>
                <a:r>
                  <a:rPr lang="zh-CN" altLang="en-US" dirty="0" smtClean="0"/>
                  <a:t>若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&gt;0</m:t>
                    </m:r>
                  </m:oMath>
                </a14:m>
                <a:r>
                  <a:rPr lang="en-US" altLang="zh-CN" dirty="0" smtClean="0"/>
                  <a:t>, </a:t>
                </a:r>
                <a:r>
                  <a:rPr lang="zh-CN" altLang="en-US" dirty="0" smtClean="0"/>
                  <a:t>证明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&gt;0 </m:t>
                    </m:r>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 </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&lt;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smtClean="0"/>
                  <a:t>.</a:t>
                </a:r>
              </a:p>
              <a:p>
                <a:r>
                  <a:rPr lang="zh-CN" altLang="en-US" dirty="0" smtClean="0">
                    <a:solidFill>
                      <a:srgbClr val="0000FF"/>
                    </a:solidFill>
                  </a:rPr>
                  <a:t>证明 </a:t>
                </a:r>
                <a:r>
                  <a:rPr lang="zh-CN" altLang="en-US" dirty="0" smtClean="0"/>
                  <a:t>由于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&gt;0</m:t>
                    </m:r>
                  </m:oMath>
                </a14:m>
                <a:r>
                  <a:rPr lang="en-US" altLang="zh-CN" dirty="0" smtClean="0"/>
                  <a:t>, </a:t>
                </a:r>
                <a:r>
                  <a:rPr lang="zh-CN" altLang="en-US" dirty="0" smtClean="0"/>
                  <a:t>根据极限的保号性</a:t>
                </a:r>
                <a:r>
                  <a:rPr lang="en-US" altLang="zh-CN" dirty="0" smtClean="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r>
                      <a:rPr lang="en-US" altLang="zh-CN" i="1" smtClean="0">
                        <a:latin typeface="Cambria Math" panose="02040503050406030204" pitchFamily="18" charset="0"/>
                      </a:rPr>
                      <m:t>&gt;</m:t>
                    </m:r>
                    <m:r>
                      <a:rPr lang="en-US" altLang="zh-CN" b="0" i="0" smtClean="0">
                        <a:latin typeface="Cambria Math" panose="02040503050406030204" pitchFamily="18" charset="0"/>
                      </a:rPr>
                      <m:t>0</m:t>
                    </m:r>
                  </m:oMath>
                </a14:m>
                <a:r>
                  <a:rPr lang="en-US" altLang="zh-CN" dirty="0" smtClean="0"/>
                  <a:t>. </a:t>
                </a:r>
                <a:r>
                  <a:rPr lang="zh-CN" altLang="en-US" dirty="0" smtClean="0"/>
                  <a:t>由于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&gt;0</m:t>
                    </m:r>
                  </m:oMath>
                </a14:m>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879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smtClean="0"/>
                  <a:t> 处可导</a:t>
                </a:r>
                <a:r>
                  <a:rPr lang="en-US" altLang="zh-CN" dirty="0" smtClean="0"/>
                  <a:t>, </a:t>
                </a:r>
                <a:r>
                  <a:rPr lang="zh-CN" altLang="en-US" dirty="0" smtClean="0"/>
                  <a:t>且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den>
                    </m:f>
                    <m:r>
                      <a:rPr lang="en-US" altLang="zh-CN" b="0" i="1" smtClean="0">
                        <a:latin typeface="Cambria Math" panose="02040503050406030204" pitchFamily="18" charset="0"/>
                      </a:rPr>
                      <m:t>=</m:t>
                    </m:r>
                  </m:oMath>
                </a14:m>
                <a:r>
                  <a:rPr lang="en-US" altLang="zh-CN" dirty="0" smtClean="0"/>
                  <a:t>(  ).</a:t>
                </a:r>
              </a:p>
              <a:p>
                <a:r>
                  <a:rPr lang="en-US" altLang="zh-CN" dirty="0" smtClean="0"/>
                  <a:t>(A)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a:t> </a:t>
                </a:r>
                <a:r>
                  <a:rPr lang="en-US" altLang="zh-CN" dirty="0" smtClean="0"/>
                  <a:t>  (B)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(C)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(D) </a:t>
                </a:r>
                <a14:m>
                  <m:oMath xmlns:m="http://schemas.openxmlformats.org/officeDocument/2006/math">
                    <m:r>
                      <a:rPr lang="en-US" altLang="zh-CN" b="0" i="1" smtClean="0">
                        <a:latin typeface="Cambria Math" panose="02040503050406030204" pitchFamily="18" charset="0"/>
                      </a:rPr>
                      <m:t>0</m:t>
                    </m:r>
                  </m:oMath>
                </a14:m>
                <a:endParaRPr lang="en-US" altLang="zh-CN" dirty="0" smtClean="0"/>
              </a:p>
              <a:p>
                <a:r>
                  <a:rPr lang="zh-CN" altLang="en-US" dirty="0" smtClean="0">
                    <a:solidFill>
                      <a:srgbClr val="0000FF"/>
                    </a:solidFill>
                  </a:rPr>
                  <a:t>解 </a:t>
                </a:r>
                <a:r>
                  <a:rPr lang="zh-CN" altLang="en-US" dirty="0" smtClean="0"/>
                  <a:t>如由题设可知</a:t>
                </a:r>
                <a:r>
                  <a:rPr lang="en-US" altLang="zh-CN" dirty="0" smtClean="0"/>
                  <a:t>,</a:t>
                </a:r>
                <a:r>
                  <a:rPr lang="en-US" altLang="zh-CN" i="1"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 </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−0</m:t>
                        </m:r>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从而</a:t>
                </a:r>
                <a:endParaRPr lang="en-US" altLang="zh-CN" dirty="0" smtClean="0"/>
              </a:p>
              <a:p>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oMath>
                </a14:m>
                <a:r>
                  <a:rPr lang="en-US" altLang="zh-CN" dirty="0" smtClean="0"/>
                  <a:t>=</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𝑦</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a:t>
                </a:r>
              </a:p>
              <a:p>
                <a:r>
                  <a:rPr lang="zh-CN" altLang="en-US" dirty="0" smtClean="0"/>
                  <a:t>因此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−2</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 </a:t>
                </a:r>
                <a:r>
                  <a:rPr lang="zh-CN" altLang="en-US" dirty="0" smtClean="0"/>
                  <a:t>选 </a:t>
                </a:r>
                <a:r>
                  <a:rPr lang="en-US" altLang="zh-CN" smtClean="0"/>
                  <a:t>B.</a:t>
                </a:r>
                <a:endParaRPr lang="en-US" altLang="zh-CN" dirty="0"/>
              </a:p>
              <a:p>
                <a:endParaRPr lang="en-US" altLang="zh-CN" dirty="0" smtClean="0"/>
              </a:p>
              <a:p>
                <a:endParaRPr lang="en-US" altLang="zh-CN" dirty="0"/>
              </a:p>
              <a:p>
                <a:endParaRPr lang="en-US" altLang="zh-CN" dirty="0"/>
              </a:p>
              <a:p>
                <a:endParaRPr lang="en-US" altLang="zh-CN" dirty="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9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函数的可导性与连续性的关系</a:t>
                </a:r>
                <a:endParaRPr lang="en-US" altLang="zh-CN" dirty="0" smtClean="0">
                  <a:solidFill>
                    <a:srgbClr val="00B050"/>
                  </a:solidFill>
                </a:endParaRPr>
              </a:p>
              <a:p>
                <a:r>
                  <a:rPr lang="zh-CN" altLang="en-US" dirty="0" smtClean="0">
                    <a:solidFill>
                      <a:srgbClr val="0000FF"/>
                    </a:solidFill>
                  </a:rPr>
                  <a:t>定理</a:t>
                </a:r>
                <a:r>
                  <a:rPr lang="zh-CN" altLang="en-US" dirty="0" smtClean="0"/>
                  <a:t> 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处连续</a:t>
                </a:r>
                <a:r>
                  <a:rPr lang="en-US" altLang="zh-CN" dirty="0" smtClean="0"/>
                  <a:t>.</a:t>
                </a:r>
              </a:p>
              <a:p>
                <a:r>
                  <a:rPr lang="zh-CN" altLang="en-US" dirty="0" smtClean="0">
                    <a:solidFill>
                      <a:srgbClr val="0000FF"/>
                    </a:solidFill>
                  </a:rPr>
                  <a:t>证明</a:t>
                </a:r>
                <a:r>
                  <a:rPr lang="zh-CN" altLang="en-US" dirty="0" smtClean="0"/>
                  <a:t> 由于函数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处可</a:t>
                </a:r>
                <a:r>
                  <a:rPr lang="zh-CN" altLang="en-US" dirty="0" smtClean="0"/>
                  <a:t>导</a:t>
                </a:r>
                <a:r>
                  <a:rPr lang="en-US" altLang="zh-CN" dirty="0" smtClean="0"/>
                  <a:t>, </a:t>
                </a:r>
                <a:r>
                  <a:rPr lang="zh-CN" altLang="en-US" dirty="0" smtClean="0"/>
                  <a:t>因此</a:t>
                </a:r>
                <a:endParaRPr lang="en-US" altLang="zh-CN" dirty="0" smtClean="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e>
                    </m:func>
                  </m:oMath>
                </a14:m>
                <a:r>
                  <a:rPr lang="en-US" altLang="zh-CN" dirty="0" smtClean="0"/>
                  <a:t> </a:t>
                </a:r>
                <a:r>
                  <a:rPr lang="zh-CN" altLang="en-US" dirty="0" smtClean="0"/>
                  <a:t>存在</a:t>
                </a:r>
                <a:r>
                  <a:rPr lang="en-US" altLang="zh-CN" dirty="0" smtClean="0"/>
                  <a:t>.</a:t>
                </a:r>
              </a:p>
              <a:p>
                <a:r>
                  <a:rPr lang="zh-CN" altLang="en-US" dirty="0" smtClean="0"/>
                  <a:t>从而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e>
                        </m:d>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⋅0=0</m:t>
                    </m:r>
                  </m:oMath>
                </a14:m>
                <a:r>
                  <a:rPr lang="en-US" altLang="zh-CN" dirty="0" smtClean="0"/>
                  <a:t>.</a:t>
                </a:r>
              </a:p>
              <a:p>
                <a:r>
                  <a:rPr lang="zh-CN" altLang="en-US" dirty="0" smtClean="0"/>
                  <a:t>因此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处连续</a:t>
                </a:r>
                <a:r>
                  <a:rPr lang="en-US" altLang="zh-CN" dirty="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025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定理</a:t>
                </a:r>
                <a:r>
                  <a:rPr lang="zh-CN" altLang="en-US" dirty="0" smtClean="0"/>
                  <a:t> 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处不连续</a:t>
                </a:r>
                <a:r>
                  <a:rPr lang="en-US" altLang="zh-CN" dirty="0" smtClean="0"/>
                  <a:t>, </a:t>
                </a:r>
                <a:r>
                  <a:rPr lang="zh-CN" altLang="en-US" dirty="0" smtClean="0"/>
                  <a:t>则函数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处不可导</a:t>
                </a:r>
                <a:r>
                  <a:rPr lang="en-US" altLang="zh-CN" dirty="0" smtClean="0"/>
                  <a:t>.</a:t>
                </a:r>
              </a:p>
              <a:p>
                <a:r>
                  <a:rPr lang="zh-CN" altLang="en-US" dirty="0"/>
                  <a:t>这</a:t>
                </a:r>
                <a:r>
                  <a:rPr lang="zh-CN" altLang="en-US" dirty="0" smtClean="0"/>
                  <a:t>是由上一定理的逆否命题得到</a:t>
                </a:r>
                <a:r>
                  <a:rPr lang="en-US" altLang="zh-CN" dirty="0" smtClean="0"/>
                  <a:t>.</a:t>
                </a:r>
              </a:p>
              <a:p>
                <a:r>
                  <a:rPr lang="zh-CN" altLang="en-US" dirty="0" smtClean="0"/>
                  <a:t>注意</a:t>
                </a:r>
                <a:r>
                  <a:rPr lang="en-US" altLang="zh-CN" dirty="0" smtClean="0"/>
                  <a:t>,</a:t>
                </a:r>
                <a:r>
                  <a:rPr lang="zh-CN" altLang="en-US" dirty="0" smtClean="0"/>
                  <a:t> </a:t>
                </a:r>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处未必可</a:t>
                </a:r>
                <a:r>
                  <a:rPr lang="zh-CN" altLang="en-US" dirty="0"/>
                  <a:t>导</a:t>
                </a:r>
                <a:r>
                  <a:rPr lang="en-US" altLang="zh-CN" dirty="0" smtClean="0"/>
                  <a:t>.</a:t>
                </a:r>
              </a:p>
              <a:p>
                <a:r>
                  <a:rPr lang="zh-CN" altLang="en-US" dirty="0" smtClean="0">
                    <a:solidFill>
                      <a:srgbClr val="0000FF"/>
                    </a:solidFill>
                  </a:rPr>
                  <a:t>例</a:t>
                </a:r>
                <a:r>
                  <a:rPr lang="zh-CN" altLang="en-US" dirty="0"/>
                  <a:t> </a:t>
                </a:r>
                <a:r>
                  <a:rPr lang="zh-CN" altLang="en-US" dirty="0" smtClean="0"/>
                  <a:t>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处的连续性和可导性</a:t>
                </a:r>
                <a:r>
                  <a:rPr lang="en-US" altLang="zh-CN" dirty="0" smtClean="0"/>
                  <a:t>.</a:t>
                </a:r>
              </a:p>
              <a:p>
                <a:r>
                  <a:rPr lang="zh-CN" altLang="en-US" dirty="0" smtClean="0">
                    <a:solidFill>
                      <a:srgbClr val="0000FF"/>
                    </a:solidFill>
                  </a:rPr>
                  <a:t>解 </a:t>
                </a:r>
                <a:r>
                  <a:rPr lang="zh-CN" altLang="en-US" dirty="0" smtClean="0"/>
                  <a:t>我们已经知道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 </a:t>
                </a:r>
                <a:r>
                  <a:rPr lang="zh-CN" altLang="en-US" dirty="0" smtClean="0"/>
                  <a:t>处连续</a:t>
                </a:r>
                <a:r>
                  <a:rPr lang="en-US" altLang="zh-CN" dirty="0" smtClean="0"/>
                  <a:t>.</a:t>
                </a:r>
              </a:p>
              <a:p>
                <a:r>
                  <a:rPr lang="zh-CN" altLang="en-US" dirty="0" smtClean="0"/>
                  <a:t>由于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&lt;0;</m:t>
                              </m:r>
                            </m:e>
                          </m:m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&gt;0,</m:t>
                              </m:r>
                            </m:e>
                          </m:mr>
                        </m:m>
                      </m:e>
                    </m:d>
                  </m:oMath>
                </a14:m>
                <a:r>
                  <a:rPr lang="en-US" altLang="zh-CN" dirty="0" smtClean="0"/>
                  <a:t> </a:t>
                </a:r>
                <a:r>
                  <a:rPr lang="zh-CN" altLang="en-US" dirty="0" smtClean="0"/>
                  <a:t>因此</a:t>
                </a:r>
                <a:endParaRPr lang="en-US" altLang="zh-CN" dirty="0" smtClean="0"/>
              </a:p>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1,</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1</m:t>
                    </m:r>
                  </m:oMath>
                </a14:m>
                <a:r>
                  <a:rPr lang="en-US" altLang="zh-CN" dirty="0" smtClean="0"/>
                  <a:t>.</a:t>
                </a:r>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5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t>由于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a:t>
                </a:r>
                <a:r>
                  <a:rPr lang="zh-CN" altLang="en-US" dirty="0"/>
                  <a:t>点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smtClean="0"/>
                  <a:t>处不可</a:t>
                </a:r>
                <a:r>
                  <a:rPr lang="zh-CN" altLang="en-US" dirty="0"/>
                  <a:t>导</a:t>
                </a:r>
                <a:r>
                  <a:rPr lang="en-US" altLang="zh-CN" dirty="0" smtClean="0"/>
                  <a:t>.</a:t>
                </a:r>
              </a:p>
              <a:p>
                <a:r>
                  <a:rPr lang="zh-CN" altLang="en-US" dirty="0" smtClean="0">
                    <a:solidFill>
                      <a:srgbClr val="0000FF"/>
                    </a:solidFill>
                  </a:rPr>
                  <a:t>例</a:t>
                </a:r>
                <a:r>
                  <a:rPr lang="zh-CN" altLang="en-US" dirty="0"/>
                  <a:t> </a:t>
                </a:r>
                <a:r>
                  <a:rPr lang="zh-CN" altLang="en-US" dirty="0" smtClean="0"/>
                  <a:t>设函数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&lt;1;</m:t>
                              </m:r>
                            </m:e>
                          </m:mr>
                          <m:m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mr>
                        </m:m>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smtClean="0"/>
                  <a:t> </a:t>
                </a:r>
                <a:r>
                  <a:rPr lang="zh-CN" altLang="en-US" dirty="0" smtClean="0"/>
                  <a:t>处可导</a:t>
                </a:r>
                <a:r>
                  <a:rPr lang="en-US" altLang="zh-CN" dirty="0" smtClean="0"/>
                  <a:t>, </a:t>
                </a:r>
                <a:r>
                  <a:rPr lang="zh-CN" altLang="en-US" dirty="0" smtClean="0"/>
                  <a:t>求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的值以及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r>
                  <a:rPr lang="en-US" altLang="zh-CN" dirty="0" smtClean="0"/>
                  <a:t>.</a:t>
                </a:r>
              </a:p>
              <a:p>
                <a:r>
                  <a:rPr lang="zh-CN" altLang="en-US" dirty="0" smtClean="0">
                    <a:solidFill>
                      <a:srgbClr val="0000FF"/>
                    </a:solidFill>
                  </a:rPr>
                  <a:t>解</a:t>
                </a:r>
                <a:r>
                  <a:rPr lang="zh-CN" altLang="en-US" dirty="0" smtClean="0"/>
                  <a:t> 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smtClean="0"/>
                  <a:t> 处连续</a:t>
                </a:r>
                <a:r>
                  <a:rPr lang="en-US" altLang="zh-CN" dirty="0" smtClean="0"/>
                  <a:t>, </a:t>
                </a:r>
                <a:r>
                  <a:rPr lang="zh-CN" altLang="en-US" dirty="0" smtClean="0"/>
                  <a:t>因此 </a:t>
                </a:r>
                <a:endParaRPr lang="en-US" altLang="zh-CN" dirty="0" smtClean="0"/>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oMath>
                </a14:m>
                <a:r>
                  <a:rPr lang="en-US" altLang="zh-CN" dirty="0" smtClean="0"/>
                  <a:t>.</a:t>
                </a:r>
              </a:p>
              <a:p>
                <a:r>
                  <a:rPr lang="zh-CN" altLang="en-US" dirty="0" smtClean="0"/>
                  <a:t>又由于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endParaRPr lang="en-US" altLang="zh-CN" b="0" i="1" dirty="0" smtClean="0">
                  <a:latin typeface="Cambria Math" panose="02040503050406030204" pitchFamily="18" charset="0"/>
                </a:endParaRP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e>
                            </m:d>
                          </m:e>
                        </m:func>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oMath>
                </a14:m>
                <a:r>
                  <a:rPr lang="en-US" altLang="zh-CN" dirty="0" smtClean="0"/>
                  <a:t>.</a:t>
                </a:r>
                <a:endParaRPr lang="en-US" altLang="zh-CN" dirty="0"/>
              </a:p>
              <a:p>
                <a:r>
                  <a:rPr lang="zh-CN" altLang="en-US" dirty="0" smtClean="0"/>
                  <a:t>因此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3</m:t>
                        </m:r>
                      </m:e>
                    </m:func>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59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smtClean="0">
                <a:solidFill>
                  <a:srgbClr val="00B050"/>
                </a:solidFill>
              </a:rPr>
              <a:t>3.1 </a:t>
            </a:r>
            <a:r>
              <a:rPr lang="zh-CN" altLang="en-US" dirty="0" smtClean="0">
                <a:solidFill>
                  <a:srgbClr val="00B050"/>
                </a:solidFill>
              </a:rPr>
              <a:t>导数</a:t>
            </a:r>
            <a:r>
              <a:rPr lang="zh-CN" altLang="en-US" dirty="0">
                <a:solidFill>
                  <a:srgbClr val="00B050"/>
                </a:solidFill>
              </a:rPr>
              <a:t>的概念</a:t>
            </a:r>
          </a:p>
        </p:txBody>
      </p:sp>
      <p:sp>
        <p:nvSpPr>
          <p:cNvPr id="3" name="内容占位符 2"/>
          <p:cNvSpPr>
            <a:spLocks noGrp="1"/>
          </p:cNvSpPr>
          <p:nvPr>
            <p:ph sz="quarter" idx="10"/>
          </p:nvPr>
        </p:nvSpPr>
        <p:spPr/>
        <p:txBody>
          <a:bodyPr>
            <a:normAutofit/>
          </a:bodyPr>
          <a:lstStyle/>
          <a:p>
            <a:pPr>
              <a:lnSpc>
                <a:spcPct val="120000"/>
              </a:lnSpc>
              <a:spcAft>
                <a:spcPts val="600"/>
              </a:spcAft>
            </a:pPr>
            <a:r>
              <a:rPr lang="zh-CN" altLang="en-US" dirty="0" smtClean="0"/>
              <a:t>导数的思想最初是法国数学家费马为解决极大和极小问题而引入的</a:t>
            </a:r>
            <a:r>
              <a:rPr lang="en-US" altLang="zh-CN" dirty="0" smtClean="0"/>
              <a:t>. </a:t>
            </a:r>
            <a:r>
              <a:rPr lang="zh-CN" altLang="en-US" dirty="0" smtClean="0"/>
              <a:t>它的建立则是英国数学家牛顿和德国数学家莱布尼兹分别在研究力学和几何学过程中建立的</a:t>
            </a:r>
            <a:r>
              <a:rPr lang="en-US" altLang="zh-CN" dirty="0" smtClean="0"/>
              <a:t>.</a:t>
            </a:r>
          </a:p>
          <a:p>
            <a:pPr>
              <a:lnSpc>
                <a:spcPct val="120000"/>
              </a:lnSpc>
              <a:spcAft>
                <a:spcPts val="600"/>
              </a:spcAft>
            </a:pPr>
            <a:r>
              <a:rPr lang="zh-CN" altLang="en-US" dirty="0">
                <a:solidFill>
                  <a:srgbClr val="0000FF"/>
                </a:solidFill>
              </a:rPr>
              <a:t>例</a:t>
            </a:r>
            <a:r>
              <a:rPr lang="zh-CN" altLang="en-US" dirty="0"/>
              <a:t> 光的反射定律告诉我们</a:t>
            </a:r>
            <a:r>
              <a:rPr lang="en-US" altLang="zh-CN" dirty="0"/>
              <a:t>, </a:t>
            </a:r>
            <a:r>
              <a:rPr lang="zh-CN" altLang="en-US" dirty="0"/>
              <a:t>如果光射在一个平面上</a:t>
            </a:r>
            <a:r>
              <a:rPr lang="en-US" altLang="zh-CN" dirty="0"/>
              <a:t>, </a:t>
            </a:r>
            <a:r>
              <a:rPr lang="zh-CN" altLang="en-US" dirty="0"/>
              <a:t>那么反射的光线、入射的光线、以及与平面交点的法线三者在同一个平面，且反射的光线和入射的光线与法线的夹角相同</a:t>
            </a:r>
            <a:r>
              <a:rPr lang="en-US" altLang="zh-CN" dirty="0"/>
              <a:t>. </a:t>
            </a:r>
            <a:r>
              <a:rPr lang="zh-CN" altLang="en-US" dirty="0"/>
              <a:t>其中法线是指与平面垂直的直线</a:t>
            </a:r>
            <a:r>
              <a:rPr lang="en-US" altLang="zh-CN" dirty="0" smtClean="0"/>
              <a:t>.</a:t>
            </a:r>
          </a:p>
        </p:txBody>
      </p:sp>
      <p:grpSp>
        <p:nvGrpSpPr>
          <p:cNvPr id="11" name="组合 10"/>
          <p:cNvGrpSpPr/>
          <p:nvPr/>
        </p:nvGrpSpPr>
        <p:grpSpPr>
          <a:xfrm>
            <a:off x="4367808" y="4149080"/>
            <a:ext cx="3528392" cy="2592288"/>
            <a:chOff x="2999656" y="1412776"/>
            <a:chExt cx="4464496" cy="3744416"/>
          </a:xfrm>
        </p:grpSpPr>
        <p:sp>
          <p:nvSpPr>
            <p:cNvPr id="12" name="平行四边形 11"/>
            <p:cNvSpPr/>
            <p:nvPr/>
          </p:nvSpPr>
          <p:spPr>
            <a:xfrm>
              <a:off x="2999656" y="2996952"/>
              <a:ext cx="4464496" cy="2160240"/>
            </a:xfrm>
            <a:prstGeom prst="parallelogram">
              <a:avLst/>
            </a:prstGeom>
            <a:solidFill>
              <a:schemeClr val="bg1">
                <a:lumMod val="95000"/>
              </a:schemeClr>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575720" y="1988840"/>
              <a:ext cx="1656184" cy="19442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231904" y="1989056"/>
              <a:ext cx="1656000" cy="1944000"/>
            </a:xfrm>
            <a:prstGeom prst="line">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31904" y="1412776"/>
              <a:ext cx="0" cy="252028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11904" y="3933056"/>
              <a:ext cx="1440000" cy="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3973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例</a:t>
                </a:r>
                <a:r>
                  <a:rPr lang="zh-CN" altLang="en-US" dirty="0" smtClean="0"/>
                  <a:t> 求曲线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oMath>
                </a14:m>
                <a:r>
                  <a:rPr lang="zh-CN" altLang="en-US" dirty="0" smtClean="0"/>
                  <a:t> 在点 </a:t>
                </a:r>
                <a14:m>
                  <m:oMath xmlns:m="http://schemas.openxmlformats.org/officeDocument/2006/math">
                    <m:d>
                      <m:dPr>
                        <m:ctrlPr>
                          <a:rPr lang="en-US" altLang="zh-CN" b="0" i="1" dirty="0" smtClean="0">
                            <a:latin typeface="Cambria Math" panose="02040503050406030204" pitchFamily="18" charset="0"/>
                          </a:rPr>
                        </m:ctrlPr>
                      </m:dPr>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𝜋</m:t>
                            </m:r>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e>
                    </m:d>
                  </m:oMath>
                </a14:m>
                <a:r>
                  <a:rPr lang="en-US" altLang="zh-CN" dirty="0" smtClean="0"/>
                  <a:t> </a:t>
                </a:r>
                <a:r>
                  <a:rPr lang="zh-CN" altLang="en-US" dirty="0" smtClean="0"/>
                  <a:t>处的切线方程和法线</a:t>
                </a:r>
                <a:r>
                  <a:rPr lang="en-US" altLang="zh-CN" dirty="0" smtClean="0"/>
                  <a:t>.</a:t>
                </a:r>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因此切线斜率为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oMath>
                </a14:m>
                <a:r>
                  <a:rPr lang="en-US" altLang="zh-CN" dirty="0" smtClean="0"/>
                  <a:t>, </a:t>
                </a:r>
                <a:r>
                  <a:rPr lang="zh-CN" altLang="en-US" dirty="0" smtClean="0"/>
                  <a:t>切线方程为</a:t>
                </a:r>
                <a:endParaRPr lang="en-US" altLang="zh-CN" dirty="0" smtClean="0"/>
              </a:p>
              <a:p>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3</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a14:m>
                <a:endParaRPr lang="en-US" altLang="zh-CN" dirty="0"/>
              </a:p>
              <a:p>
                <a:r>
                  <a:rPr lang="zh-CN" altLang="en-US" dirty="0" smtClean="0"/>
                  <a:t>法线方程为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den>
                    </m:f>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3</m:t>
                            </m:r>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 </m:t>
                    </m:r>
                    <m:r>
                      <a:rPr lang="en-US" altLang="zh-CN" b="0" i="1" smtClean="0">
                        <a:latin typeface="Cambria Math" panose="02040503050406030204" pitchFamily="18" charset="0"/>
                      </a:rPr>
                      <m:t>12</m:t>
                    </m:r>
                    <m:r>
                      <a:rPr lang="en-US" altLang="zh-CN" b="0" i="1" smtClean="0">
                        <a:latin typeface="Cambria Math" panose="02040503050406030204" pitchFamily="18" charset="0"/>
                      </a:rPr>
                      <m:t>𝑥</m:t>
                    </m:r>
                    <m:r>
                      <a:rPr lang="en-US" altLang="zh-CN" b="0" i="1" smtClean="0">
                        <a:latin typeface="Cambria Math" panose="02040503050406030204" pitchFamily="18" charset="0"/>
                      </a:rPr>
                      <m:t>−6</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i="1">
                        <a:latin typeface="Cambria Math" panose="02040503050406030204" pitchFamily="18" charset="0"/>
                      </a:rPr>
                      <m:t>𝑦</m:t>
                    </m:r>
                    <m:r>
                      <a:rPr lang="en-US" altLang="zh-CN" i="1">
                        <a:latin typeface="Cambria Math" panose="02040503050406030204" pitchFamily="18" charset="0"/>
                      </a:rPr>
                      <m:t>=4</m:t>
                    </m:r>
                    <m:r>
                      <a:rPr lang="en-US" altLang="zh-CN" i="1">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3</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i="1">
                        <a:latin typeface="Cambria Math" panose="02040503050406030204" pitchFamily="18" charset="0"/>
                      </a:rPr>
                      <m:t>.</m:t>
                    </m:r>
                  </m:oMath>
                </a14:m>
                <a:endParaRPr lang="en-US" altLang="zh-CN" dirty="0" smtClean="0"/>
              </a:p>
              <a:p>
                <a:r>
                  <a:rPr lang="zh-CN" altLang="en-US" dirty="0">
                    <a:solidFill>
                      <a:srgbClr val="0000FF"/>
                    </a:solidFill>
                  </a:rPr>
                  <a:t>例</a:t>
                </a:r>
                <a:r>
                  <a:rPr lang="zh-CN" altLang="en-US" dirty="0"/>
                  <a:t> 设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=0</m:t>
                    </m:r>
                  </m:oMath>
                </a14:m>
                <a:r>
                  <a:rPr lang="en-US" altLang="zh-CN" dirty="0"/>
                  <a:t> </a:t>
                </a:r>
                <a:r>
                  <a:rPr lang="zh-CN" altLang="en-US" dirty="0"/>
                  <a:t>处连续</a:t>
                </a:r>
                <a:r>
                  <a:rPr lang="en-US" altLang="zh-CN" dirty="0"/>
                  <a:t>, </a:t>
                </a:r>
                <a:r>
                  <a:rPr lang="zh-CN" altLang="en-US" dirty="0"/>
                  <a:t>则下列命题错误的是</a:t>
                </a:r>
                <a:r>
                  <a:rPr lang="en-US" altLang="zh-CN" dirty="0"/>
                  <a:t>(    ).</a:t>
                </a:r>
              </a:p>
              <a:p>
                <a:r>
                  <a:rPr lang="en-US" altLang="zh-CN" dirty="0"/>
                  <a:t>(A)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endParaRPr lang="en-US" altLang="zh-CN" dirty="0"/>
              </a:p>
              <a:p>
                <a:r>
                  <a:rPr lang="en-US" altLang="zh-CN" dirty="0"/>
                  <a:t>(B)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b="-1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8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en-US" altLang="zh-CN" dirty="0" smtClean="0"/>
                  <a:t>(C)</a:t>
                </a:r>
                <a:r>
                  <a:rPr lang="en-US" altLang="zh-CN" dirty="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zh-CN" altLang="en-US" dirty="0" smtClean="0"/>
                  <a:t> 存在</a:t>
                </a:r>
                <a:endParaRPr lang="en-US" altLang="zh-CN" dirty="0"/>
              </a:p>
              <a:p>
                <a:r>
                  <a:rPr lang="en-US" altLang="zh-CN" dirty="0" smtClean="0"/>
                  <a:t>(D)</a:t>
                </a:r>
                <a:r>
                  <a:rPr lang="en-US" altLang="zh-CN" dirty="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t> </a:t>
                </a:r>
                <a:r>
                  <a:rPr lang="zh-CN" altLang="en-US" dirty="0" smtClean="0"/>
                  <a:t>存在</a:t>
                </a:r>
                <a:endParaRPr lang="en-US" altLang="zh-CN" dirty="0" smtClean="0"/>
              </a:p>
              <a:p>
                <a:r>
                  <a:rPr lang="zh-CN" altLang="en-US" dirty="0" smtClean="0">
                    <a:solidFill>
                      <a:srgbClr val="0000FF"/>
                    </a:solidFill>
                  </a:rPr>
                  <a:t>解</a:t>
                </a:r>
                <a:r>
                  <a:rPr lang="zh-CN" altLang="en-US" dirty="0" smtClean="0"/>
                  <a:t> </a:t>
                </a:r>
                <a:r>
                  <a:rPr lang="en-US" altLang="zh-CN" dirty="0" smtClean="0"/>
                  <a:t>(A)</a:t>
                </a:r>
                <a:r>
                  <a:rPr lang="zh-CN" altLang="en-US"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=0</m:t>
                    </m:r>
                  </m:oMath>
                </a14:m>
                <a:endParaRPr lang="en-US" altLang="zh-CN" b="0" dirty="0" smtClean="0"/>
              </a:p>
              <a:p>
                <a:r>
                  <a:rPr lang="en-US" altLang="zh-CN" dirty="0" smtClean="0"/>
                  <a:t>(B) </a:t>
                </a:r>
                <a14:m>
                  <m:oMath xmlns:m="http://schemas.openxmlformats.org/officeDocument/2006/math">
                    <m:r>
                      <a:rPr lang="en-US" altLang="zh-CN" b="0" i="0" smtClean="0">
                        <a:latin typeface="Cambria Math" panose="02040503050406030204" pitchFamily="18" charset="0"/>
                      </a:rPr>
                      <m:t>2</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𝑥</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𝑥</m:t>
                        </m:r>
                      </m:e>
                    </m:func>
                    <m:r>
                      <a:rPr lang="en-US" altLang="zh-CN" i="1">
                        <a:latin typeface="Cambria Math" panose="02040503050406030204" pitchFamily="18" charset="0"/>
                      </a:rPr>
                      <m:t>=0</m:t>
                    </m:r>
                  </m:oMath>
                </a14:m>
                <a:endParaRPr lang="en-US" altLang="zh-CN" dirty="0" smtClean="0"/>
              </a:p>
              <a:p>
                <a:r>
                  <a:rPr lang="en-US" altLang="zh-CN" dirty="0" smtClean="0"/>
                  <a:t>(C) </a:t>
                </a:r>
                <a:r>
                  <a:rPr lang="zh-CN" altLang="en-US" dirty="0" smtClean="0"/>
                  <a:t>由于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𝑥</m:t>
                            </m:r>
                            <m:r>
                              <a:rPr lang="en-US" altLang="zh-CN" b="0" i="1" smtClean="0">
                                <a:latin typeface="Cambria Math" panose="02040503050406030204" pitchFamily="18" charset="0"/>
                              </a:rPr>
                              <m:t>−0</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a:t>
                </a:r>
              </a:p>
              <a:p>
                <a:r>
                  <a:rPr lang="en-US" altLang="zh-CN" dirty="0" smtClean="0"/>
                  <a:t>(D) </a:t>
                </a:r>
                <a:r>
                  <a:rPr lang="zh-CN" altLang="en-US" dirty="0" smtClean="0"/>
                  <a:t>例如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不过</a:t>
                </a:r>
                <a:r>
                  <a:rPr lang="en-US" altLang="zh-CN" dirty="0" smtClean="0"/>
                  <a:t>, </a:t>
                </a:r>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存在</a:t>
                </a:r>
                <a:r>
                  <a:rPr lang="en-US" altLang="zh-CN" dirty="0" smtClean="0"/>
                  <a:t>, </a:t>
                </a:r>
                <a:r>
                  <a:rPr lang="zh-CN" altLang="en-US" dirty="0" smtClean="0"/>
                  <a:t>可以知道</a:t>
                </a:r>
                <a:endParaRPr lang="en-US" altLang="zh-CN" dirty="0" smtClean="0"/>
              </a:p>
              <a:p>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𝑥</m:t>
                                </m:r>
                                <m:r>
                                  <a:rPr lang="en-US" altLang="zh-CN" b="0" i="1" smtClean="0">
                                    <a:latin typeface="Cambria Math" panose="02040503050406030204" pitchFamily="18" charset="0"/>
                                  </a:rPr>
                                  <m:t>−0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den>
                            </m:f>
                          </m:e>
                        </m:d>
                      </m:e>
                    </m:func>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r>
                      <a:rPr lang="en-US" altLang="zh-CN" i="1">
                        <a:latin typeface="Cambria Math" panose="02040503050406030204" pitchFamily="18" charset="0"/>
                      </a:rPr>
                      <m:t>(0)</m:t>
                    </m:r>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2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a:solidFill>
                      <a:srgbClr val="0000FF"/>
                    </a:solidFill>
                  </a:rPr>
                  <a:t>例</a:t>
                </a:r>
                <a:r>
                  <a:rPr lang="zh-CN" altLang="en-US" dirty="0"/>
                  <a:t> 设函数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𝑎</m:t>
                    </m:r>
                  </m:oMath>
                </a14:m>
                <a:r>
                  <a:rPr lang="en-US" altLang="zh-CN" dirty="0"/>
                  <a:t> </a:t>
                </a:r>
                <a:r>
                  <a:rPr lang="zh-CN" altLang="en-US" dirty="0"/>
                  <a:t>处可导</a:t>
                </a:r>
                <a:r>
                  <a:rPr lang="en-US" altLang="zh-CN" dirty="0"/>
                  <a:t>, </a:t>
                </a:r>
                <a:r>
                  <a:rPr lang="zh-CN" altLang="en-US" dirty="0"/>
                  <a:t>则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a14:m>
                <a:r>
                  <a:rPr lang="en-US" altLang="zh-CN" dirty="0"/>
                  <a:t>(    ).</a:t>
                </a:r>
              </a:p>
              <a:p>
                <a:r>
                  <a:rPr lang="en-US" altLang="zh-CN" dirty="0"/>
                  <a:t>(A)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(B) </a:t>
                </a:r>
                <a14:m>
                  <m:oMath xmlns:m="http://schemas.openxmlformats.org/officeDocument/2006/math">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(C) </a:t>
                </a:r>
                <a14:m>
                  <m:oMath xmlns:m="http://schemas.openxmlformats.org/officeDocument/2006/math">
                    <m:r>
                      <a:rPr lang="en-US" altLang="zh-CN" i="1">
                        <a:latin typeface="Cambria Math" panose="02040503050406030204" pitchFamily="18" charset="0"/>
                      </a:rPr>
                      <m:t>0</m:t>
                    </m:r>
                  </m:oMath>
                </a14:m>
                <a:r>
                  <a:rPr lang="en-US" altLang="zh-CN" dirty="0"/>
                  <a:t>     (D)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𝑎</m:t>
                        </m:r>
                      </m:e>
                    </m:d>
                  </m:oMath>
                </a14:m>
                <a:endParaRPr lang="en-US" altLang="zh-CN" dirty="0" smtClean="0">
                  <a:solidFill>
                    <a:srgbClr val="0000FF"/>
                  </a:solidFill>
                </a:endParaRPr>
              </a:p>
              <a:p>
                <a:r>
                  <a:rPr lang="zh-CN" altLang="en-US" dirty="0" smtClean="0">
                    <a:solidFill>
                      <a:srgbClr val="0000FF"/>
                    </a:solidFill>
                  </a:rPr>
                  <a:t>解</a:t>
                </a:r>
                <a:r>
                  <a:rPr lang="zh-CN" altLang="en-US" dirty="0" smtClean="0"/>
                  <a:t> 由于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oMath>
                </a14:m>
                <a:r>
                  <a:rPr lang="en-US" altLang="zh-CN" dirty="0" smtClean="0"/>
                  <a:t>, </a:t>
                </a:r>
                <a:r>
                  <a:rPr lang="zh-CN" altLang="en-US" dirty="0" smtClean="0"/>
                  <a:t>因此切线斜率为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oMath>
                </a14:m>
                <a:r>
                  <a:rPr lang="en-US" altLang="zh-CN" dirty="0" smtClean="0"/>
                  <a:t>, </a:t>
                </a:r>
                <a:r>
                  <a:rPr lang="zh-CN" altLang="en-US" dirty="0" smtClean="0"/>
                  <a:t>切线方程为</a:t>
                </a:r>
                <a:endParaRPr lang="en-US" altLang="zh-CN" dirty="0" smtClean="0"/>
              </a:p>
              <a:p>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endParaRPr lang="en-US" altLang="zh-CN" i="1" dirty="0" smtClean="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b="0" i="1" smtClean="0">
                                <a:latin typeface="Cambria Math" panose="02040503050406030204" pitchFamily="18" charset="0"/>
                              </a:rPr>
                              <m:t>−</m:t>
                            </m:r>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oMath>
                </a14:m>
                <a:endParaRPr lang="en-US" altLang="zh-CN" dirty="0" smtClean="0"/>
              </a:p>
              <a:p>
                <a:r>
                  <a:rPr lang="zh-CN" altLang="en-US" dirty="0" smtClean="0"/>
                  <a:t>选</a:t>
                </a:r>
                <a:r>
                  <a:rPr lang="en-US" altLang="zh-CN" dirty="0" smtClean="0"/>
                  <a:t>(B).</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7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3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变化率问题实例</a:t>
                </a:r>
                <a:endParaRPr lang="en-US" altLang="zh-CN" dirty="0" smtClean="0">
                  <a:solidFill>
                    <a:srgbClr val="00B050"/>
                  </a:solidFill>
                </a:endParaRPr>
              </a:p>
              <a:p>
                <a:r>
                  <a:rPr lang="zh-CN" altLang="en-US" dirty="0" smtClean="0"/>
                  <a:t>导数实质上是函数 </a:t>
                </a:r>
                <a14:m>
                  <m:oMath xmlns:m="http://schemas.openxmlformats.org/officeDocument/2006/math">
                    <m:r>
                      <a:rPr lang="en-US" altLang="zh-CN" b="0" i="1" smtClean="0">
                        <a:latin typeface="Cambria Math" panose="02040503050406030204" pitchFamily="18" charset="0"/>
                      </a:rPr>
                      <m:t>𝑦</m:t>
                    </m:r>
                  </m:oMath>
                </a14:m>
                <a:r>
                  <a:rPr lang="zh-CN" altLang="en-US" dirty="0" smtClean="0"/>
                  <a:t> 关于自变量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的变化率</a:t>
                </a:r>
                <a:r>
                  <a:rPr lang="en-US" altLang="zh-CN" dirty="0" smtClean="0"/>
                  <a:t>.</a:t>
                </a:r>
              </a:p>
              <a:p>
                <a:r>
                  <a:rPr lang="zh-CN" altLang="en-US" dirty="0" smtClean="0"/>
                  <a:t>我们知道</a:t>
                </a:r>
                <a:r>
                  <a:rPr lang="en-US" altLang="zh-CN" dirty="0" smtClean="0"/>
                  <a:t>, </a:t>
                </a:r>
                <a:r>
                  <a:rPr lang="zh-CN" altLang="en-US" dirty="0" smtClean="0"/>
                  <a:t>速度是路程 </a:t>
                </a:r>
                <a14:m>
                  <m:oMath xmlns:m="http://schemas.openxmlformats.org/officeDocument/2006/math">
                    <m:r>
                      <a:rPr lang="en-US" altLang="zh-CN" i="1" dirty="0" smtClean="0">
                        <a:latin typeface="Cambria Math" panose="02040503050406030204" pitchFamily="18" charset="0"/>
                      </a:rPr>
                      <m:t>𝑠</m:t>
                    </m:r>
                  </m:oMath>
                </a14:m>
                <a:r>
                  <a:rPr lang="en-US" altLang="zh-CN" dirty="0" smtClean="0"/>
                  <a:t> </a:t>
                </a:r>
                <a:r>
                  <a:rPr lang="zh-CN" altLang="en-US" dirty="0" smtClean="0"/>
                  <a:t>关于时间 </a:t>
                </a:r>
                <a14:m>
                  <m:oMath xmlns:m="http://schemas.openxmlformats.org/officeDocument/2006/math">
                    <m:r>
                      <a:rPr lang="en-US" altLang="zh-CN" i="1" dirty="0" smtClean="0">
                        <a:latin typeface="Cambria Math" panose="02040503050406030204" pitchFamily="18" charset="0"/>
                      </a:rPr>
                      <m:t>𝑡</m:t>
                    </m:r>
                  </m:oMath>
                </a14:m>
                <a:r>
                  <a:rPr lang="en-US" altLang="zh-CN" dirty="0" smtClean="0"/>
                  <a:t> </a:t>
                </a:r>
                <a:r>
                  <a:rPr lang="zh-CN" altLang="en-US" dirty="0" smtClean="0"/>
                  <a:t>的变化率</a:t>
                </a:r>
                <a:r>
                  <a:rPr lang="en-US" altLang="zh-CN" dirty="0" smtClean="0"/>
                  <a:t>.</a:t>
                </a:r>
              </a:p>
              <a:p>
                <a:r>
                  <a:rPr lang="zh-CN" altLang="en-US" dirty="0" smtClean="0"/>
                  <a:t>下面我们将给出其它的关于变化率应用实例</a:t>
                </a:r>
                <a:r>
                  <a:rPr lang="en-US" altLang="zh-CN" dirty="0" smtClean="0"/>
                  <a:t>, </a:t>
                </a:r>
                <a:r>
                  <a:rPr lang="zh-CN" altLang="en-US" dirty="0" smtClean="0"/>
                  <a:t>其目的在于使大家对导数有更深刻的认识</a:t>
                </a:r>
                <a:r>
                  <a:rPr lang="en-US" altLang="zh-CN" dirty="0" smtClean="0"/>
                  <a:t>.</a:t>
                </a:r>
              </a:p>
              <a:p>
                <a:r>
                  <a:rPr lang="zh-CN" altLang="en-US" dirty="0" smtClean="0"/>
                  <a:t>另一方面也启示大家</a:t>
                </a:r>
                <a:r>
                  <a:rPr lang="en-US" altLang="zh-CN" dirty="0" smtClean="0"/>
                  <a:t>, </a:t>
                </a:r>
                <a:r>
                  <a:rPr lang="zh-CN" altLang="en-US" dirty="0" smtClean="0"/>
                  <a:t>人们之所以研究这种形式的极限</a:t>
                </a:r>
                <a:r>
                  <a:rPr lang="en-US" altLang="zh-CN" dirty="0" smtClean="0"/>
                  <a:t>, </a:t>
                </a:r>
                <a:r>
                  <a:rPr lang="zh-CN" altLang="en-US" dirty="0" smtClean="0"/>
                  <a:t>就在于数学就是把实际问题中最具有共性的东西提炼出来</a:t>
                </a:r>
                <a:r>
                  <a:rPr lang="en-US" altLang="zh-CN" dirty="0" smtClean="0"/>
                  <a:t>, </a:t>
                </a:r>
                <a:r>
                  <a:rPr lang="zh-CN" altLang="en-US" dirty="0" smtClean="0"/>
                  <a:t>加以研究再应用于具体问题中去</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106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设细棒位于区间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上</a:t>
                </a:r>
                <a:r>
                  <a:rPr lang="en-US" altLang="zh-CN" dirty="0" smtClean="0"/>
                  <a:t>, </a:t>
                </a:r>
                <a:r>
                  <a:rPr lang="zh-CN" altLang="en-US" dirty="0" smtClean="0"/>
                  <a:t>从点 </a:t>
                </a:r>
                <a14:m>
                  <m:oMath xmlns:m="http://schemas.openxmlformats.org/officeDocument/2006/math">
                    <m:r>
                      <a:rPr lang="en-US" altLang="zh-CN" b="0" i="1" smtClean="0">
                        <a:latin typeface="Cambria Math" panose="02040503050406030204" pitchFamily="18" charset="0"/>
                      </a:rPr>
                      <m:t>𝑎</m:t>
                    </m:r>
                  </m:oMath>
                </a14:m>
                <a:r>
                  <a:rPr lang="en-US" altLang="zh-CN" dirty="0" smtClean="0"/>
                  <a:t> </a:t>
                </a:r>
                <a:r>
                  <a:rPr lang="zh-CN" altLang="en-US" dirty="0" smtClean="0"/>
                  <a:t>到点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的一段细棒的质量是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求细棒的线密度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a:t>
                </a:r>
                <a:r>
                  <a:rPr lang="zh-CN" altLang="en-US" dirty="0" smtClean="0"/>
                  <a:t> 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d>
                  </m:oMath>
                </a14:m>
                <a:r>
                  <a:rPr lang="en-US" altLang="zh-CN" dirty="0" smtClean="0"/>
                  <a:t> </a:t>
                </a:r>
                <a:r>
                  <a:rPr lang="zh-CN" altLang="en-US" dirty="0" smtClean="0"/>
                  <a:t>上细棒的质量为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其平均线密度为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oMath>
                  </m:oMathPara>
                </a14:m>
                <a:endParaRPr lang="en-US" altLang="zh-CN" dirty="0" smtClean="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于是棒在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处的线密度为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smtClean="0"/>
                  <a:t>.</a:t>
                </a:r>
              </a:p>
              <a:p>
                <a:r>
                  <a:rPr lang="zh-CN" altLang="en-US" dirty="0"/>
                  <a:t>它</a:t>
                </a:r>
                <a:r>
                  <a:rPr lang="zh-CN" altLang="en-US" dirty="0" smtClean="0"/>
                  <a:t>是质量对长度的变化率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6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solidFill>
                      <a:srgbClr val="0000FF"/>
                    </a:solidFill>
                  </a:rPr>
                  <a:t>例</a:t>
                </a:r>
                <a:r>
                  <a:rPr lang="zh-CN" altLang="en-US" dirty="0" smtClean="0"/>
                  <a:t> 在热学中</a:t>
                </a:r>
                <a:r>
                  <a:rPr lang="en-US" altLang="zh-CN" dirty="0" smtClean="0"/>
                  <a:t>, </a:t>
                </a:r>
                <a:r>
                  <a:rPr lang="zh-CN" altLang="en-US" dirty="0" smtClean="0"/>
                  <a:t>一个有趣的问题是可压缩性</a:t>
                </a:r>
                <a:r>
                  <a:rPr lang="en-US" altLang="zh-CN" dirty="0" smtClean="0"/>
                  <a:t>.</a:t>
                </a:r>
              </a:p>
              <a:p>
                <a:r>
                  <a:rPr lang="zh-CN" altLang="en-US" dirty="0"/>
                  <a:t>某</a:t>
                </a:r>
                <a:r>
                  <a:rPr lang="zh-CN" altLang="en-US" dirty="0" smtClean="0"/>
                  <a:t>一气体在温度一定时</a:t>
                </a:r>
                <a:r>
                  <a:rPr lang="en-US" altLang="zh-CN" dirty="0" smtClean="0"/>
                  <a:t>, </a:t>
                </a:r>
                <a:r>
                  <a:rPr lang="zh-CN" altLang="en-US" dirty="0" smtClean="0"/>
                  <a:t>其体积 </a:t>
                </a:r>
                <a14:m>
                  <m:oMath xmlns:m="http://schemas.openxmlformats.org/officeDocument/2006/math">
                    <m:r>
                      <a:rPr lang="en-US" altLang="zh-CN" b="0" i="1" smtClean="0">
                        <a:latin typeface="Cambria Math" panose="02040503050406030204" pitchFamily="18" charset="0"/>
                      </a:rPr>
                      <m:t>𝑉</m:t>
                    </m:r>
                  </m:oMath>
                </a14:m>
                <a:r>
                  <a:rPr lang="en-US" altLang="zh-CN" dirty="0" smtClean="0"/>
                  <a:t> </a:t>
                </a:r>
                <a:r>
                  <a:rPr lang="zh-CN" altLang="en-US" dirty="0" smtClean="0"/>
                  <a:t>依赖于压力 </a:t>
                </a:r>
                <a14:m>
                  <m:oMath xmlns:m="http://schemas.openxmlformats.org/officeDocument/2006/math">
                    <m:r>
                      <a:rPr lang="en-US" altLang="zh-CN" b="0" i="1" smtClean="0">
                        <a:latin typeface="Cambria Math" panose="02040503050406030204" pitchFamily="18" charset="0"/>
                      </a:rPr>
                      <m:t>𝑃</m:t>
                    </m:r>
                  </m:oMath>
                </a14:m>
                <a:r>
                  <a:rPr lang="en-US" altLang="zh-CN" dirty="0" smtClean="0"/>
                  <a:t>, </a:t>
                </a:r>
                <a:r>
                  <a:rPr lang="zh-CN" altLang="en-US" dirty="0" smtClean="0"/>
                  <a:t>可以考虑体积随压力的变化率</a:t>
                </a:r>
                <a:r>
                  <a:rPr lang="en-US" altLang="zh-CN" dirty="0" smtClean="0"/>
                  <a:t>. </a:t>
                </a:r>
                <a:r>
                  <a:rPr lang="zh-CN" altLang="en-US" dirty="0" smtClean="0"/>
                  <a:t>人们定义</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𝑉</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𝑉</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𝑃</m:t>
                          </m:r>
                        </m:den>
                      </m:f>
                    </m:oMath>
                  </m:oMathPara>
                </a14:m>
                <a:endParaRPr lang="en-US" altLang="zh-CN" b="0" dirty="0" smtClean="0"/>
              </a:p>
              <a:p>
                <a:r>
                  <a:rPr lang="zh-CN" altLang="en-US" dirty="0" smtClean="0"/>
                  <a:t>为</a:t>
                </a:r>
                <a:r>
                  <a:rPr lang="zh-CN" altLang="en-US" dirty="0" smtClean="0">
                    <a:solidFill>
                      <a:srgbClr val="00B050"/>
                    </a:solidFill>
                  </a:rPr>
                  <a:t>等温压缩率</a:t>
                </a:r>
                <a:r>
                  <a:rPr lang="en-US" altLang="zh-CN" dirty="0" smtClean="0"/>
                  <a:t>, </a:t>
                </a:r>
                <a:r>
                  <a:rPr lang="zh-CN" altLang="en-US" dirty="0" smtClean="0"/>
                  <a:t>它反映了在温度一定时</a:t>
                </a:r>
                <a:r>
                  <a:rPr lang="en-US" altLang="zh-CN" dirty="0" smtClean="0"/>
                  <a:t>, </a:t>
                </a:r>
                <a:r>
                  <a:rPr lang="zh-CN" altLang="en-US" dirty="0" smtClean="0"/>
                  <a:t>单位体积的气体的体积随着压力的增大而体积减小的快慢</a:t>
                </a:r>
                <a:r>
                  <a:rPr lang="en-US" altLang="zh-CN" dirty="0" smtClean="0"/>
                  <a:t>.</a:t>
                </a:r>
              </a:p>
              <a:p>
                <a:r>
                  <a:rPr lang="zh-CN" altLang="en-US" dirty="0">
                    <a:solidFill>
                      <a:srgbClr val="0000FF"/>
                    </a:solidFill>
                  </a:rPr>
                  <a:t>例</a:t>
                </a:r>
                <a:r>
                  <a:rPr lang="zh-CN" altLang="en-US" dirty="0"/>
                  <a:t> 经济学中的边际量</a:t>
                </a:r>
                <a:r>
                  <a:rPr lang="en-US" altLang="zh-CN" dirty="0"/>
                  <a:t>. </a:t>
                </a:r>
                <a:r>
                  <a:rPr lang="zh-CN" altLang="en-US" dirty="0"/>
                  <a:t>当某经济量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的自变量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增加一个单位时</a:t>
                </a:r>
                <a:r>
                  <a:rPr lang="en-US" altLang="zh-CN" dirty="0"/>
                  <a:t>, </a:t>
                </a:r>
                <a:r>
                  <a:rPr lang="zh-CN" altLang="en-US" dirty="0"/>
                  <a:t>经济量的改变量称为该经济量的边际量</a:t>
                </a:r>
                <a:r>
                  <a:rPr lang="en-US" altLang="zh-CN" dirty="0"/>
                  <a:t>.</a:t>
                </a:r>
              </a:p>
              <a:p>
                <a:r>
                  <a:rPr lang="zh-CN" altLang="en-US" dirty="0"/>
                  <a:t>例如边际成本、边际收益、边际利润等</a:t>
                </a:r>
                <a:r>
                  <a:rPr lang="en-US" altLang="zh-CN" dirty="0"/>
                  <a:t>. </a:t>
                </a:r>
                <a:r>
                  <a:rPr lang="zh-CN" altLang="en-US" dirty="0"/>
                  <a:t>同样的道理</a:t>
                </a:r>
                <a:r>
                  <a:rPr lang="en-US" altLang="zh-CN" dirty="0"/>
                  <a:t>, </a:t>
                </a:r>
                <a:r>
                  <a:rPr lang="zh-CN" altLang="en-US" dirty="0"/>
                  <a:t>经济量的边际量为</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583" r="-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6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是在时刻 </a:t>
                </a:r>
                <a14:m>
                  <m:oMath xmlns:m="http://schemas.openxmlformats.org/officeDocument/2006/math">
                    <m:r>
                      <a:rPr lang="en-US" altLang="zh-CN" b="0" i="1" smtClean="0">
                        <a:latin typeface="Cambria Math" panose="02040503050406030204" pitchFamily="18" charset="0"/>
                      </a:rPr>
                      <m:t>𝑡</m:t>
                    </m:r>
                  </m:oMath>
                </a14:m>
                <a:r>
                  <a:rPr lang="zh-CN" altLang="en-US" dirty="0" smtClean="0"/>
                  <a:t> 某一生物或植物的数目</a:t>
                </a:r>
                <a:r>
                  <a:rPr lang="en-US" altLang="zh-CN" dirty="0" smtClean="0"/>
                  <a:t>.</a:t>
                </a:r>
              </a:p>
              <a:p>
                <a:r>
                  <a:rPr lang="zh-CN" altLang="en-US" dirty="0" smtClean="0"/>
                  <a:t>我们考虑它的增长率</a:t>
                </a:r>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𝑡</m:t>
                    </m:r>
                  </m:oMath>
                </a14:m>
                <a:r>
                  <a:rPr lang="zh-CN" altLang="en-US" dirty="0" smtClean="0"/>
                  <a:t> 到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oMath>
                </a14:m>
                <a:r>
                  <a:rPr lang="zh-CN" altLang="en-US" dirty="0" smtClean="0"/>
                  <a:t> 的平均增长率为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𝑛</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oMath>
                  </m:oMathPara>
                </a14:m>
                <a:endParaRPr lang="en-US" altLang="zh-CN" dirty="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𝑡</m:t>
                              </m:r>
                            </m:den>
                          </m:f>
                        </m:e>
                      </m:func>
                    </m:oMath>
                  </m:oMathPara>
                </a14:m>
                <a:endParaRPr lang="en-US" altLang="zh-CN" dirty="0" smtClean="0"/>
              </a:p>
              <a:p>
                <a:r>
                  <a:rPr lang="zh-CN" altLang="en-US" dirty="0" smtClean="0"/>
                  <a:t>便是该物种 </a:t>
                </a:r>
                <a14:m>
                  <m:oMath xmlns:m="http://schemas.openxmlformats.org/officeDocument/2006/math">
                    <m:r>
                      <a:rPr lang="en-US" altLang="zh-CN" b="0" i="1" smtClean="0">
                        <a:latin typeface="Cambria Math" panose="02040503050406030204" pitchFamily="18" charset="0"/>
                      </a:rPr>
                      <m:t>𝑡</m:t>
                    </m:r>
                  </m:oMath>
                </a14:m>
                <a:r>
                  <a:rPr lang="zh-CN" altLang="en-US" dirty="0" smtClean="0"/>
                  <a:t> 时刻的增长率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32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smtClean="0">
                <a:solidFill>
                  <a:srgbClr val="00B050"/>
                </a:solidFill>
              </a:rPr>
              <a:t>3.2 </a:t>
            </a:r>
            <a:r>
              <a:rPr lang="zh-CN" altLang="en-US" dirty="0" smtClean="0">
                <a:solidFill>
                  <a:srgbClr val="00B050"/>
                </a:solidFill>
              </a:rPr>
              <a:t>求导的运算法则</a:t>
            </a:r>
            <a:endParaRPr lang="zh-CN" altLang="en-US" dirty="0">
              <a:solidFill>
                <a:srgbClr val="00B05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0"/>
              </p:nvPr>
            </p:nvSpPr>
            <p:spPr/>
            <p:txBody>
              <a:bodyPr>
                <a:normAutofit fontScale="92500" lnSpcReduction="20000"/>
              </a:bodyPr>
              <a:lstStyle/>
              <a:p>
                <a:pPr>
                  <a:lnSpc>
                    <a:spcPct val="120000"/>
                  </a:lnSpc>
                  <a:spcAft>
                    <a:spcPts val="600"/>
                  </a:spcAft>
                </a:pPr>
                <a:r>
                  <a:rPr lang="zh-CN" altLang="en-US" dirty="0" smtClean="0">
                    <a:solidFill>
                      <a:srgbClr val="00B050"/>
                    </a:solidFill>
                  </a:rPr>
                  <a:t>求导的四则运算法则</a:t>
                </a:r>
                <a:endParaRPr lang="en-US" altLang="zh-CN" dirty="0" smtClean="0">
                  <a:solidFill>
                    <a:srgbClr val="00B050"/>
                  </a:solidFill>
                </a:endParaRPr>
              </a:p>
              <a:p>
                <a:pPr>
                  <a:lnSpc>
                    <a:spcPct val="120000"/>
                  </a:lnSpc>
                  <a:spcAft>
                    <a:spcPts val="600"/>
                  </a:spcAft>
                </a:pPr>
                <a:r>
                  <a:rPr lang="zh-CN" altLang="en-US" dirty="0" smtClean="0"/>
                  <a:t>和极限、连续性类似</a:t>
                </a:r>
                <a:r>
                  <a:rPr lang="en-US" altLang="zh-CN" dirty="0" smtClean="0"/>
                  <a:t>, </a:t>
                </a:r>
                <a:r>
                  <a:rPr lang="zh-CN" altLang="en-US" dirty="0" smtClean="0"/>
                  <a:t>函数的四则运算也可以继承可导性</a:t>
                </a:r>
                <a:r>
                  <a:rPr lang="en-US" altLang="zh-CN" dirty="0" smtClean="0"/>
                  <a:t>.</a:t>
                </a:r>
              </a:p>
              <a:p>
                <a:pPr>
                  <a:lnSpc>
                    <a:spcPct val="120000"/>
                  </a:lnSpc>
                  <a:spcAft>
                    <a:spcPts val="600"/>
                  </a:spcAft>
                </a:pPr>
                <a:r>
                  <a:rPr lang="zh-CN" altLang="en-US" dirty="0" smtClean="0">
                    <a:solidFill>
                      <a:srgbClr val="0000FF"/>
                    </a:solidFill>
                  </a:rPr>
                  <a:t>定理</a:t>
                </a:r>
                <a:r>
                  <a:rPr lang="zh-CN" altLang="en-US" dirty="0" smtClean="0"/>
                  <a:t> 设函数 </a:t>
                </a:r>
                <a14:m>
                  <m:oMath xmlns:m="http://schemas.openxmlformats.org/officeDocument/2006/math">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均在点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处可导</a:t>
                </a:r>
                <a:r>
                  <a:rPr lang="en-US" altLang="zh-CN" dirty="0" smtClean="0"/>
                  <a:t>, </a:t>
                </a:r>
                <a:r>
                  <a:rPr lang="zh-CN" altLang="en-US" dirty="0" smtClean="0"/>
                  <a:t>则</a:t>
                </a:r>
                <a:endParaRPr lang="en-US" altLang="zh-CN" dirty="0" smtClean="0"/>
              </a:p>
              <a:p>
                <a:pPr>
                  <a:lnSpc>
                    <a:spcPct val="120000"/>
                  </a:lnSpc>
                  <a:spcAft>
                    <a:spcPts val="600"/>
                  </a:spcAft>
                </a:pPr>
                <a:r>
                  <a:rPr lang="en-US" altLang="zh-CN" dirty="0" smtClean="0"/>
                  <a:t>(1)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处可导</a:t>
                </a:r>
                <a:r>
                  <a:rPr lang="en-US" altLang="zh-CN" dirty="0" smtClean="0"/>
                  <a:t>, </a:t>
                </a:r>
                <a:r>
                  <a:rPr lang="zh-CN" altLang="en-US" dirty="0" smtClean="0"/>
                  <a:t>且</a:t>
                </a:r>
                <a:endParaRPr lang="en-US" altLang="zh-CN" dirty="0" smtClean="0"/>
              </a:p>
              <a:p>
                <a:pPr marL="0" indent="0">
                  <a:lnSpc>
                    <a:spcPct val="120000"/>
                  </a:lnSpc>
                  <a:spcAft>
                    <a:spcPts val="600"/>
                  </a:spcAft>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0" smtClean="0">
                          <a:latin typeface="Cambria Math" panose="02040503050406030204" pitchFamily="18" charset="0"/>
                        </a:rPr>
                        <m:t>.</m:t>
                      </m:r>
                    </m:oMath>
                  </m:oMathPara>
                </a14:m>
                <a:endParaRPr lang="en-US" altLang="zh-CN" b="0" dirty="0" smtClean="0"/>
              </a:p>
              <a:p>
                <a:pPr>
                  <a:lnSpc>
                    <a:spcPct val="120000"/>
                  </a:lnSpc>
                  <a:spcAft>
                    <a:spcPts val="600"/>
                  </a:spcAft>
                </a:pPr>
                <a:r>
                  <a:rPr lang="en-US" altLang="zh-CN" dirty="0"/>
                  <a:t>(2) </a:t>
                </a:r>
                <a:r>
                  <a:rPr lang="zh-CN" altLang="en-US" dirty="0"/>
                  <a:t>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处可导</a:t>
                </a:r>
                <a:r>
                  <a:rPr lang="en-US" altLang="zh-CN" dirty="0"/>
                  <a:t>, </a:t>
                </a:r>
                <a:r>
                  <a:rPr lang="zh-CN" altLang="en-US" dirty="0"/>
                  <a:t>且</a:t>
                </a:r>
                <a:endParaRPr lang="en-US" altLang="zh-CN" dirty="0"/>
              </a:p>
              <a:p>
                <a:pPr marL="0" indent="0">
                  <a:lnSpc>
                    <a:spcPct val="120000"/>
                  </a:lnSpc>
                  <a:spcAft>
                    <a:spcPts val="600"/>
                  </a:spcAft>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a:latin typeface="Cambria Math" panose="02040503050406030204" pitchFamily="18" charset="0"/>
                        </a:rPr>
                        <m:t>.</m:t>
                      </m:r>
                    </m:oMath>
                  </m:oMathPara>
                </a14:m>
                <a:endParaRPr lang="en-US" altLang="zh-CN" dirty="0"/>
              </a:p>
              <a:p>
                <a:pPr>
                  <a:lnSpc>
                    <a:spcPct val="120000"/>
                  </a:lnSpc>
                  <a:spcAft>
                    <a:spcPts val="600"/>
                  </a:spcAft>
                </a:pPr>
                <a:r>
                  <a:rPr lang="en-US" altLang="zh-CN" dirty="0" smtClean="0"/>
                  <a:t>(3) </a:t>
                </a:r>
                <a:r>
                  <a:rPr lang="zh-CN" altLang="en-US" dirty="0"/>
                  <a:t>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≠0</m:t>
                        </m:r>
                      </m:e>
                    </m:d>
                  </m:oMath>
                </a14:m>
                <a:r>
                  <a:rPr lang="en-US" altLang="zh-CN" dirty="0"/>
                  <a:t> </a:t>
                </a:r>
                <a:r>
                  <a:rPr lang="zh-CN" altLang="en-US" dirty="0"/>
                  <a:t>在点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处可导</a:t>
                </a:r>
                <a:r>
                  <a:rPr lang="en-US" altLang="zh-CN" dirty="0"/>
                  <a:t>, </a:t>
                </a:r>
                <a:r>
                  <a:rPr lang="zh-CN" altLang="en-US" dirty="0"/>
                  <a:t>且</a:t>
                </a:r>
                <a:endParaRPr lang="en-US" altLang="zh-CN" dirty="0"/>
              </a:p>
              <a:p>
                <a:pPr marL="0" indent="0">
                  <a:lnSpc>
                    <a:spcPct val="120000"/>
                  </a:lnSpc>
                  <a:spcAft>
                    <a:spcPts val="600"/>
                  </a:spcAft>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en>
                      </m:f>
                      <m:r>
                        <a:rPr lang="en-US" altLang="zh-CN">
                          <a:latin typeface="Cambria Math" panose="02040503050406030204" pitchFamily="18" charset="0"/>
                        </a:rPr>
                        <m:t>.</m:t>
                      </m:r>
                    </m:oMath>
                  </m:oMathPara>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0"/>
              </p:nvPr>
            </p:nvSpPr>
            <p:spPr>
              <a:blipFill>
                <a:blip r:embed="rId2"/>
                <a:stretch>
                  <a:fillRect l="-621" t="-7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97559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pPr>
                  <a:lnSpc>
                    <a:spcPct val="110000"/>
                  </a:lnSpc>
                </a:pPr>
                <a:r>
                  <a:rPr lang="zh-CN" altLang="en-US" dirty="0" smtClean="0">
                    <a:solidFill>
                      <a:srgbClr val="0000FF"/>
                    </a:solidFill>
                  </a:rPr>
                  <a:t>证明</a:t>
                </a:r>
                <a:r>
                  <a:rPr lang="zh-CN" altLang="en-US" dirty="0" smtClean="0"/>
                  <a:t> </a:t>
                </a:r>
                <a:r>
                  <a:rPr lang="en-US" altLang="zh-CN" dirty="0" smtClean="0"/>
                  <a:t>(</a:t>
                </a:r>
                <a:r>
                  <a:rPr lang="en-US" altLang="zh-CN" dirty="0"/>
                  <a:t>1) </a:t>
                </a:r>
                <a:r>
                  <a:rPr lang="zh-CN" altLang="en-US" dirty="0" smtClean="0"/>
                  <a:t>由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smtClean="0">
                            <a:latin typeface="Cambria Math" panose="02040503050406030204" pitchFamily="18" charset="0"/>
                          </a:rPr>
                          <m:t>+</m:t>
                        </m:r>
                        <m:r>
                          <m:rPr>
                            <m:sty m:val="p"/>
                          </m:rPr>
                          <a:rPr lang="en-US" altLang="zh-CN"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r>
                  <a:rPr lang="en-US" altLang="zh-CN" dirty="0" smtClean="0"/>
                  <a:t> </a:t>
                </a:r>
                <a:r>
                  <a:rPr lang="zh-CN" altLang="en-US" dirty="0" smtClean="0"/>
                  <a:t>可知</a:t>
                </a:r>
                <a:endParaRPr lang="en-US" altLang="zh-CN" dirty="0" smtClean="0"/>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d>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m:oMathPara>
                </a14:m>
                <a:endParaRPr lang="en-US" altLang="zh-CN" dirty="0" smtClean="0"/>
              </a:p>
              <a:p>
                <a:pPr>
                  <a:lnSpc>
                    <a:spcPct val="110000"/>
                  </a:lnSpc>
                </a:pPr>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存在且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smtClean="0"/>
                  <a:t>.</a:t>
                </a:r>
              </a:p>
              <a:p>
                <a:pPr>
                  <a:lnSpc>
                    <a:spcPct val="110000"/>
                  </a:lnSpc>
                </a:pPr>
                <a:r>
                  <a:rPr lang="en-US" altLang="zh-CN" dirty="0" smtClean="0"/>
                  <a:t>(</a:t>
                </a:r>
                <a:r>
                  <a:rPr lang="en-US" altLang="zh-CN" dirty="0"/>
                  <a:t>2</a:t>
                </a:r>
                <a:r>
                  <a:rPr lang="en-US" altLang="zh-CN" dirty="0" smtClean="0"/>
                  <a:t>) </a:t>
                </a:r>
                <a:r>
                  <a:rPr lang="zh-CN" altLang="en-US" dirty="0"/>
                  <a:t>由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endParaRPr lang="en-US" altLang="zh-CN" dirty="0" smtClean="0"/>
              </a:p>
              <a:p>
                <a:pPr>
                  <a:lnSpc>
                    <a:spcPct val="110000"/>
                  </a:lnSpc>
                </a:pPr>
                <a14:m>
                  <m:oMath xmlns:m="http://schemas.openxmlformats.org/officeDocument/2006/math">
                    <m:r>
                      <a:rPr lang="en-US" altLang="zh-CN"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oMath>
                </a14:m>
                <a:r>
                  <a:rPr lang="zh-CN" altLang="en-US" dirty="0" smtClean="0"/>
                  <a:t> 可知</a:t>
                </a:r>
                <a:endParaRPr lang="en-US" altLang="zh-CN" dirty="0"/>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1" smtClean="0">
                                  <a:latin typeface="Cambria Math" panose="02040503050406030204" pitchFamily="18" charset="0"/>
                                </a:rPr>
                                <m:t>⋅</m:t>
                              </m:r>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d>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oMath>
                  </m:oMathPara>
                </a14:m>
                <a:endParaRPr lang="en-US" altLang="zh-CN" dirty="0"/>
              </a:p>
              <a:p>
                <a:pPr>
                  <a:lnSpc>
                    <a:spcPct val="110000"/>
                  </a:lnSpc>
                </a:pPr>
                <a:r>
                  <a:rPr lang="zh-CN" altLang="en-US" dirty="0"/>
                  <a:t>因此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存在且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t>.</a:t>
                </a:r>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1284" r="-113" b="-10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012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证明</a:t>
                </a:r>
                <a:r>
                  <a:rPr lang="zh-CN" altLang="en-US" dirty="0" smtClean="0"/>
                  <a:t> </a:t>
                </a:r>
                <a:r>
                  <a:rPr lang="en-US" altLang="zh-CN" dirty="0" smtClean="0"/>
                  <a:t>(3) </a:t>
                </a:r>
                <a:r>
                  <a:rPr lang="zh-CN" altLang="en-US" dirty="0" smtClean="0"/>
                  <a:t>设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oMath>
                </a14:m>
                <a:r>
                  <a:rPr lang="en-US" altLang="zh-CN" dirty="0" smtClean="0"/>
                  <a:t>. </a:t>
                </a:r>
                <a:r>
                  <a:rPr lang="zh-CN" altLang="en-US" dirty="0" smtClean="0"/>
                  <a:t>由 </a:t>
                </a:r>
                <a14:m>
                  <m:oMath xmlns:m="http://schemas.openxmlformats.org/officeDocument/2006/math">
                    <m:r>
                      <a:rPr lang="en-US" altLang="zh-CN" b="0" i="1" smtClean="0">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smtClean="0">
                            <a:latin typeface="Cambria Math" panose="02040503050406030204" pitchFamily="18" charset="0"/>
                          </a:rPr>
                          <m:t>+</m:t>
                        </m:r>
                        <m:r>
                          <m:rPr>
                            <m:sty m:val="p"/>
                          </m:rPr>
                          <a:rPr lang="en-US" altLang="zh-CN"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𝛥</m:t>
                            </m:r>
                            <m:r>
                              <a:rPr lang="en-US" altLang="zh-CN" b="0" i="1" smtClean="0">
                                <a:latin typeface="Cambria Math" panose="02040503050406030204" pitchFamily="18" charset="0"/>
                              </a:rPr>
                              <m:t>𝑥</m:t>
                            </m:r>
                          </m:e>
                        </m:d>
                      </m:den>
                    </m:f>
                  </m:oMath>
                </a14:m>
                <a:r>
                  <a:rPr lang="en-US" altLang="zh-CN" dirty="0" smtClean="0"/>
                  <a:t> </a:t>
                </a:r>
                <a:r>
                  <a:rPr lang="zh-CN" altLang="en-US" dirty="0" smtClean="0"/>
                  <a:t>可知</a:t>
                </a:r>
                <a:endParaRPr lang="en-US" altLang="zh-CN"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Name>
                        <m:e>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smtClean="0">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𝛥</m:t>
                                      </m:r>
                                      <m:r>
                                        <a:rPr lang="en-US" altLang="zh-CN" i="1">
                                          <a:latin typeface="Cambria Math" panose="02040503050406030204" pitchFamily="18" charset="0"/>
                                        </a:rPr>
                                        <m:t>𝑥</m:t>
                                      </m:r>
                                    </m:e>
                                  </m:d>
                                </m:den>
                              </m:f>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r>
                        <a:rPr lang="en-US" altLang="zh-CN" b="0" i="1"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存在且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den>
                    </m:f>
                  </m:oMath>
                </a14:m>
                <a:r>
                  <a:rPr lang="en-US" altLang="zh-CN" dirty="0" smtClean="0"/>
                  <a:t>.</a:t>
                </a:r>
              </a:p>
              <a:p>
                <a:r>
                  <a:rPr lang="zh-CN" altLang="en-US" dirty="0" smtClean="0"/>
                  <a:t>由</a:t>
                </a:r>
                <a:r>
                  <a:rPr lang="en-US" altLang="zh-CN" dirty="0" smtClean="0"/>
                  <a:t>(</a:t>
                </a:r>
                <a:r>
                  <a:rPr lang="en-US" altLang="zh-CN" dirty="0"/>
                  <a:t>2</a:t>
                </a:r>
                <a:r>
                  <a:rPr lang="en-US" altLang="zh-CN" dirty="0" smtClean="0"/>
                  <a:t>)</a:t>
                </a:r>
                <a:r>
                  <a:rPr lang="zh-CN" altLang="en-US" dirty="0" smtClean="0"/>
                  <a:t>可知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存在</a:t>
                </a:r>
                <a:r>
                  <a:rPr lang="zh-CN" altLang="en-US" dirty="0" smtClean="0"/>
                  <a:t>且</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en>
                      </m:f>
                      <m:r>
                        <a:rPr lang="en-US" altLang="zh-CN" b="0" i="0" smtClean="0">
                          <a:latin typeface="Cambria Math" panose="02040503050406030204" pitchFamily="18" charset="0"/>
                        </a:rPr>
                        <m:t>.</m:t>
                      </m:r>
                    </m:oMath>
                  </m:oMathPara>
                </a14:m>
                <a:endParaRPr lang="en-US" altLang="zh-CN" dirty="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670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a:xfrm>
                <a:off x="696000" y="819000"/>
                <a:ext cx="6912168" cy="5220000"/>
              </a:xfrm>
            </p:spPr>
            <p:txBody>
              <a:bodyPr>
                <a:normAutofit/>
              </a:bodyPr>
              <a:lstStyle/>
              <a:p>
                <a:pPr>
                  <a:lnSpc>
                    <a:spcPct val="120000"/>
                  </a:lnSpc>
                  <a:spcAft>
                    <a:spcPts val="600"/>
                  </a:spcAft>
                </a:pPr>
                <a:r>
                  <a:rPr lang="zh-CN" altLang="en-US" dirty="0" smtClean="0"/>
                  <a:t>倘若这个面不是一个平面</a:t>
                </a:r>
                <a:r>
                  <a:rPr lang="en-US" altLang="zh-CN" dirty="0" smtClean="0"/>
                  <a:t>, </a:t>
                </a:r>
                <a:r>
                  <a:rPr lang="zh-CN" altLang="en-US" dirty="0" smtClean="0"/>
                  <a:t>那么法线就是</a:t>
                </a:r>
                <a:r>
                  <a:rPr lang="zh-CN" altLang="en-US" dirty="0" smtClean="0">
                    <a:solidFill>
                      <a:srgbClr val="FF0000"/>
                    </a:solidFill>
                  </a:rPr>
                  <a:t>切平面</a:t>
                </a:r>
                <a:r>
                  <a:rPr lang="zh-CN" altLang="en-US" dirty="0" smtClean="0"/>
                  <a:t>的法线</a:t>
                </a:r>
                <a:r>
                  <a:rPr lang="en-US" altLang="zh-CN" dirty="0" smtClean="0"/>
                  <a:t>.</a:t>
                </a:r>
              </a:p>
              <a:p>
                <a:pPr>
                  <a:lnSpc>
                    <a:spcPct val="120000"/>
                  </a:lnSpc>
                  <a:spcAft>
                    <a:spcPts val="600"/>
                  </a:spcAft>
                </a:pPr>
                <a:r>
                  <a:rPr lang="zh-CN" altLang="en-US" dirty="0" smtClean="0"/>
                  <a:t>我们考虑简化的二维情形</a:t>
                </a:r>
                <a:r>
                  <a:rPr lang="en-US" altLang="zh-CN" dirty="0" smtClean="0"/>
                  <a:t>, </a:t>
                </a:r>
                <a:r>
                  <a:rPr lang="zh-CN" altLang="en-US" dirty="0" smtClean="0"/>
                  <a:t>曲线的</a:t>
                </a:r>
                <a:r>
                  <a:rPr lang="zh-CN" altLang="en-US" dirty="0" smtClean="0">
                    <a:solidFill>
                      <a:srgbClr val="FF0000"/>
                    </a:solidFill>
                  </a:rPr>
                  <a:t>切线</a:t>
                </a:r>
                <a:r>
                  <a:rPr lang="zh-CN" altLang="en-US" dirty="0" smtClean="0"/>
                  <a:t>是什么</a:t>
                </a:r>
                <a:r>
                  <a:rPr lang="en-US" altLang="zh-CN" dirty="0" smtClean="0"/>
                  <a:t>?</a:t>
                </a:r>
              </a:p>
              <a:p>
                <a:r>
                  <a:rPr lang="zh-CN" altLang="en-US" dirty="0"/>
                  <a:t>圆的切线定义成与圆只有一个交点的直线</a:t>
                </a:r>
                <a:r>
                  <a:rPr lang="en-US" altLang="zh-CN" dirty="0"/>
                  <a:t>, </a:t>
                </a:r>
                <a:r>
                  <a:rPr lang="zh-CN" altLang="en-US" dirty="0"/>
                  <a:t>但对于一般的曲线</a:t>
                </a:r>
                <a:r>
                  <a:rPr lang="en-US" altLang="zh-CN" dirty="0"/>
                  <a:t>, </a:t>
                </a:r>
                <a:r>
                  <a:rPr lang="zh-CN" altLang="en-US" dirty="0"/>
                  <a:t>显然不能如此定义</a:t>
                </a:r>
                <a:r>
                  <a:rPr lang="en-US" altLang="zh-CN" dirty="0"/>
                  <a:t>.</a:t>
                </a:r>
              </a:p>
              <a:p>
                <a:r>
                  <a:rPr lang="zh-CN" altLang="en-US" dirty="0" smtClean="0"/>
                  <a:t>例如右图</a:t>
                </a:r>
                <a:r>
                  <a:rPr lang="zh-CN" altLang="en-US" dirty="0"/>
                  <a:t>中抛物线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zh-CN" altLang="en-US" dirty="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zh-CN" altLang="en-US" dirty="0"/>
                  <a:t> 处就有两条直线与该抛物线只有一个交点</a:t>
                </a:r>
                <a:r>
                  <a:rPr lang="en-US" altLang="zh-CN" dirty="0"/>
                  <a:t>, </a:t>
                </a:r>
                <a:r>
                  <a:rPr lang="zh-CN" altLang="en-US" dirty="0"/>
                  <a:t>而根据我们的直观</a:t>
                </a:r>
                <a:r>
                  <a:rPr lang="en-US" altLang="zh-CN" dirty="0"/>
                  <a:t>, </a:t>
                </a:r>
                <a:r>
                  <a:rPr lang="zh-CN" altLang="en-US" dirty="0"/>
                  <a:t>应当是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=2</m:t>
                    </m:r>
                    <m:r>
                      <a:rPr lang="en-US" altLang="zh-CN" i="1">
                        <a:latin typeface="Cambria Math" panose="02040503050406030204" pitchFamily="18" charset="0"/>
                      </a:rPr>
                      <m:t>𝑥</m:t>
                    </m:r>
                    <m:r>
                      <a:rPr lang="en-US" altLang="zh-CN" i="1">
                        <a:latin typeface="Cambria Math" panose="02040503050406030204" pitchFamily="18" charset="0"/>
                      </a:rPr>
                      <m:t>−1</m:t>
                    </m:r>
                  </m:oMath>
                </a14:m>
                <a:r>
                  <a:rPr lang="zh-CN" altLang="en-US" dirty="0"/>
                  <a:t> 作为切线而非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=1</m:t>
                    </m:r>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xfrm>
                <a:off x="696000" y="819000"/>
                <a:ext cx="6912168" cy="5220000"/>
              </a:xfrm>
              <a:blipFill>
                <a:blip r:embed="rId2"/>
                <a:stretch>
                  <a:fillRect l="-1146" t="-233" r="-3263"/>
                </a:stretch>
              </a:blipFill>
            </p:spPr>
            <p:txBody>
              <a:bodyPr/>
              <a:lstStyle/>
              <a:p>
                <a:r>
                  <a:rPr lang="zh-CN" altLang="en-US">
                    <a:noFill/>
                  </a:rPr>
                  <a:t> </a:t>
                </a:r>
              </a:p>
            </p:txBody>
          </p:sp>
        </mc:Fallback>
      </mc:AlternateContent>
      <p:grpSp>
        <p:nvGrpSpPr>
          <p:cNvPr id="10" name="组合 9"/>
          <p:cNvGrpSpPr/>
          <p:nvPr/>
        </p:nvGrpSpPr>
        <p:grpSpPr>
          <a:xfrm>
            <a:off x="7526618" y="1772816"/>
            <a:ext cx="4546046" cy="3227033"/>
            <a:chOff x="4367808" y="1613494"/>
            <a:chExt cx="4546046" cy="3227033"/>
          </a:xfrm>
        </p:grpSpPr>
        <p:sp>
          <p:nvSpPr>
            <p:cNvPr id="11" name="任意多边形 10"/>
            <p:cNvSpPr/>
            <p:nvPr/>
          </p:nvSpPr>
          <p:spPr>
            <a:xfrm>
              <a:off x="6047062"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0800000" flipV="1">
              <a:off x="5195960"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18" name="直接连接符 17"/>
            <p:cNvCxnSpPr/>
            <p:nvPr/>
          </p:nvCxnSpPr>
          <p:spPr>
            <a:xfrm flipV="1">
              <a:off x="5841309" y="1700808"/>
              <a:ext cx="1872208" cy="301176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681590" y="1976647"/>
              <a:ext cx="0" cy="2520000"/>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7473694" y="1916832"/>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𝑦</m:t>
                        </m:r>
                        <m:r>
                          <a:rPr lang="en-US" altLang="zh-CN" sz="2000" b="0" i="1" smtClean="0">
                            <a:solidFill>
                              <a:srgbClr val="009900"/>
                            </a:solidFill>
                            <a:latin typeface="Cambria Math" panose="02040503050406030204" pitchFamily="18" charset="0"/>
                          </a:rPr>
                          <m:t>=2</m:t>
                        </m:r>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473694" y="1916832"/>
                  <a:ext cx="1440160" cy="400110"/>
                </a:xfrm>
                <a:prstGeom prst="rect">
                  <a:avLst/>
                </a:prstGeom>
                <a:blipFill>
                  <a:blip r:embed="rId6"/>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915980" y="1613494"/>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915980" y="1613494"/>
                  <a:ext cx="1440160" cy="400110"/>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1963961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推论 </a:t>
                </a:r>
                <a:r>
                  <a:rPr lang="zh-CN" altLang="en-US" dirty="0" smtClean="0"/>
                  <a:t>设</a:t>
                </a:r>
                <a:r>
                  <a:rPr lang="zh-CN" altLang="en-US" dirty="0"/>
                  <a:t>函数 </a:t>
                </a:r>
                <a14:m>
                  <m:oMath xmlns:m="http://schemas.openxmlformats.org/officeDocument/2006/math">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均在点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处可导</a:t>
                </a:r>
                <a:r>
                  <a:rPr lang="en-US" altLang="zh-CN" dirty="0"/>
                  <a:t>, </a:t>
                </a:r>
                <a:r>
                  <a:rPr lang="zh-CN" altLang="en-US" dirty="0"/>
                  <a:t>则</a:t>
                </a:r>
                <a:endParaRPr lang="en-US" altLang="zh-CN" dirty="0"/>
              </a:p>
              <a:p>
                <a:r>
                  <a:rPr lang="en-US" altLang="zh-CN" dirty="0"/>
                  <a:t>(1)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𝐶𝑢</m:t>
                            </m:r>
                          </m:e>
                        </m:d>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𝐶</m:t>
                    </m:r>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a:latin typeface="Cambria Math" panose="02040503050406030204" pitchFamily="18" charset="0"/>
                      </a:rPr>
                      <m:t>.</m:t>
                    </m:r>
                  </m:oMath>
                </a14:m>
                <a:endParaRPr lang="en-US" altLang="zh-CN" dirty="0"/>
              </a:p>
              <a:p>
                <a:r>
                  <a:rPr lang="en-US" altLang="zh-CN" dirty="0"/>
                  <a:t>(2)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𝑣</m:t>
                                </m:r>
                              </m:den>
                            </m:f>
                          </m:e>
                        </m:d>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𝑣</m:t>
                            </m:r>
                          </m:e>
                          <m:sup>
                            <m:r>
                              <a:rPr lang="en-US" altLang="zh-CN" b="0" i="1" smtClean="0">
                                <a:latin typeface="Cambria Math" panose="02040503050406030204" pitchFamily="18" charset="0"/>
                              </a:rPr>
                              <m:t>2</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den>
                    </m:f>
                  </m:oMath>
                </a14:m>
                <a:r>
                  <a:rPr lang="en-US" altLang="zh-CN" dirty="0" smtClean="0"/>
                  <a:t>.</a:t>
                </a:r>
              </a:p>
              <a:p>
                <a:r>
                  <a:rPr lang="zh-CN" altLang="en-US" dirty="0" smtClean="0"/>
                  <a:t>求导法则可以简记为</a:t>
                </a:r>
                <a:endParaRPr lang="en-US" altLang="zh-CN" dirty="0" smtClean="0"/>
              </a:p>
              <a:p>
                <a:pPr marL="0" indent="0" algn="ctr">
                  <a:buNone/>
                </a:pP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0" smtClean="0">
                        <a:latin typeface="Cambria Math" panose="02040503050406030204" pitchFamily="18" charset="0"/>
                      </a:rPr>
                      <m:t> </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𝐶𝑢</m:t>
                            </m:r>
                          </m:e>
                        </m:d>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𝐶</m:t>
                    </m:r>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oMath>
                </a14:m>
                <a:r>
                  <a:rPr lang="en-US" altLang="zh-CN" dirty="0" smtClean="0"/>
                  <a:t>  (</a:t>
                </a:r>
                <a:r>
                  <a:rPr lang="zh-CN" altLang="en-US" dirty="0" smtClean="0"/>
                  <a:t>线性</a:t>
                </a:r>
                <a:r>
                  <a:rPr lang="en-US" altLang="zh-CN" dirty="0" smtClean="0"/>
                  <a:t>)</a:t>
                </a:r>
              </a:p>
              <a:p>
                <a:pPr marL="0" indent="0" algn="ctr">
                  <a:buNone/>
                </a:pPr>
                <a14:m>
                  <m:oMath xmlns:m="http://schemas.openxmlformats.org/officeDocument/2006/math">
                    <m:sSup>
                      <m:sSupPr>
                        <m:ctrlPr>
                          <a:rPr lang="en-US" altLang="zh-CN" i="1" dirty="0" smtClean="0">
                            <a:latin typeface="Cambria Math" panose="02040503050406030204" pitchFamily="18" charset="0"/>
                          </a:rPr>
                        </m:ctrlPr>
                      </m:sSupPr>
                      <m:e>
                        <m:d>
                          <m:dPr>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𝑢𝑣</m:t>
                            </m:r>
                          </m:e>
                        </m:d>
                      </m:e>
                      <m:sup>
                        <m:r>
                          <a:rPr lang="en-US" altLang="zh-CN" i="1" dirty="0" smtClean="0">
                            <a:latin typeface="Cambria Math" panose="02040503050406030204" pitchFamily="18" charset="0"/>
                          </a:rPr>
                          <m:t>′</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𝑢</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𝑢𝑣</m:t>
                    </m:r>
                    <m:r>
                      <a:rPr lang="en-US" altLang="zh-CN" b="0" i="1" dirty="0" smtClean="0">
                        <a:latin typeface="Cambria Math" panose="02040503050406030204" pitchFamily="18" charset="0"/>
                      </a:rPr>
                      <m:t>′</m:t>
                    </m:r>
                  </m:oMath>
                </a14:m>
                <a:r>
                  <a:rPr lang="en-US" altLang="zh-CN" dirty="0" smtClean="0"/>
                  <a:t>  (</a:t>
                </a:r>
                <a:r>
                  <a:rPr lang="zh-CN" altLang="en-US" dirty="0" smtClean="0"/>
                  <a:t>莱布尼兹法则</a:t>
                </a:r>
                <a:r>
                  <a:rPr lang="en-US" altLang="zh-CN" dirty="0" smtClean="0"/>
                  <a:t>)</a:t>
                </a:r>
              </a:p>
              <a:p>
                <a:pPr marL="0" indent="0" algn="ctr">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𝑣</m:t>
                                  </m:r>
                                </m:den>
                              </m:f>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𝑣</m:t>
                                  </m:r>
                                </m:den>
                              </m:f>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oMath>
                  </m:oMathPara>
                </a14:m>
                <a:endParaRPr lang="en-US" altLang="zh-CN" dirty="0" smtClean="0"/>
              </a:p>
              <a:p>
                <a:endParaRPr lang="en-US" altLang="zh-CN" dirty="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266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t>自然地</a:t>
                </a:r>
                <a:r>
                  <a:rPr lang="en-US" altLang="zh-CN" dirty="0" smtClean="0"/>
                  <a:t>, </a:t>
                </a:r>
                <a:r>
                  <a:rPr lang="zh-CN" altLang="en-US" dirty="0" smtClean="0"/>
                  <a:t>对于有限个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𝑛</m:t>
                        </m:r>
                      </m:sub>
                    </m:sSub>
                  </m:oMath>
                </a14:m>
                <a:r>
                  <a:rPr lang="en-US" altLang="zh-CN" dirty="0" smtClean="0"/>
                  <a:t>,</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𝑛</m:t>
                                  </m:r>
                                </m:sub>
                              </m:sSub>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sub>
                              </m:sSub>
                            </m:e>
                          </m:d>
                        </m:e>
                        <m:sup>
                          <m:r>
                            <a:rPr lang="en-US" altLang="zh-CN" i="1">
                              <a:latin typeface="Cambria Math" panose="02040503050406030204" pitchFamily="18" charset="0"/>
                            </a:rPr>
                            <m:t>′</m:t>
                          </m:r>
                        </m:sup>
                      </m:s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1</m:t>
                          </m:r>
                        </m:sub>
                        <m:sup>
                          <m:r>
                            <a:rPr lang="en-US" altLang="zh-CN" b="0" i="1" smtClean="0">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m:t>
                          </m:r>
                        </m:sub>
                      </m:sSub>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𝑛</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oMath>
                  </m:oMathPara>
                </a14:m>
                <a:endParaRPr lang="en-US" altLang="zh-CN" dirty="0"/>
              </a:p>
              <a:p>
                <a:r>
                  <a:rPr lang="zh-CN" altLang="en-US" dirty="0" smtClean="0"/>
                  <a:t>例如</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𝑢𝑣𝑤</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𝑢</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𝑣𝑤</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𝑢𝑣</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𝑤</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𝑤𝑣𝑤</m:t>
                      </m:r>
                      <m:r>
                        <a:rPr lang="en-US" altLang="zh-CN" i="1" dirty="0" smtClean="0">
                          <a:latin typeface="Cambria Math" panose="02040503050406030204" pitchFamily="18" charset="0"/>
                        </a:rPr>
                        <m:t>′.</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280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例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𝑥</m:t>
                    </m:r>
                  </m:oMath>
                </a14:m>
                <a:r>
                  <a:rPr lang="en-US" altLang="zh-CN" dirty="0" smtClean="0"/>
                  <a:t>.</a:t>
                </a:r>
              </a:p>
              <a:p>
                <a:r>
                  <a:rPr lang="zh-CN" altLang="en-US" dirty="0" smtClean="0">
                    <a:solidFill>
                      <a:srgbClr val="0000FF"/>
                    </a:solidFill>
                  </a:rPr>
                  <a:t>证明 </a:t>
                </a:r>
                <a:r>
                  <a:rPr lang="zh-CN" altLang="en-US" dirty="0" smtClean="0"/>
                  <a:t>由函数乘法的求导法则</a:t>
                </a:r>
                <a:r>
                  <a:rPr lang="en-US" altLang="zh-CN" dirty="0" smtClean="0"/>
                  <a:t>(</a:t>
                </a:r>
                <a:r>
                  <a:rPr lang="zh-CN" altLang="en-US" dirty="0" smtClean="0"/>
                  <a:t>莱布尼兹法则</a:t>
                </a:r>
                <a:r>
                  <a:rPr lang="en-US" altLang="zh-CN" dirty="0" smtClean="0"/>
                  <a:t>)</a:t>
                </a:r>
                <a:r>
                  <a:rPr lang="zh-CN" altLang="en-US" dirty="0" smtClean="0"/>
                  <a:t>可知</a:t>
                </a:r>
                <a:endParaRPr lang="en-US" altLang="zh-CN" dirty="0" smtClean="0"/>
              </a:p>
              <a:p>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d>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r>
                      <a:rPr lang="en-US" altLang="zh-CN" i="1">
                        <a:latin typeface="Cambria Math" panose="02040503050406030204" pitchFamily="18" charset="0"/>
                      </a:rPr>
                      <m:t>𝑥</m:t>
                    </m:r>
                  </m:oMath>
                </a14:m>
                <a:r>
                  <a:rPr lang="en-US" altLang="zh-CN" dirty="0" smtClean="0"/>
                  <a:t>.</a:t>
                </a:r>
              </a:p>
              <a:p>
                <a:r>
                  <a:rPr lang="zh-CN" altLang="en-US" dirty="0"/>
                  <a:t>一般</a:t>
                </a:r>
                <a:r>
                  <a:rPr lang="zh-CN" altLang="en-US" dirty="0" smtClean="0"/>
                  <a:t>地</a:t>
                </a:r>
                <a:r>
                  <a:rPr lang="en-US" altLang="zh-CN" dirty="0" smtClean="0"/>
                  <a:t>, </a:t>
                </a:r>
                <a:r>
                  <a:rPr lang="zh-CN" altLang="en-US" dirty="0" smtClean="0"/>
                  <a:t>对任意正整数 </a:t>
                </a:r>
                <a14:m>
                  <m:oMath xmlns:m="http://schemas.openxmlformats.org/officeDocument/2006/math">
                    <m:r>
                      <a:rPr lang="en-US" altLang="zh-CN" b="0" i="1" smtClean="0">
                        <a:latin typeface="Cambria Math" panose="02040503050406030204" pitchFamily="18" charset="0"/>
                      </a:rPr>
                      <m:t>𝑛</m:t>
                    </m:r>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oMath>
                </a14:m>
                <a:endParaRPr lang="en-US" altLang="zh-CN" b="0" dirty="0" smtClean="0"/>
              </a:p>
              <a:p>
                <a:r>
                  <a:rPr lang="zh-CN" altLang="en-US" dirty="0">
                    <a:solidFill>
                      <a:srgbClr val="0000FF"/>
                    </a:solidFill>
                  </a:rPr>
                  <a:t>例 </a:t>
                </a:r>
                <a:r>
                  <a:rPr lang="zh-CN" altLang="en-US" dirty="0" smtClean="0"/>
                  <a:t>求函数</a:t>
                </a:r>
                <a:r>
                  <a:rPr lang="zh-CN" altLang="en-US" dirty="0" smtClean="0">
                    <a:solidFill>
                      <a:srgbClr val="0000FF"/>
                    </a:solidFill>
                  </a:rPr>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4</m:t>
                            </m:r>
                          </m:den>
                        </m:f>
                      </m:e>
                    </m:func>
                  </m:oMath>
                </a14:m>
                <a:r>
                  <a:rPr lang="en-US" altLang="zh-CN" dirty="0" smtClean="0"/>
                  <a:t> </a:t>
                </a:r>
                <a:r>
                  <a:rPr lang="zh-CN" altLang="en-US" dirty="0" smtClean="0"/>
                  <a:t>的导数</a:t>
                </a:r>
                <a:r>
                  <a:rPr lang="en-US" altLang="zh-CN" dirty="0" smtClean="0"/>
                  <a:t>.</a:t>
                </a:r>
                <a:endParaRPr lang="en-US" altLang="zh-CN" dirty="0"/>
              </a:p>
              <a:p>
                <a:r>
                  <a:rPr lang="zh-CN" altLang="en-US" dirty="0" smtClean="0">
                    <a:solidFill>
                      <a:srgbClr val="0000FF"/>
                    </a:solidFill>
                  </a:rPr>
                  <a:t>解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4</m:t>
                                    </m:r>
                                  </m:den>
                                </m:f>
                              </m:e>
                            </m:func>
                          </m:e>
                        </m:d>
                      </m:e>
                      <m:sup>
                        <m:r>
                          <a:rPr lang="en-US" altLang="zh-CN" b="0" i="1" smtClean="0">
                            <a:latin typeface="Cambria Math" panose="02040503050406030204" pitchFamily="18" charset="0"/>
                          </a:rPr>
                          <m:t>′</m:t>
                        </m:r>
                      </m:sup>
                    </m:sSup>
                  </m:oMath>
                </a14:m>
                <a:endParaRPr lang="en-US" altLang="zh-CN" b="0" dirty="0" smtClean="0"/>
              </a:p>
              <a:p>
                <a14:m>
                  <m:oMath xmlns:m="http://schemas.openxmlformats.org/officeDocument/2006/math">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𝑛</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r>
                      <a:rPr lang="en-US" altLang="zh-CN" b="0" i="0" smtClean="0">
                        <a:latin typeface="Cambria Math" panose="02040503050406030204" pitchFamily="18" charset="0"/>
                      </a:rPr>
                      <m:t>.</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840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例 </a:t>
                </a:r>
                <a:r>
                  <a:rPr lang="zh-CN" altLang="en-US" dirty="0" smtClean="0"/>
                  <a:t>求函数</a:t>
                </a:r>
                <a:r>
                  <a:rPr lang="zh-CN" altLang="en-US" dirty="0" smtClean="0">
                    <a:solidFill>
                      <a:srgbClr val="0000FF"/>
                    </a:solidFill>
                  </a:rPr>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e>
                    </m:d>
                  </m:oMath>
                </a14:m>
                <a:r>
                  <a:rPr lang="en-US" altLang="zh-CN" dirty="0" smtClean="0"/>
                  <a:t> </a:t>
                </a:r>
                <a:r>
                  <a:rPr lang="zh-CN" altLang="en-US" dirty="0" smtClean="0"/>
                  <a:t>的导数</a:t>
                </a:r>
                <a:r>
                  <a:rPr lang="en-US" altLang="zh-CN" dirty="0" smtClean="0"/>
                  <a:t>.</a:t>
                </a:r>
                <a:endParaRPr lang="en-US" altLang="zh-CN" dirty="0"/>
              </a:p>
              <a:p>
                <a:r>
                  <a:rPr lang="zh-CN" altLang="en-US" dirty="0" smtClean="0">
                    <a:solidFill>
                      <a:srgbClr val="0000FF"/>
                    </a:solidFill>
                  </a:rPr>
                  <a:t>解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e>
                    </m:d>
                    <m:r>
                      <a:rPr lang="en-US" altLang="zh-CN" b="0" i="1" smtClean="0">
                        <a:latin typeface="Cambria Math" panose="02040503050406030204" pitchFamily="18" charset="0"/>
                      </a:rPr>
                      <m:t>′</m:t>
                    </m:r>
                  </m:oMath>
                </a14:m>
                <a:endParaRPr lang="en-US" altLang="zh-CN" b="0" dirty="0" smtClean="0"/>
              </a:p>
              <a:p>
                <a14:m>
                  <m:oMath xmlns:m="http://schemas.openxmlformats.org/officeDocument/2006/math">
                    <m:r>
                      <a:rPr lang="en-US" altLang="zh-CN" i="1" dirty="0"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e>
                    </m:d>
                    <m:r>
                      <a:rPr lang="en-US" altLang="zh-CN" i="1" dirty="0">
                        <a:latin typeface="Cambria Math" panose="02040503050406030204" pitchFamily="18" charset="0"/>
                      </a:rPr>
                      <m:t>=</m:t>
                    </m:r>
                    <m:r>
                      <a:rPr lang="en-US" altLang="zh-CN" b="0" i="1" dirty="0" smtClean="0">
                        <a:latin typeface="Cambria Math" panose="02040503050406030204" pitchFamily="18" charset="0"/>
                      </a:rPr>
                      <m:t>2</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oMath>
                </a14:m>
                <a:endParaRPr lang="en-US" altLang="zh-CN" dirty="0" smtClean="0"/>
              </a:p>
              <a:p>
                <a:r>
                  <a:rPr lang="zh-CN" altLang="en-US" dirty="0">
                    <a:solidFill>
                      <a:srgbClr val="0000FF"/>
                    </a:solidFill>
                  </a:rPr>
                  <a:t>例 </a:t>
                </a:r>
                <a:r>
                  <a:rPr lang="zh-CN" altLang="en-US" dirty="0"/>
                  <a:t>求函数</a:t>
                </a:r>
                <a:r>
                  <a:rPr lang="zh-CN" altLang="en-US" dirty="0">
                    <a:solidFill>
                      <a:srgbClr val="0000FF"/>
                    </a:solidFill>
                  </a:rPr>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r>
                          <a:rPr lang="en-US" altLang="zh-CN" b="0" i="1" smtClean="0">
                            <a:latin typeface="Cambria Math" panose="02040503050406030204" pitchFamily="18" charset="0"/>
                          </a:rPr>
                          <m:t>𝑥</m:t>
                        </m:r>
                      </m:e>
                    </m:func>
                  </m:oMath>
                </a14:m>
                <a:r>
                  <a:rPr lang="en-US" altLang="zh-CN" dirty="0"/>
                  <a:t> </a:t>
                </a:r>
                <a:r>
                  <a:rPr lang="zh-CN" altLang="en-US" dirty="0"/>
                  <a:t>的导数</a:t>
                </a:r>
                <a:r>
                  <a:rPr lang="en-US" altLang="zh-CN" dirty="0"/>
                  <a:t>.</a:t>
                </a:r>
              </a:p>
              <a:p>
                <a:r>
                  <a:rPr lang="zh-CN" altLang="en-US" dirty="0">
                    <a:solidFill>
                      <a:srgbClr val="0000FF"/>
                    </a:solidFill>
                  </a:rPr>
                  <a:t>解 </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tan</m:t>
                                </m:r>
                              </m:fName>
                              <m:e>
                                <m:r>
                                  <a:rPr lang="en-US" altLang="zh-CN" sz="2800" b="0" i="1" smtClean="0">
                                    <a:latin typeface="Cambria Math" panose="02040503050406030204" pitchFamily="18" charset="0"/>
                                  </a:rPr>
                                  <m:t>𝑥</m:t>
                                </m:r>
                              </m:e>
                            </m:func>
                          </m:e>
                        </m:d>
                      </m:e>
                      <m:sup>
                        <m:r>
                          <a:rPr lang="en-US" altLang="zh-CN" sz="2800" i="1">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f>
                              <m:fPr>
                                <m:ctrlPr>
                                  <a:rPr lang="en-US" altLang="zh-CN" sz="2800" b="0" i="1" smtClean="0">
                                    <a:latin typeface="Cambria Math" panose="02040503050406030204" pitchFamily="18" charset="0"/>
                                  </a:rPr>
                                </m:ctrlPr>
                              </m:fPr>
                              <m:num>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sin</m:t>
                                    </m:r>
                                  </m:fName>
                                  <m:e>
                                    <m:r>
                                      <a:rPr lang="en-US" altLang="zh-CN" sz="2800" b="0" i="1" smtClean="0">
                                        <a:latin typeface="Cambria Math" panose="02040503050406030204" pitchFamily="18" charset="0"/>
                                      </a:rPr>
                                      <m:t>𝑥</m:t>
                                    </m:r>
                                  </m:e>
                                </m:func>
                              </m:num>
                              <m:den>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cos</m:t>
                                    </m:r>
                                  </m:fName>
                                  <m:e>
                                    <m:r>
                                      <a:rPr lang="en-US" altLang="zh-CN" sz="2800" b="0" i="1" smtClean="0">
                                        <a:latin typeface="Cambria Math" panose="02040503050406030204" pitchFamily="18" charset="0"/>
                                      </a:rPr>
                                      <m:t>𝑥</m:t>
                                    </m:r>
                                  </m:e>
                                </m:func>
                              </m:den>
                            </m:f>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r>
                                      <a:rPr lang="en-US" altLang="zh-CN" sz="2800" i="1">
                                        <a:latin typeface="Cambria Math" panose="02040503050406030204" pitchFamily="18" charset="0"/>
                                      </a:rPr>
                                      <m:t>𝑥</m:t>
                                    </m:r>
                                  </m:e>
                                </m:func>
                              </m:e>
                            </m:d>
                          </m:e>
                          <m:sup>
                            <m:r>
                              <a:rPr lang="en-US" altLang="zh-CN" sz="2800" b="0" i="1" smtClean="0">
                                <a:latin typeface="Cambria Math" panose="02040503050406030204" pitchFamily="18" charset="0"/>
                              </a:rPr>
                              <m:t>′</m:t>
                            </m:r>
                          </m:sup>
                        </m:sSup>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cos</m:t>
                            </m:r>
                          </m:fName>
                          <m:e>
                            <m:r>
                              <a:rPr lang="en-US" altLang="zh-CN" sz="2800" b="0" i="1" smtClean="0">
                                <a:latin typeface="Cambria Math" panose="02040503050406030204" pitchFamily="18" charset="0"/>
                              </a:rPr>
                              <m:t>𝑥</m:t>
                            </m:r>
                          </m:e>
                        </m:func>
                        <m:r>
                          <a:rPr lang="en-US" altLang="zh-CN" sz="2800" b="0" i="1" smtClean="0">
                            <a:latin typeface="Cambria Math" panose="02040503050406030204" pitchFamily="18" charset="0"/>
                          </a:rPr>
                          <m:t>−</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sin</m:t>
                            </m:r>
                          </m:fName>
                          <m:e>
                            <m:r>
                              <a:rPr lang="en-US" altLang="zh-CN" sz="2800" b="0" i="1" smtClean="0">
                                <a:latin typeface="Cambria Math" panose="02040503050406030204" pitchFamily="18" charset="0"/>
                              </a:rPr>
                              <m:t>𝑥</m:t>
                            </m:r>
                          </m:e>
                        </m:func>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cos</m:t>
                                    </m:r>
                                  </m:fName>
                                  <m:e>
                                    <m:r>
                                      <a:rPr lang="en-US" altLang="zh-CN" sz="2800" b="0" i="1" smtClean="0">
                                        <a:latin typeface="Cambria Math" panose="02040503050406030204" pitchFamily="18" charset="0"/>
                                      </a:rPr>
                                      <m:t>𝑥</m:t>
                                    </m:r>
                                  </m:e>
                                </m:func>
                              </m:e>
                            </m:d>
                          </m:e>
                          <m:sup>
                            <m:r>
                              <a:rPr lang="en-US" altLang="zh-CN" sz="2800" b="0" i="1" smtClean="0">
                                <a:latin typeface="Cambria Math" panose="02040503050406030204" pitchFamily="18" charset="0"/>
                              </a:rPr>
                              <m:t>′</m:t>
                            </m:r>
                          </m:sup>
                        </m:sSup>
                      </m:num>
                      <m:den>
                        <m:func>
                          <m:funcPr>
                            <m:ctrlPr>
                              <a:rPr lang="en-US" altLang="zh-CN" sz="2800" b="0" i="1" smtClean="0">
                                <a:latin typeface="Cambria Math" panose="02040503050406030204" pitchFamily="18" charset="0"/>
                              </a:rPr>
                            </m:ctrlPr>
                          </m:funcPr>
                          <m:fName>
                            <m:sSup>
                              <m:sSupPr>
                                <m:ctrlPr>
                                  <a:rPr lang="en-US" altLang="zh-CN" sz="2800" b="0" i="1" smtClean="0">
                                    <a:latin typeface="Cambria Math" panose="02040503050406030204" pitchFamily="18" charset="0"/>
                                  </a:rPr>
                                </m:ctrlPr>
                              </m:sSupPr>
                              <m:e>
                                <m:r>
                                  <m:rPr>
                                    <m:sty m:val="p"/>
                                  </m:rPr>
                                  <a:rPr lang="en-US" altLang="zh-CN" sz="2800" b="0" i="0" smtClean="0">
                                    <a:latin typeface="Cambria Math" panose="02040503050406030204" pitchFamily="18" charset="0"/>
                                  </a:rPr>
                                  <m:t>cos</m:t>
                                </m:r>
                              </m:e>
                              <m:sup>
                                <m:r>
                                  <a:rPr lang="en-US" altLang="zh-CN" sz="2800" b="0" i="1" smtClean="0">
                                    <a:latin typeface="Cambria Math" panose="02040503050406030204" pitchFamily="18" charset="0"/>
                                  </a:rPr>
                                  <m:t>2</m:t>
                                </m:r>
                              </m:sup>
                            </m:sSup>
                          </m:fName>
                          <m:e>
                            <m:r>
                              <a:rPr lang="en-US" altLang="zh-CN" sz="2800" b="0" i="1" smtClean="0">
                                <a:latin typeface="Cambria Math" panose="02040503050406030204" pitchFamily="18" charset="0"/>
                              </a:rPr>
                              <m:t>𝑥</m:t>
                            </m:r>
                          </m:e>
                        </m:func>
                      </m:den>
                    </m:f>
                  </m:oMath>
                </a14:m>
                <a:endParaRPr lang="en-US" altLang="zh-CN" b="0" i="1" dirty="0" smtClean="0">
                  <a:latin typeface="Cambria Math" panose="02040503050406030204" pitchFamily="18" charset="0"/>
                </a:endParaRPr>
              </a:p>
              <a:p>
                <a14:m>
                  <m:oMath xmlns:m="http://schemas.openxmlformats.org/officeDocument/2006/math">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r>
                              <a:rPr lang="en-US" altLang="zh-CN" sz="2800" i="1">
                                <a:latin typeface="Cambria Math" panose="02040503050406030204" pitchFamily="18" charset="0"/>
                              </a:rPr>
                              <m:t>𝑥</m:t>
                            </m:r>
                          </m:e>
                        </m:func>
                        <m:r>
                          <a:rPr lang="en-US" altLang="zh-CN" sz="2800" b="0" i="1" smtClean="0">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r>
                              <a:rPr lang="en-US" altLang="zh-CN" sz="2800" i="1">
                                <a:latin typeface="Cambria Math" panose="02040503050406030204" pitchFamily="18" charset="0"/>
                              </a:rPr>
                              <m:t>𝑥</m:t>
                            </m:r>
                          </m:e>
                        </m:func>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r>
                              <a:rPr lang="en-US" altLang="zh-CN" sz="2800" i="1">
                                <a:latin typeface="Cambria Math" panose="02040503050406030204" pitchFamily="18" charset="0"/>
                              </a:rPr>
                              <m:t>𝑥</m:t>
                            </m:r>
                          </m:e>
                        </m:func>
                        <m:r>
                          <a:rPr lang="en-US" altLang="zh-CN" sz="2800" b="0" i="1" smtClean="0">
                            <a:latin typeface="Cambria Math" panose="02040503050406030204" pitchFamily="18" charset="0"/>
                          </a:rPr>
                          <m:t>⋅</m:t>
                        </m:r>
                        <m:d>
                          <m:dPr>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r>
                                  <a:rPr lang="en-US" altLang="zh-CN" sz="2800" i="1">
                                    <a:latin typeface="Cambria Math" panose="02040503050406030204" pitchFamily="18" charset="0"/>
                                  </a:rPr>
                                  <m:t>𝑥</m:t>
                                </m:r>
                              </m:e>
                            </m:func>
                          </m:e>
                        </m:d>
                      </m:num>
                      <m:den>
                        <m:func>
                          <m:funcPr>
                            <m:ctrlPr>
                              <a:rPr lang="en-US" altLang="zh-CN" sz="2800" i="1">
                                <a:latin typeface="Cambria Math" panose="02040503050406030204" pitchFamily="18" charset="0"/>
                              </a:rPr>
                            </m:ctrlPr>
                          </m:funcPr>
                          <m:fName>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cos</m:t>
                                </m:r>
                              </m:e>
                              <m:sup>
                                <m:r>
                                  <a:rPr lang="en-US" altLang="zh-CN" sz="2800" i="1">
                                    <a:latin typeface="Cambria Math" panose="02040503050406030204" pitchFamily="18" charset="0"/>
                                  </a:rPr>
                                  <m:t>2</m:t>
                                </m:r>
                              </m:sup>
                            </m:sSup>
                          </m:fName>
                          <m:e>
                            <m:r>
                              <a:rPr lang="en-US" altLang="zh-CN" sz="2800" i="1">
                                <a:latin typeface="Cambria Math" panose="02040503050406030204" pitchFamily="18" charset="0"/>
                              </a:rPr>
                              <m:t>𝑥</m:t>
                            </m:r>
                          </m:e>
                        </m:func>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1</m:t>
                        </m:r>
                      </m:num>
                      <m:den>
                        <m:func>
                          <m:funcPr>
                            <m:ctrlPr>
                              <a:rPr lang="en-US" altLang="zh-CN" sz="2800" i="1">
                                <a:latin typeface="Cambria Math" panose="02040503050406030204" pitchFamily="18" charset="0"/>
                              </a:rPr>
                            </m:ctrlPr>
                          </m:funcPr>
                          <m:fName>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cos</m:t>
                                </m:r>
                              </m:e>
                              <m:sup>
                                <m:r>
                                  <a:rPr lang="en-US" altLang="zh-CN" sz="2800" i="1">
                                    <a:latin typeface="Cambria Math" panose="02040503050406030204" pitchFamily="18" charset="0"/>
                                  </a:rPr>
                                  <m:t>2</m:t>
                                </m:r>
                              </m:sup>
                            </m:sSup>
                          </m:fName>
                          <m:e>
                            <m:r>
                              <a:rPr lang="en-US" altLang="zh-CN" sz="2800" i="1">
                                <a:latin typeface="Cambria Math" panose="02040503050406030204" pitchFamily="18" charset="0"/>
                              </a:rPr>
                              <m:t>𝑥</m:t>
                            </m:r>
                          </m:e>
                        </m:func>
                      </m:den>
                    </m:f>
                    <m:r>
                      <a:rPr lang="en-US" altLang="zh-CN" sz="2800" b="0" i="1" smtClean="0">
                        <a:latin typeface="Cambria Math" panose="02040503050406030204" pitchFamily="18" charset="0"/>
                      </a:rPr>
                      <m:t>=</m:t>
                    </m:r>
                    <m:func>
                      <m:funcPr>
                        <m:ctrlPr>
                          <a:rPr lang="en-US" altLang="zh-CN" sz="2800" b="0" i="1" smtClean="0">
                            <a:latin typeface="Cambria Math" panose="02040503050406030204" pitchFamily="18" charset="0"/>
                          </a:rPr>
                        </m:ctrlPr>
                      </m:funcPr>
                      <m:fName>
                        <m:sSup>
                          <m:sSupPr>
                            <m:ctrlPr>
                              <a:rPr lang="en-US" altLang="zh-CN" sz="2800" b="0" i="1" smtClean="0">
                                <a:latin typeface="Cambria Math" panose="02040503050406030204" pitchFamily="18" charset="0"/>
                              </a:rPr>
                            </m:ctrlPr>
                          </m:sSupPr>
                          <m:e>
                            <m:r>
                              <m:rPr>
                                <m:sty m:val="p"/>
                              </m:rPr>
                              <a:rPr lang="en-US" altLang="zh-CN" sz="2800" b="0" i="0" smtClean="0">
                                <a:latin typeface="Cambria Math" panose="02040503050406030204" pitchFamily="18" charset="0"/>
                              </a:rPr>
                              <m:t>sec</m:t>
                            </m:r>
                          </m:e>
                          <m:sup>
                            <m:r>
                              <a:rPr lang="en-US" altLang="zh-CN" sz="2800" b="0" i="1" smtClean="0">
                                <a:latin typeface="Cambria Math" panose="02040503050406030204" pitchFamily="18" charset="0"/>
                              </a:rPr>
                              <m:t>2</m:t>
                            </m:r>
                          </m:sup>
                        </m:sSup>
                      </m:fName>
                      <m:e>
                        <m:r>
                          <a:rPr lang="en-US" altLang="zh-CN" sz="2800" b="0" i="1" smtClean="0">
                            <a:latin typeface="Cambria Math" panose="02040503050406030204" pitchFamily="18" charset="0"/>
                          </a:rPr>
                          <m:t>𝑥</m:t>
                        </m:r>
                      </m:e>
                    </m:func>
                    <m:r>
                      <a:rPr lang="en-US" altLang="zh-CN" sz="2800" b="0" i="1" smtClean="0">
                        <a:latin typeface="Cambria Math" panose="02040503050406030204" pitchFamily="18" charset="0"/>
                      </a:rPr>
                      <m:t>.</m:t>
                    </m:r>
                  </m:oMath>
                </a14:m>
                <a:endParaRPr lang="en-US" altLang="zh-CN" dirty="0" smtClean="0"/>
              </a:p>
              <a:p>
                <a:r>
                  <a:rPr lang="zh-CN" altLang="en-US" dirty="0" smtClean="0"/>
                  <a:t>同理 </a:t>
                </a:r>
                <a14:m>
                  <m:oMath xmlns:m="http://schemas.openxmlformats.org/officeDocument/2006/math">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cot</m:t>
                                </m:r>
                              </m:fName>
                              <m:e>
                                <m:r>
                                  <a:rPr lang="en-US" altLang="zh-CN" sz="2800" b="0" i="1" smtClean="0">
                                    <a:latin typeface="Cambria Math" panose="02040503050406030204" pitchFamily="18" charset="0"/>
                                  </a:rPr>
                                  <m:t>𝑥</m:t>
                                </m:r>
                              </m:e>
                            </m:func>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func>
                          <m:funcPr>
                            <m:ctrlPr>
                              <a:rPr lang="en-US" altLang="zh-CN" sz="2800" b="0" i="1" smtClean="0">
                                <a:latin typeface="Cambria Math" panose="02040503050406030204" pitchFamily="18" charset="0"/>
                              </a:rPr>
                            </m:ctrlPr>
                          </m:funcPr>
                          <m:fName>
                            <m:sSup>
                              <m:sSupPr>
                                <m:ctrlPr>
                                  <a:rPr lang="en-US" altLang="zh-CN" sz="2800" b="0" i="1" smtClean="0">
                                    <a:latin typeface="Cambria Math" panose="02040503050406030204" pitchFamily="18" charset="0"/>
                                  </a:rPr>
                                </m:ctrlPr>
                              </m:sSupPr>
                              <m:e>
                                <m:r>
                                  <m:rPr>
                                    <m:sty m:val="p"/>
                                  </m:rPr>
                                  <a:rPr lang="en-US" altLang="zh-CN" sz="2800" b="0" i="0" smtClean="0">
                                    <a:latin typeface="Cambria Math" panose="02040503050406030204" pitchFamily="18" charset="0"/>
                                  </a:rPr>
                                  <m:t>sin</m:t>
                                </m:r>
                              </m:e>
                              <m:sup>
                                <m:r>
                                  <a:rPr lang="en-US" altLang="zh-CN" sz="2800" b="0" i="1" smtClean="0">
                                    <a:latin typeface="Cambria Math" panose="02040503050406030204" pitchFamily="18" charset="0"/>
                                  </a:rPr>
                                  <m:t>2</m:t>
                                </m:r>
                              </m:sup>
                            </m:sSup>
                          </m:fName>
                          <m:e>
                            <m:r>
                              <a:rPr lang="en-US" altLang="zh-CN" sz="2800" b="0" i="1" smtClean="0">
                                <a:latin typeface="Cambria Math" panose="02040503050406030204" pitchFamily="18" charset="0"/>
                              </a:rPr>
                              <m:t>𝑥</m:t>
                            </m:r>
                          </m:e>
                        </m:func>
                      </m:den>
                    </m:f>
                    <m:r>
                      <a:rPr lang="en-US" altLang="zh-CN" sz="2800" b="0" i="1" smtClean="0">
                        <a:latin typeface="Cambria Math" panose="02040503050406030204" pitchFamily="18" charset="0"/>
                      </a:rPr>
                      <m:t>=−</m:t>
                    </m:r>
                    <m:func>
                      <m:funcPr>
                        <m:ctrlPr>
                          <a:rPr lang="en-US" altLang="zh-CN" sz="2800" b="0" i="1" smtClean="0">
                            <a:latin typeface="Cambria Math" panose="02040503050406030204" pitchFamily="18" charset="0"/>
                          </a:rPr>
                        </m:ctrlPr>
                      </m:funcPr>
                      <m:fName>
                        <m:sSup>
                          <m:sSupPr>
                            <m:ctrlPr>
                              <a:rPr lang="en-US" altLang="zh-CN" sz="2800" b="0" i="1" smtClean="0">
                                <a:latin typeface="Cambria Math" panose="02040503050406030204" pitchFamily="18" charset="0"/>
                              </a:rPr>
                            </m:ctrlPr>
                          </m:sSupPr>
                          <m:e>
                            <m:r>
                              <m:rPr>
                                <m:sty m:val="p"/>
                              </m:rPr>
                              <a:rPr lang="en-US" altLang="zh-CN" sz="2800" b="0" i="0" smtClean="0">
                                <a:latin typeface="Cambria Math" panose="02040503050406030204" pitchFamily="18" charset="0"/>
                              </a:rPr>
                              <m:t>csc</m:t>
                            </m:r>
                          </m:e>
                          <m:sup>
                            <m:r>
                              <a:rPr lang="en-US" altLang="zh-CN" sz="2800" b="0" i="1" smtClean="0">
                                <a:latin typeface="Cambria Math" panose="02040503050406030204" pitchFamily="18" charset="0"/>
                              </a:rPr>
                              <m:t>2</m:t>
                            </m:r>
                          </m:sup>
                        </m:sSup>
                      </m:fName>
                      <m:e>
                        <m:r>
                          <a:rPr lang="en-US" altLang="zh-CN" sz="2800" b="0" i="1" smtClean="0">
                            <a:latin typeface="Cambria Math" panose="02040503050406030204" pitchFamily="18" charset="0"/>
                          </a:rPr>
                          <m:t>𝑥</m:t>
                        </m:r>
                      </m:e>
                    </m:func>
                    <m:r>
                      <a:rPr lang="en-US" altLang="zh-CN" sz="2800" b="0" i="1" smtClean="0">
                        <a:latin typeface="Cambria Math" panose="02040503050406030204" pitchFamily="18" charset="0"/>
                      </a:rPr>
                      <m:t>.</m:t>
                    </m:r>
                  </m:oMath>
                </a14:m>
                <a:endParaRPr lang="en-US" altLang="zh-CN" dirty="0" smtClean="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391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例 </a:t>
                </a:r>
                <a:r>
                  <a:rPr lang="zh-CN" altLang="en-US" dirty="0"/>
                  <a:t>求函数</a:t>
                </a:r>
                <a:r>
                  <a:rPr lang="zh-CN" altLang="en-US" dirty="0">
                    <a:solidFill>
                      <a:srgbClr val="0000FF"/>
                    </a:solidFill>
                  </a:rPr>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sec</m:t>
                        </m:r>
                      </m:fName>
                      <m:e>
                        <m:r>
                          <a:rPr lang="en-US" altLang="zh-CN" b="0" i="1" smtClean="0">
                            <a:latin typeface="Cambria Math" panose="02040503050406030204" pitchFamily="18" charset="0"/>
                          </a:rPr>
                          <m:t>𝑥</m:t>
                        </m:r>
                      </m:e>
                    </m:func>
                  </m:oMath>
                </a14:m>
                <a:r>
                  <a:rPr lang="en-US" altLang="zh-CN" dirty="0"/>
                  <a:t> </a:t>
                </a:r>
                <a:r>
                  <a:rPr lang="zh-CN" altLang="en-US" dirty="0"/>
                  <a:t>的导数</a:t>
                </a:r>
                <a:r>
                  <a:rPr lang="en-US" altLang="zh-CN" dirty="0"/>
                  <a:t>.</a:t>
                </a:r>
              </a:p>
              <a:p>
                <a:r>
                  <a:rPr lang="zh-CN" altLang="en-US" dirty="0">
                    <a:solidFill>
                      <a:srgbClr val="0000FF"/>
                    </a:solidFill>
                  </a:rPr>
                  <a:t>解 </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sec</m:t>
                                </m:r>
                              </m:fName>
                              <m:e>
                                <m:r>
                                  <a:rPr lang="en-US" altLang="zh-CN" sz="2800" b="0" i="1" smtClean="0">
                                    <a:latin typeface="Cambria Math" panose="02040503050406030204" pitchFamily="18" charset="0"/>
                                  </a:rPr>
                                  <m:t>𝑥</m:t>
                                </m:r>
                              </m:e>
                            </m:func>
                          </m:e>
                        </m:d>
                      </m:e>
                      <m:sup>
                        <m:r>
                          <a:rPr lang="en-US" altLang="zh-CN" sz="2800" i="1">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cos</m:t>
                                    </m:r>
                                  </m:fName>
                                  <m:e>
                                    <m:r>
                                      <a:rPr lang="en-US" altLang="zh-CN" sz="2800" b="0" i="1" smtClean="0">
                                        <a:latin typeface="Cambria Math" panose="02040503050406030204" pitchFamily="18" charset="0"/>
                                      </a:rPr>
                                      <m:t>𝑥</m:t>
                                    </m:r>
                                  </m:e>
                                </m:func>
                              </m:den>
                            </m:f>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cos</m:t>
                                    </m:r>
                                  </m:fName>
                                  <m:e>
                                    <m:r>
                                      <a:rPr lang="en-US" altLang="zh-CN" sz="2800" b="0" i="1" smtClean="0">
                                        <a:latin typeface="Cambria Math" panose="02040503050406030204" pitchFamily="18" charset="0"/>
                                      </a:rPr>
                                      <m:t>𝑥</m:t>
                                    </m:r>
                                  </m:e>
                                </m:func>
                              </m:e>
                            </m:d>
                          </m:e>
                          <m:sup>
                            <m:r>
                              <a:rPr lang="en-US" altLang="zh-CN" sz="2800" b="0" i="1" smtClean="0">
                                <a:latin typeface="Cambria Math" panose="02040503050406030204" pitchFamily="18" charset="0"/>
                              </a:rPr>
                              <m:t>′</m:t>
                            </m:r>
                          </m:sup>
                        </m:sSup>
                      </m:num>
                      <m:den>
                        <m:func>
                          <m:funcPr>
                            <m:ctrlPr>
                              <a:rPr lang="en-US" altLang="zh-CN" sz="2800" b="0" i="1" smtClean="0">
                                <a:latin typeface="Cambria Math" panose="02040503050406030204" pitchFamily="18" charset="0"/>
                              </a:rPr>
                            </m:ctrlPr>
                          </m:funcPr>
                          <m:fName>
                            <m:sSup>
                              <m:sSupPr>
                                <m:ctrlPr>
                                  <a:rPr lang="en-US" altLang="zh-CN" sz="2800" b="0" i="1" smtClean="0">
                                    <a:latin typeface="Cambria Math" panose="02040503050406030204" pitchFamily="18" charset="0"/>
                                  </a:rPr>
                                </m:ctrlPr>
                              </m:sSupPr>
                              <m:e>
                                <m:r>
                                  <m:rPr>
                                    <m:sty m:val="p"/>
                                  </m:rPr>
                                  <a:rPr lang="en-US" altLang="zh-CN" sz="2800" b="0" i="0" smtClean="0">
                                    <a:latin typeface="Cambria Math" panose="02040503050406030204" pitchFamily="18" charset="0"/>
                                  </a:rPr>
                                  <m:t>cos</m:t>
                                </m:r>
                              </m:e>
                              <m:sup>
                                <m:r>
                                  <a:rPr lang="en-US" altLang="zh-CN" sz="2800" b="0" i="1" smtClean="0">
                                    <a:latin typeface="Cambria Math" panose="02040503050406030204" pitchFamily="18" charset="0"/>
                                  </a:rPr>
                                  <m:t>2</m:t>
                                </m:r>
                              </m:sup>
                            </m:sSup>
                          </m:fName>
                          <m:e>
                            <m:r>
                              <a:rPr lang="en-US" altLang="zh-CN" sz="2800" b="0" i="1" smtClean="0">
                                <a:latin typeface="Cambria Math" panose="02040503050406030204" pitchFamily="18" charset="0"/>
                              </a:rPr>
                              <m:t>𝑥</m:t>
                            </m:r>
                          </m:e>
                        </m:func>
                      </m:den>
                    </m:f>
                    <m:r>
                      <a:rPr lang="en-US" altLang="zh-CN" sz="2800" b="0" i="1" smtClean="0">
                        <a:latin typeface="Cambria Math" panose="02040503050406030204" pitchFamily="18" charset="0"/>
                      </a:rPr>
                      <m:t>=−</m:t>
                    </m:r>
                    <m:f>
                      <m:fPr>
                        <m:ctrlPr>
                          <a:rPr lang="en-US" altLang="zh-CN" i="1">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num>
                      <m:den>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cos</m:t>
                                </m:r>
                              </m:e>
                              <m:sup>
                                <m:r>
                                  <a:rPr lang="en-US" altLang="zh-CN" i="1">
                                    <a:latin typeface="Cambria Math" panose="02040503050406030204" pitchFamily="18" charset="0"/>
                                  </a:rPr>
                                  <m:t>2</m:t>
                                </m:r>
                              </m:sup>
                            </m:sSup>
                          </m:fName>
                          <m:e>
                            <m:r>
                              <a:rPr lang="en-US" altLang="zh-CN" i="1">
                                <a:latin typeface="Cambria Math" panose="02040503050406030204" pitchFamily="18" charset="0"/>
                              </a:rPr>
                              <m:t>𝑥</m:t>
                            </m:r>
                          </m:e>
                        </m:func>
                      </m:den>
                    </m:f>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r>
                          <a:rPr lang="en-US" altLang="zh-CN" b="0" i="1" smtClean="0">
                            <a:latin typeface="Cambria Math" panose="02040503050406030204" pitchFamily="18" charset="0"/>
                          </a:rPr>
                          <m:t>𝑥</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sec</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oMath>
                </a14:m>
                <a:endParaRPr lang="en-US" altLang="zh-CN" dirty="0" smtClean="0"/>
              </a:p>
              <a:p>
                <a:r>
                  <a:rPr lang="zh-CN" altLang="en-US" dirty="0" smtClean="0"/>
                  <a:t>同理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csc</m:t>
                                </m:r>
                              </m:fName>
                              <m:e>
                                <m:r>
                                  <a:rPr lang="en-US" altLang="zh-CN" b="0" i="1" smtClean="0">
                                    <a:latin typeface="Cambria Math" panose="02040503050406030204" pitchFamily="18" charset="0"/>
                                  </a:rPr>
                                  <m:t>𝑥</m:t>
                                </m:r>
                              </m:e>
                            </m:func>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cot</m:t>
                        </m:r>
                      </m:fName>
                      <m:e>
                        <m:r>
                          <a:rPr lang="en-US" altLang="zh-CN" b="0" i="1" smtClean="0">
                            <a:latin typeface="Cambria Math" panose="02040503050406030204" pitchFamily="18" charset="0"/>
                          </a:rPr>
                          <m:t>𝑥</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csc</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oMath>
                </a14:m>
                <a:endParaRPr lang="en-US" altLang="zh-CN" dirty="0" smtClean="0"/>
              </a:p>
              <a:p>
                <a:r>
                  <a:rPr lang="zh-CN" altLang="en-US" dirty="0" smtClean="0"/>
                  <a:t>总结一下</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cos</m:t>
                                  </m:r>
                                </m:e>
                                <m:sup>
                                  <m:r>
                                    <a:rPr lang="en-US" altLang="zh-CN" i="1">
                                      <a:latin typeface="Cambria Math" panose="02040503050406030204" pitchFamily="18" charset="0"/>
                                    </a:rPr>
                                    <m:t>2</m:t>
                                  </m:r>
                                </m:sup>
                              </m:sSup>
                            </m:fName>
                            <m:e>
                              <m:r>
                                <a:rPr lang="en-US" altLang="zh-CN" i="1">
                                  <a:latin typeface="Cambria Math" panose="02040503050406030204" pitchFamily="18" charset="0"/>
                                </a:rPr>
                                <m:t>𝑥</m:t>
                              </m:r>
                            </m:e>
                          </m:func>
                        </m:den>
                      </m:f>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sec</m:t>
                              </m:r>
                            </m:e>
                            <m:sup>
                              <m:r>
                                <a:rPr lang="en-US" altLang="zh-CN" i="1">
                                  <a:latin typeface="Cambria Math" panose="02040503050406030204" pitchFamily="18" charset="0"/>
                                </a:rPr>
                                <m:t>2</m:t>
                              </m:r>
                            </m:sup>
                          </m:sSup>
                        </m:fName>
                        <m:e>
                          <m:r>
                            <a:rPr lang="en-US" altLang="zh-CN" i="1">
                              <a:latin typeface="Cambria Math" panose="02040503050406030204" pitchFamily="18" charset="0"/>
                            </a:rPr>
                            <m:t>𝑥</m:t>
                          </m:r>
                        </m:e>
                      </m:func>
                      <m:r>
                        <a:rPr lang="en-US" altLang="zh-CN" b="0" i="1" smtClean="0">
                          <a:latin typeface="Cambria Math" panose="02040503050406030204" pitchFamily="18" charset="0"/>
                        </a:rPr>
                        <m:t>,  </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cot</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sin</m:t>
                                  </m:r>
                                </m:e>
                                <m:sup>
                                  <m:r>
                                    <a:rPr lang="en-US" altLang="zh-CN" i="1">
                                      <a:latin typeface="Cambria Math" panose="02040503050406030204" pitchFamily="18" charset="0"/>
                                    </a:rPr>
                                    <m:t>2</m:t>
                                  </m:r>
                                </m:sup>
                              </m:sSup>
                            </m:fName>
                            <m:e>
                              <m:r>
                                <a:rPr lang="en-US" altLang="zh-CN" i="1">
                                  <a:latin typeface="Cambria Math" panose="02040503050406030204" pitchFamily="18" charset="0"/>
                                </a:rPr>
                                <m:t>𝑥</m:t>
                              </m:r>
                            </m:e>
                          </m:func>
                        </m:den>
                      </m:f>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csc</m:t>
                              </m:r>
                            </m:e>
                            <m:sup>
                              <m:r>
                                <a:rPr lang="en-US" altLang="zh-CN" i="1">
                                  <a:latin typeface="Cambria Math" panose="02040503050406030204" pitchFamily="18" charset="0"/>
                                </a:rPr>
                                <m:t>2</m:t>
                              </m:r>
                            </m:sup>
                          </m:sSup>
                        </m:fName>
                        <m:e>
                          <m:r>
                            <a:rPr lang="en-US" altLang="zh-CN" i="1">
                              <a:latin typeface="Cambria Math" panose="02040503050406030204" pitchFamily="18" charset="0"/>
                            </a:rPr>
                            <m:t>𝑥</m:t>
                          </m:r>
                        </m:e>
                      </m:func>
                      <m:r>
                        <a:rPr lang="en-US" altLang="zh-CN" b="0" i="1" smtClean="0">
                          <a:latin typeface="Cambria Math" panose="02040503050406030204" pitchFamily="18" charset="0"/>
                        </a:rPr>
                        <m:t>,</m:t>
                      </m:r>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sec</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𝑥</m:t>
                          </m:r>
                        </m:e>
                      </m:func>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sec</m:t>
                          </m:r>
                        </m:fName>
                        <m:e>
                          <m:r>
                            <a:rPr lang="en-US" altLang="zh-CN" i="1">
                              <a:latin typeface="Cambria Math" panose="02040503050406030204" pitchFamily="18" charset="0"/>
                            </a:rPr>
                            <m:t>𝑥</m:t>
                          </m:r>
                        </m:e>
                      </m:func>
                      <m:r>
                        <a:rPr lang="en-US" altLang="zh-CN" b="0" i="1" smtClean="0">
                          <a:latin typeface="Cambria Math" panose="02040503050406030204" pitchFamily="18" charset="0"/>
                        </a:rPr>
                        <m:t>,  </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csc</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cot</m:t>
                          </m:r>
                        </m:fName>
                        <m:e>
                          <m:r>
                            <a:rPr lang="en-US" altLang="zh-CN" i="1">
                              <a:latin typeface="Cambria Math" panose="02040503050406030204" pitchFamily="18" charset="0"/>
                            </a:rPr>
                            <m:t>𝑥</m:t>
                          </m:r>
                        </m:e>
                      </m:func>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csc</m:t>
                          </m:r>
                        </m:fName>
                        <m:e>
                          <m:r>
                            <a:rPr lang="en-US" altLang="zh-CN" i="1">
                              <a:latin typeface="Cambria Math" panose="02040503050406030204" pitchFamily="18" charset="0"/>
                            </a:rPr>
                            <m:t>𝑥</m:t>
                          </m:r>
                        </m:e>
                      </m:func>
                      <m:r>
                        <a:rPr lang="en-US" altLang="zh-CN" i="1">
                          <a:latin typeface="Cambria Math" panose="02040503050406030204" pitchFamily="18" charset="0"/>
                        </a:rPr>
                        <m:t>.</m:t>
                      </m:r>
                    </m:oMath>
                  </m:oMathPara>
                </a14:m>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49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B050"/>
                    </a:solidFill>
                  </a:rPr>
                  <a:t>反函数的求导法则</a:t>
                </a:r>
                <a:endParaRPr lang="en-US" altLang="zh-CN" dirty="0" smtClean="0">
                  <a:solidFill>
                    <a:srgbClr val="00B050"/>
                  </a:solidFill>
                </a:endParaRPr>
              </a:p>
              <a:p>
                <a:r>
                  <a:rPr lang="zh-CN" altLang="en-US" dirty="0" smtClean="0">
                    <a:solidFill>
                      <a:srgbClr val="0000FF"/>
                    </a:solidFill>
                  </a:rPr>
                  <a:t>定理 </a:t>
                </a:r>
                <a:r>
                  <a:rPr lang="zh-CN" altLang="en-US" dirty="0" smtClean="0"/>
                  <a:t>设函数 </a:t>
                </a:r>
                <a14:m>
                  <m:oMath xmlns:m="http://schemas.openxmlformats.org/officeDocument/2006/math">
                    <m:r>
                      <a:rPr lang="en-US" altLang="zh-CN" i="1">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0" smtClean="0">
                            <a:latin typeface="Cambria Math" panose="02040503050406030204" pitchFamily="18" charset="0"/>
                          </a:rPr>
                          <m:t>0</m:t>
                        </m:r>
                      </m:sub>
                    </m:sSub>
                  </m:oMath>
                </a14:m>
                <a:r>
                  <a:rPr lang="zh-CN" altLang="en-US" dirty="0" smtClean="0"/>
                  <a:t> 的某个邻域内单调连续</a:t>
                </a:r>
                <a:r>
                  <a:rPr lang="en-US" altLang="zh-CN" dirty="0" smtClean="0"/>
                  <a:t>, </a:t>
                </a:r>
                <a:r>
                  <a:rPr lang="zh-CN" altLang="en-US" dirty="0" smtClean="0"/>
                  <a:t>且在点 </a:t>
                </a:r>
                <a14:m>
                  <m:oMath xmlns:m="http://schemas.openxmlformats.org/officeDocument/2006/math">
                    <m:r>
                      <a:rPr lang="en-US" altLang="zh-CN" b="0" i="1" smtClean="0">
                        <a:latin typeface="Cambria Math" panose="02040503050406030204" pitchFamily="18" charset="0"/>
                      </a:rPr>
                      <m:t>𝑥</m:t>
                    </m:r>
                  </m:oMath>
                </a14:m>
                <a:r>
                  <a:rPr lang="zh-CN" altLang="en-US" dirty="0" smtClean="0"/>
                  <a:t> 处可导</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0</m:t>
                            </m:r>
                          </m:sub>
                        </m:sSub>
                      </m:e>
                    </m:d>
                    <m:r>
                      <a:rPr lang="en-US" altLang="zh-CN" b="0" i="1" smtClean="0">
                        <a:latin typeface="Cambria Math" panose="02040503050406030204" pitchFamily="18" charset="0"/>
                      </a:rPr>
                      <m:t>≠0</m:t>
                    </m:r>
                  </m:oMath>
                </a14:m>
                <a:r>
                  <a:rPr lang="en-US" altLang="zh-CN" dirty="0" smtClean="0"/>
                  <a:t>, </a:t>
                </a:r>
                <a:r>
                  <a:rPr lang="zh-CN" altLang="en-US" dirty="0" smtClean="0"/>
                  <a:t>则其反函数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oMath>
                </a14:m>
                <a:r>
                  <a:rPr lang="zh-CN" altLang="en-US" dirty="0" smtClean="0"/>
                  <a:t> 在点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zh-CN" altLang="en-US" dirty="0" smtClean="0"/>
                  <a:t> 处可导</a:t>
                </a:r>
                <a:r>
                  <a:rPr lang="en-US" altLang="zh-CN" dirty="0" smtClean="0"/>
                  <a:t>, </a:t>
                </a:r>
                <a:r>
                  <a:rPr lang="zh-CN" altLang="en-US" dirty="0" smtClean="0"/>
                  <a:t>且</a:t>
                </a:r>
                <a:endParaRPr lang="en-US" altLang="zh-CN" dirty="0" smtClean="0"/>
              </a:p>
              <a:p>
                <a:pPr marL="0" indent="0" algn="ctr">
                  <a:buNone/>
                </a:pP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𝜑</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den>
                    </m:f>
                  </m:oMath>
                </a14:m>
                <a:r>
                  <a:rPr lang="en-US" altLang="zh-CN" dirty="0" smtClean="0"/>
                  <a:t>  (</a:t>
                </a:r>
                <a:r>
                  <a:rPr lang="zh-CN" altLang="en-US" dirty="0" smtClean="0"/>
                  <a:t>即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a:t>
                </a:r>
              </a:p>
              <a:p>
                <a:r>
                  <a:rPr lang="zh-CN" altLang="en-US" dirty="0" smtClean="0">
                    <a:solidFill>
                      <a:srgbClr val="0000FF"/>
                    </a:solidFill>
                  </a:rPr>
                  <a:t>证明 </a:t>
                </a:r>
                <a:r>
                  <a:rPr lang="zh-CN" altLang="en-US" dirty="0" smtClean="0"/>
                  <a:t>设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由于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a:t>
                </a:r>
                <a:r>
                  <a:rPr lang="zh-CN" altLang="en-US" dirty="0"/>
                  <a:t>点 </a:t>
                </a:r>
                <a14:m>
                  <m:oMath xmlns:m="http://schemas.openxmlformats.org/officeDocument/2006/math">
                    <m:r>
                      <a:rPr lang="en-US" altLang="zh-CN" i="1">
                        <a:latin typeface="Cambria Math" panose="02040503050406030204" pitchFamily="18" charset="0"/>
                      </a:rPr>
                      <m:t>𝑥</m:t>
                    </m:r>
                  </m:oMath>
                </a14:m>
                <a:r>
                  <a:rPr lang="zh-CN" altLang="en-US" dirty="0"/>
                  <a:t> </a:t>
                </a:r>
                <a:r>
                  <a:rPr lang="zh-CN" altLang="en-US" dirty="0" smtClean="0"/>
                  <a:t>处连续</a:t>
                </a:r>
                <a:r>
                  <a:rPr lang="en-US" altLang="zh-CN" dirty="0" smtClean="0"/>
                  <a:t>, </a:t>
                </a:r>
                <a:r>
                  <a:rPr lang="zh-CN" altLang="en-US" dirty="0" smtClean="0"/>
                  <a:t>因此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能推出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→0</m:t>
                    </m:r>
                  </m:oMath>
                </a14:m>
                <a:r>
                  <a:rPr lang="en-US" altLang="zh-CN" dirty="0" smtClean="0"/>
                  <a:t>.</a:t>
                </a:r>
              </a:p>
              <a:p>
                <a:r>
                  <a:rPr lang="zh-CN" altLang="en-US" dirty="0"/>
                  <a:t>由于函数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0</m:t>
                        </m:r>
                      </m:sub>
                    </m:sSub>
                  </m:oMath>
                </a14:m>
                <a:r>
                  <a:rPr lang="zh-CN" altLang="en-US" dirty="0"/>
                  <a:t> 的某个邻域内单调</a:t>
                </a:r>
                <a:r>
                  <a:rPr lang="zh-CN" altLang="en-US" dirty="0" smtClean="0"/>
                  <a:t>连续</a:t>
                </a:r>
                <a:r>
                  <a:rPr lang="en-US" altLang="zh-CN" dirty="0" smtClean="0"/>
                  <a:t>, </a:t>
                </a:r>
                <a:r>
                  <a:rPr lang="zh-CN" altLang="en-US" dirty="0" smtClean="0"/>
                  <a:t>因此其</a:t>
                </a:r>
                <a:r>
                  <a:rPr lang="zh-CN" altLang="en-US" dirty="0"/>
                  <a:t>反函数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d>
                  </m:oMath>
                </a14:m>
                <a:r>
                  <a:rPr lang="zh-CN" altLang="en-US" dirty="0"/>
                  <a:t> 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zh-CN" altLang="en-US" dirty="0" smtClean="0"/>
                  <a:t> 的</a:t>
                </a:r>
                <a:r>
                  <a:rPr lang="zh-CN" altLang="en-US" dirty="0"/>
                  <a:t>某个邻域内单调连续</a:t>
                </a:r>
                <a:r>
                  <a:rPr lang="en-US" altLang="zh-CN" dirty="0" smtClean="0"/>
                  <a:t>, </a:t>
                </a:r>
                <a:r>
                  <a:rPr lang="zh-CN" altLang="en-US" dirty="0" smtClean="0"/>
                  <a:t>从而 </a:t>
                </a:r>
                <a14:m>
                  <m:oMath xmlns:m="http://schemas.openxmlformats.org/officeDocument/2006/math">
                    <m:r>
                      <m:rPr>
                        <m:sty m:val="p"/>
                      </m:rPr>
                      <a:rPr lang="en-US" altLang="zh-CN">
                        <a:latin typeface="Cambria Math" panose="02040503050406030204" pitchFamily="18" charset="0"/>
                      </a:rPr>
                      <m:t>Δ</m:t>
                    </m:r>
                    <m:r>
                      <a:rPr lang="en-US" altLang="zh-CN" b="0" i="1" smtClean="0">
                        <a:latin typeface="Cambria Math" panose="02040503050406030204" pitchFamily="18" charset="0"/>
                      </a:rPr>
                      <m:t>𝑦</m:t>
                    </m:r>
                    <m:r>
                      <a:rPr lang="en-US" altLang="zh-CN" i="1">
                        <a:latin typeface="Cambria Math" panose="02040503050406030204" pitchFamily="18" charset="0"/>
                      </a:rPr>
                      <m:t>→0</m:t>
                    </m:r>
                  </m:oMath>
                </a14:m>
                <a:r>
                  <a:rPr lang="en-US" altLang="zh-CN" dirty="0"/>
                  <a:t> </a:t>
                </a:r>
                <a:r>
                  <a:rPr lang="zh-CN" altLang="en-US" dirty="0"/>
                  <a:t>能推出 </a:t>
                </a:r>
                <a14:m>
                  <m:oMath xmlns:m="http://schemas.openxmlformats.org/officeDocument/2006/math">
                    <m:r>
                      <m:rPr>
                        <m:sty m:val="p"/>
                      </m:rPr>
                      <a:rPr lang="en-US" altLang="zh-CN">
                        <a:latin typeface="Cambria Math" panose="02040503050406030204" pitchFamily="18" charset="0"/>
                      </a:rPr>
                      <m:t>Δ</m:t>
                    </m:r>
                    <m:r>
                      <a:rPr lang="en-US" altLang="zh-CN" b="0" i="1" smtClean="0">
                        <a:latin typeface="Cambria Math" panose="02040503050406030204" pitchFamily="18" charset="0"/>
                      </a:rPr>
                      <m:t>𝑥</m:t>
                    </m:r>
                    <m:r>
                      <a:rPr lang="en-US" altLang="zh-CN" i="1">
                        <a:latin typeface="Cambria Math" panose="02040503050406030204" pitchFamily="18" charset="0"/>
                      </a:rPr>
                      <m:t>→0</m:t>
                    </m:r>
                  </m:oMath>
                </a14:m>
                <a:r>
                  <a:rPr lang="en-US" altLang="zh-CN" dirty="0" smtClean="0"/>
                  <a:t>.</a:t>
                </a:r>
              </a:p>
              <a:p>
                <a:r>
                  <a:rPr lang="zh-CN" altLang="en-US" dirty="0" smtClean="0"/>
                  <a:t>故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𝜑</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→0</m:t>
                            </m:r>
                          </m:lim>
                        </m:limLow>
                      </m:fName>
                      <m:e>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b="0" i="1" smtClean="0">
                                <a:latin typeface="Cambria Math" panose="02040503050406030204" pitchFamily="18" charset="0"/>
                              </a:rPr>
                              <m:t>𝑥</m:t>
                            </m:r>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𝑦</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b="0" i="0" smtClean="0">
                                <a:latin typeface="Cambria Math" panose="02040503050406030204" pitchFamily="18" charset="0"/>
                              </a:rPr>
                              <m:t>1</m:t>
                            </m:r>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oMath>
                </a14:m>
                <a:r>
                  <a:rPr lang="en-US" altLang="zh-CN" dirty="0" smtClean="0"/>
                  <a:t>.</a:t>
                </a:r>
                <a:endParaRPr lang="en-US" altLang="zh-CN" dirty="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r="-27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253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换言之</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r>
                        <a:rPr lang="zh-CN" altLang="en-US" i="1" dirty="0" smtClean="0">
                          <a:solidFill>
                            <a:srgbClr val="00B050"/>
                          </a:solidFill>
                          <a:latin typeface="Cambria Math" panose="02040503050406030204" pitchFamily="18" charset="0"/>
                        </a:rPr>
                        <m:t>反函数的导数</m:t>
                      </m:r>
                      <m:r>
                        <a:rPr lang="en-US" altLang="zh-CN" i="1" dirty="0" smtClean="0">
                          <a:solidFill>
                            <a:srgbClr val="00B050"/>
                          </a:solidFill>
                          <a:latin typeface="Cambria Math" panose="02040503050406030204" pitchFamily="18" charset="0"/>
                        </a:rPr>
                        <m:t>=</m:t>
                      </m:r>
                      <m:f>
                        <m:fPr>
                          <m:ctrlPr>
                            <a:rPr lang="en-US" altLang="zh-CN" i="1" dirty="0" smtClean="0">
                              <a:solidFill>
                                <a:srgbClr val="00B050"/>
                              </a:solidFill>
                              <a:latin typeface="Cambria Math" panose="02040503050406030204" pitchFamily="18" charset="0"/>
                            </a:rPr>
                          </m:ctrlPr>
                        </m:fPr>
                        <m:num>
                          <m:r>
                            <a:rPr lang="en-US" altLang="zh-CN" i="1" dirty="0" smtClean="0">
                              <a:solidFill>
                                <a:srgbClr val="00B050"/>
                              </a:solidFill>
                              <a:latin typeface="Cambria Math" panose="02040503050406030204" pitchFamily="18" charset="0"/>
                            </a:rPr>
                            <m:t>1</m:t>
                          </m:r>
                        </m:num>
                        <m:den>
                          <m:r>
                            <a:rPr lang="zh-CN" altLang="en-US" i="1" dirty="0" smtClean="0">
                              <a:solidFill>
                                <a:srgbClr val="00B050"/>
                              </a:solidFill>
                              <a:latin typeface="Cambria Math" panose="02040503050406030204" pitchFamily="18" charset="0"/>
                            </a:rPr>
                            <m:t>函数的导数</m:t>
                          </m:r>
                        </m:den>
                      </m:f>
                      <m:r>
                        <a:rPr lang="en-US" altLang="zh-CN" i="1" dirty="0" smtClean="0">
                          <a:solidFill>
                            <a:srgbClr val="00B050"/>
                          </a:solidFill>
                          <a:latin typeface="Cambria Math" panose="02040503050406030204" pitchFamily="18" charset="0"/>
                        </a:rPr>
                        <m:t>.</m:t>
                      </m:r>
                    </m:oMath>
                  </m:oMathPara>
                </a14:m>
                <a:endParaRPr lang="en-US" altLang="zh-CN" dirty="0" smtClean="0">
                  <a:solidFill>
                    <a:srgbClr val="00B050"/>
                  </a:solidFill>
                </a:endParaRPr>
              </a:p>
              <a:p>
                <a:r>
                  <a:rPr lang="zh-CN" altLang="en-US" dirty="0" smtClean="0">
                    <a:solidFill>
                      <a:srgbClr val="0000FF"/>
                    </a:solidFill>
                  </a:rPr>
                  <a:t>例 </a:t>
                </a:r>
                <a:r>
                  <a:rPr lang="zh-CN" altLang="en-US" dirty="0" smtClean="0"/>
                  <a:t>求函数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 (−1&lt;</m:t>
                    </m:r>
                    <m:r>
                      <a:rPr lang="en-US" altLang="zh-CN" b="0" i="1" smtClean="0">
                        <a:latin typeface="Cambria Math" panose="02040503050406030204" pitchFamily="18" charset="0"/>
                      </a:rPr>
                      <m:t>𝑥</m:t>
                    </m:r>
                    <m:r>
                      <a:rPr lang="en-US" altLang="zh-CN" b="0" i="1" smtClean="0">
                        <a:latin typeface="Cambria Math" panose="02040503050406030204" pitchFamily="18" charset="0"/>
                      </a:rPr>
                      <m:t>&lt;1)</m:t>
                    </m:r>
                  </m:oMath>
                </a14:m>
                <a:r>
                  <a:rPr lang="en-US" altLang="zh-CN" dirty="0" smtClean="0"/>
                  <a:t> </a:t>
                </a:r>
                <a:r>
                  <a:rPr lang="zh-CN" altLang="en-US" dirty="0" smtClean="0"/>
                  <a:t>的导数</a:t>
                </a:r>
                <a:r>
                  <a:rPr lang="en-US" altLang="zh-CN" dirty="0" smtClean="0"/>
                  <a:t>.</a:t>
                </a:r>
              </a:p>
              <a:p>
                <a:r>
                  <a:rPr lang="zh-CN" altLang="en-US" dirty="0" smtClean="0">
                    <a:solidFill>
                      <a:srgbClr val="0000FF"/>
                    </a:solidFill>
                  </a:rPr>
                  <a:t>解 </a:t>
                </a:r>
                <a:r>
                  <a:rPr lang="zh-CN" altLang="en-US" dirty="0" smtClean="0"/>
                  <a:t>我们知道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 (−1&lt;</m:t>
                    </m:r>
                    <m:r>
                      <a:rPr lang="en-US" altLang="zh-CN" b="0" i="1" smtClean="0">
                        <a:latin typeface="Cambria Math" panose="02040503050406030204" pitchFamily="18" charset="0"/>
                      </a:rPr>
                      <m:t>𝑥</m:t>
                    </m:r>
                    <m:r>
                      <a:rPr lang="en-US" altLang="zh-CN" b="0" i="1" smtClean="0">
                        <a:latin typeface="Cambria Math" panose="02040503050406030204" pitchFamily="18" charset="0"/>
                      </a:rPr>
                      <m:t>&lt;1)</m:t>
                    </m:r>
                  </m:oMath>
                </a14:m>
                <a:r>
                  <a:rPr lang="zh-CN" altLang="en-US" dirty="0"/>
                  <a:t> </a:t>
                </a:r>
                <a:r>
                  <a:rPr lang="zh-CN" altLang="en-US" dirty="0" smtClean="0"/>
                  <a:t>是单调可导函数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𝑦</m:t>
                        </m:r>
                      </m:e>
                    </m:func>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&lt;</m:t>
                        </m:r>
                        <m:r>
                          <a:rPr lang="en-US" altLang="zh-CN" b="0" i="1" smtClean="0">
                            <a:latin typeface="Cambria Math" panose="02040503050406030204" pitchFamily="18" charset="0"/>
                          </a:rPr>
                          <m:t>𝑦</m:t>
                        </m:r>
                        <m:r>
                          <a:rPr lang="en-US" altLang="zh-CN" b="0" i="1" smtClean="0">
                            <a:latin typeface="Cambria Math" panose="02040503050406030204" pitchFamily="18" charset="0"/>
                          </a:rPr>
                          <m:t>&lt;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oMath>
                </a14:m>
                <a:r>
                  <a:rPr lang="zh-CN" altLang="en-US" dirty="0" smtClean="0"/>
                  <a:t> 的反函数</a:t>
                </a:r>
                <a:r>
                  <a:rPr lang="en-US" altLang="zh-CN" dirty="0" smtClean="0"/>
                  <a:t>.</a:t>
                </a:r>
              </a:p>
              <a:p>
                <a:r>
                  <a:rPr lang="zh-CN" altLang="en-US" dirty="0" smtClean="0"/>
                  <a:t>由于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𝑦</m:t>
                                </m:r>
                              </m:e>
                            </m:func>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𝑦</m:t>
                        </m:r>
                      </m:e>
                    </m:func>
                  </m:oMath>
                </a14:m>
                <a:r>
                  <a:rPr lang="en-US" altLang="zh-CN" dirty="0" smtClean="0"/>
                  <a:t>, </a:t>
                </a:r>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𝑦</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sin</m:t>
                                    </m:r>
                                  </m:e>
                                  <m:sup>
                                    <m:r>
                                      <a:rPr lang="en-US" altLang="zh-CN" b="0" i="0" smtClean="0">
                                        <a:latin typeface="Cambria Math" panose="02040503050406030204" pitchFamily="18" charset="0"/>
                                      </a:rPr>
                                      <m:t>2</m:t>
                                    </m:r>
                                  </m:sup>
                                </m:sSup>
                              </m:fName>
                              <m:e>
                                <m:r>
                                  <a:rPr lang="en-US" altLang="zh-CN" b="0" i="1" smtClean="0">
                                    <a:latin typeface="Cambria Math" panose="02040503050406030204" pitchFamily="18" charset="0"/>
                                  </a:rPr>
                                  <m:t>𝑦</m:t>
                                </m:r>
                              </m:e>
                            </m:func>
                          </m:e>
                        </m:ra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rad>
                      </m:den>
                    </m:f>
                  </m:oMath>
                </a14:m>
                <a:r>
                  <a:rPr lang="en-US" altLang="zh-CN" dirty="0" smtClean="0"/>
                  <a:t>, </a:t>
                </a:r>
                <a:r>
                  <a:rPr lang="zh-CN" altLang="en-US" dirty="0" smtClean="0"/>
                  <a:t>即</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func>
                                <m:funcPr>
                                  <m:ctrlPr>
                                    <a:rPr lang="en-US" altLang="zh-CN" b="0" i="1" dirty="0" smtClean="0">
                                      <a:latin typeface="Cambria Math" panose="02040503050406030204" pitchFamily="18" charset="0"/>
                                    </a:rPr>
                                  </m:ctrlPr>
                                </m:funcPr>
                                <m:fName>
                                  <m:r>
                                    <m:rPr>
                                      <m:sty m:val="p"/>
                                    </m:rPr>
                                    <a:rPr lang="en-US" altLang="zh-CN" i="0" dirty="0" err="1" smtClean="0">
                                      <a:latin typeface="Cambria Math" panose="02040503050406030204" pitchFamily="18" charset="0"/>
                                    </a:rPr>
                                    <m:t>arcsin</m:t>
                                  </m:r>
                                </m:fName>
                                <m:e>
                                  <m:r>
                                    <a:rPr lang="en-US" altLang="zh-CN" b="0" i="1" dirty="0" smtClean="0">
                                      <a:latin typeface="Cambria Math" panose="02040503050406030204" pitchFamily="18" charset="0"/>
                                    </a:rPr>
                                    <m:t>𝑥</m:t>
                                  </m:r>
                                </m:e>
                              </m:func>
                            </m:e>
                          </m:d>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ad>
                            <m:radPr>
                              <m:degHide m:val="on"/>
                              <m:ctrlPr>
                                <a:rPr lang="en-US" altLang="zh-CN" b="0" i="1" dirty="0" smtClean="0">
                                  <a:latin typeface="Cambria Math" panose="02040503050406030204" pitchFamily="18" charset="0"/>
                                </a:rPr>
                              </m:ctrlPr>
                            </m:radPr>
                            <m:deg/>
                            <m:e>
                              <m:r>
                                <a:rPr lang="en-US" altLang="zh-CN" b="0" i="1" dirty="0" smtClean="0">
                                  <a:latin typeface="Cambria Math" panose="02040503050406030204" pitchFamily="18" charset="0"/>
                                </a:rPr>
                                <m:t>1−</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2</m:t>
                                  </m:r>
                                </m:sup>
                              </m:sSup>
                            </m:e>
                          </m:rad>
                        </m:den>
                      </m:f>
                      <m:r>
                        <a:rPr lang="en-US" altLang="zh-CN" b="0" i="1" dirty="0" smtClean="0">
                          <a:latin typeface="Cambria Math" panose="02040503050406030204" pitchFamily="18" charset="0"/>
                        </a:rPr>
                        <m:t> (−1&lt;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&lt;1).</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0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求函数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arctan</m:t>
                        </m:r>
                      </m:fName>
                      <m:e>
                        <m:r>
                          <a:rPr lang="en-US" altLang="zh-CN" b="0" i="1" dirty="0" smtClean="0">
                            <a:latin typeface="Cambria Math" panose="02040503050406030204" pitchFamily="18" charset="0"/>
                          </a:rPr>
                          <m:t>𝑥</m:t>
                        </m:r>
                      </m:e>
                    </m:func>
                  </m:oMath>
                </a14:m>
                <a:r>
                  <a:rPr lang="en-US" altLang="zh-CN" dirty="0" smtClean="0"/>
                  <a:t> </a:t>
                </a:r>
                <a:r>
                  <a:rPr lang="zh-CN" altLang="en-US" dirty="0" smtClean="0"/>
                  <a:t>的导数</a:t>
                </a:r>
                <a:r>
                  <a:rPr lang="en-US" altLang="zh-CN" dirty="0" smtClean="0"/>
                  <a:t>.</a:t>
                </a:r>
              </a:p>
              <a:p>
                <a:r>
                  <a:rPr lang="zh-CN" altLang="en-US" dirty="0" smtClean="0">
                    <a:solidFill>
                      <a:srgbClr val="0000FF"/>
                    </a:solidFill>
                  </a:rPr>
                  <a:t>解 </a:t>
                </a:r>
                <a:r>
                  <a:rPr lang="zh-CN" altLang="en-US" dirty="0" smtClean="0"/>
                  <a:t>我们知道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arctan</m:t>
                        </m:r>
                      </m:fName>
                      <m:e>
                        <m:r>
                          <a:rPr lang="en-US" altLang="zh-CN" i="1" dirty="0">
                            <a:latin typeface="Cambria Math" panose="02040503050406030204" pitchFamily="18" charset="0"/>
                          </a:rPr>
                          <m:t>𝑥</m:t>
                        </m:r>
                      </m:e>
                    </m:func>
                  </m:oMath>
                </a14:m>
                <a:r>
                  <a:rPr lang="zh-CN" altLang="en-US" dirty="0" smtClean="0"/>
                  <a:t> 是单调可导函数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r>
                          <a:rPr lang="en-US" altLang="zh-CN" b="0" i="1" smtClean="0">
                            <a:latin typeface="Cambria Math" panose="02040503050406030204" pitchFamily="18" charset="0"/>
                          </a:rPr>
                          <m:t>𝑦</m:t>
                        </m:r>
                      </m:e>
                    </m:func>
                  </m:oMath>
                </a14:m>
                <a:r>
                  <a:rPr lang="zh-CN" altLang="en-US" dirty="0" smtClean="0"/>
                  <a:t> 的反函数</a:t>
                </a:r>
                <a:r>
                  <a:rPr lang="en-US" altLang="zh-CN" dirty="0" smtClean="0"/>
                  <a:t>.</a:t>
                </a:r>
              </a:p>
              <a:p>
                <a:r>
                  <a:rPr lang="zh-CN" altLang="en-US" dirty="0" smtClean="0"/>
                  <a:t>由于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r>
                                  <a:rPr lang="en-US" altLang="zh-CN" b="0" i="1" smtClean="0">
                                    <a:latin typeface="Cambria Math" panose="02040503050406030204" pitchFamily="18" charset="0"/>
                                  </a:rPr>
                                  <m:t>𝑦</m:t>
                                </m:r>
                              </m:e>
                            </m:func>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cos</m:t>
                                </m:r>
                              </m:e>
                              <m:sup>
                                <m:r>
                                  <a:rPr lang="en-US" altLang="zh-CN" b="0" i="0" smtClean="0">
                                    <a:latin typeface="Cambria Math" panose="02040503050406030204" pitchFamily="18" charset="0"/>
                                  </a:rPr>
                                  <m:t>2</m:t>
                                </m:r>
                              </m:sup>
                            </m:sSup>
                          </m:fName>
                          <m:e>
                            <m:r>
                              <a:rPr lang="en-US" altLang="zh-CN" b="0" i="1" smtClean="0">
                                <a:latin typeface="Cambria Math" panose="02040503050406030204" pitchFamily="18" charset="0"/>
                              </a:rPr>
                              <m:t>𝑦</m:t>
                            </m:r>
                          </m:e>
                        </m:func>
                      </m:den>
                    </m:f>
                  </m:oMath>
                </a14:m>
                <a:r>
                  <a:rPr lang="en-US" altLang="zh-CN" dirty="0" smtClean="0"/>
                  <a:t>, </a:t>
                </a:r>
                <a:r>
                  <a:rPr lang="zh-CN" altLang="en-US" dirty="0" smtClean="0"/>
                  <a:t>因此 </a:t>
                </a:r>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cos</m:t>
                              </m:r>
                            </m:e>
                            <m:sup>
                              <m:r>
                                <a:rPr lang="en-US" altLang="zh-CN" i="1">
                                  <a:latin typeface="Cambria Math" panose="02040503050406030204" pitchFamily="18" charset="0"/>
                                </a:rPr>
                                <m:t>2</m:t>
                              </m:r>
                            </m:sup>
                          </m:sSup>
                        </m:fName>
                        <m:e>
                          <m:r>
                            <a:rPr lang="en-US" altLang="zh-CN" i="1">
                              <a:latin typeface="Cambria Math" panose="02040503050406030204" pitchFamily="18" charset="0"/>
                            </a:rPr>
                            <m:t>𝑦</m:t>
                          </m:r>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cos</m:t>
                                  </m:r>
                                </m:e>
                                <m:sup>
                                  <m:r>
                                    <a:rPr lang="en-US" altLang="zh-CN" i="1">
                                      <a:latin typeface="Cambria Math" panose="02040503050406030204" pitchFamily="18" charset="0"/>
                                    </a:rPr>
                                    <m:t>2</m:t>
                                  </m:r>
                                </m:sup>
                              </m:sSup>
                            </m:fName>
                            <m:e>
                              <m:r>
                                <a:rPr lang="en-US" altLang="zh-CN" i="1">
                                  <a:latin typeface="Cambria Math" panose="02040503050406030204" pitchFamily="18" charset="0"/>
                                </a:rPr>
                                <m:t>𝑦</m:t>
                              </m:r>
                            </m:e>
                          </m:func>
                        </m:num>
                        <m:den>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cos</m:t>
                                  </m:r>
                                </m:e>
                                <m:sup>
                                  <m:r>
                                    <a:rPr lang="en-US" altLang="zh-CN" i="1">
                                      <a:latin typeface="Cambria Math" panose="02040503050406030204" pitchFamily="18" charset="0"/>
                                    </a:rPr>
                                    <m:t>2</m:t>
                                  </m:r>
                                </m:sup>
                              </m:sSup>
                            </m:fName>
                            <m:e>
                              <m:r>
                                <a:rPr lang="en-US" altLang="zh-CN" i="1">
                                  <a:latin typeface="Cambria Math" panose="02040503050406030204" pitchFamily="18" charset="0"/>
                                </a:rPr>
                                <m:t>𝑦</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sin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𝑦</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tan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𝑦</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oMath>
                  </m:oMathPara>
                </a14:m>
                <a:endParaRPr lang="en-US" altLang="zh-CN" dirty="0" smtClean="0"/>
              </a:p>
              <a:p>
                <a:r>
                  <a:rPr lang="zh-CN" altLang="en-US" dirty="0" smtClean="0"/>
                  <a:t>即</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arctan</m:t>
                                  </m:r>
                                </m:fName>
                                <m:e>
                                  <m:r>
                                    <a:rPr lang="en-US" altLang="zh-CN" i="1" dirty="0">
                                      <a:latin typeface="Cambria Math" panose="02040503050406030204" pitchFamily="18" charset="0"/>
                                    </a:rPr>
                                    <m:t>𝑥</m:t>
                                  </m:r>
                                </m:e>
                              </m:func>
                            </m:e>
                          </m:d>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den>
                      </m:f>
                      <m:r>
                        <a:rPr lang="en-US" altLang="zh-CN" b="0" i="0" smtClean="0">
                          <a:latin typeface="Cambria Math" panose="02040503050406030204" pitchFamily="18" charset="0"/>
                        </a:rPr>
                        <m:t>.</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81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由于</a:t>
                </a:r>
                <a:endParaRPr lang="en-US" altLang="zh-CN"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arccos</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arctan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arccot</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oMath>
                  </m:oMathPara>
                </a14:m>
                <a:endParaRPr lang="en-US" altLang="zh-CN" dirty="0" smtClean="0"/>
              </a:p>
              <a:p>
                <a:r>
                  <a:rPr lang="zh-CN" altLang="en-US" dirty="0" smtClean="0"/>
                  <a:t>因此 </a:t>
                </a:r>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arccos</m:t>
                                  </m:r>
                                </m:fName>
                                <m:e>
                                  <m:r>
                                    <a:rPr lang="en-US" altLang="zh-CN" i="1">
                                      <a:latin typeface="Cambria Math" panose="02040503050406030204" pitchFamily="18" charset="0"/>
                                    </a:rPr>
                                    <m:t>𝑥</m:t>
                                  </m:r>
                                </m:e>
                              </m:func>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rad>
                        </m:den>
                      </m:f>
                      <m:r>
                        <a:rPr lang="en-US" altLang="zh-CN" b="0" i="1" smtClean="0">
                          <a:latin typeface="Cambria Math" panose="02040503050406030204" pitchFamily="18" charset="0"/>
                        </a:rPr>
                        <m:t> (−1&lt;</m:t>
                      </m:r>
                      <m:r>
                        <a:rPr lang="en-US" altLang="zh-CN" b="0" i="1" smtClean="0">
                          <a:latin typeface="Cambria Math" panose="02040503050406030204" pitchFamily="18" charset="0"/>
                        </a:rPr>
                        <m:t>𝑥</m:t>
                      </m:r>
                      <m:r>
                        <a:rPr lang="en-US" altLang="zh-CN" b="0" i="1" smtClean="0">
                          <a:latin typeface="Cambria Math" panose="02040503050406030204" pitchFamily="18" charset="0"/>
                        </a:rPr>
                        <m:t>&lt;1),   </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arccot</m:t>
                                  </m:r>
                                </m:fName>
                                <m:e>
                                  <m:r>
                                    <a:rPr lang="en-US" altLang="zh-CN" b="0" i="1" smtClean="0">
                                      <a:latin typeface="Cambria Math" panose="02040503050406030204" pitchFamily="18" charset="0"/>
                                    </a:rPr>
                                    <m:t>𝑥</m:t>
                                  </m:r>
                                </m:e>
                              </m:func>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720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求函数 </a:t>
                </a:r>
                <a14:m>
                  <m:oMath xmlns:m="http://schemas.openxmlformats.org/officeDocument/2006/math">
                    <m:r>
                      <a:rPr lang="en-US" altLang="zh-CN" i="1" dirty="0" smtClean="0">
                        <a:latin typeface="Cambria Math" panose="02040503050406030204" pitchFamily="18" charset="0"/>
                      </a:rPr>
                      <m:t>𝑓</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𝑥</m:t>
                        </m:r>
                      </m:e>
                    </m:d>
                    <m:r>
                      <a:rPr lang="en-US" altLang="zh-CN"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log</m:t>
                            </m:r>
                          </m:e>
                          <m:sub>
                            <m:r>
                              <a:rPr lang="en-US" altLang="zh-CN" b="0" i="1" dirty="0" smtClean="0">
                                <a:latin typeface="Cambria Math" panose="02040503050406030204" pitchFamily="18" charset="0"/>
                              </a:rPr>
                              <m:t>𝑎</m:t>
                            </m:r>
                          </m:sub>
                        </m:sSub>
                      </m:fName>
                      <m:e>
                        <m:r>
                          <a:rPr lang="en-US" altLang="zh-CN" b="0" i="1" dirty="0" smtClean="0">
                            <a:latin typeface="Cambria Math" panose="02040503050406030204" pitchFamily="18" charset="0"/>
                          </a:rPr>
                          <m:t>𝑥</m:t>
                        </m:r>
                      </m:e>
                    </m:fun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&gt;0,</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≠1)</m:t>
                    </m:r>
                  </m:oMath>
                </a14:m>
                <a:r>
                  <a:rPr lang="en-US" altLang="zh-CN" dirty="0" smtClean="0"/>
                  <a:t> </a:t>
                </a:r>
                <a:r>
                  <a:rPr lang="zh-CN" altLang="en-US" dirty="0" smtClean="0"/>
                  <a:t>的导数</a:t>
                </a:r>
                <a:r>
                  <a:rPr lang="en-US" altLang="zh-CN" dirty="0" smtClean="0"/>
                  <a:t>.</a:t>
                </a:r>
              </a:p>
              <a:p>
                <a:r>
                  <a:rPr lang="zh-CN" altLang="en-US" dirty="0" smtClean="0">
                    <a:solidFill>
                      <a:srgbClr val="0000FF"/>
                    </a:solidFill>
                  </a:rPr>
                  <a:t>解 </a:t>
                </a:r>
                <a:r>
                  <a:rPr lang="zh-CN" altLang="en-US" dirty="0" smtClean="0"/>
                  <a:t>我们知道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dirty="0">
                            <a:latin typeface="Cambria Math" panose="02040503050406030204" pitchFamily="18" charset="0"/>
                          </a:rPr>
                        </m:ctrlPr>
                      </m:funcPr>
                      <m:fName>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log</m:t>
                            </m:r>
                          </m:e>
                          <m:sub>
                            <m:r>
                              <a:rPr lang="en-US" altLang="zh-CN" i="1" dirty="0">
                                <a:latin typeface="Cambria Math" panose="02040503050406030204" pitchFamily="18" charset="0"/>
                              </a:rPr>
                              <m:t>𝑎</m:t>
                            </m:r>
                          </m:sub>
                        </m:sSub>
                      </m:fName>
                      <m:e>
                        <m:r>
                          <a:rPr lang="en-US" altLang="zh-CN" i="1" dirty="0">
                            <a:latin typeface="Cambria Math" panose="02040503050406030204" pitchFamily="18" charset="0"/>
                          </a:rPr>
                          <m:t>𝑥</m:t>
                        </m:r>
                      </m:e>
                    </m:func>
                  </m:oMath>
                </a14:m>
                <a:r>
                  <a:rPr lang="zh-CN" altLang="en-US" dirty="0" smtClean="0"/>
                  <a:t> 是单调可导函数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𝑦</m:t>
                        </m:r>
                      </m:sup>
                    </m:sSup>
                  </m:oMath>
                </a14:m>
                <a:r>
                  <a:rPr lang="zh-CN" altLang="en-US" dirty="0" smtClean="0"/>
                  <a:t> 的反函数</a:t>
                </a:r>
                <a:r>
                  <a:rPr lang="en-US" altLang="zh-CN" dirty="0" smtClean="0"/>
                  <a:t>.</a:t>
                </a:r>
              </a:p>
              <a:p>
                <a:r>
                  <a:rPr lang="zh-CN" altLang="en-US" dirty="0" smtClean="0"/>
                  <a:t>由于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𝑦</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𝑦</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oMath>
                </a14:m>
                <a:r>
                  <a:rPr lang="en-US" altLang="zh-CN" dirty="0" smtClean="0"/>
                  <a:t>, </a:t>
                </a:r>
                <a:r>
                  <a:rPr lang="zh-CN" altLang="en-US" dirty="0" smtClean="0"/>
                  <a:t>因此 </a:t>
                </a:r>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𝑦</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𝑎</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den>
                      </m:f>
                      <m:r>
                        <a:rPr lang="en-US" altLang="zh-CN" b="0" i="1" smtClean="0">
                          <a:latin typeface="Cambria Math" panose="02040503050406030204" pitchFamily="18" charset="0"/>
                        </a:rPr>
                        <m:t>,</m:t>
                      </m:r>
                    </m:oMath>
                  </m:oMathPara>
                </a14:m>
                <a:endParaRPr lang="en-US" altLang="zh-CN" dirty="0" smtClean="0"/>
              </a:p>
              <a:p>
                <a:r>
                  <a:rPr lang="zh-CN" altLang="en-US" dirty="0" smtClean="0"/>
                  <a:t>即</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func>
                                <m:funcPr>
                                  <m:ctrlPr>
                                    <a:rPr lang="en-US" altLang="zh-CN" i="1" dirty="0">
                                      <a:latin typeface="Cambria Math" panose="02040503050406030204" pitchFamily="18" charset="0"/>
                                    </a:rPr>
                                  </m:ctrlPr>
                                </m:funcPr>
                                <m:fName>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log</m:t>
                                      </m:r>
                                    </m:e>
                                    <m:sub>
                                      <m:r>
                                        <a:rPr lang="en-US" altLang="zh-CN" i="1" dirty="0">
                                          <a:latin typeface="Cambria Math" panose="02040503050406030204" pitchFamily="18" charset="0"/>
                                        </a:rPr>
                                        <m:t>𝑎</m:t>
                                      </m:r>
                                    </m:sub>
                                  </m:sSub>
                                </m:fName>
                                <m:e>
                                  <m:r>
                                    <a:rPr lang="en-US" altLang="zh-CN" i="1" dirty="0">
                                      <a:latin typeface="Cambria Math" panose="02040503050406030204" pitchFamily="18" charset="0"/>
                                    </a:rPr>
                                    <m:t>𝑥</m:t>
                                  </m:r>
                                </m:e>
                              </m:func>
                            </m:e>
                          </m:d>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den>
                      </m:f>
                      <m:r>
                        <a:rPr lang="en-US" altLang="zh-CN" b="0" i="0" smtClean="0">
                          <a:latin typeface="Cambria Math" panose="02040503050406030204" pitchFamily="18" charset="0"/>
                        </a:rPr>
                        <m:t>.</m:t>
                      </m:r>
                    </m:oMath>
                  </m:oMathPara>
                </a14:m>
                <a:endParaRPr lang="en-US" altLang="zh-CN" dirty="0" smtClean="0"/>
              </a:p>
              <a:p>
                <a:r>
                  <a:rPr lang="zh-CN" altLang="en-US" dirty="0"/>
                  <a:t>特别</a:t>
                </a:r>
                <a:r>
                  <a:rPr lang="zh-CN" altLang="en-US" dirty="0" smtClean="0"/>
                  <a:t>地</a:t>
                </a:r>
                <a:r>
                  <a:rPr lang="en-US" altLang="zh-CN" dirty="0" smtClean="0"/>
                  <a:t>, </a:t>
                </a:r>
                <a14:m>
                  <m:oMath xmlns:m="http://schemas.openxmlformats.org/officeDocument/2006/math">
                    <m:sSup>
                      <m:sSupPr>
                        <m:ctrlPr>
                          <a:rPr lang="en-US" altLang="zh-CN" b="0" i="1" smtClean="0">
                            <a:solidFill>
                              <a:srgbClr val="00B050"/>
                            </a:solidFill>
                            <a:latin typeface="Cambria Math" panose="02040503050406030204" pitchFamily="18" charset="0"/>
                          </a:rPr>
                        </m:ctrlPr>
                      </m:sSupPr>
                      <m:e>
                        <m:d>
                          <m:dPr>
                            <m:ctrlPr>
                              <a:rPr lang="en-US" altLang="zh-CN" b="0" i="1" smtClean="0">
                                <a:solidFill>
                                  <a:srgbClr val="00B050"/>
                                </a:solidFill>
                                <a:latin typeface="Cambria Math" panose="02040503050406030204" pitchFamily="18" charset="0"/>
                              </a:rPr>
                            </m:ctrlPr>
                          </m:dPr>
                          <m:e>
                            <m:func>
                              <m:funcPr>
                                <m:ctrlPr>
                                  <a:rPr lang="en-US" altLang="zh-CN" b="0" i="1" smtClean="0">
                                    <a:solidFill>
                                      <a:srgbClr val="00B050"/>
                                    </a:solidFill>
                                    <a:latin typeface="Cambria Math" panose="02040503050406030204" pitchFamily="18" charset="0"/>
                                  </a:rPr>
                                </m:ctrlPr>
                              </m:funcPr>
                              <m:fName>
                                <m:r>
                                  <m:rPr>
                                    <m:sty m:val="p"/>
                                  </m:rPr>
                                  <a:rPr lang="en-US" altLang="zh-CN" b="0" i="0" smtClean="0">
                                    <a:solidFill>
                                      <a:srgbClr val="00B050"/>
                                    </a:solidFill>
                                    <a:latin typeface="Cambria Math" panose="02040503050406030204" pitchFamily="18" charset="0"/>
                                  </a:rPr>
                                  <m:t>ln</m:t>
                                </m:r>
                              </m:fName>
                              <m:e>
                                <m:r>
                                  <a:rPr lang="en-US" altLang="zh-CN" b="0" i="1" smtClean="0">
                                    <a:solidFill>
                                      <a:srgbClr val="00B050"/>
                                    </a:solidFill>
                                    <a:latin typeface="Cambria Math" panose="02040503050406030204" pitchFamily="18" charset="0"/>
                                  </a:rPr>
                                  <m:t>𝑥</m:t>
                                </m:r>
                              </m:e>
                            </m:func>
                          </m:e>
                        </m:d>
                      </m:e>
                      <m:sup>
                        <m:r>
                          <a:rPr lang="en-US" altLang="zh-CN" b="0" i="1" smtClean="0">
                            <a:solidFill>
                              <a:srgbClr val="00B050"/>
                            </a:solidFill>
                            <a:latin typeface="Cambria Math" panose="02040503050406030204" pitchFamily="18" charset="0"/>
                          </a:rPr>
                          <m:t>′</m:t>
                        </m:r>
                      </m:sup>
                    </m:sSup>
                    <m:r>
                      <a:rPr lang="en-US" altLang="zh-CN" b="0" i="1" smtClean="0">
                        <a:solidFill>
                          <a:srgbClr val="00B050"/>
                        </a:solidFill>
                        <a:latin typeface="Cambria Math" panose="02040503050406030204" pitchFamily="18" charset="0"/>
                      </a:rPr>
                      <m:t>=</m:t>
                    </m:r>
                    <m:f>
                      <m:fPr>
                        <m:ctrlPr>
                          <a:rPr lang="en-US" altLang="zh-CN" b="0" i="1" smtClean="0">
                            <a:solidFill>
                              <a:srgbClr val="00B050"/>
                            </a:solidFill>
                            <a:latin typeface="Cambria Math" panose="02040503050406030204" pitchFamily="18" charset="0"/>
                          </a:rPr>
                        </m:ctrlPr>
                      </m:fPr>
                      <m:num>
                        <m:r>
                          <a:rPr lang="en-US" altLang="zh-CN" b="0" i="1" smtClean="0">
                            <a:solidFill>
                              <a:srgbClr val="00B050"/>
                            </a:solidFill>
                            <a:latin typeface="Cambria Math" panose="02040503050406030204" pitchFamily="18" charset="0"/>
                          </a:rPr>
                          <m:t>1</m:t>
                        </m:r>
                      </m:num>
                      <m:den>
                        <m:r>
                          <a:rPr lang="en-US" altLang="zh-CN" b="0" i="1" smtClean="0">
                            <a:solidFill>
                              <a:srgbClr val="00B050"/>
                            </a:solidFill>
                            <a:latin typeface="Cambria Math" panose="02040503050406030204" pitchFamily="18" charset="0"/>
                          </a:rPr>
                          <m:t>𝑥</m:t>
                        </m:r>
                      </m:den>
                    </m:f>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45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a:t>而像下图中的直线与曲线有多个交点却是它的切线</a:t>
                </a:r>
                <a:r>
                  <a:rPr lang="en-US" altLang="zh-CN" dirty="0" smtClean="0"/>
                  <a:t>.</a:t>
                </a:r>
                <a:endParaRPr lang="en-US" altLang="zh-CN" dirty="0" smtClean="0">
                  <a:solidFill>
                    <a:srgbClr val="00B050"/>
                  </a:solidFill>
                </a:endParaRPr>
              </a:p>
              <a:p>
                <a:r>
                  <a:rPr lang="zh-CN" altLang="en-US" dirty="0" smtClean="0">
                    <a:solidFill>
                      <a:srgbClr val="00B050"/>
                    </a:solidFill>
                  </a:rPr>
                  <a:t>定义</a:t>
                </a:r>
                <a:r>
                  <a:rPr lang="zh-CN" altLang="en-US" dirty="0" smtClean="0"/>
                  <a:t> 设在平面直角坐标系中</a:t>
                </a:r>
                <a:r>
                  <a:rPr lang="en-US" altLang="zh-CN" dirty="0" smtClean="0"/>
                  <a:t>, </a:t>
                </a:r>
                <a:r>
                  <a:rPr lang="zh-CN" altLang="en-US" dirty="0" smtClean="0"/>
                  <a:t>有一条曲线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以及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上的一点</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上另取一点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smtClean="0"/>
                  <a:t> 做割线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en-US" altLang="zh-CN" dirty="0" smtClean="0"/>
                  <a:t>.</a:t>
                </a:r>
              </a:p>
              <a:p>
                <a:r>
                  <a:rPr lang="zh-CN" altLang="en-US" dirty="0" smtClean="0"/>
                  <a:t>当点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时</a:t>
                </a:r>
                <a:r>
                  <a:rPr lang="en-US" altLang="zh-CN" dirty="0" smtClean="0"/>
                  <a:t>, </a:t>
                </a:r>
                <a:r>
                  <a:rPr lang="zh-CN" altLang="en-US" dirty="0" smtClean="0"/>
                  <a:t>如果割线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无限趋向于极限位置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就称直线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zh-CN" altLang="en-US" dirty="0" smtClean="0"/>
                  <a:t> 为曲线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grpSp>
        <p:nvGrpSpPr>
          <p:cNvPr id="3" name="组合 2"/>
          <p:cNvGrpSpPr/>
          <p:nvPr/>
        </p:nvGrpSpPr>
        <p:grpSpPr>
          <a:xfrm>
            <a:off x="3503712" y="3938382"/>
            <a:ext cx="4464496" cy="640089"/>
            <a:chOff x="3503712" y="3938382"/>
            <a:chExt cx="4464496" cy="640089"/>
          </a:xfrm>
        </p:grpSpPr>
        <p:cxnSp>
          <p:nvCxnSpPr>
            <p:cNvPr id="16" name="直接连接符 15"/>
            <p:cNvCxnSpPr/>
            <p:nvPr/>
          </p:nvCxnSpPr>
          <p:spPr>
            <a:xfrm flipV="1">
              <a:off x="3503712" y="4231178"/>
              <a:ext cx="4320480" cy="110111"/>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656112" y="3938382"/>
              <a:ext cx="4312096" cy="640089"/>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575720" y="2928599"/>
            <a:ext cx="4807421" cy="3092689"/>
            <a:chOff x="3575720" y="2928599"/>
            <a:chExt cx="4807421" cy="3092689"/>
          </a:xfrm>
        </p:grpSpPr>
        <p:grpSp>
          <p:nvGrpSpPr>
            <p:cNvPr id="17" name="组合 16"/>
            <p:cNvGrpSpPr/>
            <p:nvPr/>
          </p:nvGrpSpPr>
          <p:grpSpPr>
            <a:xfrm>
              <a:off x="3575720" y="2928599"/>
              <a:ext cx="4807421" cy="3092689"/>
              <a:chOff x="3431704" y="1747838"/>
              <a:chExt cx="4807421" cy="3092689"/>
            </a:xfrm>
          </p:grpSpPr>
          <p:grpSp>
            <p:nvGrpSpPr>
              <p:cNvPr id="18" name="组合 17"/>
              <p:cNvGrpSpPr/>
              <p:nvPr/>
            </p:nvGrpSpPr>
            <p:grpSpPr>
              <a:xfrm>
                <a:off x="3431704" y="2276872"/>
                <a:ext cx="4536104" cy="2563655"/>
                <a:chOff x="3431704" y="2276872"/>
                <a:chExt cx="4536104" cy="2563655"/>
              </a:xfrm>
            </p:grpSpPr>
            <p:cxnSp>
              <p:nvCxnSpPr>
                <p:cNvPr id="20" name="直接箭头连接符 19"/>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25" name="直接连接符 24"/>
                <p:cNvCxnSpPr/>
                <p:nvPr/>
              </p:nvCxnSpPr>
              <p:spPr>
                <a:xfrm>
                  <a:off x="3431704" y="2672840"/>
                  <a:ext cx="4176464" cy="93610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grpSp>
          <p:sp>
            <p:nvSpPr>
              <p:cNvPr id="19" name="任意多边形 18"/>
              <p:cNvSpPr/>
              <p:nvPr/>
            </p:nvSpPr>
            <p:spPr>
              <a:xfrm>
                <a:off x="4162425" y="1747838"/>
                <a:ext cx="4076700" cy="1928812"/>
              </a:xfrm>
              <a:custGeom>
                <a:avLst/>
                <a:gdLst>
                  <a:gd name="connsiteX0" fmla="*/ 0 w 4076700"/>
                  <a:gd name="connsiteY0" fmla="*/ 1928812 h 1928812"/>
                  <a:gd name="connsiteX1" fmla="*/ 933450 w 4076700"/>
                  <a:gd name="connsiteY1" fmla="*/ 1328737 h 1928812"/>
                  <a:gd name="connsiteX2" fmla="*/ 2390775 w 4076700"/>
                  <a:gd name="connsiteY2" fmla="*/ 1728787 h 1928812"/>
                  <a:gd name="connsiteX3" fmla="*/ 3733800 w 4076700"/>
                  <a:gd name="connsiteY3" fmla="*/ 428625 h 1928812"/>
                  <a:gd name="connsiteX4" fmla="*/ 4076700 w 4076700"/>
                  <a:gd name="connsiteY4" fmla="*/ 0 h 192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700" h="1928812">
                    <a:moveTo>
                      <a:pt x="0" y="1928812"/>
                    </a:moveTo>
                    <a:cubicBezTo>
                      <a:pt x="267494" y="1645443"/>
                      <a:pt x="534988" y="1362074"/>
                      <a:pt x="933450" y="1328737"/>
                    </a:cubicBezTo>
                    <a:cubicBezTo>
                      <a:pt x="1331912" y="1295400"/>
                      <a:pt x="1924050" y="1878806"/>
                      <a:pt x="2390775" y="1728787"/>
                    </a:cubicBezTo>
                    <a:cubicBezTo>
                      <a:pt x="2857500" y="1578768"/>
                      <a:pt x="3452813" y="716756"/>
                      <a:pt x="3733800" y="428625"/>
                    </a:cubicBezTo>
                    <a:cubicBezTo>
                      <a:pt x="4014787" y="140494"/>
                      <a:pt x="4045743" y="70247"/>
                      <a:pt x="4076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p:cNvSpPr txBox="1"/>
                <p:nvPr/>
              </p:nvSpPr>
              <p:spPr>
                <a:xfrm>
                  <a:off x="4596745" y="4338382"/>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9900"/>
                            </a:solidFill>
                            <a:latin typeface="Cambria Math" panose="02040503050406030204" pitchFamily="18" charset="0"/>
                          </a:rPr>
                          <m:t>𝑃</m:t>
                        </m:r>
                      </m:oMath>
                    </m:oMathPara>
                  </a14:m>
                  <a:endParaRPr lang="zh-CN" altLang="en-US" dirty="0">
                    <a:solidFill>
                      <a:srgbClr val="009900"/>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596745" y="4338382"/>
                  <a:ext cx="44899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217780" y="3941817"/>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9900"/>
                                </a:solidFill>
                                <a:latin typeface="Cambria Math" panose="02040503050406030204" pitchFamily="18" charset="0"/>
                              </a:rPr>
                            </m:ctrlPr>
                          </m:sSubPr>
                          <m:e>
                            <m:r>
                              <a:rPr lang="en-US" altLang="zh-CN" b="0" i="1" smtClean="0">
                                <a:solidFill>
                                  <a:srgbClr val="009900"/>
                                </a:solidFill>
                                <a:latin typeface="Cambria Math" panose="02040503050406030204" pitchFamily="18" charset="0"/>
                              </a:rPr>
                              <m:t>𝑀</m:t>
                            </m:r>
                          </m:e>
                          <m:sub>
                            <m:r>
                              <a:rPr lang="en-US" altLang="zh-CN" b="0" i="1" smtClean="0">
                                <a:solidFill>
                                  <a:srgbClr val="009900"/>
                                </a:solidFill>
                                <a:latin typeface="Cambria Math" panose="02040503050406030204" pitchFamily="18" charset="0"/>
                              </a:rPr>
                              <m:t>0</m:t>
                            </m:r>
                          </m:sub>
                        </m:sSub>
                      </m:oMath>
                    </m:oMathPara>
                  </a14:m>
                  <a:endParaRPr lang="zh-CN" altLang="en-US" dirty="0">
                    <a:solidFill>
                      <a:srgbClr val="009900"/>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217780" y="3941817"/>
                  <a:ext cx="448990" cy="369332"/>
                </a:xfrm>
                <a:prstGeom prst="rect">
                  <a:avLst/>
                </a:prstGeom>
                <a:blipFill>
                  <a:blip r:embed="rId7"/>
                  <a:stretch>
                    <a:fillRect b="-1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7328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B050"/>
                    </a:solidFill>
                  </a:rPr>
                  <a:t>复合函数的求导法则</a:t>
                </a:r>
                <a:endParaRPr lang="en-US" altLang="zh-CN" dirty="0" smtClean="0">
                  <a:solidFill>
                    <a:srgbClr val="00B050"/>
                  </a:solidFill>
                </a:endParaRPr>
              </a:p>
              <a:p>
                <a:r>
                  <a:rPr lang="zh-CN" altLang="en-US" dirty="0" smtClean="0">
                    <a:solidFill>
                      <a:srgbClr val="0000FF"/>
                    </a:solidFill>
                  </a:rPr>
                  <a:t>定理 </a:t>
                </a:r>
                <a:r>
                  <a:rPr lang="zh-CN" altLang="en-US" dirty="0" smtClean="0"/>
                  <a:t>设函数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0" smtClean="0">
                            <a:latin typeface="Cambria Math" panose="02040503050406030204" pitchFamily="18" charset="0"/>
                          </a:rPr>
                          <m:t>0</m:t>
                        </m:r>
                      </m:sub>
                    </m:sSub>
                  </m:oMath>
                </a14:m>
                <a:r>
                  <a:rPr lang="zh-CN" altLang="en-US" dirty="0" smtClean="0"/>
                  <a:t> 处可导</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处可导</a:t>
                </a:r>
                <a:r>
                  <a:rPr lang="en-US" altLang="zh-CN" dirty="0" smtClean="0"/>
                  <a:t>, </a:t>
                </a:r>
                <a:r>
                  <a:rPr lang="zh-CN" altLang="en-US" dirty="0" smtClean="0"/>
                  <a:t>则复合函数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处可导</a:t>
                </a:r>
                <a:r>
                  <a:rPr lang="en-US" altLang="zh-CN" dirty="0" smtClean="0"/>
                  <a:t>, </a:t>
                </a:r>
                <a:r>
                  <a:rPr lang="zh-CN" altLang="en-US" dirty="0" smtClean="0"/>
                  <a:t>且</a:t>
                </a:r>
                <a:endParaRPr lang="en-US" altLang="zh-CN" dirty="0" smtClean="0"/>
              </a:p>
              <a:p>
                <a:pPr marL="0" indent="0" algn="ctr">
                  <a:buNone/>
                </a:pP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𝜑</m:t>
                            </m:r>
                          </m:e>
                        </m:d>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𝜑</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𝜑</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即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a:t>
                </a:r>
              </a:p>
              <a:p>
                <a:r>
                  <a:rPr lang="zh-CN" altLang="en-US" dirty="0" smtClean="0">
                    <a:solidFill>
                      <a:srgbClr val="0000FF"/>
                    </a:solidFill>
                  </a:rPr>
                  <a:t>证明 </a:t>
                </a:r>
                <a:r>
                  <a:rPr lang="zh-CN" altLang="en-US" dirty="0" smtClean="0"/>
                  <a:t>设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𝜑</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e>
                    </m:d>
                  </m:oMath>
                </a14:m>
                <a:r>
                  <a:rPr lang="en-US" altLang="zh-CN" dirty="0" smtClean="0"/>
                  <a:t>.</a:t>
                </a:r>
              </a:p>
              <a:p>
                <a:r>
                  <a:rPr lang="zh-CN" altLang="en-US" dirty="0"/>
                  <a:t>由于</a:t>
                </a:r>
                <a:r>
                  <a:rPr lang="zh-CN" altLang="en-US" dirty="0" smtClean="0"/>
                  <a:t>函数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𝜑</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en-US" dirty="0"/>
                  <a:t> 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0</m:t>
                        </m:r>
                      </m:sub>
                    </m:sSub>
                  </m:oMath>
                </a14:m>
                <a:r>
                  <a:rPr lang="zh-CN" altLang="en-US" dirty="0"/>
                  <a:t> </a:t>
                </a:r>
                <a:r>
                  <a:rPr lang="zh-CN" altLang="en-US" dirty="0" smtClean="0"/>
                  <a:t>处连续</a:t>
                </a:r>
                <a:r>
                  <a:rPr lang="en-US" altLang="zh-CN" dirty="0" smtClean="0"/>
                  <a:t>, </a:t>
                </a:r>
                <a:r>
                  <a:rPr lang="zh-CN" altLang="en-US" dirty="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𝑢</m:t>
                        </m:r>
                      </m:e>
                    </m:d>
                  </m:oMath>
                </a14:m>
                <a:r>
                  <a:rPr lang="en-US" altLang="zh-CN" dirty="0"/>
                  <a:t> </a:t>
                </a:r>
                <a:r>
                  <a:rPr lang="zh-CN" altLang="en-US" dirty="0"/>
                  <a:t>在点</a:t>
                </a:r>
                <a:r>
                  <a:rPr lang="zh-CN" altLang="en-US" dirty="0" smtClean="0"/>
                  <a:t> </a:t>
                </a:r>
                <a14:m>
                  <m:oMath xmlns:m="http://schemas.openxmlformats.org/officeDocument/2006/math">
                    <m:r>
                      <a:rPr lang="en-US" altLang="zh-CN" i="1">
                        <a:latin typeface="Cambria Math" panose="02040503050406030204" pitchFamily="18" charset="0"/>
                      </a:rPr>
                      <m:t>𝜑</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smtClean="0"/>
                  <a:t>处</a:t>
                </a:r>
                <a:r>
                  <a:rPr lang="zh-CN" altLang="en-US" dirty="0"/>
                  <a:t>连续</a:t>
                </a:r>
                <a:r>
                  <a:rPr lang="en-US" altLang="zh-CN" dirty="0" smtClean="0"/>
                  <a:t>, </a:t>
                </a:r>
                <a:r>
                  <a:rPr lang="zh-CN" altLang="en-US" dirty="0" smtClean="0"/>
                  <a:t>因此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r>
                      <m:rPr>
                        <m:sty m:val="p"/>
                      </m:rPr>
                      <a:rPr lang="en-US" altLang="zh-CN">
                        <a:latin typeface="Cambria Math" panose="02040503050406030204" pitchFamily="18" charset="0"/>
                      </a:rPr>
                      <m:t>Δ</m:t>
                    </m:r>
                    <m:r>
                      <a:rPr lang="en-US" altLang="zh-CN" i="1">
                        <a:latin typeface="Cambria Math" panose="02040503050406030204" pitchFamily="18" charset="0"/>
                      </a:rPr>
                      <m:t>𝑢</m:t>
                    </m:r>
                    <m:r>
                      <a:rPr lang="en-US" altLang="zh-CN" i="1">
                        <a:latin typeface="Cambria Math" panose="02040503050406030204" pitchFamily="18" charset="0"/>
                      </a:rPr>
                      <m:t>→0⇒</m:t>
                    </m:r>
                    <m:r>
                      <m:rPr>
                        <m:sty m:val="p"/>
                      </m:rPr>
                      <a:rPr lang="en-US" altLang="zh-CN">
                        <a:latin typeface="Cambria Math" panose="02040503050406030204" pitchFamily="18" charset="0"/>
                      </a:rPr>
                      <m:t>Δ</m:t>
                    </m:r>
                    <m:r>
                      <a:rPr lang="en-US" altLang="zh-CN" b="0" i="1" smtClean="0">
                        <a:latin typeface="Cambria Math" panose="02040503050406030204" pitchFamily="18" charset="0"/>
                      </a:rPr>
                      <m:t>𝑦</m:t>
                    </m:r>
                    <m:r>
                      <a:rPr lang="en-US" altLang="zh-CN" i="1">
                        <a:latin typeface="Cambria Math" panose="02040503050406030204" pitchFamily="18" charset="0"/>
                      </a:rPr>
                      <m:t>→0</m:t>
                    </m:r>
                  </m:oMath>
                </a14:m>
                <a:r>
                  <a:rPr lang="en-US" altLang="zh-CN" dirty="0" smtClean="0"/>
                  <a:t>.</a:t>
                </a:r>
              </a:p>
              <a:p>
                <a:r>
                  <a:rPr lang="zh-CN" altLang="en-US" dirty="0" smtClean="0"/>
                  <a:t>故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𝜑</m:t>
                            </m:r>
                          </m:e>
                        </m:d>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Name>
                      <m:e>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𝑥</m:t>
                            </m:r>
                            <m:r>
                              <a:rPr lang="en-US" altLang="zh-CN" i="1">
                                <a:latin typeface="Cambria Math" panose="02040503050406030204" pitchFamily="18" charset="0"/>
                              </a:rPr>
                              <m:t>→0</m:t>
                            </m:r>
                          </m:lim>
                        </m:limLow>
                      </m:fName>
                      <m:e>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b="0" i="1" smtClean="0">
                                    <a:latin typeface="Cambria Math" panose="02040503050406030204" pitchFamily="18" charset="0"/>
                                  </a:rPr>
                                  <m:t>𝑦</m:t>
                                </m:r>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𝑢</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e>
                        </m:d>
                      </m:e>
                    </m:func>
                  </m:oMath>
                </a14:m>
                <a:endParaRPr lang="en-US" altLang="zh-CN" b="0" i="1" dirty="0" smtClean="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𝑢</m:t>
                                </m:r>
                              </m:den>
                            </m:f>
                          </m:e>
                        </m:func>
                      </m:e>
                    </m:d>
                    <m:r>
                      <a:rPr lang="en-US" altLang="zh-CN" i="1">
                        <a:latin typeface="Cambria Math" panose="02040503050406030204" pitchFamily="18" charset="0"/>
                      </a:rPr>
                      <m:t>⋅</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𝑢</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e>
                    </m:d>
                    <m:r>
                      <a:rPr lang="en-US" altLang="zh-CN" i="1">
                        <a:latin typeface="Cambria Math" panose="02040503050406030204" pitchFamily="18" charset="0"/>
                      </a:rPr>
                      <m:t>=</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𝑢</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𝑢</m:t>
                                </m:r>
                              </m:den>
                            </m:f>
                          </m:e>
                        </m:func>
                      </m:e>
                    </m:d>
                    <m:r>
                      <a:rPr lang="en-US" altLang="zh-CN" i="1">
                        <a:latin typeface="Cambria Math" panose="02040503050406030204" pitchFamily="18" charset="0"/>
                      </a:rPr>
                      <m:t>⋅</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𝑢</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𝜑</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e>
                    </m:d>
                    <m:r>
                      <a:rPr lang="en-US" altLang="zh-CN" i="1">
                        <a:latin typeface="Cambria Math" panose="02040503050406030204" pitchFamily="18" charset="0"/>
                      </a:rPr>
                      <m:t>⋅</m:t>
                    </m:r>
                    <m:r>
                      <a:rPr lang="en-US" altLang="zh-CN" i="1">
                        <a:latin typeface="Cambria Math" panose="02040503050406030204" pitchFamily="18" charset="0"/>
                      </a:rPr>
                      <m:t>𝜑</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oMath>
                </a14:m>
                <a:r>
                  <a:rPr lang="en-US" altLang="zh-CN" dirty="0" smtClean="0"/>
                  <a:t>.</a:t>
                </a:r>
                <a:endParaRPr lang="en-US" altLang="zh-CN" dirty="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r="-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053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换言之</a:t>
                </a:r>
                <a:r>
                  <a:rPr lang="en-US" altLang="zh-CN" dirty="0" smtClean="0"/>
                  <a:t>,</a:t>
                </a:r>
              </a:p>
              <a:p>
                <a:pPr marL="0" indent="0">
                  <a:buNone/>
                </a:pPr>
                <a14:m>
                  <m:oMathPara xmlns:m="http://schemas.openxmlformats.org/officeDocument/2006/math">
                    <m:oMathParaPr>
                      <m:jc m:val="center"/>
                    </m:oMathParaPr>
                    <m:oMath xmlns:m="http://schemas.openxmlformats.org/officeDocument/2006/math">
                      <m:r>
                        <a:rPr lang="zh-CN" altLang="en-US" i="1" dirty="0" smtClean="0">
                          <a:solidFill>
                            <a:srgbClr val="00B050"/>
                          </a:solidFill>
                          <a:latin typeface="Cambria Math" panose="02040503050406030204" pitchFamily="18" charset="0"/>
                        </a:rPr>
                        <m:t>复合函数的导数</m:t>
                      </m:r>
                      <m:r>
                        <a:rPr lang="en-US" altLang="zh-CN" i="1" dirty="0" smtClean="0">
                          <a:solidFill>
                            <a:srgbClr val="00B050"/>
                          </a:solidFill>
                          <a:latin typeface="Cambria Math" panose="02040503050406030204" pitchFamily="18" charset="0"/>
                        </a:rPr>
                        <m:t>=</m:t>
                      </m:r>
                      <m:r>
                        <a:rPr lang="zh-CN" altLang="en-US" i="1" dirty="0" smtClean="0">
                          <a:solidFill>
                            <a:srgbClr val="00B050"/>
                          </a:solidFill>
                          <a:latin typeface="Cambria Math" panose="02040503050406030204" pitchFamily="18" charset="0"/>
                        </a:rPr>
                        <m:t>外函数的导数</m:t>
                      </m:r>
                      <m:r>
                        <a:rPr lang="en-US" altLang="zh-CN" i="1" dirty="0" smtClean="0">
                          <a:solidFill>
                            <a:srgbClr val="00B050"/>
                          </a:solidFill>
                          <a:latin typeface="Cambria Math" panose="02040503050406030204" pitchFamily="18" charset="0"/>
                        </a:rPr>
                        <m:t>×</m:t>
                      </m:r>
                      <m:r>
                        <a:rPr lang="zh-CN" altLang="en-US" i="1" dirty="0" smtClean="0">
                          <a:solidFill>
                            <a:srgbClr val="00B050"/>
                          </a:solidFill>
                          <a:latin typeface="Cambria Math" panose="02040503050406030204" pitchFamily="18" charset="0"/>
                        </a:rPr>
                        <m:t>内函数的导数</m:t>
                      </m:r>
                      <m:r>
                        <a:rPr lang="en-US" altLang="zh-CN" i="1" dirty="0" smtClean="0">
                          <a:solidFill>
                            <a:srgbClr val="00B050"/>
                          </a:solidFill>
                          <a:latin typeface="Cambria Math" panose="02040503050406030204" pitchFamily="18" charset="0"/>
                        </a:rPr>
                        <m:t>.</m:t>
                      </m:r>
                    </m:oMath>
                  </m:oMathPara>
                </a14:m>
                <a:endParaRPr lang="en-US" altLang="zh-CN" dirty="0" smtClean="0">
                  <a:solidFill>
                    <a:srgbClr val="00B050"/>
                  </a:solidFill>
                </a:endParaRPr>
              </a:p>
              <a:p>
                <a:r>
                  <a:rPr lang="zh-CN" altLang="en-US" dirty="0" smtClean="0"/>
                  <a:t>复合函数的求导法则也被称为</a:t>
                </a:r>
                <a:r>
                  <a:rPr lang="zh-CN" altLang="en-US" dirty="0" smtClean="0">
                    <a:solidFill>
                      <a:srgbClr val="0000FF"/>
                    </a:solidFill>
                  </a:rPr>
                  <a:t>链式法则</a:t>
                </a:r>
                <a:r>
                  <a:rPr lang="en-US" altLang="zh-CN" dirty="0" smtClean="0"/>
                  <a:t>, </a:t>
                </a:r>
                <a:r>
                  <a:rPr lang="zh-CN" altLang="en-US" dirty="0" smtClean="0"/>
                  <a:t>它可以推广到多重复合函数的情形</a:t>
                </a:r>
                <a:r>
                  <a:rPr lang="en-US" altLang="zh-CN" dirty="0" smtClean="0"/>
                  <a:t>, </a:t>
                </a:r>
                <a:r>
                  <a:rPr lang="zh-CN" altLang="en-US" dirty="0" smtClean="0"/>
                  <a:t>例如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则</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i="1">
                          <a:latin typeface="Cambria Math" panose="02040503050406030204" pitchFamily="18" charset="0"/>
                        </a:rPr>
                        <m:t>.</m:t>
                      </m:r>
                    </m:oMath>
                  </m:oMathPara>
                </a14:m>
                <a:endParaRPr lang="en-US" altLang="zh-CN" dirty="0" smtClean="0"/>
              </a:p>
              <a:p>
                <a:r>
                  <a:rPr lang="zh-CN" altLang="en-US" dirty="0" smtClean="0"/>
                  <a:t>复合函数求导的</a:t>
                </a:r>
                <a:r>
                  <a:rPr lang="zh-CN" altLang="en-US" dirty="0" smtClean="0">
                    <a:solidFill>
                      <a:srgbClr val="FF0000"/>
                    </a:solidFill>
                  </a:rPr>
                  <a:t>关键在于复合函数的分解</a:t>
                </a:r>
                <a:r>
                  <a:rPr lang="en-US" altLang="zh-CN" dirty="0" smtClean="0"/>
                  <a:t>.</a:t>
                </a:r>
              </a:p>
              <a:p>
                <a:endParaRPr lang="en-US" altLang="zh-CN" dirty="0"/>
              </a:p>
              <a:p>
                <a:endParaRPr lang="zh-CN" altLang="en-US"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297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例 </a:t>
                </a:r>
                <a:r>
                  <a:rPr lang="zh-CN" altLang="en-US" dirty="0"/>
                  <a:t>求函数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d>
                          <m:dPr>
                            <m:ctrlPr>
                              <a:rPr lang="en-US" altLang="zh-CN" i="1" dirty="0">
                                <a:latin typeface="Cambria Math" panose="02040503050406030204" pitchFamily="18" charset="0"/>
                              </a:rPr>
                            </m:ctrlPr>
                          </m:dPr>
                          <m:e>
                            <m:r>
                              <a:rPr lang="en-US" altLang="zh-CN" i="1" dirty="0">
                                <a:latin typeface="Cambria Math" panose="02040503050406030204" pitchFamily="18" charset="0"/>
                              </a:rPr>
                              <m:t>1−2</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2</m:t>
                                </m:r>
                              </m:sup>
                            </m:sSup>
                          </m:e>
                        </m:d>
                      </m:e>
                    </m:func>
                  </m:oMath>
                </a14:m>
                <a:r>
                  <a:rPr lang="en-US" altLang="zh-CN" dirty="0"/>
                  <a:t> </a:t>
                </a:r>
                <a:r>
                  <a:rPr lang="zh-CN" altLang="en-US" dirty="0"/>
                  <a:t>的导数</a:t>
                </a:r>
                <a:r>
                  <a:rPr lang="en-US" altLang="zh-CN" dirty="0"/>
                  <a:t>.</a:t>
                </a:r>
              </a:p>
              <a:p>
                <a:r>
                  <a:rPr lang="zh-CN" altLang="en-US" dirty="0"/>
                  <a:t>令 </a:t>
                </a:r>
                <a14:m>
                  <m:oMath xmlns:m="http://schemas.openxmlformats.org/officeDocument/2006/math">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=1−2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en-US" altLang="zh-CN" dirty="0"/>
                  <a:t>, </a:t>
                </a:r>
                <a:r>
                  <a:rPr lang="zh-CN" altLang="en-US" dirty="0"/>
                  <a:t>则 </a:t>
                </a:r>
                <a14:m>
                  <m:oMath xmlns:m="http://schemas.openxmlformats.org/officeDocument/2006/math">
                    <m:r>
                      <a:rPr lang="en-US" altLang="zh-CN" sz="2800" i="1">
                        <a:latin typeface="Cambria Math" panose="02040503050406030204" pitchFamily="18" charset="0"/>
                      </a:rPr>
                      <m:t>𝑦</m:t>
                    </m:r>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r>
                          <a:rPr lang="en-US" altLang="zh-CN" sz="2800" i="1">
                            <a:latin typeface="Cambria Math" panose="02040503050406030204" pitchFamily="18" charset="0"/>
                          </a:rPr>
                          <m:t>𝑢</m:t>
                        </m:r>
                      </m:e>
                    </m:func>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𝑦</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𝑢</m:t>
                        </m:r>
                      </m:den>
                    </m:f>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r>
                          <a:rPr lang="en-US" altLang="zh-CN" sz="2800" i="1">
                            <a:latin typeface="Cambria Math" panose="02040503050406030204" pitchFamily="18" charset="0"/>
                          </a:rPr>
                          <m:t>𝑢</m:t>
                        </m:r>
                      </m:e>
                    </m:func>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𝑢</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𝑥</m:t>
                        </m:r>
                      </m:den>
                    </m:f>
                    <m:r>
                      <a:rPr lang="en-US" altLang="zh-CN" sz="2800" i="1">
                        <a:latin typeface="Cambria Math" panose="02040503050406030204" pitchFamily="18" charset="0"/>
                      </a:rPr>
                      <m:t>=−2⋅2</m:t>
                    </m:r>
                    <m:r>
                      <a:rPr lang="en-US" altLang="zh-CN" sz="2800" i="1">
                        <a:latin typeface="Cambria Math" panose="02040503050406030204" pitchFamily="18" charset="0"/>
                      </a:rPr>
                      <m:t>𝑥</m:t>
                    </m:r>
                    <m:r>
                      <a:rPr lang="en-US" altLang="zh-CN" sz="2800" i="1">
                        <a:latin typeface="Cambria Math" panose="02040503050406030204" pitchFamily="18" charset="0"/>
                      </a:rPr>
                      <m:t>=−4</m:t>
                    </m:r>
                    <m:r>
                      <a:rPr lang="en-US" altLang="zh-CN" sz="2800" i="1">
                        <a:latin typeface="Cambria Math" panose="02040503050406030204" pitchFamily="18" charset="0"/>
                      </a:rPr>
                      <m:t>𝑥</m:t>
                    </m:r>
                  </m:oMath>
                </a14:m>
                <a:r>
                  <a:rPr lang="en-US" altLang="zh-CN" dirty="0"/>
                  <a:t>, </a:t>
                </a:r>
                <a:r>
                  <a:rPr lang="zh-CN" altLang="en-US" dirty="0"/>
                  <a:t>再由链式法则得到 </a:t>
                </a:r>
                <a14:m>
                  <m:oMath xmlns:m="http://schemas.openxmlformats.org/officeDocument/2006/math">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𝑦</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𝑥</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𝑦</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𝑢</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𝑢</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𝑥</m:t>
                        </m:r>
                      </m:den>
                    </m:f>
                  </m:oMath>
                </a14:m>
                <a:r>
                  <a:rPr lang="en-US" altLang="zh-CN" dirty="0"/>
                  <a:t>.</a:t>
                </a:r>
              </a:p>
              <a:p>
                <a:r>
                  <a:rPr lang="zh-CN" altLang="en-US" dirty="0">
                    <a:solidFill>
                      <a:srgbClr val="0000FF"/>
                    </a:solidFill>
                  </a:rPr>
                  <a:t>解</a:t>
                </a:r>
                <a:r>
                  <a:rPr lang="zh-CN" altLang="en-US"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r>
                              <a:rPr lang="en-US" altLang="zh-CN" i="1">
                                <a:latin typeface="Cambria Math" panose="02040503050406030204" pitchFamily="18" charset="0"/>
                              </a:rPr>
                              <m:t>1−2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d>
                      </m:e>
                    </m:func>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−4</m:t>
                        </m:r>
                        <m:r>
                          <a:rPr lang="en-US" altLang="zh-CN" i="1">
                            <a:latin typeface="Cambria Math" panose="02040503050406030204" pitchFamily="18" charset="0"/>
                          </a:rPr>
                          <m:t>𝑥</m:t>
                        </m:r>
                      </m:e>
                    </m:d>
                    <m:r>
                      <a:rPr lang="en-US" altLang="zh-CN" i="1">
                        <a:latin typeface="Cambria Math" panose="02040503050406030204" pitchFamily="18" charset="0"/>
                      </a:rPr>
                      <m:t>=−4</m:t>
                    </m:r>
                    <m:r>
                      <a:rPr lang="en-US" altLang="zh-CN" i="1">
                        <a:latin typeface="Cambria Math" panose="02040503050406030204" pitchFamily="18" charset="0"/>
                      </a:rPr>
                      <m:t>𝑥</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r>
                              <a:rPr lang="en-US" altLang="zh-CN" i="1">
                                <a:latin typeface="Cambria Math" panose="02040503050406030204" pitchFamily="18" charset="0"/>
                              </a:rPr>
                              <m:t>1−2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d>
                      </m:e>
                    </m:func>
                    <m:r>
                      <a:rPr lang="en-US" altLang="zh-CN" i="1">
                        <a:latin typeface="Cambria Math" panose="02040503050406030204" pitchFamily="18" charset="0"/>
                      </a:rPr>
                      <m:t>.</m:t>
                    </m:r>
                  </m:oMath>
                </a14:m>
                <a:endParaRPr lang="en-US" altLang="zh-CN" dirty="0" smtClean="0"/>
              </a:p>
              <a:p>
                <a:r>
                  <a:rPr lang="zh-CN" altLang="en-US" dirty="0">
                    <a:solidFill>
                      <a:srgbClr val="0000FF"/>
                    </a:solidFill>
                  </a:rPr>
                  <a:t>例 </a:t>
                </a:r>
                <a:r>
                  <a:rPr lang="zh-CN" altLang="en-US" dirty="0"/>
                  <a:t>求函数</a:t>
                </a:r>
                <a:r>
                  <a:rPr lang="zh-CN" altLang="en-US" dirty="0">
                    <a:solidFill>
                      <a:srgbClr val="0000FF"/>
                    </a:solidFill>
                  </a:rPr>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func>
                  </m:oMath>
                </a14:m>
                <a:r>
                  <a:rPr lang="en-US" altLang="zh-CN" dirty="0"/>
                  <a:t> </a:t>
                </a:r>
                <a:r>
                  <a:rPr lang="zh-CN" altLang="en-US" dirty="0"/>
                  <a:t>的导数</a:t>
                </a:r>
                <a:r>
                  <a:rPr lang="en-US" altLang="zh-CN" dirty="0"/>
                  <a:t>.</a:t>
                </a:r>
              </a:p>
              <a:p>
                <a:r>
                  <a:rPr lang="zh-CN" altLang="en-US" dirty="0"/>
                  <a:t>令 </a:t>
                </a:r>
                <a14:m>
                  <m:oMath xmlns:m="http://schemas.openxmlformats.org/officeDocument/2006/math">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oMath>
                </a14:m>
                <a:r>
                  <a:rPr lang="en-US" altLang="zh-CN" dirty="0" smtClean="0"/>
                  <a:t>, </a:t>
                </a:r>
                <a:r>
                  <a:rPr lang="zh-CN" altLang="en-US" dirty="0" smtClean="0"/>
                  <a:t>则 </a:t>
                </a:r>
                <a14:m>
                  <m:oMath xmlns:m="http://schemas.openxmlformats.org/officeDocument/2006/math">
                    <m:r>
                      <a:rPr lang="en-US" altLang="zh-CN" sz="2800" i="1">
                        <a:latin typeface="Cambria Math" panose="02040503050406030204" pitchFamily="18" charset="0"/>
                      </a:rPr>
                      <m:t>𝑦</m:t>
                    </m:r>
                    <m:r>
                      <a:rPr lang="en-US" altLang="zh-CN" sz="2800" i="1">
                        <a:latin typeface="Cambria Math" panose="02040503050406030204" pitchFamily="18" charset="0"/>
                      </a:rPr>
                      <m:t>=</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ln</m:t>
                        </m:r>
                      </m:fName>
                      <m:e>
                        <m:r>
                          <a:rPr lang="en-US" altLang="zh-CN" sz="2800" b="0" i="1" smtClean="0">
                            <a:latin typeface="Cambria Math" panose="02040503050406030204" pitchFamily="18" charset="0"/>
                          </a:rPr>
                          <m:t>𝑢</m:t>
                        </m:r>
                      </m:e>
                    </m:func>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𝑦</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𝑢</m:t>
                        </m:r>
                      </m:den>
                    </m:f>
                    <m:r>
                      <a:rPr lang="en-US" altLang="zh-CN" sz="2800" i="1">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𝑢</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𝑢</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𝑥</m:t>
                        </m:r>
                      </m:den>
                    </m:f>
                    <m:r>
                      <a:rPr lang="en-US" altLang="zh-CN" sz="2800" i="1">
                        <a:latin typeface="Cambria Math" panose="02040503050406030204" pitchFamily="18" charset="0"/>
                      </a:rPr>
                      <m:t>=</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cos</m:t>
                        </m:r>
                      </m:fName>
                      <m:e>
                        <m:r>
                          <a:rPr lang="en-US" altLang="zh-CN" sz="2800" b="0" i="1" smtClean="0">
                            <a:latin typeface="Cambria Math" panose="02040503050406030204" pitchFamily="18" charset="0"/>
                          </a:rPr>
                          <m:t>𝑥</m:t>
                        </m:r>
                      </m:e>
                    </m:func>
                  </m:oMath>
                </a14:m>
                <a:r>
                  <a:rPr lang="en-US" altLang="zh-CN" dirty="0" smtClean="0"/>
                  <a:t>, </a:t>
                </a:r>
                <a:r>
                  <a:rPr lang="zh-CN" altLang="en-US" dirty="0"/>
                  <a:t>再由链式法则得到 </a:t>
                </a:r>
                <a14:m>
                  <m:oMath xmlns:m="http://schemas.openxmlformats.org/officeDocument/2006/math">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𝑦</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𝑥</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𝑦</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𝑢</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𝑢</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𝑥</m:t>
                        </m:r>
                      </m:den>
                    </m:f>
                  </m:oMath>
                </a14:m>
                <a:r>
                  <a:rPr lang="en-US" altLang="zh-CN" dirty="0" smtClean="0"/>
                  <a:t>.</a:t>
                </a:r>
                <a:endParaRPr lang="en-US" altLang="zh-CN" dirty="0"/>
              </a:p>
              <a:p>
                <a:r>
                  <a:rPr lang="zh-CN" altLang="en-US" dirty="0">
                    <a:solidFill>
                      <a:srgbClr val="0000FF"/>
                    </a:solidFill>
                  </a:rPr>
                  <a:t>解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den>
                    </m:f>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num>
                      <m:den>
                        <m:r>
                          <a:rPr lang="en-US" altLang="zh-CN" i="1">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den>
                    </m:f>
                    <m:r>
                      <a:rPr lang="en-US" altLang="zh-CN" i="1">
                        <a:latin typeface="Cambria Math" panose="02040503050406030204" pitchFamily="18" charset="0"/>
                      </a:rPr>
                      <m:t>.</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1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330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例 </a:t>
                </a:r>
                <a:r>
                  <a:rPr lang="zh-CN" altLang="en-US" dirty="0"/>
                  <a:t>求函数</a:t>
                </a:r>
                <a:r>
                  <a:rPr lang="zh-CN" altLang="en-US" dirty="0">
                    <a:solidFill>
                      <a:srgbClr val="0000FF"/>
                    </a:solidFill>
                  </a:rPr>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+1</m:t>
                        </m:r>
                      </m:sup>
                    </m:sSup>
                  </m:oMath>
                </a14:m>
                <a:r>
                  <a:rPr lang="zh-CN" altLang="en-US" dirty="0" smtClean="0"/>
                  <a:t> 的</a:t>
                </a:r>
                <a:r>
                  <a:rPr lang="zh-CN" altLang="en-US" dirty="0"/>
                  <a:t>导数</a:t>
                </a:r>
                <a:r>
                  <a:rPr lang="en-US" altLang="zh-CN" dirty="0"/>
                  <a:t>.</a:t>
                </a:r>
              </a:p>
              <a:p>
                <a:r>
                  <a:rPr lang="zh-CN" altLang="en-US" dirty="0">
                    <a:solidFill>
                      <a:srgbClr val="0000FF"/>
                    </a:solidFill>
                  </a:rPr>
                  <a:t>解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+1</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𝑥</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+1</m:t>
                        </m:r>
                      </m:sup>
                    </m:sSup>
                    <m:r>
                      <a:rPr lang="en-US" altLang="zh-CN" i="1">
                        <a:latin typeface="Cambria Math" panose="02040503050406030204" pitchFamily="18" charset="0"/>
                      </a:rPr>
                      <m:t>.</m:t>
                    </m:r>
                  </m:oMath>
                </a14:m>
                <a:endParaRPr lang="en-US" altLang="zh-CN" dirty="0" smtClean="0">
                  <a:solidFill>
                    <a:srgbClr val="0000FF"/>
                  </a:solidFill>
                </a:endParaRPr>
              </a:p>
              <a:p>
                <a:r>
                  <a:rPr lang="zh-CN" altLang="en-US" dirty="0" smtClean="0">
                    <a:solidFill>
                      <a:srgbClr val="0000FF"/>
                    </a:solidFill>
                  </a:rPr>
                  <a:t>例 </a:t>
                </a:r>
                <a:r>
                  <a:rPr lang="zh-CN" altLang="en-US" dirty="0"/>
                  <a:t>求函数 </a:t>
                </a:r>
                <a14:m>
                  <m:oMath xmlns:m="http://schemas.openxmlformats.org/officeDocument/2006/math">
                    <m:r>
                      <a:rPr lang="en-US" altLang="zh-CN" sz="2800" i="1" dirty="0">
                        <a:latin typeface="Cambria Math" panose="02040503050406030204" pitchFamily="18" charset="0"/>
                      </a:rPr>
                      <m:t>𝑓</m:t>
                    </m:r>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𝑥</m:t>
                        </m:r>
                      </m:e>
                    </m:d>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2</m:t>
                        </m:r>
                      </m:e>
                      <m:sup>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arctan</m:t>
                            </m:r>
                          </m:fName>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+1</m:t>
                                </m:r>
                              </m:e>
                            </m:d>
                          </m:e>
                        </m:func>
                      </m:sup>
                    </m:sSup>
                  </m:oMath>
                </a14:m>
                <a:r>
                  <a:rPr lang="zh-CN" altLang="en-US" dirty="0"/>
                  <a:t> 的导数</a:t>
                </a:r>
                <a:r>
                  <a:rPr lang="en-US" altLang="zh-CN" dirty="0"/>
                  <a:t>.</a:t>
                </a:r>
              </a:p>
              <a:p>
                <a:r>
                  <a:rPr lang="zh-CN" altLang="en-US" dirty="0">
                    <a:solidFill>
                      <a:srgbClr val="0000FF"/>
                    </a:solidFill>
                  </a:rPr>
                  <a:t>解</a:t>
                </a:r>
                <a:r>
                  <a:rPr lang="zh-CN" altLang="en-US" dirty="0"/>
                  <a:t> </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ln</m:t>
                        </m:r>
                      </m:fName>
                      <m:e>
                        <m:r>
                          <a:rPr lang="en-US" altLang="zh-CN" sz="2800" i="1">
                            <a:latin typeface="Cambria Math" panose="02040503050406030204" pitchFamily="18" charset="0"/>
                          </a:rPr>
                          <m:t>2</m:t>
                        </m:r>
                      </m:e>
                    </m:func>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2</m:t>
                        </m:r>
                      </m:e>
                      <m:sup>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arctan</m:t>
                            </m:r>
                          </m:fName>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+1</m:t>
                                </m:r>
                              </m:e>
                            </m:d>
                          </m:e>
                        </m:func>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+1</m:t>
                                </m:r>
                              </m:e>
                            </m:d>
                          </m:e>
                          <m:sup>
                            <m:r>
                              <a:rPr lang="en-US" altLang="zh-CN" sz="2800" i="1">
                                <a:latin typeface="Cambria Math" panose="02040503050406030204" pitchFamily="18" charset="0"/>
                              </a:rPr>
                              <m:t>2</m:t>
                            </m:r>
                          </m:sup>
                        </m:sSup>
                      </m:den>
                    </m:f>
                    <m:r>
                      <a:rPr lang="en-US" altLang="zh-CN" sz="2800" i="1">
                        <a:latin typeface="Cambria Math" panose="02040503050406030204" pitchFamily="18" charset="0"/>
                      </a:rPr>
                      <m:t>⋅2</m:t>
                    </m:r>
                    <m:r>
                      <a:rPr lang="en-US" altLang="zh-CN" sz="2800" i="1">
                        <a:latin typeface="Cambria Math" panose="02040503050406030204" pitchFamily="18" charset="0"/>
                      </a:rPr>
                      <m:t>𝑥</m:t>
                    </m:r>
                  </m:oMath>
                </a14:m>
                <a:endParaRPr lang="en-US" altLang="zh-CN" i="1" dirty="0">
                  <a:latin typeface="Cambria Math" panose="02040503050406030204" pitchFamily="18" charset="0"/>
                </a:endParaRPr>
              </a:p>
              <a:p>
                <a14:m>
                  <m:oMath xmlns:m="http://schemas.openxmlformats.org/officeDocument/2006/math">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2</m:t>
                        </m:r>
                      </m:e>
                      <m:sup>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arctan</m:t>
                            </m:r>
                          </m:fName>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+1</m:t>
                                </m:r>
                              </m:e>
                            </m:d>
                          </m:e>
                        </m:func>
                        <m:r>
                          <a:rPr lang="en-US" altLang="zh-CN" sz="2800" i="1">
                            <a:latin typeface="Cambria Math" panose="02040503050406030204" pitchFamily="18" charset="0"/>
                          </a:rPr>
                          <m:t>+1</m:t>
                        </m:r>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𝑥</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ln</m:t>
                            </m:r>
                          </m:fName>
                          <m:e>
                            <m:r>
                              <a:rPr lang="en-US" altLang="zh-CN" sz="2800" i="1">
                                <a:latin typeface="Cambria Math" panose="02040503050406030204" pitchFamily="18" charset="0"/>
                              </a:rPr>
                              <m:t>2</m:t>
                            </m:r>
                          </m:e>
                        </m:func>
                      </m:num>
                      <m:den>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+1</m:t>
                                </m:r>
                              </m:e>
                            </m:d>
                          </m:e>
                          <m:sup>
                            <m:r>
                              <a:rPr lang="en-US" altLang="zh-CN" sz="2800" i="1">
                                <a:latin typeface="Cambria Math" panose="02040503050406030204" pitchFamily="18" charset="0"/>
                              </a:rPr>
                              <m:t>2</m:t>
                            </m:r>
                          </m:sup>
                        </m:sSup>
                      </m:den>
                    </m:f>
                    <m:r>
                      <a:rPr lang="en-US" altLang="zh-CN" sz="2800" i="1">
                        <a:latin typeface="Cambria Math" panose="02040503050406030204" pitchFamily="18" charset="0"/>
                      </a:rPr>
                      <m:t>.</m:t>
                    </m:r>
                  </m:oMath>
                </a14:m>
                <a:endParaRPr lang="en-US" altLang="zh-CN" dirty="0" smtClean="0"/>
              </a:p>
              <a:p>
                <a:r>
                  <a:rPr lang="zh-CN" altLang="en-US" dirty="0">
                    <a:solidFill>
                      <a:srgbClr val="0000FF"/>
                    </a:solidFill>
                  </a:rPr>
                  <a:t>例 </a:t>
                </a:r>
                <a:r>
                  <a:rPr lang="zh-CN" altLang="en-US" dirty="0"/>
                  <a:t>求函数</a:t>
                </a:r>
                <a:r>
                  <a:rPr lang="zh-CN" altLang="en-US" dirty="0">
                    <a:solidFill>
                      <a:srgbClr val="0000FF"/>
                    </a:solidFill>
                  </a:rPr>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e>
                                </m:d>
                              </m:e>
                            </m:func>
                          </m:e>
                        </m:d>
                      </m:e>
                    </m:func>
                  </m:oMath>
                </a14:m>
                <a:r>
                  <a:rPr lang="en-US" altLang="zh-CN" dirty="0"/>
                  <a:t> </a:t>
                </a:r>
                <a:r>
                  <a:rPr lang="zh-CN" altLang="en-US" dirty="0"/>
                  <a:t>的导数</a:t>
                </a:r>
                <a:r>
                  <a:rPr lang="en-US" altLang="zh-CN" dirty="0"/>
                  <a:t>.</a:t>
                </a:r>
              </a:p>
              <a:p>
                <a:r>
                  <a:rPr lang="zh-CN" altLang="en-US" dirty="0">
                    <a:solidFill>
                      <a:srgbClr val="0000FF"/>
                    </a:solidFill>
                  </a:rPr>
                  <a:t>解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p>
                              <m:sSupPr>
                                <m:ctrlPr>
                                  <a:rPr lang="en-US" altLang="zh-CN" i="1">
                                    <a:latin typeface="Cambria Math" panose="02040503050406030204" pitchFamily="18" charset="0"/>
                                  </a:rPr>
                                </m:ctrlPr>
                              </m:sSupPr>
                              <m:e>
                                <m:r>
                                  <a:rPr lang="en-US" altLang="zh-CN">
                                    <a:latin typeface="Cambria Math" panose="02040503050406030204" pitchFamily="18" charset="0"/>
                                  </a:rPr>
                                  <m:t>(</m:t>
                                </m:r>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i="1">
                                <a:latin typeface="Cambria Math" panose="02040503050406030204" pitchFamily="18" charset="0"/>
                              </a:rPr>
                              <m:t>)</m:t>
                            </m:r>
                          </m:e>
                        </m:func>
                      </m:den>
                    </m:f>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e>
                            </m:d>
                          </m:e>
                        </m:func>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e>
                        </m:d>
                      </m:e>
                    </m:func>
                    <m:r>
                      <a:rPr lang="en-US" altLang="zh-CN" i="1">
                        <a:latin typeface="Cambria Math" panose="02040503050406030204" pitchFamily="18" charset="0"/>
                      </a:rPr>
                      <m:t>.</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493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B050"/>
                    </a:solidFill>
                  </a:rPr>
                  <a:t>可导函数的奇偶性和周期性</a:t>
                </a:r>
                <a:endParaRPr lang="en-US" altLang="zh-CN" dirty="0" smtClean="0">
                  <a:solidFill>
                    <a:srgbClr val="00B050"/>
                  </a:solidFill>
                </a:endParaRPr>
              </a:p>
              <a:p>
                <a:r>
                  <a:rPr lang="zh-CN" altLang="en-US" dirty="0" smtClean="0">
                    <a:solidFill>
                      <a:srgbClr val="0000FF"/>
                    </a:solidFill>
                  </a:rPr>
                  <a:t>定理 </a:t>
                </a:r>
                <a:r>
                  <a:rPr lang="en-US" altLang="zh-CN" dirty="0" smtClean="0"/>
                  <a:t>(1) </a:t>
                </a:r>
                <a:r>
                  <a:rPr lang="zh-CN" altLang="en-US" dirty="0" smtClean="0"/>
                  <a:t>若奇函数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smtClean="0"/>
                  <a:t> 在</a:t>
                </a:r>
                <a:r>
                  <a:rPr lang="zh-CN" altLang="en-US" dirty="0"/>
                  <a:t>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a:t>处可导</a:t>
                </a:r>
                <a:r>
                  <a:rPr lang="en-US" altLang="zh-CN" dirty="0"/>
                  <a:t>, </a:t>
                </a:r>
                <a:r>
                  <a:rPr lang="zh-CN" altLang="en-US" dirty="0" smtClean="0"/>
                  <a:t>则它在</a:t>
                </a:r>
                <a:r>
                  <a:rPr lang="zh-CN" altLang="en-US" dirty="0"/>
                  <a:t>点 </a:t>
                </a:r>
                <a14:m>
                  <m:oMath xmlns:m="http://schemas.openxmlformats.org/officeDocument/2006/math">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处可导</a:t>
                </a:r>
                <a:r>
                  <a:rPr lang="en-US" altLang="zh-CN" dirty="0"/>
                  <a:t>, </a:t>
                </a:r>
                <a:r>
                  <a:rPr lang="zh-CN" altLang="en-US" dirty="0" smtClean="0"/>
                  <a:t>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是偶函数</a:t>
                </a:r>
                <a:r>
                  <a:rPr lang="en-US" altLang="zh-CN" dirty="0" smtClean="0"/>
                  <a:t>.</a:t>
                </a:r>
              </a:p>
              <a:p>
                <a:r>
                  <a:rPr lang="en-US" altLang="zh-CN" dirty="0" smtClean="0"/>
                  <a:t>(2) </a:t>
                </a:r>
                <a:r>
                  <a:rPr lang="zh-CN" altLang="en-US" dirty="0" smtClean="0"/>
                  <a:t>若偶函数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a:t> 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处可导</a:t>
                </a:r>
                <a:r>
                  <a:rPr lang="en-US" altLang="zh-CN" dirty="0"/>
                  <a:t>, </a:t>
                </a:r>
                <a:r>
                  <a:rPr lang="zh-CN" altLang="en-US" dirty="0"/>
                  <a:t>则它在点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处可导</a:t>
                </a:r>
                <a:r>
                  <a:rPr lang="en-US" altLang="zh-CN" dirty="0"/>
                  <a:t>, </a:t>
                </a:r>
                <a:r>
                  <a:rPr lang="zh-CN" altLang="en-US" dirty="0" smtClean="0"/>
                  <a:t>且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smtClean="0"/>
                  <a:t> </a:t>
                </a:r>
                <a:r>
                  <a:rPr lang="zh-CN" altLang="en-US" dirty="0" smtClean="0"/>
                  <a:t>是奇函数</a:t>
                </a:r>
                <a:r>
                  <a:rPr lang="en-US" altLang="zh-CN" dirty="0" smtClean="0"/>
                  <a:t>.</a:t>
                </a:r>
                <a:endParaRPr lang="en-US" altLang="zh-CN" dirty="0"/>
              </a:p>
              <a:p>
                <a:r>
                  <a:rPr lang="zh-CN" altLang="en-US" dirty="0" smtClean="0">
                    <a:solidFill>
                      <a:srgbClr val="0000FF"/>
                    </a:solidFill>
                  </a:rPr>
                  <a:t>证明</a:t>
                </a:r>
                <a:r>
                  <a:rPr lang="zh-CN" altLang="en-US" dirty="0" smtClean="0"/>
                  <a:t> </a:t>
                </a:r>
                <a:r>
                  <a:rPr lang="en-US" altLang="zh-CN" dirty="0" smtClean="0"/>
                  <a:t>(1)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endParaRPr lang="en-US" altLang="zh-CN" i="1" dirty="0" smtClean="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0" smtClean="0">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oMath>
                </a14:m>
                <a:endParaRPr lang="en-US" altLang="zh-CN" dirty="0" smtClean="0"/>
              </a:p>
              <a:p>
                <a:r>
                  <a:rPr lang="en-US" altLang="zh-CN" dirty="0" smtClean="0"/>
                  <a:t>(2)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endParaRPr lang="en-US" altLang="zh-CN" i="1" dirty="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48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定理 </a:t>
                </a:r>
                <a:r>
                  <a:rPr lang="zh-CN" altLang="en-US" dirty="0" smtClean="0"/>
                  <a:t>若周期为 </a:t>
                </a:r>
                <a14:m>
                  <m:oMath xmlns:m="http://schemas.openxmlformats.org/officeDocument/2006/math">
                    <m:r>
                      <a:rPr lang="en-US" altLang="zh-CN" b="0" i="1" smtClean="0">
                        <a:latin typeface="Cambria Math" panose="02040503050406030204" pitchFamily="18" charset="0"/>
                      </a:rPr>
                      <m:t>𝑇</m:t>
                    </m:r>
                  </m:oMath>
                </a14:m>
                <a:r>
                  <a:rPr lang="zh-CN" altLang="en-US" dirty="0" smtClean="0"/>
                  <a:t> 的函数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smtClean="0"/>
                  <a:t> 在</a:t>
                </a:r>
                <a:r>
                  <a:rPr lang="zh-CN" altLang="en-US" dirty="0"/>
                  <a:t>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a:t>处可导</a:t>
                </a:r>
                <a:r>
                  <a:rPr lang="en-US" altLang="zh-CN" dirty="0"/>
                  <a:t>, </a:t>
                </a:r>
                <a:r>
                  <a:rPr lang="zh-CN" altLang="en-US" dirty="0" smtClean="0"/>
                  <a:t>则它在</a:t>
                </a:r>
                <a:r>
                  <a:rPr lang="zh-CN" altLang="en-US" dirty="0"/>
                  <a:t>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 处可导</a:t>
                </a:r>
                <a:r>
                  <a:rPr lang="en-US" altLang="zh-CN" dirty="0"/>
                  <a:t>, </a:t>
                </a:r>
                <a:r>
                  <a:rPr lang="zh-CN" altLang="en-US" dirty="0" smtClean="0"/>
                  <a:t>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是周期为 </a:t>
                </a:r>
                <a14:m>
                  <m:oMath xmlns:m="http://schemas.openxmlformats.org/officeDocument/2006/math">
                    <m:r>
                      <a:rPr lang="en-US" altLang="zh-CN" b="0" i="1" smtClean="0">
                        <a:latin typeface="Cambria Math" panose="02040503050406030204" pitchFamily="18" charset="0"/>
                      </a:rPr>
                      <m:t>𝑇</m:t>
                    </m:r>
                  </m:oMath>
                </a14:m>
                <a:r>
                  <a:rPr lang="zh-CN" altLang="en-US" dirty="0" smtClean="0"/>
                  <a:t> 的函数</a:t>
                </a:r>
                <a:r>
                  <a:rPr lang="en-US" altLang="zh-CN" dirty="0" smtClean="0"/>
                  <a:t>.</a:t>
                </a:r>
              </a:p>
              <a:p>
                <a:r>
                  <a:rPr lang="zh-CN" altLang="en-US" dirty="0" smtClean="0">
                    <a:solidFill>
                      <a:srgbClr val="0000FF"/>
                    </a:solidFill>
                  </a:rPr>
                  <a:t>证明</a:t>
                </a:r>
                <a:r>
                  <a:rPr lang="en-US" altLang="zh-CN" dirty="0" smtClean="0"/>
                  <a:t> </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en-US" altLang="zh-CN" sz="2800" i="1">
                            <a:latin typeface="Cambria Math" panose="02040503050406030204" pitchFamily="18" charset="0"/>
                          </a:rPr>
                        </m:ctrlPr>
                      </m:dPr>
                      <m:e>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0</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𝑇</m:t>
                        </m:r>
                      </m:e>
                    </m:d>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Name>
                      <m:e>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𝑇</m:t>
                                </m:r>
                                <m:r>
                                  <a:rPr lang="en-US" altLang="zh-CN" sz="2800" b="0" i="1" smtClean="0">
                                    <a:latin typeface="Cambria Math" panose="02040503050406030204" pitchFamily="18" charset="0"/>
                                  </a:rPr>
                                  <m:t>+</m:t>
                                </m:r>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0</m:t>
                                    </m:r>
                                  </m:sub>
                                </m:sSub>
                                <m:r>
                                  <a:rPr lang="en-US" altLang="zh-CN" sz="2800" i="1">
                                    <a:latin typeface="Cambria Math" panose="02040503050406030204" pitchFamily="18" charset="0"/>
                                  </a:rPr>
                                  <m:t>+</m:t>
                                </m:r>
                                <m:r>
                                  <a:rPr lang="en-US" altLang="zh-CN" sz="2800" i="1">
                                    <a:latin typeface="Cambria Math" panose="02040503050406030204" pitchFamily="18" charset="0"/>
                                  </a:rPr>
                                  <m:t>𝑇</m:t>
                                </m:r>
                              </m:e>
                            </m:d>
                          </m:num>
                          <m:den>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den>
                        </m:f>
                      </m:e>
                    </m:func>
                  </m:oMath>
                </a14:m>
                <a:endParaRPr lang="en-US" altLang="zh-CN" i="1" dirty="0" smtClean="0">
                  <a:latin typeface="Cambria Math" panose="02040503050406030204" pitchFamily="18" charset="0"/>
                </a:endParaRPr>
              </a:p>
              <a:p>
                <a14:m>
                  <m:oMath xmlns:m="http://schemas.openxmlformats.org/officeDocument/2006/math">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Name>
                      <m:e>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e>
                            </m:d>
                          </m:num>
                          <m:den>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den>
                        </m:f>
                      </m:e>
                    </m:func>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0</m:t>
                            </m:r>
                          </m:sub>
                        </m:sSub>
                      </m:e>
                    </m:d>
                    <m:r>
                      <a:rPr lang="en-US" altLang="zh-CN" sz="2800" i="1">
                        <a:latin typeface="Cambria Math" panose="02040503050406030204" pitchFamily="18" charset="0"/>
                      </a:rPr>
                      <m:t>.</m:t>
                    </m:r>
                  </m:oMath>
                </a14:m>
                <a:endParaRPr lang="en-US" altLang="zh-CN" dirty="0" smtClean="0"/>
              </a:p>
              <a:p>
                <a:r>
                  <a:rPr lang="zh-CN" altLang="en-US" dirty="0" smtClean="0"/>
                  <a:t>注意该命题的逆命题不成立</a:t>
                </a:r>
                <a:r>
                  <a:rPr lang="en-US" altLang="zh-CN" dirty="0" smtClean="0"/>
                  <a:t>, </a:t>
                </a:r>
                <a:r>
                  <a:rPr lang="zh-CN" altLang="en-US" dirty="0" smtClean="0"/>
                  <a:t>例如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0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236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a:t>求函数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𝜇</m:t>
                        </m:r>
                      </m:sup>
                    </m:sSup>
                  </m:oMath>
                </a14:m>
                <a:r>
                  <a:rPr lang="zh-CN" altLang="en-US" dirty="0" smtClean="0"/>
                  <a:t> 的</a:t>
                </a:r>
                <a:r>
                  <a:rPr lang="zh-CN" altLang="en-US" dirty="0"/>
                  <a:t>导数</a:t>
                </a:r>
                <a:r>
                  <a:rPr lang="en-US" altLang="zh-CN" dirty="0"/>
                  <a:t>.</a:t>
                </a:r>
              </a:p>
              <a:p>
                <a:r>
                  <a:rPr lang="zh-CN" altLang="en-US" dirty="0" smtClean="0">
                    <a:solidFill>
                      <a:srgbClr val="0000FF"/>
                    </a:solidFill>
                  </a:rPr>
                  <a:t>解</a:t>
                </a:r>
                <a:r>
                  <a:rPr lang="zh-CN" altLang="en-US" dirty="0" smtClean="0"/>
                  <a:t> 我们先考虑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oMath>
                </a14:m>
                <a:r>
                  <a:rPr lang="zh-CN" altLang="en-US" dirty="0" smtClean="0"/>
                  <a:t> 情形</a:t>
                </a:r>
                <a:r>
                  <a:rPr lang="en-US" altLang="zh-CN" dirty="0" smtClean="0"/>
                  <a:t>. </a:t>
                </a:r>
                <a:r>
                  <a:rPr lang="zh-CN" altLang="en-US" dirty="0" smtClean="0"/>
                  <a:t>由于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𝜇</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sup>
                    </m:sSup>
                  </m:oMath>
                </a14:m>
                <a:r>
                  <a:rPr lang="en-US" altLang="zh-CN" dirty="0" smtClean="0"/>
                  <a:t>, </a:t>
                </a:r>
                <a:r>
                  <a:rPr lang="zh-CN" altLang="en-US" dirty="0" smtClean="0"/>
                  <a:t>因此 </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𝜇</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𝜇</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𝑥</m:t>
                                  </m:r>
                                </m:e>
                              </m:func>
                            </m:e>
                          </m:d>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𝜇</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𝜇</m:t>
                          </m:r>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𝜇</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𝜇</m:t>
                          </m:r>
                          <m:r>
                            <a:rPr lang="en-US" altLang="zh-CN" b="0" i="1" smtClean="0">
                              <a:latin typeface="Cambria Math" panose="02040503050406030204" pitchFamily="18" charset="0"/>
                            </a:rPr>
                            <m:t>−1</m:t>
                          </m:r>
                        </m:sup>
                      </m:sSup>
                      <m:r>
                        <a:rPr lang="en-US" altLang="zh-CN" i="1">
                          <a:latin typeface="Cambria Math" panose="02040503050406030204" pitchFamily="18" charset="0"/>
                        </a:rPr>
                        <m:t>.</m:t>
                      </m:r>
                    </m:oMath>
                  </m:oMathPara>
                </a14:m>
                <a:endParaRPr lang="en-US" altLang="zh-CN" dirty="0" smtClean="0"/>
              </a:p>
              <a:p>
                <a:r>
                  <a:rPr lang="zh-CN" altLang="en-US" dirty="0" smtClean="0"/>
                  <a:t>当 </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num>
                      <m:den>
                        <m:r>
                          <a:rPr lang="en-US" altLang="zh-CN" b="0" i="1" smtClean="0">
                            <a:latin typeface="Cambria Math" panose="02040503050406030204" pitchFamily="18" charset="0"/>
                          </a:rPr>
                          <m:t>𝑞</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ℚ</m:t>
                    </m:r>
                  </m:oMath>
                </a14:m>
                <a:r>
                  <a:rPr lang="en-US" altLang="zh-CN" dirty="0" smtClean="0"/>
                  <a:t> </a:t>
                </a:r>
                <a:r>
                  <a:rPr lang="zh-CN" altLang="en-US" dirty="0" smtClean="0"/>
                  <a:t>时</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oMath>
                </a14:m>
                <a:r>
                  <a:rPr lang="en-US" altLang="zh-CN" dirty="0" smtClean="0"/>
                  <a:t> </a:t>
                </a:r>
                <a:r>
                  <a:rPr lang="zh-CN" altLang="en-US" dirty="0" smtClean="0"/>
                  <a:t>均为奇数</a:t>
                </a:r>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为奇函数</a:t>
                </a:r>
                <a:r>
                  <a:rPr lang="en-US" altLang="zh-CN" dirty="0" smtClean="0"/>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&lt;0</m:t>
                    </m:r>
                  </m:oMath>
                </a14:m>
                <a:r>
                  <a:rPr lang="en-US" altLang="zh-CN" dirty="0" smtClean="0"/>
                  <a:t> </a:t>
                </a:r>
                <a:r>
                  <a:rPr lang="zh-CN" altLang="en-US" dirty="0" smtClean="0"/>
                  <a:t>时</a:t>
                </a:r>
                <a:r>
                  <a:rPr lang="en-US" altLang="zh-CN" dirty="0" smtClean="0"/>
                  <a:t>,</a:t>
                </a:r>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𝜇</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e>
                      <m:sup>
                        <m:r>
                          <a:rPr lang="en-US" altLang="zh-CN" i="1">
                            <a:latin typeface="Cambria Math" panose="02040503050406030204" pitchFamily="18" charset="0"/>
                          </a:rPr>
                          <m:t>𝜇</m:t>
                        </m:r>
                        <m:r>
                          <a:rPr lang="en-US" altLang="zh-CN" i="1">
                            <a:latin typeface="Cambria Math" panose="02040503050406030204" pitchFamily="18" charset="0"/>
                          </a:rPr>
                          <m:t>−1</m:t>
                        </m:r>
                      </m:sup>
                    </m:sSup>
                    <m:r>
                      <a:rPr lang="en-US" altLang="zh-CN" i="1">
                        <a:latin typeface="Cambria Math" panose="02040503050406030204" pitchFamily="18" charset="0"/>
                      </a:rPr>
                      <m:t>=</m:t>
                    </m:r>
                    <m:r>
                      <a:rPr lang="en-US" altLang="zh-CN" i="1">
                        <a:latin typeface="Cambria Math" panose="02040503050406030204" pitchFamily="18" charset="0"/>
                      </a:rPr>
                      <m:t>𝜇</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num>
                          <m:den>
                            <m:r>
                              <a:rPr lang="en-US" altLang="zh-CN" b="0" i="1" smtClean="0">
                                <a:latin typeface="Cambria Math" panose="02040503050406030204" pitchFamily="18" charset="0"/>
                              </a:rPr>
                              <m:t>𝑞</m:t>
                            </m:r>
                          </m:den>
                        </m:f>
                      </m:sup>
                    </m:sSup>
                    <m:r>
                      <a:rPr lang="en-US" altLang="zh-CN" b="0" i="1" smtClean="0">
                        <a:latin typeface="Cambria Math" panose="02040503050406030204" pitchFamily="18" charset="0"/>
                      </a:rPr>
                      <m:t>=</m:t>
                    </m:r>
                    <m:r>
                      <a:rPr lang="en-US" altLang="zh-CN" i="1">
                        <a:latin typeface="Cambria Math" panose="02040503050406030204" pitchFamily="18" charset="0"/>
                      </a:rPr>
                      <m:t>𝜇</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f>
                          <m:fPr>
                            <m:ctrlPr>
                              <a:rPr lang="en-US" altLang="zh-CN" i="1">
                                <a:latin typeface="Cambria Math" panose="02040503050406030204" pitchFamily="18" charset="0"/>
                              </a:rPr>
                            </m:ctrlPr>
                          </m:fPr>
                          <m:num>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num>
                          <m:den>
                            <m:r>
                              <a:rPr lang="en-US" altLang="zh-CN" i="1">
                                <a:latin typeface="Cambria Math" panose="02040503050406030204" pitchFamily="18" charset="0"/>
                              </a:rPr>
                              <m:t>𝑞</m:t>
                            </m:r>
                          </m:den>
                        </m:f>
                      </m:sup>
                    </m:sSup>
                    <m:r>
                      <a:rPr lang="en-US" altLang="zh-CN" b="0" i="1" smtClean="0">
                        <a:latin typeface="Cambria Math" panose="02040503050406030204" pitchFamily="18" charset="0"/>
                      </a:rPr>
                      <m:t>=</m:t>
                    </m:r>
                    <m:r>
                      <a:rPr lang="en-US" altLang="zh-CN" i="1">
                        <a:latin typeface="Cambria Math" panose="02040503050406030204" pitchFamily="18" charset="0"/>
                      </a:rPr>
                      <m:t>𝜇</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𝜇</m:t>
                        </m:r>
                        <m:r>
                          <a:rPr lang="en-US" altLang="zh-CN" i="1">
                            <a:latin typeface="Cambria Math" panose="02040503050406030204" pitchFamily="18" charset="0"/>
                          </a:rPr>
                          <m:t>−1</m:t>
                        </m:r>
                      </m:sup>
                    </m:sSup>
                    <m:r>
                      <a:rPr lang="en-US" altLang="zh-CN" i="1">
                        <a:latin typeface="Cambria Math" panose="02040503050406030204" pitchFamily="18" charset="0"/>
                      </a:rPr>
                      <m:t>.</m:t>
                    </m:r>
                  </m:oMath>
                </a14:m>
                <a:endParaRPr lang="en-US" altLang="zh-CN" dirty="0"/>
              </a:p>
              <a:p>
                <a:r>
                  <a:rPr lang="zh-CN" altLang="en-US" dirty="0" smtClean="0"/>
                  <a:t>若 </a:t>
                </a:r>
                <a14:m>
                  <m:oMath xmlns:m="http://schemas.openxmlformats.org/officeDocument/2006/math">
                    <m:r>
                      <a:rPr lang="en-US" altLang="zh-CN" b="0" i="1" smtClean="0">
                        <a:latin typeface="Cambria Math" panose="02040503050406030204" pitchFamily="18" charset="0"/>
                      </a:rPr>
                      <m:t>𝑝</m:t>
                    </m:r>
                  </m:oMath>
                </a14:m>
                <a:r>
                  <a:rPr lang="en-US" altLang="zh-CN" dirty="0" smtClean="0"/>
                  <a:t> </a:t>
                </a:r>
                <a:r>
                  <a:rPr lang="zh-CN" altLang="en-US" dirty="0" smtClean="0"/>
                  <a:t>为偶数</a:t>
                </a:r>
                <a:r>
                  <a:rPr lang="en-US" altLang="zh-CN" dirty="0" smtClean="0"/>
                  <a:t>, </a:t>
                </a:r>
                <a14:m>
                  <m:oMath xmlns:m="http://schemas.openxmlformats.org/officeDocument/2006/math">
                    <m:r>
                      <a:rPr lang="en-US" altLang="zh-CN" b="0" i="1" smtClean="0">
                        <a:latin typeface="Cambria Math" panose="02040503050406030204" pitchFamily="18" charset="0"/>
                      </a:rPr>
                      <m:t>𝑞</m:t>
                    </m:r>
                  </m:oMath>
                </a14:m>
                <a:r>
                  <a:rPr lang="en-US" altLang="zh-CN" dirty="0" smtClean="0"/>
                  <a:t> </a:t>
                </a:r>
                <a:r>
                  <a:rPr lang="zh-CN" altLang="en-US" dirty="0" smtClean="0"/>
                  <a:t>为奇数</a:t>
                </a:r>
                <a:r>
                  <a:rPr lang="en-US" altLang="zh-CN" dirty="0" smtClean="0"/>
                  <a:t>, </a:t>
                </a:r>
                <a:r>
                  <a:rPr lang="zh-CN" altLang="en-US" dirty="0" smtClean="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smtClean="0"/>
                  <a:t>为偶函数</a:t>
                </a:r>
                <a:r>
                  <a:rPr lang="en-US" altLang="zh-CN" dirty="0"/>
                  <a:t>,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&lt;0</m:t>
                    </m:r>
                  </m:oMath>
                </a14:m>
                <a:r>
                  <a:rPr lang="en-US" altLang="zh-CN" dirty="0"/>
                  <a:t> </a:t>
                </a:r>
                <a:r>
                  <a:rPr lang="zh-CN" altLang="en-US" dirty="0"/>
                  <a:t>时</a:t>
                </a:r>
                <a:r>
                  <a:rPr lang="en-US" altLang="zh-CN" dirty="0"/>
                  <a:t>,</a:t>
                </a:r>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𝜇</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e>
                      <m:sup>
                        <m:r>
                          <a:rPr lang="en-US" altLang="zh-CN" i="1">
                            <a:latin typeface="Cambria Math" panose="02040503050406030204" pitchFamily="18" charset="0"/>
                          </a:rPr>
                          <m:t>𝜇</m:t>
                        </m:r>
                        <m:r>
                          <a:rPr lang="en-US" altLang="zh-CN" i="1">
                            <a:latin typeface="Cambria Math" panose="02040503050406030204" pitchFamily="18" charset="0"/>
                          </a:rPr>
                          <m:t>−1</m:t>
                        </m:r>
                      </m:sup>
                    </m:sSup>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𝜇</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e>
                      <m:sup>
                        <m:f>
                          <m:fPr>
                            <m:ctrlPr>
                              <a:rPr lang="en-US" altLang="zh-CN" i="1">
                                <a:latin typeface="Cambria Math" panose="02040503050406030204" pitchFamily="18" charset="0"/>
                              </a:rPr>
                            </m:ctrlPr>
                          </m:fPr>
                          <m:num>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num>
                          <m:den>
                            <m:r>
                              <a:rPr lang="en-US" altLang="zh-CN" i="1">
                                <a:latin typeface="Cambria Math" panose="02040503050406030204" pitchFamily="18" charset="0"/>
                              </a:rPr>
                              <m:t>𝑞</m:t>
                            </m:r>
                          </m:den>
                        </m:f>
                      </m:sup>
                    </m:sSup>
                    <m:r>
                      <a:rPr lang="en-US" altLang="zh-CN" i="1">
                        <a:latin typeface="Cambria Math" panose="02040503050406030204" pitchFamily="18" charset="0"/>
                      </a:rPr>
                      <m:t>=</m:t>
                    </m:r>
                    <m:r>
                      <a:rPr lang="en-US" altLang="zh-CN" i="1">
                        <a:latin typeface="Cambria Math" panose="02040503050406030204" pitchFamily="18" charset="0"/>
                      </a:rPr>
                      <m:t>𝜇</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f>
                          <m:fPr>
                            <m:ctrlPr>
                              <a:rPr lang="en-US" altLang="zh-CN" i="1">
                                <a:latin typeface="Cambria Math" panose="02040503050406030204" pitchFamily="18" charset="0"/>
                              </a:rPr>
                            </m:ctrlPr>
                          </m:fPr>
                          <m:num>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num>
                          <m:den>
                            <m:r>
                              <a:rPr lang="en-US" altLang="zh-CN" i="1">
                                <a:latin typeface="Cambria Math" panose="02040503050406030204" pitchFamily="18" charset="0"/>
                              </a:rPr>
                              <m:t>𝑞</m:t>
                            </m:r>
                          </m:den>
                        </m:f>
                      </m:sup>
                    </m:sSup>
                    <m:r>
                      <a:rPr lang="en-US" altLang="zh-CN" i="1">
                        <a:latin typeface="Cambria Math" panose="02040503050406030204" pitchFamily="18" charset="0"/>
                      </a:rPr>
                      <m:t>=</m:t>
                    </m:r>
                    <m:r>
                      <a:rPr lang="en-US" altLang="zh-CN" i="1">
                        <a:latin typeface="Cambria Math" panose="02040503050406030204" pitchFamily="18" charset="0"/>
                      </a:rPr>
                      <m:t>𝜇</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𝜇</m:t>
                        </m:r>
                        <m:r>
                          <a:rPr lang="en-US" altLang="zh-CN" i="1">
                            <a:latin typeface="Cambria Math" panose="02040503050406030204" pitchFamily="18" charset="0"/>
                          </a:rPr>
                          <m:t>−1</m:t>
                        </m:r>
                      </m:sup>
                    </m:sSup>
                    <m:r>
                      <a:rPr lang="en-US" altLang="zh-CN" i="1">
                        <a:latin typeface="Cambria Math" panose="02040503050406030204" pitchFamily="18" charset="0"/>
                      </a:rPr>
                      <m:t>.</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969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不难看出</a:t>
                </a:r>
                <a:r>
                  <a:rPr lang="en-US" altLang="zh-CN" dirty="0"/>
                  <a:t>, </a:t>
                </a:r>
                <a:r>
                  <a:rPr lang="zh-CN" altLang="en-US" dirty="0"/>
                  <a:t>若 </a:t>
                </a:r>
                <a14:m>
                  <m:oMath xmlns:m="http://schemas.openxmlformats.org/officeDocument/2006/math">
                    <m:r>
                      <a:rPr lang="en-US" altLang="zh-CN" i="1">
                        <a:latin typeface="Cambria Math" panose="02040503050406030204" pitchFamily="18" charset="0"/>
                      </a:rPr>
                      <m:t>𝜇</m:t>
                    </m:r>
                    <m:r>
                      <a:rPr lang="en-US" altLang="zh-CN" i="1">
                        <a:latin typeface="Cambria Math" panose="02040503050406030204" pitchFamily="18" charset="0"/>
                      </a:rPr>
                      <m:t>&gt;1</m:t>
                    </m:r>
                  </m:oMath>
                </a14:m>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 </a:t>
                </a:r>
                <a:r>
                  <a:rPr lang="zh-CN" altLang="en-US" dirty="0"/>
                  <a:t>若 </a:t>
                </a:r>
                <a14:m>
                  <m:oMath xmlns:m="http://schemas.openxmlformats.org/officeDocument/2006/math">
                    <m:r>
                      <a:rPr lang="en-US" altLang="zh-CN" i="1">
                        <a:latin typeface="Cambria Math" panose="02040503050406030204" pitchFamily="18" charset="0"/>
                      </a:rPr>
                      <m:t>𝜇</m:t>
                    </m:r>
                    <m:r>
                      <a:rPr lang="en-US" altLang="zh-CN" i="1" smtClean="0">
                        <a:latin typeface="Cambria Math" panose="02040503050406030204" pitchFamily="18" charset="0"/>
                      </a:rPr>
                      <m:t>=</m:t>
                    </m:r>
                    <m:r>
                      <a:rPr lang="en-US" altLang="zh-CN" i="1">
                        <a:latin typeface="Cambria Math" panose="02040503050406030204" pitchFamily="18" charset="0"/>
                      </a:rPr>
                      <m:t>1</m:t>
                    </m:r>
                  </m:oMath>
                </a14:m>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r>
                      <a:rPr lang="en-US" altLang="zh-CN" b="0" i="1" smtClean="0">
                        <a:latin typeface="Cambria Math" panose="02040503050406030204" pitchFamily="18" charset="0"/>
                      </a:rPr>
                      <m:t>1</m:t>
                    </m:r>
                  </m:oMath>
                </a14:m>
                <a:r>
                  <a:rPr lang="en-US" altLang="zh-CN" dirty="0"/>
                  <a:t>; , </a:t>
                </a:r>
                <a:r>
                  <a:rPr lang="zh-CN" altLang="en-US" dirty="0"/>
                  <a:t>若 </a:t>
                </a:r>
                <a14:m>
                  <m:oMath xmlns:m="http://schemas.openxmlformats.org/officeDocument/2006/math">
                    <m:r>
                      <a:rPr lang="en-US" altLang="zh-CN" b="0" i="0" smtClean="0">
                        <a:latin typeface="Cambria Math" panose="02040503050406030204" pitchFamily="18" charset="0"/>
                      </a:rPr>
                      <m:t>0&lt;</m:t>
                    </m:r>
                    <m:r>
                      <a:rPr lang="en-US" altLang="zh-CN" i="1">
                        <a:latin typeface="Cambria Math" panose="02040503050406030204" pitchFamily="18" charset="0"/>
                      </a:rPr>
                      <m:t>𝜇</m:t>
                    </m:r>
                    <m:r>
                      <a:rPr lang="en-US" altLang="zh-CN" i="1" smtClean="0">
                        <a:latin typeface="Cambria Math" panose="02040503050406030204" pitchFamily="18" charset="0"/>
                      </a:rPr>
                      <m:t>&lt;</m:t>
                    </m:r>
                    <m:r>
                      <a:rPr lang="en-US" altLang="zh-CN" i="1">
                        <a:latin typeface="Cambria Math" panose="02040503050406030204" pitchFamily="18" charset="0"/>
                      </a:rPr>
                      <m:t>1</m:t>
                    </m:r>
                  </m:oMath>
                </a14:m>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t> </a:t>
                </a:r>
                <a:r>
                  <a:rPr lang="zh-CN" altLang="en-US" dirty="0" smtClean="0"/>
                  <a:t>不存在</a:t>
                </a:r>
                <a:r>
                  <a:rPr lang="en-US" altLang="zh-CN" dirty="0" smtClean="0"/>
                  <a:t>.</a:t>
                </a:r>
              </a:p>
              <a:p>
                <a:r>
                  <a:rPr lang="zh-CN" altLang="en-US" dirty="0" smtClean="0"/>
                  <a:t>综上所述</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𝜇</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𝜇</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𝜇</m:t>
                          </m:r>
                          <m:r>
                            <a:rPr lang="en-US" altLang="zh-CN" b="0" i="1" smtClean="0">
                              <a:latin typeface="Cambria Math" panose="02040503050406030204" pitchFamily="18" charset="0"/>
                            </a:rPr>
                            <m:t>−1</m:t>
                          </m:r>
                        </m:sup>
                      </m:sSup>
                    </m:oMath>
                  </m:oMathPara>
                </a14:m>
                <a:endParaRPr lang="en-US" altLang="zh-CN" b="0" dirty="0" smtClean="0"/>
              </a:p>
              <a:p>
                <a:r>
                  <a:rPr lang="zh-CN" altLang="en-US" dirty="0" smtClean="0"/>
                  <a:t>对任意 </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ℝ</m:t>
                    </m:r>
                  </m:oMath>
                </a14:m>
                <a:r>
                  <a:rPr lang="en-US" altLang="zh-CN" dirty="0" smtClean="0"/>
                  <a:t> </a:t>
                </a:r>
                <a:r>
                  <a:rPr lang="zh-CN" altLang="en-US" dirty="0" smtClean="0"/>
                  <a:t>以及任意属于该函数定义域开区间内的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成立</a:t>
                </a:r>
                <a:r>
                  <a:rPr lang="en-US" altLang="zh-CN" dirty="0" smtClean="0"/>
                  <a:t>.</a:t>
                </a:r>
              </a:p>
              <a:p>
                <a:r>
                  <a:rPr lang="zh-CN" altLang="en-US" dirty="0"/>
                  <a:t>特别</a:t>
                </a:r>
                <a:r>
                  <a:rPr lang="zh-CN" altLang="en-US" dirty="0" smtClean="0"/>
                  <a:t>地</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𝑥</m:t>
                                      </m:r>
                                    </m:e>
                                  </m:rad>
                                </m:den>
                              </m:f>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2</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𝑥</m:t>
                              </m:r>
                            </m:e>
                          </m:rad>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e>
                      </m:d>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316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例 </a:t>
                </a:r>
                <a:r>
                  <a:rPr lang="zh-CN" altLang="en-US" dirty="0"/>
                  <a:t>求函数</a:t>
                </a:r>
                <a:r>
                  <a:rPr lang="zh-CN" altLang="en-US" dirty="0">
                    <a:solidFill>
                      <a:srgbClr val="0000FF"/>
                    </a:solidFill>
                  </a:rPr>
                  <a:t> </a:t>
                </a: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sh</m:t>
                        </m:r>
                      </m:fName>
                      <m:e>
                        <m:r>
                          <a:rPr lang="en-US" altLang="zh-CN" sz="2800" i="1">
                            <a:latin typeface="Cambria Math" panose="02040503050406030204" pitchFamily="18" charset="0"/>
                          </a:rPr>
                          <m:t>𝑥</m:t>
                        </m:r>
                      </m:e>
                    </m:func>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𝑥</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m:t>
                            </m:r>
                            <m:r>
                              <a:rPr lang="en-US" altLang="zh-CN" sz="2800" i="1">
                                <a:latin typeface="Cambria Math" panose="02040503050406030204" pitchFamily="18" charset="0"/>
                              </a:rPr>
                              <m:t>𝑥</m:t>
                            </m:r>
                          </m:sup>
                        </m:sSup>
                      </m:num>
                      <m:den>
                        <m:r>
                          <a:rPr lang="en-US" altLang="zh-CN" sz="2800" i="1">
                            <a:latin typeface="Cambria Math" panose="02040503050406030204" pitchFamily="18" charset="0"/>
                          </a:rPr>
                          <m:t>2</m:t>
                        </m:r>
                      </m:den>
                    </m:f>
                  </m:oMath>
                </a14:m>
                <a:r>
                  <a:rPr lang="en-US" altLang="zh-CN" dirty="0"/>
                  <a:t> </a:t>
                </a:r>
                <a:r>
                  <a:rPr lang="zh-CN" altLang="en-US" dirty="0"/>
                  <a:t>的导数</a:t>
                </a:r>
                <a:r>
                  <a:rPr lang="en-US" altLang="zh-CN" dirty="0"/>
                  <a:t>.</a:t>
                </a:r>
              </a:p>
              <a:p>
                <a:r>
                  <a:rPr lang="zh-CN" altLang="en-US" dirty="0">
                    <a:solidFill>
                      <a:srgbClr val="0000FF"/>
                    </a:solidFill>
                  </a:rPr>
                  <a:t>解 </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𝑥</m:t>
                                    </m:r>
                                  </m:sup>
                                </m:sSup>
                              </m:e>
                            </m:d>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m:t>
                                    </m:r>
                                    <m:r>
                                      <a:rPr lang="en-US" altLang="zh-CN" sz="2800" i="1">
                                        <a:latin typeface="Cambria Math" panose="02040503050406030204" pitchFamily="18" charset="0"/>
                                      </a:rPr>
                                      <m:t>𝑥</m:t>
                                    </m:r>
                                  </m:sup>
                                </m:sSup>
                              </m:e>
                            </m:d>
                          </m:e>
                          <m:sup>
                            <m:r>
                              <a:rPr lang="en-US" altLang="zh-CN" sz="2800" i="1">
                                <a:latin typeface="Cambria Math" panose="02040503050406030204" pitchFamily="18" charset="0"/>
                              </a:rPr>
                              <m:t>′</m:t>
                            </m:r>
                          </m:sup>
                        </m:sSup>
                      </m:num>
                      <m:den>
                        <m:r>
                          <a:rPr lang="en-US" altLang="zh-CN" sz="2800" i="1">
                            <a:latin typeface="Cambria Math" panose="02040503050406030204" pitchFamily="18" charset="0"/>
                          </a:rPr>
                          <m:t>2</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𝑥</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m:t>
                            </m:r>
                            <m:r>
                              <a:rPr lang="en-US" altLang="zh-CN" sz="2800" i="1">
                                <a:latin typeface="Cambria Math" panose="02040503050406030204" pitchFamily="18" charset="0"/>
                              </a:rPr>
                              <m:t>𝑥</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m:t>
                                </m:r>
                                <m:r>
                                  <a:rPr lang="en-US" altLang="zh-CN" sz="2800" i="1">
                                    <a:latin typeface="Cambria Math" panose="02040503050406030204" pitchFamily="18" charset="0"/>
                                  </a:rPr>
                                  <m:t>𝑥</m:t>
                                </m:r>
                              </m:e>
                            </m:d>
                          </m:e>
                          <m:sup>
                            <m:r>
                              <a:rPr lang="en-US" altLang="zh-CN" sz="2800" i="1">
                                <a:latin typeface="Cambria Math" panose="02040503050406030204" pitchFamily="18" charset="0"/>
                              </a:rPr>
                              <m:t>′</m:t>
                            </m:r>
                          </m:sup>
                        </m:sSup>
                      </m:num>
                      <m:den>
                        <m:r>
                          <a:rPr lang="en-US" altLang="zh-CN" sz="2800" i="1">
                            <a:latin typeface="Cambria Math" panose="02040503050406030204" pitchFamily="18" charset="0"/>
                          </a:rPr>
                          <m:t>2</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𝑥</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m:t>
                            </m:r>
                            <m:r>
                              <a:rPr lang="en-US" altLang="zh-CN" sz="2800" i="1">
                                <a:latin typeface="Cambria Math" panose="02040503050406030204" pitchFamily="18" charset="0"/>
                              </a:rPr>
                              <m:t>𝑥</m:t>
                            </m:r>
                          </m:sup>
                        </m:sSup>
                      </m:num>
                      <m:den>
                        <m:r>
                          <a:rPr lang="en-US" altLang="zh-CN" sz="2800" i="1">
                            <a:latin typeface="Cambria Math" panose="02040503050406030204" pitchFamily="18" charset="0"/>
                          </a:rPr>
                          <m:t>2</m:t>
                        </m:r>
                      </m:den>
                    </m:f>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ch</m:t>
                        </m:r>
                      </m:fName>
                      <m:e>
                        <m:r>
                          <a:rPr lang="en-US" altLang="zh-CN" sz="2800" i="1">
                            <a:latin typeface="Cambria Math" panose="02040503050406030204" pitchFamily="18" charset="0"/>
                          </a:rPr>
                          <m:t>𝑥</m:t>
                        </m:r>
                      </m:e>
                    </m:func>
                  </m:oMath>
                </a14:m>
                <a:r>
                  <a:rPr lang="en-US" altLang="zh-CN" dirty="0"/>
                  <a:t>.</a:t>
                </a:r>
              </a:p>
              <a:p>
                <a:r>
                  <a:rPr lang="zh-CN" altLang="en-US" dirty="0"/>
                  <a:t>同理 </a:t>
                </a:r>
                <a14:m>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ch</m:t>
                                </m:r>
                              </m:fName>
                              <m:e>
                                <m:r>
                                  <a:rPr lang="en-US" altLang="zh-CN" sz="2800" i="1">
                                    <a:latin typeface="Cambria Math" panose="02040503050406030204" pitchFamily="18" charset="0"/>
                                  </a:rPr>
                                  <m:t>𝑥</m:t>
                                </m:r>
                              </m:e>
                            </m:func>
                          </m:e>
                        </m:d>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sh</m:t>
                        </m:r>
                      </m:fName>
                      <m:e>
                        <m:r>
                          <a:rPr lang="en-US" altLang="zh-CN" sz="2800" i="1">
                            <a:latin typeface="Cambria Math" panose="02040503050406030204" pitchFamily="18" charset="0"/>
                          </a:rPr>
                          <m:t>𝑥</m:t>
                        </m:r>
                      </m:e>
                    </m:func>
                    <m:r>
                      <a:rPr lang="en-US" altLang="zh-CN" sz="2800" i="1">
                        <a:latin typeface="Cambria Math" panose="02040503050406030204" pitchFamily="18" charset="0"/>
                      </a:rPr>
                      <m:t>, </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th</m:t>
                                </m:r>
                              </m:fName>
                              <m:e>
                                <m:r>
                                  <a:rPr lang="en-US" altLang="zh-CN" sz="2800" i="1">
                                    <a:latin typeface="Cambria Math" panose="02040503050406030204" pitchFamily="18" charset="0"/>
                                  </a:rPr>
                                  <m:t>𝑥</m:t>
                                </m:r>
                              </m:e>
                            </m:func>
                          </m:e>
                        </m:d>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func>
                          <m:funcPr>
                            <m:ctrlPr>
                              <a:rPr lang="en-US" altLang="zh-CN" sz="2800" i="1">
                                <a:latin typeface="Cambria Math" panose="02040503050406030204" pitchFamily="18" charset="0"/>
                              </a:rPr>
                            </m:ctrlPr>
                          </m:funcPr>
                          <m:fName>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ch</m:t>
                                </m:r>
                              </m:e>
                              <m:sup>
                                <m:r>
                                  <a:rPr lang="en-US" altLang="zh-CN" sz="2800">
                                    <a:latin typeface="Cambria Math" panose="02040503050406030204" pitchFamily="18" charset="0"/>
                                  </a:rPr>
                                  <m:t>2</m:t>
                                </m:r>
                              </m:sup>
                            </m:sSup>
                          </m:fName>
                          <m:e>
                            <m:r>
                              <a:rPr lang="en-US" altLang="zh-CN" sz="2800" i="1">
                                <a:latin typeface="Cambria Math" panose="02040503050406030204" pitchFamily="18" charset="0"/>
                              </a:rPr>
                              <m:t>𝑥</m:t>
                            </m:r>
                          </m:e>
                        </m:func>
                      </m:den>
                    </m:f>
                  </m:oMath>
                </a14:m>
                <a:r>
                  <a:rPr lang="en-US" altLang="zh-CN" dirty="0" smtClean="0"/>
                  <a:t>.</a:t>
                </a:r>
              </a:p>
              <a:p>
                <a:r>
                  <a:rPr lang="zh-CN" altLang="en-US" dirty="0">
                    <a:solidFill>
                      <a:srgbClr val="0000FF"/>
                    </a:solidFill>
                  </a:rPr>
                  <a:t>例 </a:t>
                </a:r>
                <a:r>
                  <a:rPr lang="zh-CN" altLang="en-US" dirty="0"/>
                  <a:t>求函数</a:t>
                </a:r>
                <a:r>
                  <a:rPr lang="zh-CN" altLang="en-US" dirty="0">
                    <a:solidFill>
                      <a:srgbClr val="0000FF"/>
                    </a:solidFill>
                  </a:rPr>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oMath>
                </a14:m>
                <a:r>
                  <a:rPr lang="en-US" altLang="zh-CN" dirty="0"/>
                  <a:t> </a:t>
                </a:r>
                <a:r>
                  <a:rPr lang="zh-CN" altLang="en-US" dirty="0"/>
                  <a:t>的导数</a:t>
                </a:r>
                <a:r>
                  <a:rPr lang="en-US" altLang="zh-CN" dirty="0"/>
                  <a:t>.</a:t>
                </a:r>
              </a:p>
              <a:p>
                <a:r>
                  <a:rPr lang="zh-CN" altLang="en-US" dirty="0">
                    <a:solidFill>
                      <a:srgbClr val="0000FF"/>
                    </a:solidFill>
                  </a:rPr>
                  <a:t>解 </a:t>
                </a:r>
                <a:r>
                  <a:rPr lang="zh-CN" altLang="en-US" dirty="0" smtClean="0">
                    <a:solidFill>
                      <a:schemeClr val="tx1"/>
                    </a:solidFill>
                  </a:rPr>
                  <a:t>当 </a:t>
                </a:r>
                <a14:m>
                  <m:oMath xmlns:m="http://schemas.openxmlformats.org/officeDocument/2006/math">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&gt;0</m:t>
                    </m:r>
                  </m:oMath>
                </a14:m>
                <a:r>
                  <a:rPr lang="zh-CN" altLang="en-US" dirty="0" smtClean="0">
                    <a:solidFill>
                      <a:schemeClr val="tx1"/>
                    </a:solidFill>
                  </a:rPr>
                  <a:t> 时</a:t>
                </a:r>
                <a:r>
                  <a:rPr lang="en-US" altLang="zh-CN" dirty="0" smtClean="0">
                    <a:solidFill>
                      <a:schemeClr val="tx1"/>
                    </a:solidFill>
                  </a:rPr>
                  <a:t>,</a:t>
                </a:r>
                <a:r>
                  <a:rPr lang="zh-CN" altLang="en-US" dirty="0" smtClean="0">
                    <a:solidFill>
                      <a:schemeClr val="tx1"/>
                    </a:solidFill>
                  </a:rPr>
                  <a:t> </a:t>
                </a:r>
                <a14:m>
                  <m:oMath xmlns:m="http://schemas.openxmlformats.org/officeDocument/2006/math">
                    <m:sSup>
                      <m:sSupPr>
                        <m:ctrlPr>
                          <a:rPr lang="en-US" altLang="zh-CN" sz="2800" i="1">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𝑓</m:t>
                        </m:r>
                      </m:e>
                      <m:sup>
                        <m:r>
                          <a:rPr lang="en-US" altLang="zh-CN" sz="2800" i="1">
                            <a:solidFill>
                              <a:schemeClr val="tx1"/>
                            </a:solidFill>
                            <a:latin typeface="Cambria Math" panose="02040503050406030204" pitchFamily="18" charset="0"/>
                          </a:rPr>
                          <m:t>′</m:t>
                        </m:r>
                      </m:sup>
                    </m:s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b="0" i="1" smtClean="0">
                        <a:latin typeface="Cambria Math" panose="02040503050406030204" pitchFamily="18" charset="0"/>
                      </a:rPr>
                      <m:t>(</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ln</m:t>
                        </m:r>
                      </m:fName>
                      <m:e>
                        <m:r>
                          <a:rPr lang="en-US" altLang="zh-CN" sz="2800" b="0" i="1" smtClean="0">
                            <a:latin typeface="Cambria Math" panose="02040503050406030204" pitchFamily="18" charset="0"/>
                          </a:rPr>
                          <m:t>𝑥</m:t>
                        </m:r>
                      </m:e>
                    </m:func>
                    <m:r>
                      <a:rPr lang="en-US" altLang="zh-CN" sz="2800" b="0" i="1" smtClean="0">
                        <a:latin typeface="Cambria Math" panose="02040503050406030204" pitchFamily="18" charset="0"/>
                      </a:rPr>
                      <m:t>)′</m:t>
                    </m:r>
                    <m:r>
                      <a:rPr lang="en-US" altLang="zh-CN" sz="2800" i="1">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oMath>
                </a14:m>
                <a:r>
                  <a:rPr lang="en-US" altLang="zh-CN" dirty="0" smtClean="0"/>
                  <a:t>.</a:t>
                </a:r>
              </a:p>
              <a:p>
                <a:r>
                  <a:rPr lang="zh-CN" altLang="en-US" dirty="0"/>
                  <a:t>当 </a:t>
                </a:r>
                <a14:m>
                  <m:oMath xmlns:m="http://schemas.openxmlformats.org/officeDocument/2006/math">
                    <m:r>
                      <a:rPr lang="en-US" altLang="zh-CN" i="1">
                        <a:latin typeface="Cambria Math" panose="02040503050406030204" pitchFamily="18" charset="0"/>
                      </a:rPr>
                      <m:t>𝑥</m:t>
                    </m:r>
                    <m:r>
                      <a:rPr lang="en-US" altLang="zh-CN" b="0" i="1" smtClean="0">
                        <a:latin typeface="Cambria Math" panose="02040503050406030204" pitchFamily="18" charset="0"/>
                      </a:rPr>
                      <m:t>&lt;</m:t>
                    </m:r>
                    <m:r>
                      <a:rPr lang="en-US" altLang="zh-CN" i="1">
                        <a:latin typeface="Cambria Math" panose="02040503050406030204" pitchFamily="18" charset="0"/>
                      </a:rPr>
                      <m:t>0</m:t>
                    </m:r>
                  </m:oMath>
                </a14:m>
                <a:r>
                  <a:rPr lang="zh-CN" altLang="en-US" dirty="0"/>
                  <a:t> 时</a:t>
                </a:r>
                <a:r>
                  <a:rPr lang="en-US" altLang="zh-CN" dirty="0"/>
                  <a:t>,</a:t>
                </a:r>
                <a:r>
                  <a:rPr lang="zh-CN" altLang="en-US"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e>
                            </m:func>
                          </m:e>
                        </m:d>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oMath>
                </a14:m>
                <a:r>
                  <a:rPr lang="en-US" altLang="zh-CN" dirty="0" smtClean="0"/>
                  <a:t>. </a:t>
                </a:r>
                <a:r>
                  <a:rPr lang="zh-CN" altLang="en-US" dirty="0" smtClean="0"/>
                  <a:t>也可由偶函数性质得到</a:t>
                </a:r>
                <a:r>
                  <a:rPr lang="en-US" altLang="zh-CN" dirty="0" smtClean="0"/>
                  <a:t>.</a:t>
                </a:r>
                <a:endParaRPr lang="en-US" altLang="zh-CN" dirty="0"/>
              </a:p>
              <a:p>
                <a:r>
                  <a:rPr lang="zh-CN" altLang="en-US" dirty="0" smtClean="0"/>
                  <a:t>所以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𝑥</m:t>
                                    </m:r>
                                  </m:e>
                                </m:d>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oMath>
                </a14:m>
                <a:r>
                  <a:rPr lang="en-US" altLang="zh-CN" dirty="0" smtClean="0"/>
                  <a:t>.</a:t>
                </a:r>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508" b="-5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736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例 </a:t>
                </a:r>
                <a:r>
                  <a:rPr lang="zh-CN" altLang="en-US" dirty="0"/>
                  <a:t>求函数</a:t>
                </a:r>
                <a:r>
                  <a:rPr lang="zh-CN" altLang="en-US" dirty="0">
                    <a:solidFill>
                      <a:srgbClr val="0000FF"/>
                    </a:solidFill>
                  </a:rPr>
                  <a:t> </a:t>
                </a: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b="0" i="0" smtClean="0">
                            <a:latin typeface="Cambria Math" panose="02040503050406030204" pitchFamily="18" charset="0"/>
                          </a:rPr>
                          <m:t>ar</m:t>
                        </m:r>
                        <m:r>
                          <m:rPr>
                            <m:sty m:val="p"/>
                          </m:rPr>
                          <a:rPr lang="en-US" altLang="zh-CN" sz="2800">
                            <a:latin typeface="Cambria Math" panose="02040503050406030204" pitchFamily="18" charset="0"/>
                          </a:rPr>
                          <m:t>sh</m:t>
                        </m:r>
                      </m:fName>
                      <m:e>
                        <m:r>
                          <a:rPr lang="en-US" altLang="zh-CN" sz="2800" i="1">
                            <a:latin typeface="Cambria Math" panose="02040503050406030204" pitchFamily="18" charset="0"/>
                          </a:rPr>
                          <m:t>𝑥</m:t>
                        </m:r>
                      </m:e>
                    </m:func>
                    <m:r>
                      <a:rPr lang="en-US" altLang="zh-CN" sz="2800" i="1">
                        <a:latin typeface="Cambria Math" panose="02040503050406030204" pitchFamily="18" charset="0"/>
                      </a:rPr>
                      <m:t>=</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ln</m:t>
                        </m:r>
                      </m:fName>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rad>
                              <m:radPr>
                                <m:degHide m:val="on"/>
                                <m:ctrlPr>
                                  <a:rPr lang="en-US" altLang="zh-CN" sz="2800" b="0" i="1" smtClean="0">
                                    <a:latin typeface="Cambria Math" panose="02040503050406030204" pitchFamily="18" charset="0"/>
                                  </a:rPr>
                                </m:ctrlPr>
                              </m:radPr>
                              <m:deg/>
                              <m:e>
                                <m:r>
                                  <a:rPr lang="en-US" altLang="zh-CN" sz="2800" b="0" i="1" smtClean="0">
                                    <a:latin typeface="Cambria Math" panose="02040503050406030204" pitchFamily="18" charset="0"/>
                                  </a:rPr>
                                  <m:t>1+</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e>
                            </m:rad>
                          </m:e>
                        </m:d>
                      </m:e>
                    </m:func>
                  </m:oMath>
                </a14:m>
                <a:r>
                  <a:rPr lang="en-US" altLang="zh-CN" dirty="0"/>
                  <a:t> </a:t>
                </a:r>
                <a:r>
                  <a:rPr lang="zh-CN" altLang="en-US" dirty="0"/>
                  <a:t>的导数</a:t>
                </a:r>
                <a:r>
                  <a:rPr lang="en-US" altLang="zh-CN" dirty="0"/>
                  <a:t>.</a:t>
                </a:r>
              </a:p>
              <a:p>
                <a:r>
                  <a:rPr lang="zh-CN" altLang="en-US" dirty="0">
                    <a:solidFill>
                      <a:srgbClr val="0000FF"/>
                    </a:solidFill>
                  </a:rPr>
                  <a:t>解 </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i="1">
                            <a:latin typeface="Cambria Math" panose="02040503050406030204" pitchFamily="18" charset="0"/>
                          </a:rPr>
                          <m:t>𝑥</m:t>
                        </m:r>
                        <m:r>
                          <a:rPr lang="en-US" altLang="zh-CN" sz="2800" i="1">
                            <a:latin typeface="Cambria Math" panose="02040503050406030204" pitchFamily="18" charset="0"/>
                          </a:rPr>
                          <m:t>+</m:t>
                        </m:r>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rad>
                      </m:den>
                    </m:f>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rad>
                          </m:e>
                        </m:d>
                      </m:e>
                      <m:sup>
                        <m:r>
                          <a:rPr lang="en-US" altLang="zh-CN" sz="2800" b="0" i="1" smtClean="0">
                            <a:latin typeface="Cambria Math" panose="02040503050406030204" pitchFamily="18" charset="0"/>
                          </a:rPr>
                          <m:t>′</m:t>
                        </m:r>
                      </m:sup>
                    </m:sSup>
                  </m:oMath>
                </a14:m>
                <a:endParaRPr lang="en-US" altLang="zh-CN" sz="2800" b="0" i="1" dirty="0" smtClean="0">
                  <a:latin typeface="Cambria Math" panose="02040503050406030204" pitchFamily="18" charset="0"/>
                </a:endParaRPr>
              </a:p>
              <a:p>
                <a14:m>
                  <m:oMath xmlns:m="http://schemas.openxmlformats.org/officeDocument/2006/math">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𝑥</m:t>
                        </m:r>
                        <m:r>
                          <a:rPr lang="en-US" altLang="zh-CN" sz="2800" i="1">
                            <a:latin typeface="Cambria Math" panose="02040503050406030204" pitchFamily="18" charset="0"/>
                          </a:rPr>
                          <m:t>+</m:t>
                        </m:r>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rad>
                      </m:den>
                    </m:f>
                    <m:r>
                      <a:rPr lang="en-US" altLang="zh-CN" sz="2800" i="1">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a:rPr lang="en-US" altLang="zh-CN" sz="2800" i="1">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rad>
                          </m:den>
                        </m:f>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e>
                            </m:d>
                          </m:e>
                          <m:sup>
                            <m:r>
                              <a:rPr lang="en-US" altLang="zh-CN" sz="2800" b="0" i="1" smtClean="0">
                                <a:latin typeface="Cambria Math" panose="02040503050406030204" pitchFamily="18" charset="0"/>
                              </a:rPr>
                              <m:t>′</m:t>
                            </m:r>
                          </m:sup>
                        </m:sSup>
                      </m:e>
                    </m:d>
                  </m:oMath>
                </a14:m>
                <a:endParaRPr lang="en-US" altLang="zh-CN" sz="2800" dirty="0" smtClean="0"/>
              </a:p>
              <a:p>
                <a14:m>
                  <m:oMath xmlns:m="http://schemas.openxmlformats.org/officeDocument/2006/math">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𝑥</m:t>
                        </m:r>
                        <m:r>
                          <a:rPr lang="en-US" altLang="zh-CN" sz="2800" i="1">
                            <a:latin typeface="Cambria Math" panose="02040503050406030204" pitchFamily="18" charset="0"/>
                          </a:rPr>
                          <m:t>+</m:t>
                        </m:r>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rad>
                      </m:den>
                    </m:f>
                    <m:r>
                      <a:rPr lang="en-US" altLang="zh-CN" sz="2800" i="1">
                        <a:latin typeface="Cambria Math" panose="02040503050406030204" pitchFamily="18" charset="0"/>
                      </a:rPr>
                      <m:t>⋅</m:t>
                    </m:r>
                    <m:d>
                      <m:dPr>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1+</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𝑥</m:t>
                            </m:r>
                          </m:num>
                          <m:den>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rad>
                          </m:den>
                        </m:f>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rad>
                      </m:den>
                    </m:f>
                    <m:r>
                      <a:rPr lang="en-US" altLang="zh-CN" sz="2800" i="1">
                        <a:latin typeface="Cambria Math" panose="02040503050406030204" pitchFamily="18" charset="0"/>
                      </a:rPr>
                      <m:t>,</m:t>
                    </m:r>
                  </m:oMath>
                </a14:m>
                <a:endParaRPr lang="en-US" altLang="zh-CN" sz="2800" dirty="0" smtClean="0"/>
              </a:p>
              <a:p>
                <a:r>
                  <a:rPr lang="zh-CN" altLang="en-US" dirty="0" smtClean="0"/>
                  <a:t>即 </a:t>
                </a:r>
                <a14:m>
                  <m:oMath xmlns:m="http://schemas.openxmlformats.org/officeDocument/2006/math">
                    <m:sSup>
                      <m:sSupPr>
                        <m:ctrlPr>
                          <a:rPr lang="en-US" altLang="zh-CN" b="0" i="1" dirty="0" smtClean="0">
                            <a:latin typeface="Cambria Math" panose="02040503050406030204" pitchFamily="18" charset="0"/>
                          </a:rPr>
                        </m:ctrlPr>
                      </m:sSupPr>
                      <m:e>
                        <m:d>
                          <m:dPr>
                            <m:ctrlPr>
                              <a:rPr lang="en-US" altLang="zh-CN" i="1" dirty="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arsh</m:t>
                                </m:r>
                              </m:fName>
                              <m:e>
                                <m:r>
                                  <a:rPr lang="en-US" altLang="zh-CN" i="1">
                                    <a:latin typeface="Cambria Math" panose="02040503050406030204" pitchFamily="18" charset="0"/>
                                  </a:rPr>
                                  <m:t>𝑥</m:t>
                                </m:r>
                              </m:e>
                            </m:func>
                          </m:e>
                        </m:d>
                      </m:e>
                      <m:sup>
                        <m:r>
                          <a:rPr lang="en-US" altLang="zh-CN" b="0" i="1" dirty="0" smtClean="0">
                            <a:latin typeface="Cambria Math" panose="02040503050406030204" pitchFamily="18" charset="0"/>
                          </a:rPr>
                          <m:t>′</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rad>
                      </m:den>
                    </m:f>
                  </m:oMath>
                </a14:m>
                <a:r>
                  <a:rPr lang="en-US" altLang="zh-CN" dirty="0" smtClean="0"/>
                  <a:t>.</a:t>
                </a:r>
                <a:endParaRPr lang="en-US" altLang="zh-CN" dirty="0"/>
              </a:p>
              <a:p>
                <a:r>
                  <a:rPr lang="zh-CN" altLang="en-US" dirty="0" smtClean="0"/>
                  <a:t>这里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rad>
                              </m:den>
                            </m:f>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rad>
                      </m:den>
                    </m:f>
                  </m:oMath>
                </a14:m>
                <a:r>
                  <a:rPr lang="en-US" altLang="zh-CN" dirty="0" smtClean="0"/>
                  <a:t> </a:t>
                </a:r>
                <a:r>
                  <a:rPr lang="zh-CN" altLang="en-US" dirty="0" smtClean="0"/>
                  <a:t>也是常见结论</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407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t>当点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的斜率</a:t>
                </a:r>
                <a:endParaRPr lang="en-US" altLang="zh-CN" dirty="0" smtClean="0"/>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m:oMathPara>
                </a14:m>
                <a:endParaRPr lang="en-US" altLang="zh-CN" dirty="0" smtClean="0"/>
              </a:p>
              <a:p>
                <a:r>
                  <a:rPr lang="zh-CN" altLang="en-US" dirty="0" smtClean="0"/>
                  <a:t>无限趋向于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oMath>
                </a14:m>
                <a:r>
                  <a:rPr lang="en-US" altLang="zh-CN" dirty="0" smtClean="0"/>
                  <a:t>, </a:t>
                </a:r>
                <a:r>
                  <a:rPr lang="zh-CN" altLang="en-US" dirty="0" smtClean="0"/>
                  <a:t>我们便可求得曲线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a:p>
                <a:r>
                  <a:rPr lang="zh-CN" altLang="en-US" dirty="0">
                    <a:solidFill>
                      <a:srgbClr val="0000FF"/>
                    </a:solidFill>
                  </a:rPr>
                  <a:t>例</a:t>
                </a:r>
                <a:r>
                  <a:rPr lang="zh-CN" altLang="en-US" dirty="0"/>
                  <a:t> </a:t>
                </a:r>
                <a:r>
                  <a:rPr lang="zh-CN" altLang="en-US" dirty="0" smtClean="0"/>
                  <a:t>设一物体在做直线运动</a:t>
                </a:r>
                <a:r>
                  <a:rPr lang="en-US" altLang="zh-CN" dirty="0" smtClean="0"/>
                  <a:t>, </a:t>
                </a:r>
                <a:r>
                  <a:rPr lang="zh-CN" altLang="en-US" dirty="0" smtClean="0"/>
                  <a:t>位置函数为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𝑡</m:t>
                    </m:r>
                  </m:oMath>
                </a14:m>
                <a:r>
                  <a:rPr lang="en-US" altLang="zh-CN" dirty="0" smtClean="0"/>
                  <a:t> </a:t>
                </a:r>
                <a:r>
                  <a:rPr lang="zh-CN" altLang="en-US" dirty="0" smtClean="0"/>
                  <a:t>为时间</a:t>
                </a:r>
                <a:r>
                  <a:rPr lang="en-US" altLang="zh-CN" dirty="0" smtClean="0"/>
                  <a:t>. </a:t>
                </a:r>
                <a:r>
                  <a:rPr lang="zh-CN" altLang="en-US" dirty="0" smtClean="0"/>
                  <a:t>那么在时间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附近我们取很小一段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oMath>
                </a14:m>
                <a:r>
                  <a:rPr lang="en-US" altLang="zh-CN" dirty="0" smtClean="0"/>
                  <a:t>, </a:t>
                </a:r>
                <a:r>
                  <a:rPr lang="zh-CN" altLang="en-US" dirty="0" smtClean="0"/>
                  <a:t>然后计算 </a:t>
                </a:r>
                <a14:m>
                  <m:oMath xmlns:m="http://schemas.openxmlformats.org/officeDocument/2006/math">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a14:m>
                <a:r>
                  <a:rPr lang="en-US" altLang="zh-CN" dirty="0" smtClean="0"/>
                  <a:t> </a:t>
                </a:r>
                <a:r>
                  <a:rPr lang="zh-CN" altLang="en-US" dirty="0" smtClean="0"/>
                  <a:t>便是该物体在时间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oMath>
                </a14:m>
                <a:r>
                  <a:rPr lang="en-US" altLang="zh-CN" dirty="0" smtClean="0"/>
                  <a:t> </a:t>
                </a:r>
                <a:r>
                  <a:rPr lang="zh-CN" altLang="en-US" dirty="0" smtClean="0"/>
                  <a:t>内的平均速度</a:t>
                </a:r>
                <a:r>
                  <a:rPr lang="en-US" altLang="zh-CN" dirty="0" smtClean="0"/>
                  <a:t>, </a:t>
                </a:r>
                <a:r>
                  <a:rPr lang="zh-CN" altLang="en-US" dirty="0" smtClean="0"/>
                  <a:t>而当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时</a:t>
                </a:r>
                <a:r>
                  <a:rPr lang="en-US" altLang="zh-CN" dirty="0" smtClean="0"/>
                  <a:t>, </a:t>
                </a:r>
                <a:r>
                  <a:rPr lang="zh-CN" altLang="en-US" dirty="0" smtClean="0"/>
                  <a:t>平均速度的极限就是瞬时速度</a:t>
                </a: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lim>
                          </m:limLow>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32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t>同理</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d>
                            <m:dPr>
                              <m:ctrlPr>
                                <a:rPr lang="en-US" altLang="zh-CN" i="1" dirty="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m:t>
                                  </m:r>
                                  <m:r>
                                    <m:rPr>
                                      <m:sty m:val="p"/>
                                    </m:rPr>
                                    <a:rPr lang="en-US" altLang="zh-CN" b="0" i="0" smtClean="0">
                                      <a:latin typeface="Cambria Math" panose="02040503050406030204" pitchFamily="18" charset="0"/>
                                    </a:rPr>
                                    <m:t>ch</m:t>
                                  </m:r>
                                </m:fName>
                                <m:e>
                                  <m:r>
                                    <a:rPr lang="en-US" altLang="zh-CN" i="1">
                                      <a:latin typeface="Cambria Math" panose="02040503050406030204" pitchFamily="18" charset="0"/>
                                    </a:rPr>
                                    <m:t>𝑥</m:t>
                                  </m:r>
                                </m:e>
                              </m:func>
                            </m:e>
                          </m:d>
                        </m:e>
                        <m:sup>
                          <m:r>
                            <a:rPr lang="en-US" altLang="zh-CN" b="0" i="1" dirty="0" smtClean="0">
                              <a:latin typeface="Cambria Math" panose="02040503050406030204" pitchFamily="18" charset="0"/>
                            </a:rPr>
                            <m:t>′</m:t>
                          </m:r>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e>
                                      </m:rad>
                                    </m:e>
                                  </m:d>
                                </m:e>
                              </m:func>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1</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rad>
                        </m:den>
                      </m:f>
                      <m:r>
                        <a:rPr lang="en-US" altLang="zh-CN" b="0" i="0" smtClean="0">
                          <a:latin typeface="Cambria Math" panose="02040503050406030204" pitchFamily="18" charset="0"/>
                        </a:rPr>
                        <m:t>,</m:t>
                      </m:r>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m:t>
                                  </m:r>
                                  <m:r>
                                    <m:rPr>
                                      <m:sty m:val="p"/>
                                    </m:rPr>
                                    <a:rPr lang="en-US" altLang="zh-CN" b="0" i="0" smtClean="0">
                                      <a:latin typeface="Cambria Math" panose="02040503050406030204" pitchFamily="18" charset="0"/>
                                    </a:rPr>
                                    <m:t>t</m:t>
                                  </m:r>
                                  <m:r>
                                    <m:rPr>
                                      <m:sty m:val="p"/>
                                    </m:rPr>
                                    <a:rPr lang="en-US" altLang="zh-CN">
                                      <a:latin typeface="Cambria Math" panose="02040503050406030204" pitchFamily="18" charset="0"/>
                                    </a:rPr>
                                    <m:t>h</m:t>
                                  </m:r>
                                </m:fName>
                                <m:e>
                                  <m:r>
                                    <a:rPr lang="en-US" altLang="zh-CN" i="1">
                                      <a:latin typeface="Cambria Math" panose="02040503050406030204" pitchFamily="18" charset="0"/>
                                    </a:rPr>
                                    <m:t>𝑥</m:t>
                                  </m:r>
                                </m:e>
                              </m:func>
                            </m:e>
                          </m:d>
                        </m:e>
                        <m:sup>
                          <m:r>
                            <a:rPr lang="en-US" altLang="zh-CN" i="1" dirty="0">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r>
                                        <a:rPr lang="en-US" altLang="zh-CN" i="1">
                                          <a:latin typeface="Cambria Math" panose="02040503050406030204" pitchFamily="18" charset="0"/>
                                        </a:rPr>
                                        <m:t>𝑥</m:t>
                                      </m:r>
                                    </m:num>
                                    <m:den>
                                      <m:r>
                                        <a:rPr lang="en-US" altLang="zh-CN" i="1">
                                          <a:latin typeface="Cambria Math" panose="02040503050406030204" pitchFamily="18" charset="0"/>
                                        </a:rPr>
                                        <m:t>1+</m:t>
                                      </m:r>
                                      <m:r>
                                        <a:rPr lang="en-US" altLang="zh-CN" i="1">
                                          <a:latin typeface="Cambria Math" panose="02040503050406030204" pitchFamily="18" charset="0"/>
                                        </a:rPr>
                                        <m:t>𝑥</m:t>
                                      </m:r>
                                    </m:den>
                                  </m:f>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828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numCol="1">
                <a:normAutofit/>
              </a:bodyPr>
              <a:lstStyle/>
              <a:p>
                <a:r>
                  <a:rPr lang="zh-CN" altLang="en-US" dirty="0" smtClean="0">
                    <a:solidFill>
                      <a:srgbClr val="00B050"/>
                    </a:solidFill>
                  </a:rPr>
                  <a:t>基本导数公式</a:t>
                </a:r>
                <a:endParaRPr lang="en-US" altLang="zh-CN" dirty="0" smtClean="0">
                  <a:solidFill>
                    <a:srgbClr val="00B050"/>
                  </a:solidFill>
                </a:endParaRPr>
              </a:p>
              <a:p>
                <a:pPr>
                  <a:tabLst>
                    <a:tab pos="5760000" algn="l"/>
                    <a:tab pos="6120000" algn="l"/>
                    <a:tab pos="6480000" algn="l"/>
                  </a:tabLst>
                </a:pPr>
                <a14:m>
                  <m:oMath xmlns:m="http://schemas.openxmlformats.org/officeDocument/2006/math">
                    <m:sSup>
                      <m:sSupPr>
                        <m:ctrlPr>
                          <a:rPr lang="en-US" altLang="zh-CN" sz="2800" b="0" i="1" dirty="0" smtClean="0">
                            <a:latin typeface="Cambria Math" panose="02040503050406030204" pitchFamily="18" charset="0"/>
                          </a:rPr>
                        </m:ctrlPr>
                      </m:sSupPr>
                      <m:e>
                        <m:d>
                          <m:dPr>
                            <m:ctrlPr>
                              <a:rPr lang="en-US" altLang="zh-CN" sz="2800" i="1" dirty="0">
                                <a:latin typeface="Cambria Math" panose="02040503050406030204" pitchFamily="18" charset="0"/>
                              </a:rPr>
                            </m:ctrlPr>
                          </m:dPr>
                          <m:e>
                            <m:r>
                              <a:rPr lang="en-US" altLang="zh-CN" sz="2800" b="0" i="1" smtClean="0">
                                <a:latin typeface="Cambria Math" panose="02040503050406030204" pitchFamily="18" charset="0"/>
                              </a:rPr>
                              <m:t>𝐶</m:t>
                            </m:r>
                          </m:e>
                        </m:d>
                      </m:e>
                      <m:sup>
                        <m:r>
                          <a:rPr lang="en-US" altLang="zh-CN" sz="2800" b="0" i="1" dirty="0" smtClean="0">
                            <a:latin typeface="Cambria Math" panose="02040503050406030204" pitchFamily="18" charset="0"/>
                          </a:rPr>
                          <m:t>′</m:t>
                        </m:r>
                      </m:sup>
                    </m:sSup>
                    <m:r>
                      <a:rPr lang="en-US" altLang="zh-CN" sz="2800" i="1">
                        <a:latin typeface="Cambria Math" panose="02040503050406030204" pitchFamily="18" charset="0"/>
                      </a:rPr>
                      <m:t>=</m:t>
                    </m:r>
                    <m:r>
                      <a:rPr lang="en-US" altLang="zh-CN" sz="2800" b="0" i="1" smtClean="0">
                        <a:latin typeface="Cambria Math" panose="02040503050406030204" pitchFamily="18" charset="0"/>
                      </a:rPr>
                      <m:t>0</m:t>
                    </m:r>
                  </m:oMath>
                </a14:m>
                <a:r>
                  <a:rPr lang="en-US" altLang="zh-CN" sz="2800" dirty="0" smtClean="0"/>
                  <a:t>	•	</a:t>
                </a:r>
                <a14:m>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𝜇</m:t>
                                </m:r>
                              </m:sup>
                            </m:sSup>
                          </m:e>
                        </m:d>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r>
                      <a:rPr lang="en-US" altLang="zh-CN" sz="2800" i="1">
                        <a:latin typeface="Cambria Math" panose="02040503050406030204" pitchFamily="18" charset="0"/>
                      </a:rPr>
                      <m:t>𝜇</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𝜇</m:t>
                        </m:r>
                        <m:r>
                          <a:rPr lang="en-US" altLang="zh-CN" sz="2800" i="1">
                            <a:latin typeface="Cambria Math" panose="02040503050406030204" pitchFamily="18" charset="0"/>
                          </a:rPr>
                          <m:t>−1</m:t>
                        </m:r>
                      </m:sup>
                    </m:sSup>
                  </m:oMath>
                </a14:m>
                <a:r>
                  <a:rPr lang="en-US" altLang="zh-CN" sz="2800" dirty="0" smtClean="0"/>
                  <a:t>	</a:t>
                </a:r>
              </a:p>
              <a:p>
                <a:pPr>
                  <a:tabLst>
                    <a:tab pos="5760000" algn="l"/>
                    <a:tab pos="6120000" algn="l"/>
                    <a:tab pos="6480000" algn="l"/>
                  </a:tabLst>
                </a:pPr>
                <a14:m>
                  <m:oMath xmlns:m="http://schemas.openxmlformats.org/officeDocument/2006/math">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𝑎</m:t>
                                </m:r>
                              </m:e>
                              <m:sup>
                                <m:r>
                                  <a:rPr lang="en-US" altLang="zh-CN" sz="2800" b="0" i="1" smtClean="0">
                                    <a:latin typeface="Cambria Math" panose="02040503050406030204" pitchFamily="18" charset="0"/>
                                  </a:rPr>
                                  <m:t>𝑥</m:t>
                                </m:r>
                              </m:sup>
                            </m:sSup>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𝑎</m:t>
                        </m:r>
                      </m:e>
                      <m:sup>
                        <m:r>
                          <a:rPr lang="en-US" altLang="zh-CN" sz="2800" b="0" i="1" smtClean="0">
                            <a:latin typeface="Cambria Math" panose="02040503050406030204" pitchFamily="18" charset="0"/>
                          </a:rPr>
                          <m:t>𝑥</m:t>
                        </m:r>
                      </m:sup>
                    </m:sSup>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ln</m:t>
                        </m:r>
                      </m:fName>
                      <m:e>
                        <m:r>
                          <a:rPr lang="en-US" altLang="zh-CN" sz="2800" b="0" i="1" smtClean="0">
                            <a:latin typeface="Cambria Math" panose="02040503050406030204" pitchFamily="18" charset="0"/>
                          </a:rPr>
                          <m:t>𝑎</m:t>
                        </m:r>
                      </m:e>
                    </m:func>
                    <m:r>
                      <a:rPr lang="en-US" altLang="zh-CN" sz="2800" b="0" i="1" smtClean="0">
                        <a:latin typeface="Cambria Math" panose="02040503050406030204" pitchFamily="18" charset="0"/>
                      </a:rPr>
                      <m:t>, </m:t>
                    </m:r>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m:rPr>
                                    <m:sty m:val="p"/>
                                  </m:rPr>
                                  <a:rPr lang="en-US" altLang="zh-CN" sz="2800" b="0" i="0" smtClean="0">
                                    <a:latin typeface="Cambria Math" panose="02040503050406030204" pitchFamily="18" charset="0"/>
                                  </a:rPr>
                                  <m:t>e</m:t>
                                </m:r>
                              </m:e>
                              <m:sup>
                                <m:r>
                                  <a:rPr lang="en-US" altLang="zh-CN" sz="2800" b="0" i="1" smtClean="0">
                                    <a:latin typeface="Cambria Math" panose="02040503050406030204" pitchFamily="18" charset="0"/>
                                  </a:rPr>
                                  <m:t>𝑥</m:t>
                                </m:r>
                              </m:sup>
                            </m:sSup>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𝑥</m:t>
                        </m:r>
                      </m:sup>
                    </m:sSup>
                  </m:oMath>
                </a14:m>
                <a:r>
                  <a:rPr lang="en-US" altLang="zh-CN" sz="2800" dirty="0" smtClean="0"/>
                  <a:t>	•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𝑎</m:t>
                                    </m:r>
                                  </m:sub>
                                </m:sSub>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𝑎</m:t>
                            </m:r>
                          </m:e>
                        </m:func>
                      </m:den>
                    </m:f>
                  </m:oMath>
                </a14:m>
                <a:r>
                  <a:rPr lang="en-US" altLang="zh-CN" sz="2800" dirty="0"/>
                  <a:t>,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den>
                    </m:f>
                  </m:oMath>
                </a14:m>
                <a:endParaRPr lang="en-US" altLang="zh-CN" sz="2800" dirty="0" smtClean="0"/>
              </a:p>
              <a:p>
                <a:pPr>
                  <a:tabLst>
                    <a:tab pos="5760000" algn="l"/>
                    <a:tab pos="6120000" algn="l"/>
                    <a:tab pos="6480000" algn="l"/>
                  </a:tabLst>
                </a:pPr>
                <a14:m>
                  <m:oMath xmlns:m="http://schemas.openxmlformats.org/officeDocument/2006/math">
                    <m:sSup>
                      <m:sSupPr>
                        <m:ctrlPr>
                          <a:rPr lang="en-US" altLang="zh-CN" sz="2800" b="0" i="1" dirty="0" smtClean="0">
                            <a:latin typeface="Cambria Math" panose="02040503050406030204" pitchFamily="18" charset="0"/>
                          </a:rPr>
                        </m:ctrlPr>
                      </m:sSupPr>
                      <m:e>
                        <m:d>
                          <m:dPr>
                            <m:ctrlPr>
                              <a:rPr lang="en-US" altLang="zh-CN" sz="2800" b="0" i="1" dirty="0" smtClean="0">
                                <a:latin typeface="Cambria Math" panose="02040503050406030204" pitchFamily="18" charset="0"/>
                              </a:rPr>
                            </m:ctrlPr>
                          </m:dPr>
                          <m:e>
                            <m:func>
                              <m:funcPr>
                                <m:ctrlPr>
                                  <a:rPr lang="en-US" altLang="zh-CN" sz="2800" b="0" i="1" dirty="0" smtClean="0">
                                    <a:latin typeface="Cambria Math" panose="02040503050406030204" pitchFamily="18" charset="0"/>
                                  </a:rPr>
                                </m:ctrlPr>
                              </m:funcPr>
                              <m:fName>
                                <m:r>
                                  <m:rPr>
                                    <m:sty m:val="p"/>
                                  </m:rPr>
                                  <a:rPr lang="en-US" altLang="zh-CN" sz="2800" b="0" i="0" dirty="0" smtClean="0">
                                    <a:latin typeface="Cambria Math" panose="02040503050406030204" pitchFamily="18" charset="0"/>
                                  </a:rPr>
                                  <m:t>sin</m:t>
                                </m:r>
                              </m:fName>
                              <m:e>
                                <m:r>
                                  <a:rPr lang="en-US" altLang="zh-CN" sz="2800" b="0" i="1" dirty="0" smtClean="0">
                                    <a:latin typeface="Cambria Math" panose="02040503050406030204" pitchFamily="18" charset="0"/>
                                  </a:rPr>
                                  <m:t>𝑥</m:t>
                                </m:r>
                              </m:e>
                            </m:func>
                          </m:e>
                        </m:d>
                      </m:e>
                      <m:sup>
                        <m:r>
                          <a:rPr lang="en-US" altLang="zh-CN" sz="2800" b="0" i="1" dirty="0" smtClean="0">
                            <a:latin typeface="Cambria Math" panose="02040503050406030204" pitchFamily="18" charset="0"/>
                          </a:rPr>
                          <m:t>′</m:t>
                        </m:r>
                      </m:sup>
                    </m:sSup>
                    <m:r>
                      <a:rPr lang="en-US" altLang="zh-CN" sz="2800" b="0" i="1" dirty="0" smtClean="0">
                        <a:latin typeface="Cambria Math" panose="02040503050406030204" pitchFamily="18" charset="0"/>
                      </a:rPr>
                      <m:t>=</m:t>
                    </m:r>
                    <m:func>
                      <m:funcPr>
                        <m:ctrlPr>
                          <a:rPr lang="en-US" altLang="zh-CN" sz="2800" b="0" i="1" dirty="0" smtClean="0">
                            <a:latin typeface="Cambria Math" panose="02040503050406030204" pitchFamily="18" charset="0"/>
                          </a:rPr>
                        </m:ctrlPr>
                      </m:funcPr>
                      <m:fName>
                        <m:r>
                          <m:rPr>
                            <m:sty m:val="p"/>
                          </m:rPr>
                          <a:rPr lang="en-US" altLang="zh-CN" sz="2800" b="0" i="0" dirty="0" smtClean="0">
                            <a:latin typeface="Cambria Math" panose="02040503050406030204" pitchFamily="18" charset="0"/>
                          </a:rPr>
                          <m:t>cos</m:t>
                        </m:r>
                      </m:fName>
                      <m:e>
                        <m:r>
                          <a:rPr lang="en-US" altLang="zh-CN" sz="2800" b="0" i="1" dirty="0" smtClean="0">
                            <a:latin typeface="Cambria Math" panose="02040503050406030204" pitchFamily="18" charset="0"/>
                          </a:rPr>
                          <m:t>𝑥</m:t>
                        </m:r>
                      </m:e>
                    </m:func>
                  </m:oMath>
                </a14:m>
                <a:r>
                  <a:rPr lang="en-US" altLang="zh-CN" sz="2800" b="0" dirty="0" smtClean="0"/>
                  <a:t>	</a:t>
                </a:r>
                <a:r>
                  <a:rPr lang="en-US" altLang="zh-CN" sz="2800" dirty="0" smtClean="0"/>
                  <a:t>•	</a:t>
                </a:r>
                <a14:m>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r>
                                  <a:rPr lang="en-US" altLang="zh-CN" sz="2800" i="1">
                                    <a:latin typeface="Cambria Math" panose="02040503050406030204" pitchFamily="18" charset="0"/>
                                  </a:rPr>
                                  <m:t>𝑥</m:t>
                                </m:r>
                              </m:e>
                            </m:func>
                          </m:e>
                        </m:d>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r>
                          <a:rPr lang="en-US" altLang="zh-CN" sz="2800" i="1">
                            <a:latin typeface="Cambria Math" panose="02040503050406030204" pitchFamily="18" charset="0"/>
                          </a:rPr>
                          <m:t>𝑥</m:t>
                        </m:r>
                      </m:e>
                    </m:func>
                  </m:oMath>
                </a14:m>
                <a:endParaRPr lang="en-US" altLang="zh-CN" sz="2800" b="0" dirty="0" smtClean="0"/>
              </a:p>
              <a:p>
                <a:pPr>
                  <a:tabLst>
                    <a:tab pos="5760000" algn="l"/>
                    <a:tab pos="6120000" algn="l"/>
                    <a:tab pos="6480000" algn="l"/>
                  </a:tabLst>
                </a:pPr>
                <a14:m>
                  <m:oMath xmlns:m="http://schemas.openxmlformats.org/officeDocument/2006/math">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tan</m:t>
                                </m:r>
                              </m:fName>
                              <m:e>
                                <m:r>
                                  <a:rPr lang="en-US" altLang="zh-CN" sz="2800" b="0" i="1" smtClean="0">
                                    <a:latin typeface="Cambria Math" panose="02040503050406030204" pitchFamily="18" charset="0"/>
                                  </a:rPr>
                                  <m:t>𝑥</m:t>
                                </m:r>
                              </m:e>
                            </m:func>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func>
                          <m:funcPr>
                            <m:ctrlPr>
                              <a:rPr lang="en-US" altLang="zh-CN" sz="2800" b="0" i="1" smtClean="0">
                                <a:latin typeface="Cambria Math" panose="02040503050406030204" pitchFamily="18" charset="0"/>
                              </a:rPr>
                            </m:ctrlPr>
                          </m:funcPr>
                          <m:fName>
                            <m:sSup>
                              <m:sSupPr>
                                <m:ctrlPr>
                                  <a:rPr lang="en-US" altLang="zh-CN" sz="2800" b="0" i="1" smtClean="0">
                                    <a:latin typeface="Cambria Math" panose="02040503050406030204" pitchFamily="18" charset="0"/>
                                  </a:rPr>
                                </m:ctrlPr>
                              </m:sSupPr>
                              <m:e>
                                <m:r>
                                  <m:rPr>
                                    <m:sty m:val="p"/>
                                  </m:rPr>
                                  <a:rPr lang="en-US" altLang="zh-CN" sz="2800" b="0" i="0" smtClean="0">
                                    <a:latin typeface="Cambria Math" panose="02040503050406030204" pitchFamily="18" charset="0"/>
                                  </a:rPr>
                                  <m:t>cos</m:t>
                                </m:r>
                              </m:e>
                              <m:sup>
                                <m:r>
                                  <a:rPr lang="en-US" altLang="zh-CN" sz="2800" b="0" i="1" smtClean="0">
                                    <a:latin typeface="Cambria Math" panose="02040503050406030204" pitchFamily="18" charset="0"/>
                                  </a:rPr>
                                  <m:t>2</m:t>
                                </m:r>
                              </m:sup>
                            </m:sSup>
                          </m:fName>
                          <m:e>
                            <m:r>
                              <a:rPr lang="en-US" altLang="zh-CN" sz="2800" b="0" i="1" smtClean="0">
                                <a:latin typeface="Cambria Math" panose="02040503050406030204" pitchFamily="18" charset="0"/>
                              </a:rPr>
                              <m:t>𝑥</m:t>
                            </m:r>
                          </m:e>
                        </m:func>
                      </m:den>
                    </m:f>
                  </m:oMath>
                </a14:m>
                <a:r>
                  <a:rPr lang="en-US" altLang="zh-CN" sz="2800" b="0" dirty="0" smtClean="0"/>
                  <a:t>	</a:t>
                </a:r>
                <a:r>
                  <a:rPr lang="en-US" altLang="zh-CN" sz="2800" dirty="0" smtClean="0"/>
                  <a:t>•	</a:t>
                </a:r>
                <a14:m>
                  <m:oMath xmlns:m="http://schemas.openxmlformats.org/officeDocument/2006/math">
                    <m:sSup>
                      <m:sSupPr>
                        <m:ctrlPr>
                          <a:rPr lang="en-US" altLang="zh-CN" sz="2800" i="1" dirty="0">
                            <a:latin typeface="Cambria Math" panose="02040503050406030204" pitchFamily="18" charset="0"/>
                          </a:rPr>
                        </m:ctrlPr>
                      </m:sSupPr>
                      <m:e>
                        <m:d>
                          <m:dPr>
                            <m:ctrlPr>
                              <a:rPr lang="en-US" altLang="zh-CN" sz="2800" i="1" dirty="0">
                                <a:latin typeface="Cambria Math" panose="02040503050406030204" pitchFamily="18" charset="0"/>
                              </a:rPr>
                            </m:ctrlPr>
                          </m:dPr>
                          <m:e>
                            <m:func>
                              <m:funcPr>
                                <m:ctrlPr>
                                  <a:rPr lang="en-US" altLang="zh-CN" sz="2800" i="1" dirty="0">
                                    <a:latin typeface="Cambria Math" panose="02040503050406030204" pitchFamily="18" charset="0"/>
                                  </a:rPr>
                                </m:ctrlPr>
                              </m:funcPr>
                              <m:fName>
                                <m:r>
                                  <m:rPr>
                                    <m:sty m:val="p"/>
                                  </m:rPr>
                                  <a:rPr lang="en-US" altLang="zh-CN" sz="2800" dirty="0">
                                    <a:latin typeface="Cambria Math" panose="02040503050406030204" pitchFamily="18" charset="0"/>
                                  </a:rPr>
                                  <m:t>cot</m:t>
                                </m:r>
                              </m:fName>
                              <m:e>
                                <m:r>
                                  <a:rPr lang="en-US" altLang="zh-CN" sz="2800" i="1" dirty="0">
                                    <a:latin typeface="Cambria Math" panose="02040503050406030204" pitchFamily="18" charset="0"/>
                                  </a:rPr>
                                  <m:t>𝑥</m:t>
                                </m:r>
                              </m:e>
                            </m:func>
                          </m:e>
                        </m:d>
                      </m:e>
                      <m:sup>
                        <m:r>
                          <a:rPr lang="en-US" altLang="zh-CN" sz="2800" i="1" dirty="0">
                            <a:latin typeface="Cambria Math" panose="02040503050406030204" pitchFamily="18" charset="0"/>
                          </a:rPr>
                          <m:t>′</m:t>
                        </m:r>
                      </m:sup>
                    </m:sSup>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func>
                          <m:funcPr>
                            <m:ctrlPr>
                              <a:rPr lang="en-US" altLang="zh-CN" sz="2800" i="1" dirty="0">
                                <a:latin typeface="Cambria Math" panose="02040503050406030204" pitchFamily="18" charset="0"/>
                              </a:rPr>
                            </m:ctrlPr>
                          </m:funcPr>
                          <m:fName>
                            <m:sSup>
                              <m:sSupPr>
                                <m:ctrlPr>
                                  <a:rPr lang="en-US" altLang="zh-CN" sz="2800" i="1" dirty="0">
                                    <a:latin typeface="Cambria Math" panose="02040503050406030204" pitchFamily="18" charset="0"/>
                                  </a:rPr>
                                </m:ctrlPr>
                              </m:sSupPr>
                              <m:e>
                                <m:r>
                                  <m:rPr>
                                    <m:sty m:val="p"/>
                                  </m:rPr>
                                  <a:rPr lang="en-US" altLang="zh-CN" sz="2800" dirty="0">
                                    <a:latin typeface="Cambria Math" panose="02040503050406030204" pitchFamily="18" charset="0"/>
                                  </a:rPr>
                                  <m:t>sin</m:t>
                                </m:r>
                              </m:e>
                              <m:sup>
                                <m:r>
                                  <a:rPr lang="en-US" altLang="zh-CN" sz="2800" i="1" dirty="0">
                                    <a:latin typeface="Cambria Math" panose="02040503050406030204" pitchFamily="18" charset="0"/>
                                  </a:rPr>
                                  <m:t>2</m:t>
                                </m:r>
                              </m:sup>
                            </m:sSup>
                          </m:fName>
                          <m:e>
                            <m:r>
                              <a:rPr lang="en-US" altLang="zh-CN" sz="2800" i="1" dirty="0">
                                <a:latin typeface="Cambria Math" panose="02040503050406030204" pitchFamily="18" charset="0"/>
                              </a:rPr>
                              <m:t>𝑥</m:t>
                            </m:r>
                          </m:e>
                        </m:func>
                      </m:den>
                    </m:f>
                  </m:oMath>
                </a14:m>
                <a:endParaRPr lang="en-US" altLang="zh-CN" sz="2800" b="0" dirty="0" smtClean="0"/>
              </a:p>
              <a:p>
                <a:pPr>
                  <a:tabLst>
                    <a:tab pos="5760000" algn="l"/>
                    <a:tab pos="6120000" algn="l"/>
                    <a:tab pos="6480000" algn="l"/>
                  </a:tabLst>
                </a:pPr>
                <a14:m>
                  <m:oMath xmlns:m="http://schemas.openxmlformats.org/officeDocument/2006/math">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arcsin</m:t>
                                </m:r>
                              </m:fName>
                              <m:e>
                                <m:r>
                                  <a:rPr lang="en-US" altLang="zh-CN" sz="2800" b="0" i="1" smtClean="0">
                                    <a:latin typeface="Cambria Math" panose="02040503050406030204" pitchFamily="18" charset="0"/>
                                  </a:rPr>
                                  <m:t>𝑥</m:t>
                                </m:r>
                              </m:e>
                            </m:func>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ad>
                          <m:radPr>
                            <m:degHide m:val="on"/>
                            <m:ctrlPr>
                              <a:rPr lang="en-US" altLang="zh-CN" sz="2800" b="0" i="1" smtClean="0">
                                <a:latin typeface="Cambria Math" panose="02040503050406030204" pitchFamily="18" charset="0"/>
                              </a:rPr>
                            </m:ctrlPr>
                          </m:radPr>
                          <m:deg/>
                          <m:e>
                            <m:r>
                              <a:rPr lang="en-US" altLang="zh-CN" sz="2800" b="0" i="1" smtClean="0">
                                <a:latin typeface="Cambria Math" panose="02040503050406030204" pitchFamily="18" charset="0"/>
                              </a:rPr>
                              <m:t>1−</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e>
                        </m:rad>
                      </m:den>
                    </m:f>
                  </m:oMath>
                </a14:m>
                <a:r>
                  <a:rPr lang="en-US" altLang="zh-CN" sz="2800" b="0" i="1" dirty="0" smtClean="0">
                    <a:latin typeface="Cambria Math" panose="02040503050406030204" pitchFamily="18" charset="0"/>
                  </a:rPr>
                  <a:t>	</a:t>
                </a:r>
                <a:r>
                  <a:rPr lang="en-US" altLang="zh-CN" sz="2800" dirty="0" smtClean="0"/>
                  <a:t>•	</a:t>
                </a:r>
                <a14:m>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arccos</m:t>
                                </m:r>
                              </m:fName>
                              <m:e>
                                <m:r>
                                  <a:rPr lang="en-US" altLang="zh-CN" sz="2800" i="1">
                                    <a:latin typeface="Cambria Math" panose="02040503050406030204" pitchFamily="18" charset="0"/>
                                  </a:rPr>
                                  <m:t>𝑥</m:t>
                                </m:r>
                              </m:e>
                            </m:func>
                          </m:e>
                        </m:d>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rad>
                      </m:den>
                    </m:f>
                  </m:oMath>
                </a14:m>
                <a:endParaRPr lang="en-US" altLang="zh-CN" sz="2800" dirty="0"/>
              </a:p>
              <a:p>
                <a:pPr>
                  <a:tabLst>
                    <a:tab pos="5760000" algn="l"/>
                    <a:tab pos="6120000" algn="l"/>
                    <a:tab pos="6480000" algn="l"/>
                  </a:tabLst>
                </a:pPr>
                <a14:m>
                  <m:oMath xmlns:m="http://schemas.openxmlformats.org/officeDocument/2006/math">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arctan</m:t>
                                </m:r>
                              </m:fName>
                              <m:e>
                                <m:r>
                                  <a:rPr lang="en-US" altLang="zh-CN" sz="2800" b="0" i="1" smtClean="0">
                                    <a:latin typeface="Cambria Math" panose="02040503050406030204" pitchFamily="18" charset="0"/>
                                  </a:rPr>
                                  <m:t>𝑥</m:t>
                                </m:r>
                              </m:e>
                            </m:func>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1+</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den>
                    </m:f>
                  </m:oMath>
                </a14:m>
                <a:r>
                  <a:rPr lang="en-US" altLang="zh-CN" sz="2800" dirty="0" smtClean="0"/>
                  <a:t>	•	</a:t>
                </a:r>
                <a14:m>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arccot</m:t>
                                </m:r>
                              </m:fName>
                              <m:e>
                                <m:r>
                                  <a:rPr lang="en-US" altLang="zh-CN" sz="2800" b="0" i="1" smtClean="0">
                                    <a:latin typeface="Cambria Math" panose="02040503050406030204" pitchFamily="18" charset="0"/>
                                  </a:rPr>
                                  <m:t>𝑥</m:t>
                                </m:r>
                              </m:e>
                            </m:func>
                          </m:e>
                        </m:d>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den>
                    </m:f>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462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numCol="1">
                <a:normAutofit fontScale="92500"/>
              </a:bodyPr>
              <a:lstStyle/>
              <a:p>
                <a:pPr>
                  <a:tabLst>
                    <a:tab pos="5760000" algn="l"/>
                    <a:tab pos="6120000" algn="l"/>
                    <a:tab pos="6480000" algn="l"/>
                  </a:tabLst>
                </a:pPr>
                <a14:m>
                  <m:oMath xmlns:m="http://schemas.openxmlformats.org/officeDocument/2006/math">
                    <m:sSup>
                      <m:sSupPr>
                        <m:ctrlPr>
                          <a:rPr lang="en-US" altLang="zh-CN" sz="2800" b="0" i="1" dirty="0" smtClean="0">
                            <a:latin typeface="Cambria Math" panose="02040503050406030204" pitchFamily="18" charset="0"/>
                          </a:rPr>
                        </m:ctrlPr>
                      </m:sSupPr>
                      <m:e>
                        <m:d>
                          <m:dPr>
                            <m:ctrlPr>
                              <a:rPr lang="en-US" altLang="zh-CN" sz="2800" b="0" i="1" dirty="0" smtClean="0">
                                <a:latin typeface="Cambria Math" panose="02040503050406030204" pitchFamily="18" charset="0"/>
                              </a:rPr>
                            </m:ctrlPr>
                          </m:dPr>
                          <m:e>
                            <m:func>
                              <m:funcPr>
                                <m:ctrlPr>
                                  <a:rPr lang="en-US" altLang="zh-CN" sz="2800" b="0" i="1" dirty="0" smtClean="0">
                                    <a:latin typeface="Cambria Math" panose="02040503050406030204" pitchFamily="18" charset="0"/>
                                  </a:rPr>
                                </m:ctrlPr>
                              </m:funcPr>
                              <m:fName>
                                <m:r>
                                  <m:rPr>
                                    <m:sty m:val="p"/>
                                  </m:rPr>
                                  <a:rPr lang="en-US" altLang="zh-CN" sz="2800" b="0" i="0" dirty="0" smtClean="0">
                                    <a:latin typeface="Cambria Math" panose="02040503050406030204" pitchFamily="18" charset="0"/>
                                  </a:rPr>
                                  <m:t>sh</m:t>
                                </m:r>
                              </m:fName>
                              <m:e>
                                <m:r>
                                  <a:rPr lang="en-US" altLang="zh-CN" sz="2800" b="0" i="1" dirty="0" smtClean="0">
                                    <a:latin typeface="Cambria Math" panose="02040503050406030204" pitchFamily="18" charset="0"/>
                                  </a:rPr>
                                  <m:t>𝑥</m:t>
                                </m:r>
                              </m:e>
                            </m:func>
                          </m:e>
                        </m:d>
                      </m:e>
                      <m:sup>
                        <m:r>
                          <a:rPr lang="en-US" altLang="zh-CN" sz="2800" b="0" i="1" dirty="0" smtClean="0">
                            <a:latin typeface="Cambria Math" panose="02040503050406030204" pitchFamily="18" charset="0"/>
                          </a:rPr>
                          <m:t>′</m:t>
                        </m:r>
                      </m:sup>
                    </m:sSup>
                    <m:r>
                      <a:rPr lang="en-US" altLang="zh-CN" sz="2800" b="0" i="1" dirty="0" smtClean="0">
                        <a:latin typeface="Cambria Math" panose="02040503050406030204" pitchFamily="18" charset="0"/>
                      </a:rPr>
                      <m:t>=</m:t>
                    </m:r>
                    <m:func>
                      <m:funcPr>
                        <m:ctrlPr>
                          <a:rPr lang="en-US" altLang="zh-CN" sz="2800" b="0" i="1" dirty="0" smtClean="0">
                            <a:latin typeface="Cambria Math" panose="02040503050406030204" pitchFamily="18" charset="0"/>
                          </a:rPr>
                        </m:ctrlPr>
                      </m:funcPr>
                      <m:fName>
                        <m:r>
                          <m:rPr>
                            <m:sty m:val="p"/>
                          </m:rPr>
                          <a:rPr lang="en-US" altLang="zh-CN" sz="2800" b="0" i="0" dirty="0" smtClean="0">
                            <a:latin typeface="Cambria Math" panose="02040503050406030204" pitchFamily="18" charset="0"/>
                          </a:rPr>
                          <m:t>ch</m:t>
                        </m:r>
                      </m:fName>
                      <m:e>
                        <m:r>
                          <a:rPr lang="en-US" altLang="zh-CN" sz="2800" b="0" i="1" dirty="0" smtClean="0">
                            <a:latin typeface="Cambria Math" panose="02040503050406030204" pitchFamily="18" charset="0"/>
                          </a:rPr>
                          <m:t>𝑥</m:t>
                        </m:r>
                      </m:e>
                    </m:func>
                  </m:oMath>
                </a14:m>
                <a:r>
                  <a:rPr lang="en-US" altLang="zh-CN" sz="2800" b="0" dirty="0" smtClean="0"/>
                  <a:t>	</a:t>
                </a:r>
                <a:r>
                  <a:rPr lang="en-US" altLang="zh-CN" sz="2800" dirty="0" smtClean="0"/>
                  <a:t>•	</a:t>
                </a:r>
                <a14:m>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arsh</m:t>
                                </m:r>
                              </m:fName>
                              <m:e>
                                <m:r>
                                  <a:rPr lang="en-US" altLang="zh-CN" sz="2800" i="1">
                                    <a:latin typeface="Cambria Math" panose="02040503050406030204" pitchFamily="18" charset="0"/>
                                  </a:rPr>
                                  <m:t>𝑥</m:t>
                                </m:r>
                              </m:e>
                            </m:func>
                          </m:e>
                        </m:d>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rad>
                      </m:den>
                    </m:f>
                  </m:oMath>
                </a14:m>
                <a:endParaRPr lang="en-US" altLang="zh-CN" sz="2800" b="0" dirty="0" smtClean="0"/>
              </a:p>
              <a:p>
                <a:pPr>
                  <a:tabLst>
                    <a:tab pos="5760000" algn="l"/>
                    <a:tab pos="6120000" algn="l"/>
                    <a:tab pos="6480000" algn="l"/>
                  </a:tabLst>
                </a:pPr>
                <a14:m>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ch</m:t>
                                </m:r>
                              </m:fName>
                              <m:e>
                                <m:r>
                                  <a:rPr lang="en-US" altLang="zh-CN" sz="2800" i="1">
                                    <a:latin typeface="Cambria Math" panose="02040503050406030204" pitchFamily="18" charset="0"/>
                                  </a:rPr>
                                  <m:t>𝑥</m:t>
                                </m:r>
                              </m:e>
                            </m:func>
                          </m:e>
                        </m:d>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sh</m:t>
                        </m:r>
                      </m:fName>
                      <m:e>
                        <m:r>
                          <a:rPr lang="en-US" altLang="zh-CN" sz="2800" i="1">
                            <a:latin typeface="Cambria Math" panose="02040503050406030204" pitchFamily="18" charset="0"/>
                          </a:rPr>
                          <m:t>𝑥</m:t>
                        </m:r>
                      </m:e>
                    </m:func>
                  </m:oMath>
                </a14:m>
                <a:r>
                  <a:rPr lang="en-US" altLang="zh-CN" sz="2800" i="1" dirty="0" smtClean="0">
                    <a:latin typeface="Cambria Math" panose="02040503050406030204" pitchFamily="18" charset="0"/>
                  </a:rPr>
                  <a:t>	</a:t>
                </a:r>
                <a:r>
                  <a:rPr lang="en-US" altLang="zh-CN" sz="2800" dirty="0" smtClean="0"/>
                  <a:t>•	</a:t>
                </a:r>
                <a14:m>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m:t>
                                </m:r>
                                <m:r>
                                  <m:rPr>
                                    <m:sty m:val="p"/>
                                  </m:rPr>
                                  <a:rPr lang="en-US" altLang="zh-CN" sz="2800" b="0" i="0" smtClean="0">
                                    <a:latin typeface="Cambria Math" panose="02040503050406030204" pitchFamily="18" charset="0"/>
                                  </a:rPr>
                                  <m:t>c</m:t>
                                </m:r>
                                <m:r>
                                  <m:rPr>
                                    <m:sty m:val="p"/>
                                  </m:rPr>
                                  <a:rPr lang="en-US" altLang="zh-CN" sz="2800">
                                    <a:latin typeface="Cambria Math" panose="02040503050406030204" pitchFamily="18" charset="0"/>
                                  </a:rPr>
                                  <m:t>h</m:t>
                                </m:r>
                              </m:fName>
                              <m:e>
                                <m:r>
                                  <a:rPr lang="en-US" altLang="zh-CN" sz="2800" i="1">
                                    <a:latin typeface="Cambria Math" panose="02040503050406030204" pitchFamily="18" charset="0"/>
                                  </a:rPr>
                                  <m:t>𝑥</m:t>
                                </m:r>
                              </m:e>
                            </m:func>
                          </m:e>
                        </m:d>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ad>
                          <m:radPr>
                            <m:degHide m:val="on"/>
                            <m:ctrlPr>
                              <a:rPr lang="en-US" altLang="zh-CN" sz="2800" i="1">
                                <a:latin typeface="Cambria Math" panose="02040503050406030204" pitchFamily="18" charset="0"/>
                              </a:rPr>
                            </m:ctrlPr>
                          </m:radPr>
                          <m:deg/>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b="0" i="1" smtClean="0">
                                <a:latin typeface="Cambria Math" panose="02040503050406030204" pitchFamily="18" charset="0"/>
                              </a:rPr>
                              <m:t>−1</m:t>
                            </m:r>
                          </m:e>
                        </m:rad>
                      </m:den>
                    </m:f>
                  </m:oMath>
                </a14:m>
                <a:endParaRPr lang="en-US" altLang="zh-CN" sz="2800" i="1" dirty="0" smtClean="0">
                  <a:latin typeface="Cambria Math" panose="02040503050406030204" pitchFamily="18" charset="0"/>
                </a:endParaRPr>
              </a:p>
              <a:p>
                <a:pPr>
                  <a:tabLst>
                    <a:tab pos="5760000" algn="l"/>
                    <a:tab pos="6120000" algn="l"/>
                    <a:tab pos="6480000" algn="l"/>
                  </a:tabLst>
                </a:pPr>
                <a14:m>
                  <m:oMath xmlns:m="http://schemas.openxmlformats.org/officeDocument/2006/math">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th</m:t>
                                </m:r>
                              </m:fName>
                              <m:e>
                                <m:r>
                                  <a:rPr lang="en-US" altLang="zh-CN" sz="2800" b="0" i="1" smtClean="0">
                                    <a:latin typeface="Cambria Math" panose="02040503050406030204" pitchFamily="18" charset="0"/>
                                  </a:rPr>
                                  <m:t>𝑥</m:t>
                                </m:r>
                              </m:e>
                            </m:func>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func>
                          <m:funcPr>
                            <m:ctrlPr>
                              <a:rPr lang="en-US" altLang="zh-CN" sz="2800" b="0" i="1" smtClean="0">
                                <a:latin typeface="Cambria Math" panose="02040503050406030204" pitchFamily="18" charset="0"/>
                              </a:rPr>
                            </m:ctrlPr>
                          </m:funcPr>
                          <m:fName>
                            <m:sSup>
                              <m:sSupPr>
                                <m:ctrlPr>
                                  <a:rPr lang="en-US" altLang="zh-CN" sz="2800" b="0" i="1" smtClean="0">
                                    <a:latin typeface="Cambria Math" panose="02040503050406030204" pitchFamily="18" charset="0"/>
                                  </a:rPr>
                                </m:ctrlPr>
                              </m:sSupPr>
                              <m:e>
                                <m:r>
                                  <m:rPr>
                                    <m:sty m:val="p"/>
                                  </m:rPr>
                                  <a:rPr lang="en-US" altLang="zh-CN" sz="2800" b="0" i="0" smtClean="0">
                                    <a:latin typeface="Cambria Math" panose="02040503050406030204" pitchFamily="18" charset="0"/>
                                  </a:rPr>
                                  <m:t>ch</m:t>
                                </m:r>
                              </m:e>
                              <m:sup>
                                <m:r>
                                  <a:rPr lang="en-US" altLang="zh-CN" sz="2800" b="0" i="1" smtClean="0">
                                    <a:latin typeface="Cambria Math" panose="02040503050406030204" pitchFamily="18" charset="0"/>
                                  </a:rPr>
                                  <m:t>2</m:t>
                                </m:r>
                              </m:sup>
                            </m:sSup>
                          </m:fName>
                          <m:e>
                            <m:r>
                              <a:rPr lang="en-US" altLang="zh-CN" sz="2800" b="0" i="1" smtClean="0">
                                <a:latin typeface="Cambria Math" panose="02040503050406030204" pitchFamily="18" charset="0"/>
                              </a:rPr>
                              <m:t>𝑥</m:t>
                            </m:r>
                          </m:e>
                        </m:func>
                      </m:den>
                    </m:f>
                  </m:oMath>
                </a14:m>
                <a:r>
                  <a:rPr lang="en-US" altLang="zh-CN" sz="2800" b="0" dirty="0" smtClean="0"/>
                  <a:t>	</a:t>
                </a:r>
                <a:r>
                  <a:rPr lang="en-US" altLang="zh-CN" sz="2800" dirty="0" smtClean="0"/>
                  <a:t>•	</a:t>
                </a:r>
                <a14:m>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m:t>
                                </m:r>
                                <m:r>
                                  <m:rPr>
                                    <m:sty m:val="p"/>
                                  </m:rPr>
                                  <a:rPr lang="en-US" altLang="zh-CN" sz="2800" b="0" i="0" smtClean="0">
                                    <a:latin typeface="Cambria Math" panose="02040503050406030204" pitchFamily="18" charset="0"/>
                                  </a:rPr>
                                  <m:t>th</m:t>
                                </m:r>
                              </m:fName>
                              <m:e>
                                <m:r>
                                  <a:rPr lang="en-US" altLang="zh-CN" sz="2800" i="1">
                                    <a:latin typeface="Cambria Math" panose="02040503050406030204" pitchFamily="18" charset="0"/>
                                  </a:rPr>
                                  <m:t>𝑥</m:t>
                                </m:r>
                              </m:e>
                            </m:func>
                          </m:e>
                        </m:d>
                      </m:e>
                      <m:sup>
                        <m:r>
                          <a:rPr lang="en-US" altLang="zh-CN" sz="2800" i="1">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1−</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den>
                    </m:f>
                  </m:oMath>
                </a14:m>
                <a:endParaRPr lang="en-US" altLang="zh-CN" sz="2800" dirty="0" smtClean="0"/>
              </a:p>
              <a:p>
                <a:pPr>
                  <a:tabLst>
                    <a:tab pos="5760000" algn="l"/>
                    <a:tab pos="6120000" algn="l"/>
                    <a:tab pos="6480000" algn="l"/>
                  </a:tabLst>
                </a:pPr>
                <a:r>
                  <a:rPr lang="zh-CN" altLang="en-US" sz="2800" dirty="0">
                    <a:solidFill>
                      <a:srgbClr val="00B050"/>
                    </a:solidFill>
                  </a:rPr>
                  <a:t>求导</a:t>
                </a:r>
                <a:r>
                  <a:rPr lang="zh-CN" altLang="en-US" sz="2800" dirty="0" smtClean="0">
                    <a:solidFill>
                      <a:srgbClr val="00B050"/>
                    </a:solidFill>
                  </a:rPr>
                  <a:t>法则</a:t>
                </a:r>
                <a:endParaRPr lang="en-US" altLang="zh-CN" sz="2800" dirty="0" smtClean="0">
                  <a:solidFill>
                    <a:srgbClr val="00B050"/>
                  </a:solidFill>
                </a:endParaRPr>
              </a:p>
              <a:p>
                <a:pPr marL="0" indent="0">
                  <a:lnSpc>
                    <a:spcPct val="100000"/>
                  </a:lnSpc>
                  <a:spcAft>
                    <a:spcPts val="0"/>
                  </a:spcAft>
                  <a:buNone/>
                  <a:tabLst>
                    <a:tab pos="5760000" algn="l"/>
                    <a:tab pos="6120000" algn="l"/>
                    <a:tab pos="6480000" algn="l"/>
                  </a:tabLst>
                </a:pPr>
                <a14:m>
                  <m:oMathPara xmlns:m="http://schemas.openxmlformats.org/officeDocument/2006/math">
                    <m:oMathParaPr>
                      <m:jc m:val="centerGroup"/>
                    </m:oMathParaPr>
                    <m:oMath xmlns:m="http://schemas.openxmlformats.org/officeDocument/2006/math">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m:t>
                              </m:r>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𝑢</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𝑣</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  </m:t>
                      </m:r>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𝐶𝑢</m:t>
                              </m:r>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𝑢</m:t>
                          </m:r>
                        </m:e>
                        <m:sup>
                          <m:r>
                            <a:rPr lang="en-US" altLang="zh-CN" sz="2800" b="0" i="1" smtClean="0">
                              <a:latin typeface="Cambria Math" panose="02040503050406030204" pitchFamily="18" charset="0"/>
                            </a:rPr>
                            <m:t>′</m:t>
                          </m:r>
                        </m:sup>
                      </m:sSup>
                    </m:oMath>
                  </m:oMathPara>
                </a14:m>
                <a:endParaRPr lang="en-US" altLang="zh-CN" sz="2800" dirty="0" smtClean="0"/>
              </a:p>
              <a:p>
                <a:pPr marL="0" indent="0">
                  <a:lnSpc>
                    <a:spcPct val="100000"/>
                  </a:lnSpc>
                  <a:spcAft>
                    <a:spcPts val="0"/>
                  </a:spcAft>
                  <a:buNone/>
                  <a:tabLst>
                    <a:tab pos="5760000" algn="l"/>
                    <a:tab pos="6120000" algn="l"/>
                    <a:tab pos="6480000" algn="l"/>
                  </a:tabLst>
                </a:pPr>
                <a14:m>
                  <m:oMathPara xmlns:m="http://schemas.openxmlformats.org/officeDocument/2006/math">
                    <m:oMathParaPr>
                      <m:jc m:val="centerGroup"/>
                    </m:oMathParaPr>
                    <m:oMath xmlns:m="http://schemas.openxmlformats.org/officeDocument/2006/math">
                      <m:sSup>
                        <m:sSupPr>
                          <m:ctrlPr>
                            <a:rPr lang="en-US" altLang="zh-CN" sz="2800" i="1" dirty="0" smtClean="0">
                              <a:latin typeface="Cambria Math" panose="02040503050406030204" pitchFamily="18" charset="0"/>
                            </a:rPr>
                          </m:ctrlPr>
                        </m:sSupPr>
                        <m:e>
                          <m:d>
                            <m:dPr>
                              <m:ctrlPr>
                                <a:rPr lang="en-US" altLang="zh-CN" sz="2800" i="1" dirty="0" smtClean="0">
                                  <a:latin typeface="Cambria Math" panose="02040503050406030204" pitchFamily="18" charset="0"/>
                                </a:rPr>
                              </m:ctrlPr>
                            </m:dPr>
                            <m:e>
                              <m:r>
                                <a:rPr lang="en-US" altLang="zh-CN" sz="2800" i="1" dirty="0" err="1" smtClean="0">
                                  <a:latin typeface="Cambria Math" panose="02040503050406030204" pitchFamily="18" charset="0"/>
                                </a:rPr>
                                <m:t>𝑢𝑣</m:t>
                              </m:r>
                            </m:e>
                          </m:d>
                        </m:e>
                        <m:sup>
                          <m:r>
                            <a:rPr lang="en-US" altLang="zh-CN" sz="2800" i="1" dirty="0" smtClean="0">
                              <a:latin typeface="Cambria Math" panose="02040503050406030204" pitchFamily="18" charset="0"/>
                            </a:rPr>
                            <m:t>′</m:t>
                          </m:r>
                        </m:sup>
                      </m:sSup>
                      <m:r>
                        <a:rPr lang="en-US" altLang="zh-CN" sz="2800" b="0" i="1" dirty="0" smtClean="0">
                          <a:latin typeface="Cambria Math" panose="02040503050406030204" pitchFamily="18" charset="0"/>
                        </a:rPr>
                        <m:t>=</m:t>
                      </m:r>
                      <m:sSup>
                        <m:sSupPr>
                          <m:ctrlPr>
                            <a:rPr lang="en-US" altLang="zh-CN" sz="2800" b="0" i="1" dirty="0" smtClean="0">
                              <a:latin typeface="Cambria Math" panose="02040503050406030204" pitchFamily="18" charset="0"/>
                            </a:rPr>
                          </m:ctrlPr>
                        </m:sSupPr>
                        <m:e>
                          <m:r>
                            <a:rPr lang="en-US" altLang="zh-CN" sz="2800" b="0" i="1" dirty="0" smtClean="0">
                              <a:latin typeface="Cambria Math" panose="02040503050406030204" pitchFamily="18" charset="0"/>
                            </a:rPr>
                            <m:t>𝑢</m:t>
                          </m:r>
                        </m:e>
                        <m:sup>
                          <m:r>
                            <a:rPr lang="en-US" altLang="zh-CN" sz="2800" b="0" i="1" dirty="0" smtClean="0">
                              <a:latin typeface="Cambria Math" panose="02040503050406030204" pitchFamily="18" charset="0"/>
                            </a:rPr>
                            <m:t>′</m:t>
                          </m:r>
                        </m:sup>
                      </m:sSup>
                      <m:r>
                        <a:rPr lang="en-US" altLang="zh-CN" sz="2800" b="0" i="1" dirty="0" smtClean="0">
                          <a:latin typeface="Cambria Math" panose="02040503050406030204" pitchFamily="18" charset="0"/>
                        </a:rPr>
                        <m:t>𝑣</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𝑢</m:t>
                      </m:r>
                      <m:sSup>
                        <m:sSupPr>
                          <m:ctrlPr>
                            <a:rPr lang="en-US" altLang="zh-CN" sz="2800" b="0" i="1" dirty="0" smtClean="0">
                              <a:latin typeface="Cambria Math" panose="02040503050406030204" pitchFamily="18" charset="0"/>
                            </a:rPr>
                          </m:ctrlPr>
                        </m:sSupPr>
                        <m:e>
                          <m:r>
                            <a:rPr lang="en-US" altLang="zh-CN" sz="2800" b="0" i="1" dirty="0" smtClean="0">
                              <a:latin typeface="Cambria Math" panose="02040503050406030204" pitchFamily="18" charset="0"/>
                            </a:rPr>
                            <m:t>𝑣</m:t>
                          </m:r>
                        </m:e>
                        <m:sup>
                          <m:r>
                            <a:rPr lang="en-US" altLang="zh-CN" sz="2800" b="0" i="1" dirty="0" smtClean="0">
                              <a:latin typeface="Cambria Math" panose="02040503050406030204" pitchFamily="18" charset="0"/>
                            </a:rPr>
                            <m:t>′</m:t>
                          </m:r>
                        </m:sup>
                      </m:sSup>
                      <m:r>
                        <a:rPr lang="en-US" altLang="zh-CN" sz="2800" b="0" i="1" dirty="0" smtClean="0">
                          <a:latin typeface="Cambria Math" panose="02040503050406030204" pitchFamily="18" charset="0"/>
                        </a:rPr>
                        <m:t>,   </m:t>
                      </m:r>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𝑢</m:t>
                                  </m:r>
                                </m:num>
                                <m:den>
                                  <m:r>
                                    <a:rPr lang="en-US" altLang="zh-CN" sz="2800" b="0" i="1" smtClean="0">
                                      <a:latin typeface="Cambria Math" panose="02040503050406030204" pitchFamily="18" charset="0"/>
                                    </a:rPr>
                                    <m:t>𝑣</m:t>
                                  </m:r>
                                </m:den>
                              </m:f>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𝑢</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𝑣</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𝑢</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𝑣</m:t>
                              </m:r>
                            </m:e>
                            <m:sup>
                              <m:r>
                                <a:rPr lang="en-US" altLang="zh-CN" sz="2800" b="0" i="1" smtClean="0">
                                  <a:latin typeface="Cambria Math" panose="02040503050406030204" pitchFamily="18" charset="0"/>
                                </a:rPr>
                                <m:t>′</m:t>
                              </m:r>
                            </m:sup>
                          </m:sSup>
                        </m:num>
                        <m:den>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𝑣</m:t>
                              </m:r>
                            </m:e>
                            <m:sup>
                              <m:r>
                                <a:rPr lang="en-US" altLang="zh-CN" sz="2800" b="0" i="1" smtClean="0">
                                  <a:latin typeface="Cambria Math" panose="02040503050406030204" pitchFamily="18" charset="0"/>
                                </a:rPr>
                                <m:t>2</m:t>
                              </m:r>
                            </m:sup>
                          </m:sSup>
                        </m:den>
                      </m:f>
                      <m:r>
                        <a:rPr lang="en-US" altLang="zh-CN" sz="2800" b="0" i="1" smtClean="0">
                          <a:latin typeface="Cambria Math" panose="02040503050406030204" pitchFamily="18" charset="0"/>
                        </a:rPr>
                        <m:t>,  </m:t>
                      </m:r>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𝑣</m:t>
                                  </m:r>
                                </m:den>
                              </m:f>
                            </m:e>
                          </m:d>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𝑣</m:t>
                              </m:r>
                            </m:e>
                            <m:sup>
                              <m:r>
                                <a:rPr lang="en-US" altLang="zh-CN" sz="2800" b="0" i="1" smtClean="0">
                                  <a:latin typeface="Cambria Math" panose="02040503050406030204" pitchFamily="18" charset="0"/>
                                </a:rPr>
                                <m:t>′</m:t>
                              </m:r>
                            </m:sup>
                          </m:sSup>
                        </m:num>
                        <m:den>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𝑣</m:t>
                              </m:r>
                            </m:e>
                            <m:sup>
                              <m:r>
                                <a:rPr lang="en-US" altLang="zh-CN" sz="2800" b="0" i="1" smtClean="0">
                                  <a:latin typeface="Cambria Math" panose="02040503050406030204" pitchFamily="18" charset="0"/>
                                </a:rPr>
                                <m:t>2</m:t>
                              </m:r>
                            </m:sup>
                          </m:sSup>
                        </m:den>
                      </m:f>
                    </m:oMath>
                  </m:oMathPara>
                </a14:m>
                <a:endParaRPr lang="en-US" altLang="zh-CN" sz="2800" i="1" dirty="0" smtClean="0"/>
              </a:p>
              <a:p>
                <a:pPr marL="0" indent="0">
                  <a:lnSpc>
                    <a:spcPct val="100000"/>
                  </a:lnSpc>
                  <a:spcAft>
                    <a:spcPts val="0"/>
                  </a:spcAft>
                  <a:buNone/>
                  <a:tabLst>
                    <a:tab pos="5760000" algn="l"/>
                    <a:tab pos="6120000" algn="l"/>
                    <a:tab pos="6480000" algn="l"/>
                  </a:tabLst>
                </a:pPr>
                <a14:m>
                  <m:oMathPara xmlns:m="http://schemas.openxmlformats.org/officeDocument/2006/math">
                    <m:oMathParaPr>
                      <m:jc m:val="centerGroup"/>
                    </m:oMathParaPr>
                    <m:oMath xmlns:m="http://schemas.openxmlformats.org/officeDocument/2006/math">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𝑓</m:t>
                              </m:r>
                              <m:r>
                                <a:rPr lang="en-US" altLang="zh-CN" sz="2800" i="1">
                                  <a:latin typeface="Cambria Math" panose="02040503050406030204" pitchFamily="18" charset="0"/>
                                </a:rPr>
                                <m:t>∘</m:t>
                              </m:r>
                              <m:r>
                                <a:rPr lang="en-US" altLang="zh-CN" sz="2800" i="1">
                                  <a:latin typeface="Cambria Math" panose="02040503050406030204" pitchFamily="18" charset="0"/>
                                </a:rPr>
                                <m:t>𝜑</m:t>
                              </m:r>
                            </m:e>
                          </m:d>
                        </m:e>
                        <m:sup>
                          <m:r>
                            <a:rPr lang="en-US" altLang="zh-CN" sz="2800" i="1">
                              <a:latin typeface="Cambria Math" panose="02040503050406030204" pitchFamily="18" charset="0"/>
                            </a:rPr>
                            <m:t>′</m:t>
                          </m:r>
                        </m:sup>
                      </m:sSup>
                      <m:d>
                        <m:dPr>
                          <m:ctrlPr>
                            <a:rPr lang="en-US" altLang="zh-CN" sz="2800" i="1">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𝜑</m:t>
                          </m:r>
                          <m:d>
                            <m:dPr>
                              <m:ctrlPr>
                                <a:rPr lang="en-US" altLang="zh-CN" sz="2800" i="1">
                                  <a:latin typeface="Cambria Math" panose="02040503050406030204" pitchFamily="18" charset="0"/>
                                </a:rPr>
                              </m:ctrlPr>
                            </m:dPr>
                            <m:e>
                              <m:r>
                                <a:rPr lang="en-US" altLang="zh-CN" sz="2800" b="0" i="1" smtClean="0">
                                  <a:latin typeface="Cambria Math" panose="02040503050406030204" pitchFamily="18" charset="0"/>
                                </a:rPr>
                                <m:t>𝑥</m:t>
                              </m:r>
                            </m:e>
                          </m:d>
                        </m:e>
                      </m:d>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𝜑</m:t>
                          </m:r>
                        </m:e>
                        <m:sup>
                          <m:r>
                            <a:rPr lang="en-US" altLang="zh-CN" sz="2800" i="1">
                              <a:latin typeface="Cambria Math" panose="02040503050406030204" pitchFamily="18" charset="0"/>
                            </a:rPr>
                            <m:t>′</m:t>
                          </m:r>
                        </m:sup>
                      </m:sSup>
                      <m:d>
                        <m:dPr>
                          <m:ctrlPr>
                            <a:rPr lang="en-US" altLang="zh-CN" sz="2800" i="1">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  </m:t>
                      </m:r>
                      <m:r>
                        <a:rPr lang="zh-CN" altLang="en-US" sz="2800" i="1">
                          <a:latin typeface="Cambria Math" panose="02040503050406030204" pitchFamily="18" charset="0"/>
                        </a:rPr>
                        <m:t>或</m:t>
                      </m:r>
                      <m:r>
                        <a:rPr lang="en-US" altLang="zh-CN" sz="2800" b="0" i="1" smtClean="0">
                          <a:latin typeface="Cambria Math" panose="02040503050406030204" pitchFamily="18" charset="0"/>
                        </a:rPr>
                        <m:t> </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b="0" i="1" smtClean="0">
                              <a:latin typeface="Cambria Math" panose="02040503050406030204" pitchFamily="18" charset="0"/>
                            </a:rPr>
                            <m:t>𝑓</m:t>
                          </m:r>
                        </m:num>
                        <m:den>
                          <m:r>
                            <m:rPr>
                              <m:sty m:val="p"/>
                            </m:rPr>
                            <a:rPr lang="en-US" altLang="zh-CN" sz="2800">
                              <a:latin typeface="Cambria Math" panose="02040503050406030204" pitchFamily="18" charset="0"/>
                            </a:rPr>
                            <m:t>d</m:t>
                          </m:r>
                          <m:r>
                            <a:rPr lang="en-US" altLang="zh-CN" sz="2800" b="0" i="1" smtClean="0">
                              <a:latin typeface="Cambria Math" panose="02040503050406030204" pitchFamily="18" charset="0"/>
                            </a:rPr>
                            <m:t>𝑥</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b="0" i="1" smtClean="0">
                              <a:latin typeface="Cambria Math" panose="02040503050406030204" pitchFamily="18" charset="0"/>
                            </a:rPr>
                            <m:t>𝑓</m:t>
                          </m:r>
                        </m:num>
                        <m:den>
                          <m:r>
                            <m:rPr>
                              <m:sty m:val="p"/>
                            </m:rPr>
                            <a:rPr lang="en-US" altLang="zh-CN" sz="2800">
                              <a:latin typeface="Cambria Math" panose="02040503050406030204" pitchFamily="18" charset="0"/>
                            </a:rPr>
                            <m:t>d</m:t>
                          </m:r>
                          <m:r>
                            <a:rPr lang="en-US" altLang="zh-CN" sz="2800" b="0" i="1" smtClean="0">
                              <a:latin typeface="Cambria Math" panose="02040503050406030204" pitchFamily="18" charset="0"/>
                            </a:rPr>
                            <m:t>𝜑</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𝜑</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𝑥</m:t>
                          </m:r>
                        </m:den>
                      </m:f>
                      <m:r>
                        <a:rPr lang="en-US" altLang="zh-CN" sz="2800" b="0" i="1" smtClean="0">
                          <a:latin typeface="Cambria Math" panose="02040503050406030204" pitchFamily="18" charset="0"/>
                        </a:rPr>
                        <m:t>.</m:t>
                      </m:r>
                    </m:oMath>
                  </m:oMathPara>
                </a14:m>
                <a:endParaRPr lang="en-US" altLang="zh-CN" sz="2800" i="1"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8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41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前面我们已经介绍了诸多求导法则和基本初等函数的求导公式</a:t>
                </a:r>
                <a:r>
                  <a:rPr lang="en-US" altLang="zh-CN" dirty="0" smtClean="0"/>
                  <a:t>, </a:t>
                </a:r>
                <a:r>
                  <a:rPr lang="zh-CN" altLang="en-US" dirty="0" smtClean="0"/>
                  <a:t>我们可以把它们综合起来加以运用</a:t>
                </a:r>
                <a:r>
                  <a:rPr lang="en-US" altLang="zh-CN" dirty="0" smtClean="0"/>
                  <a:t>.</a:t>
                </a:r>
              </a:p>
              <a:p>
                <a:r>
                  <a:rPr lang="zh-CN" altLang="en-US" dirty="0">
                    <a:solidFill>
                      <a:srgbClr val="0000FF"/>
                    </a:solidFill>
                  </a:rPr>
                  <a:t>例 </a:t>
                </a:r>
                <a:r>
                  <a:rPr lang="zh-CN" altLang="en-US" dirty="0"/>
                  <a:t>求函数</a:t>
                </a:r>
                <a:r>
                  <a:rPr lang="zh-CN" altLang="en-US" dirty="0" smtClean="0">
                    <a:solidFill>
                      <a:srgbClr val="0000FF"/>
                    </a:solidFill>
                  </a:rPr>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func>
                  </m:oMath>
                </a14:m>
                <a:r>
                  <a:rPr lang="en-US" altLang="zh-CN" dirty="0"/>
                  <a:t> </a:t>
                </a:r>
                <a:r>
                  <a:rPr lang="zh-CN" altLang="en-US" dirty="0"/>
                  <a:t>的导数</a:t>
                </a:r>
                <a:r>
                  <a:rPr lang="en-US" altLang="zh-CN" dirty="0"/>
                  <a:t>.</a:t>
                </a:r>
              </a:p>
              <a:p>
                <a:r>
                  <a:rPr lang="zh-CN" altLang="en-US" dirty="0">
                    <a:solidFill>
                      <a:srgbClr val="0000FF"/>
                    </a:solidFill>
                  </a:rPr>
                  <a:t>解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𝑥</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e>
                            </m:func>
                          </m:e>
                        </m:d>
                      </m:e>
                      <m:sup>
                        <m:r>
                          <a:rPr lang="en-US" altLang="zh-CN" b="0" i="1" smtClean="0">
                            <a:latin typeface="Cambria Math" panose="02040503050406030204" pitchFamily="18" charset="0"/>
                          </a:rPr>
                          <m:t>′</m:t>
                        </m:r>
                      </m:sup>
                    </m:sSup>
                  </m:oMath>
                </a14:m>
                <a:endParaRPr lang="en-US" altLang="zh-CN" b="0" i="1" dirty="0" smtClean="0">
                  <a:latin typeface="Cambria Math" panose="02040503050406030204" pitchFamily="18" charset="0"/>
                </a:endParaRPr>
              </a:p>
              <a:p>
                <a14:m>
                  <m:oMath xmlns:m="http://schemas.openxmlformats.org/officeDocument/2006/math">
                    <m:r>
                      <a:rPr lang="en-US" altLang="zh-CN" sz="2600" i="1">
                        <a:latin typeface="Cambria Math" panose="02040503050406030204" pitchFamily="18" charset="0"/>
                      </a:rPr>
                      <m:t>=</m:t>
                    </m:r>
                    <m:r>
                      <a:rPr lang="en-US" altLang="zh-CN" sz="2800" i="1">
                        <a:latin typeface="Cambria Math" panose="02040503050406030204" pitchFamily="18" charset="0"/>
                      </a:rPr>
                      <m:t>2</m:t>
                    </m:r>
                    <m:r>
                      <a:rPr lang="en-US" altLang="zh-CN" sz="2800" i="1">
                        <a:latin typeface="Cambria Math" panose="02040503050406030204" pitchFamily="18" charset="0"/>
                      </a:rPr>
                      <m:t>𝑥</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𝑥</m:t>
                            </m:r>
                          </m:sup>
                        </m:sSup>
                      </m:e>
                    </m:func>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𝑥</m:t>
                            </m:r>
                          </m:sup>
                        </m:sSup>
                      </m:e>
                    </m:func>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r>
                          <a:rPr lang="en-US" altLang="zh-CN" sz="2800" i="1">
                            <a:latin typeface="Cambria Math" panose="02040503050406030204" pitchFamily="18" charset="0"/>
                          </a:rPr>
                          <m:t>𝑥</m:t>
                        </m:r>
                      </m:sup>
                    </m:sSup>
                    <m:r>
                      <a:rPr lang="en-US" altLang="zh-CN" sz="2600" i="1">
                        <a:latin typeface="Cambria Math" panose="02040503050406030204" pitchFamily="18" charset="0"/>
                      </a:rPr>
                      <m:t>=</m:t>
                    </m:r>
                    <m:r>
                      <a:rPr lang="en-US" altLang="zh-CN" i="1">
                        <a:latin typeface="Cambria Math" panose="02040503050406030204" pitchFamily="18" charset="0"/>
                      </a:rPr>
                      <m:t>2</m:t>
                    </m:r>
                    <m:r>
                      <a:rPr lang="en-US" altLang="zh-CN" i="1">
                        <a:latin typeface="Cambria Math" panose="02040503050406030204" pitchFamily="18" charset="0"/>
                      </a:rPr>
                      <m:t>𝑥</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e>
                    </m:func>
                    <m:r>
                      <a:rPr lang="en-US" altLang="zh-CN" sz="2600" b="0" i="1" smtClean="0">
                        <a:latin typeface="Cambria Math" panose="02040503050406030204" pitchFamily="18" charset="0"/>
                      </a:rPr>
                      <m:t>.</m:t>
                    </m:r>
                  </m:oMath>
                </a14:m>
                <a:endParaRPr lang="en-US" altLang="zh-CN" i="1" dirty="0" smtClean="0">
                  <a:latin typeface="Cambria Math" panose="02040503050406030204" pitchFamily="18" charset="0"/>
                </a:endParaRPr>
              </a:p>
              <a:p>
                <a:r>
                  <a:rPr lang="zh-CN" altLang="en-US" dirty="0">
                    <a:solidFill>
                      <a:srgbClr val="0000FF"/>
                    </a:solidFill>
                  </a:rPr>
                  <a:t>例 </a:t>
                </a:r>
                <a:r>
                  <a:rPr lang="zh-CN" altLang="en-US" dirty="0"/>
                  <a:t>求函数</a:t>
                </a:r>
                <a:r>
                  <a:rPr lang="zh-CN" altLang="en-US" dirty="0">
                    <a:solidFill>
                      <a:srgbClr val="0000FF"/>
                    </a:solidFill>
                  </a:rPr>
                  <a:t> </a:t>
                </a:r>
                <a14:m>
                  <m:oMath xmlns:m="http://schemas.openxmlformats.org/officeDocument/2006/math">
                    <m:r>
                      <a:rPr lang="en-US" altLang="zh-CN" sz="2600" i="1">
                        <a:latin typeface="Cambria Math" panose="02040503050406030204" pitchFamily="18" charset="0"/>
                      </a:rPr>
                      <m:t>𝑓</m:t>
                    </m:r>
                    <m:d>
                      <m:dPr>
                        <m:ctrlPr>
                          <a:rPr lang="en-US" altLang="zh-CN" sz="2600" i="1">
                            <a:latin typeface="Cambria Math" panose="02040503050406030204" pitchFamily="18" charset="0"/>
                          </a:rPr>
                        </m:ctrlPr>
                      </m:dPr>
                      <m:e>
                        <m:r>
                          <a:rPr lang="en-US" altLang="zh-CN" sz="2600" i="1">
                            <a:latin typeface="Cambria Math" panose="02040503050406030204" pitchFamily="18" charset="0"/>
                          </a:rPr>
                          <m:t>𝑥</m:t>
                        </m:r>
                      </m:e>
                    </m:d>
                    <m:r>
                      <a:rPr lang="en-US" altLang="zh-CN" sz="2600" i="1">
                        <a:latin typeface="Cambria Math" panose="02040503050406030204" pitchFamily="18" charset="0"/>
                      </a:rPr>
                      <m:t>=</m:t>
                    </m:r>
                    <m:f>
                      <m:fPr>
                        <m:ctrlPr>
                          <a:rPr lang="en-US" altLang="zh-CN" sz="2600" b="0" i="1" smtClean="0">
                            <a:latin typeface="Cambria Math" panose="02040503050406030204" pitchFamily="18" charset="0"/>
                          </a:rPr>
                        </m:ctrlPr>
                      </m:fPr>
                      <m:num>
                        <m:r>
                          <a:rPr lang="en-US" altLang="zh-CN" sz="2600" b="0" i="1" smtClean="0">
                            <a:latin typeface="Cambria Math" panose="02040503050406030204" pitchFamily="18" charset="0"/>
                          </a:rPr>
                          <m:t>1</m:t>
                        </m:r>
                      </m:num>
                      <m:den>
                        <m:func>
                          <m:funcPr>
                            <m:ctrlPr>
                              <a:rPr lang="en-US" altLang="zh-CN" sz="2600" b="0" i="1" smtClean="0">
                                <a:latin typeface="Cambria Math" panose="02040503050406030204" pitchFamily="18" charset="0"/>
                              </a:rPr>
                            </m:ctrlPr>
                          </m:funcPr>
                          <m:fName>
                            <m:r>
                              <m:rPr>
                                <m:sty m:val="p"/>
                              </m:rPr>
                              <a:rPr lang="en-US" altLang="zh-CN" sz="2600" b="0" i="0" smtClean="0">
                                <a:latin typeface="Cambria Math" panose="02040503050406030204" pitchFamily="18" charset="0"/>
                              </a:rPr>
                              <m:t>ln</m:t>
                            </m:r>
                          </m:fName>
                          <m:e>
                            <m:func>
                              <m:funcPr>
                                <m:ctrlPr>
                                  <a:rPr lang="en-US" altLang="zh-CN" sz="2600" b="0" i="1" smtClean="0">
                                    <a:latin typeface="Cambria Math" panose="02040503050406030204" pitchFamily="18" charset="0"/>
                                  </a:rPr>
                                </m:ctrlPr>
                              </m:funcPr>
                              <m:fName>
                                <m:r>
                                  <m:rPr>
                                    <m:sty m:val="p"/>
                                  </m:rPr>
                                  <a:rPr lang="en-US" altLang="zh-CN" sz="2600" b="0" i="0" smtClean="0">
                                    <a:latin typeface="Cambria Math" panose="02040503050406030204" pitchFamily="18" charset="0"/>
                                  </a:rPr>
                                  <m:t>cos</m:t>
                                </m:r>
                              </m:fName>
                              <m:e>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r>
                                      <a:rPr lang="en-US" altLang="zh-CN" sz="2600" b="0" i="1" smtClean="0">
                                        <a:latin typeface="Cambria Math" panose="02040503050406030204" pitchFamily="18" charset="0"/>
                                      </a:rPr>
                                      <m:t>2</m:t>
                                    </m:r>
                                  </m:sup>
                                </m:sSup>
                              </m:e>
                            </m:func>
                          </m:e>
                        </m:func>
                      </m:den>
                    </m:f>
                  </m:oMath>
                </a14:m>
                <a:r>
                  <a:rPr lang="en-US" altLang="zh-CN" dirty="0"/>
                  <a:t> </a:t>
                </a:r>
                <a:r>
                  <a:rPr lang="zh-CN" altLang="en-US" dirty="0"/>
                  <a:t>的</a:t>
                </a:r>
                <a:r>
                  <a:rPr lang="zh-CN" altLang="en-US" dirty="0" smtClean="0"/>
                  <a:t>导数</a:t>
                </a:r>
                <a:r>
                  <a:rPr lang="en-US" altLang="zh-CN" dirty="0" smtClean="0"/>
                  <a:t>.</a:t>
                </a:r>
                <a:endParaRPr lang="en-US" altLang="zh-CN" dirty="0"/>
              </a:p>
              <a:p>
                <a:r>
                  <a:rPr lang="zh-CN" altLang="en-US" dirty="0">
                    <a:solidFill>
                      <a:srgbClr val="0000FF"/>
                    </a:solidFill>
                  </a:rPr>
                  <a:t>解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func>
                          </m:e>
                        </m:func>
                      </m:den>
                    </m:f>
                    <m:r>
                      <a:rPr lang="en-US" altLang="zh-CN" i="1" smtClean="0">
                        <a:latin typeface="Cambria Math" panose="02040503050406030204" pitchFamily="18" charset="0"/>
                      </a:rPr>
                      <m:t>=</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func>
                                  </m:e>
                                </m:func>
                              </m:e>
                            </m:d>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func>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func>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e>
                    </m:d>
                  </m:oMath>
                </a14:m>
                <a:endParaRPr lang="en-US" altLang="zh-CN" b="0" i="1" dirty="0" smtClean="0">
                  <a:latin typeface="Cambria Math" panose="02040503050406030204" pitchFamily="18" charset="0"/>
                </a:endParaRPr>
              </a:p>
              <a:p>
                <a14:m>
                  <m:oMath xmlns:m="http://schemas.openxmlformats.org/officeDocument/2006/math">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𝑥</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func>
                      </m:num>
                      <m:den>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func>
                        <m:r>
                          <a:rPr lang="en-US" altLang="zh-CN" sz="2800" b="0" i="1" smtClean="0">
                            <a:latin typeface="Cambria Math" panose="02040503050406030204" pitchFamily="18" charset="0"/>
                          </a:rPr>
                          <m:t> </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ln</m:t>
                                    </m:r>
                                  </m:fName>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func>
                                  </m:e>
                                </m:func>
                              </m:e>
                            </m:d>
                          </m:e>
                          <m:sup>
                            <m:r>
                              <a:rPr lang="en-US" altLang="zh-CN" sz="2800" i="1">
                                <a:latin typeface="Cambria Math" panose="02040503050406030204" pitchFamily="18" charset="0"/>
                              </a:rPr>
                              <m:t>2</m:t>
                            </m:r>
                          </m:sup>
                        </m:sSup>
                      </m:den>
                    </m:f>
                    <m:r>
                      <a:rPr lang="en-US" altLang="zh-CN" sz="2800" b="0" i="1" smtClean="0">
                        <a:latin typeface="Cambria Math" panose="02040503050406030204" pitchFamily="18" charset="0"/>
                      </a:rPr>
                      <m:t>.</m:t>
                    </m:r>
                  </m:oMath>
                </a14:m>
                <a:endParaRPr lang="en-US" altLang="zh-CN" i="1" dirty="0">
                  <a:latin typeface="Cambria Math" panose="02040503050406030204" pitchFamily="18" charset="0"/>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065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smtClean="0">
                    <a:solidFill>
                      <a:srgbClr val="0000FF"/>
                    </a:solidFill>
                  </a:rPr>
                  <a:t>例 </a:t>
                </a:r>
                <a:r>
                  <a:rPr lang="zh-CN" altLang="en-US" dirty="0"/>
                  <a:t>求函数</a:t>
                </a:r>
                <a:r>
                  <a:rPr lang="zh-CN" altLang="en-US" dirty="0" smtClean="0">
                    <a:solidFill>
                      <a:srgbClr val="0000FF"/>
                    </a:solidFill>
                  </a:rPr>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arctan</m:t>
                        </m:r>
                      </m:fName>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d>
                      </m:e>
                    </m:func>
                  </m:oMath>
                </a14:m>
                <a:r>
                  <a:rPr lang="en-US" altLang="zh-CN" dirty="0"/>
                  <a:t> </a:t>
                </a:r>
                <a:r>
                  <a:rPr lang="zh-CN" altLang="en-US" dirty="0"/>
                  <a:t>的导数</a:t>
                </a:r>
                <a:r>
                  <a:rPr lang="en-US" altLang="zh-CN" dirty="0"/>
                  <a:t>.</a:t>
                </a:r>
              </a:p>
              <a:p>
                <a:r>
                  <a:rPr lang="zh-CN" altLang="en-US" dirty="0">
                    <a:solidFill>
                      <a:srgbClr val="0000FF"/>
                    </a:solidFill>
                  </a:rPr>
                  <a:t>解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arctan</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arctan</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d>
                              </m:e>
                            </m:func>
                          </m:e>
                        </m:d>
                      </m:e>
                      <m:sup>
                        <m:r>
                          <a:rPr lang="en-US" altLang="zh-CN" b="0" i="1" smtClean="0">
                            <a:latin typeface="Cambria Math" panose="02040503050406030204" pitchFamily="18" charset="0"/>
                          </a:rPr>
                          <m:t>′</m:t>
                        </m:r>
                      </m:sup>
                    </m:sSup>
                  </m:oMath>
                </a14:m>
                <a:endParaRPr lang="en-US" altLang="zh-CN" b="0" i="1" dirty="0" smtClean="0">
                  <a:latin typeface="Cambria Math" panose="02040503050406030204" pitchFamily="18" charset="0"/>
                </a:endParaRPr>
              </a:p>
              <a:p>
                <a14:m>
                  <m:oMath xmlns:m="http://schemas.openxmlformats.org/officeDocument/2006/math">
                    <m:r>
                      <a:rPr lang="en-US" altLang="zh-CN" sz="2600" i="1">
                        <a:latin typeface="Cambria Math" panose="02040503050406030204" pitchFamily="18" charset="0"/>
                      </a:rPr>
                      <m:t>=</m:t>
                    </m:r>
                    <m:func>
                      <m:funcPr>
                        <m:ctrlPr>
                          <a:rPr lang="en-US" altLang="zh-CN" sz="2600" i="1">
                            <a:latin typeface="Cambria Math" panose="02040503050406030204" pitchFamily="18" charset="0"/>
                          </a:rPr>
                        </m:ctrlPr>
                      </m:funcPr>
                      <m:fName>
                        <m:r>
                          <m:rPr>
                            <m:sty m:val="p"/>
                          </m:rPr>
                          <a:rPr lang="en-US" altLang="zh-CN" sz="2600">
                            <a:latin typeface="Cambria Math" panose="02040503050406030204" pitchFamily="18" charset="0"/>
                          </a:rPr>
                          <m:t>arctan</m:t>
                        </m:r>
                      </m:fName>
                      <m:e>
                        <m:d>
                          <m:dPr>
                            <m:ctrlPr>
                              <a:rPr lang="en-US" altLang="zh-CN" sz="2600" i="1">
                                <a:latin typeface="Cambria Math" panose="02040503050406030204" pitchFamily="18" charset="0"/>
                              </a:rPr>
                            </m:ctrlPr>
                          </m:dPr>
                          <m:e>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𝑥</m:t>
                                </m:r>
                              </m:e>
                              <m:sup>
                                <m:r>
                                  <a:rPr lang="en-US" altLang="zh-CN" sz="2600" i="1">
                                    <a:latin typeface="Cambria Math" panose="02040503050406030204" pitchFamily="18" charset="0"/>
                                  </a:rPr>
                                  <m:t>2</m:t>
                                </m:r>
                              </m:sup>
                            </m:sSup>
                          </m:e>
                        </m:d>
                      </m:e>
                    </m:func>
                    <m:r>
                      <a:rPr lang="en-US" altLang="zh-CN" sz="2600" i="1">
                        <a:latin typeface="Cambria Math" panose="02040503050406030204" pitchFamily="18" charset="0"/>
                      </a:rPr>
                      <m:t>+</m:t>
                    </m:r>
                    <m:r>
                      <a:rPr lang="en-US" altLang="zh-CN" sz="2600" i="1">
                        <a:latin typeface="Cambria Math" panose="02040503050406030204" pitchFamily="18" charset="0"/>
                      </a:rPr>
                      <m:t>𝑥</m:t>
                    </m:r>
                    <m:r>
                      <a:rPr lang="en-US" altLang="zh-CN" sz="2600" i="1">
                        <a:latin typeface="Cambria Math" panose="02040503050406030204" pitchFamily="18" charset="0"/>
                      </a:rPr>
                      <m:t>⋅</m:t>
                    </m:r>
                    <m:f>
                      <m:fPr>
                        <m:ctrlPr>
                          <a:rPr lang="en-US" altLang="zh-CN" sz="2600" b="0" i="1" smtClean="0">
                            <a:latin typeface="Cambria Math" panose="02040503050406030204" pitchFamily="18" charset="0"/>
                          </a:rPr>
                        </m:ctrlPr>
                      </m:fPr>
                      <m:num>
                        <m:r>
                          <a:rPr lang="en-US" altLang="zh-CN" sz="2600" b="0" i="1" smtClean="0">
                            <a:latin typeface="Cambria Math" panose="02040503050406030204" pitchFamily="18" charset="0"/>
                          </a:rPr>
                          <m:t>1</m:t>
                        </m:r>
                      </m:num>
                      <m:den>
                        <m:r>
                          <a:rPr lang="en-US" altLang="zh-CN" sz="2600" b="0" i="1" smtClean="0">
                            <a:latin typeface="Cambria Math" panose="02040503050406030204" pitchFamily="18" charset="0"/>
                          </a:rPr>
                          <m:t>1+</m:t>
                        </m:r>
                        <m:sSup>
                          <m:sSupPr>
                            <m:ctrlPr>
                              <a:rPr lang="en-US" altLang="zh-CN" sz="2600" b="0" i="1" smtClean="0">
                                <a:latin typeface="Cambria Math" panose="02040503050406030204" pitchFamily="18" charset="0"/>
                              </a:rPr>
                            </m:ctrlPr>
                          </m:sSupPr>
                          <m:e>
                            <m:d>
                              <m:dPr>
                                <m:ctrlPr>
                                  <a:rPr lang="en-US" altLang="zh-CN" sz="2600" b="0" i="1" smtClean="0">
                                    <a:latin typeface="Cambria Math" panose="02040503050406030204" pitchFamily="18" charset="0"/>
                                  </a:rPr>
                                </m:ctrlPr>
                              </m:dPr>
                              <m:e>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r>
                                      <a:rPr lang="en-US" altLang="zh-CN" sz="2600" b="0" i="1" smtClean="0">
                                        <a:latin typeface="Cambria Math" panose="02040503050406030204" pitchFamily="18" charset="0"/>
                                      </a:rPr>
                                      <m:t>2</m:t>
                                    </m:r>
                                  </m:sup>
                                </m:sSup>
                              </m:e>
                            </m:d>
                          </m:e>
                          <m:sup>
                            <m:r>
                              <a:rPr lang="en-US" altLang="zh-CN" sz="2600" b="0" i="1" smtClean="0">
                                <a:latin typeface="Cambria Math" panose="02040503050406030204" pitchFamily="18" charset="0"/>
                              </a:rPr>
                              <m:t>2</m:t>
                            </m:r>
                          </m:sup>
                        </m:sSup>
                      </m:den>
                    </m:f>
                    <m:r>
                      <a:rPr lang="en-US" altLang="zh-CN" sz="2600" b="0" i="1" smtClean="0">
                        <a:latin typeface="Cambria Math" panose="02040503050406030204" pitchFamily="18" charset="0"/>
                      </a:rPr>
                      <m:t>⋅</m:t>
                    </m:r>
                    <m:sSup>
                      <m:sSupPr>
                        <m:ctrlPr>
                          <a:rPr lang="en-US" altLang="zh-CN" sz="2600" b="0" i="1" smtClean="0">
                            <a:latin typeface="Cambria Math" panose="02040503050406030204" pitchFamily="18" charset="0"/>
                          </a:rPr>
                        </m:ctrlPr>
                      </m:sSupPr>
                      <m:e>
                        <m:d>
                          <m:dPr>
                            <m:ctrlPr>
                              <a:rPr lang="en-US" altLang="zh-CN" sz="2600" b="0" i="1" smtClean="0">
                                <a:latin typeface="Cambria Math" panose="02040503050406030204" pitchFamily="18" charset="0"/>
                              </a:rPr>
                            </m:ctrlPr>
                          </m:dPr>
                          <m:e>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r>
                                  <a:rPr lang="en-US" altLang="zh-CN" sz="2600" b="0" i="1" smtClean="0">
                                    <a:latin typeface="Cambria Math" panose="02040503050406030204" pitchFamily="18" charset="0"/>
                                  </a:rPr>
                                  <m:t>2</m:t>
                                </m:r>
                              </m:sup>
                            </m:sSup>
                          </m:e>
                        </m:d>
                      </m:e>
                      <m:sup>
                        <m:r>
                          <a:rPr lang="en-US" altLang="zh-CN" sz="2600" b="0" i="1" smtClean="0">
                            <a:latin typeface="Cambria Math" panose="02040503050406030204" pitchFamily="18" charset="0"/>
                          </a:rPr>
                          <m:t>′</m:t>
                        </m:r>
                      </m:sup>
                    </m:sSup>
                    <m:r>
                      <a:rPr lang="en-US" altLang="zh-CN" sz="2600" i="1">
                        <a:latin typeface="Cambria Math" panose="02040503050406030204" pitchFamily="18" charset="0"/>
                      </a:rPr>
                      <m:t>=</m:t>
                    </m:r>
                    <m:func>
                      <m:funcPr>
                        <m:ctrlPr>
                          <a:rPr lang="en-US" altLang="zh-CN" sz="2600" i="1">
                            <a:latin typeface="Cambria Math" panose="02040503050406030204" pitchFamily="18" charset="0"/>
                          </a:rPr>
                        </m:ctrlPr>
                      </m:funcPr>
                      <m:fName>
                        <m:r>
                          <m:rPr>
                            <m:sty m:val="p"/>
                          </m:rPr>
                          <a:rPr lang="en-US" altLang="zh-CN" sz="2600">
                            <a:latin typeface="Cambria Math" panose="02040503050406030204" pitchFamily="18" charset="0"/>
                          </a:rPr>
                          <m:t>arctan</m:t>
                        </m:r>
                      </m:fName>
                      <m:e>
                        <m:d>
                          <m:dPr>
                            <m:ctrlPr>
                              <a:rPr lang="en-US" altLang="zh-CN" sz="2600" i="1">
                                <a:latin typeface="Cambria Math" panose="02040503050406030204" pitchFamily="18" charset="0"/>
                              </a:rPr>
                            </m:ctrlPr>
                          </m:dPr>
                          <m:e>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𝑥</m:t>
                                </m:r>
                              </m:e>
                              <m:sup>
                                <m:r>
                                  <a:rPr lang="en-US" altLang="zh-CN" sz="2600" i="1">
                                    <a:latin typeface="Cambria Math" panose="02040503050406030204" pitchFamily="18" charset="0"/>
                                  </a:rPr>
                                  <m:t>2</m:t>
                                </m:r>
                              </m:sup>
                            </m:sSup>
                          </m:e>
                        </m:d>
                      </m:e>
                    </m:func>
                    <m:r>
                      <a:rPr lang="en-US" altLang="zh-CN" sz="2600" i="1">
                        <a:latin typeface="Cambria Math" panose="02040503050406030204" pitchFamily="18" charset="0"/>
                      </a:rPr>
                      <m:t>+</m:t>
                    </m:r>
                    <m:f>
                      <m:fPr>
                        <m:ctrlPr>
                          <a:rPr lang="en-US" altLang="zh-CN" sz="2600" i="1">
                            <a:latin typeface="Cambria Math" panose="02040503050406030204" pitchFamily="18" charset="0"/>
                          </a:rPr>
                        </m:ctrlPr>
                      </m:fPr>
                      <m:num>
                        <m:r>
                          <a:rPr lang="en-US" altLang="zh-CN" sz="2600" b="0" i="1" smtClean="0">
                            <a:latin typeface="Cambria Math" panose="02040503050406030204" pitchFamily="18" charset="0"/>
                          </a:rPr>
                          <m:t>2</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r>
                              <a:rPr lang="en-US" altLang="zh-CN" sz="2600" b="0" i="1" smtClean="0">
                                <a:latin typeface="Cambria Math" panose="02040503050406030204" pitchFamily="18" charset="0"/>
                              </a:rPr>
                              <m:t>2</m:t>
                            </m:r>
                          </m:sup>
                        </m:sSup>
                      </m:num>
                      <m:den>
                        <m:r>
                          <a:rPr lang="en-US" altLang="zh-CN" sz="2600" i="1">
                            <a:latin typeface="Cambria Math" panose="02040503050406030204" pitchFamily="18" charset="0"/>
                          </a:rPr>
                          <m:t>1+</m:t>
                        </m:r>
                        <m:sSup>
                          <m:sSupPr>
                            <m:ctrlPr>
                              <a:rPr lang="en-US" altLang="zh-CN" sz="2600" b="0" i="1" smtClean="0">
                                <a:latin typeface="Cambria Math" panose="02040503050406030204" pitchFamily="18" charset="0"/>
                              </a:rPr>
                            </m:ctrlPr>
                          </m:sSupPr>
                          <m:e>
                            <m:r>
                              <a:rPr lang="en-US" altLang="zh-CN" sz="2600" b="0" i="1" smtClean="0">
                                <a:latin typeface="Cambria Math" panose="02040503050406030204" pitchFamily="18" charset="0"/>
                              </a:rPr>
                              <m:t>𝑥</m:t>
                            </m:r>
                          </m:e>
                          <m:sup>
                            <m:r>
                              <a:rPr lang="en-US" altLang="zh-CN" sz="2600" b="0" i="1" smtClean="0">
                                <a:latin typeface="Cambria Math" panose="02040503050406030204" pitchFamily="18" charset="0"/>
                              </a:rPr>
                              <m:t>4</m:t>
                            </m:r>
                          </m:sup>
                        </m:sSup>
                      </m:den>
                    </m:f>
                    <m:r>
                      <a:rPr lang="en-US" altLang="zh-CN" sz="2600" b="0" i="1" smtClean="0">
                        <a:latin typeface="Cambria Math" panose="02040503050406030204" pitchFamily="18" charset="0"/>
                      </a:rPr>
                      <m:t>.</m:t>
                    </m:r>
                  </m:oMath>
                </a14:m>
                <a:endParaRPr lang="en-US" altLang="zh-CN" i="1" dirty="0" smtClean="0">
                  <a:latin typeface="Cambria Math" panose="02040503050406030204" pitchFamily="18" charset="0"/>
                </a:endParaRPr>
              </a:p>
              <a:p>
                <a:r>
                  <a:rPr lang="zh-CN" altLang="en-US" dirty="0">
                    <a:solidFill>
                      <a:srgbClr val="0000FF"/>
                    </a:solidFill>
                  </a:rPr>
                  <a:t>例 </a:t>
                </a:r>
                <a:r>
                  <a:rPr lang="zh-CN" altLang="en-US" dirty="0"/>
                  <a:t>求函数</a:t>
                </a:r>
                <a:r>
                  <a:rPr lang="zh-CN" altLang="en-US" dirty="0">
                    <a:solidFill>
                      <a:srgbClr val="0000FF"/>
                    </a:solidFill>
                  </a:rPr>
                  <a:t> </a:t>
                </a:r>
                <a14:m>
                  <m:oMath xmlns:m="http://schemas.openxmlformats.org/officeDocument/2006/math">
                    <m:r>
                      <a:rPr lang="en-US" altLang="zh-CN" sz="2600" i="1">
                        <a:latin typeface="Cambria Math" panose="02040503050406030204" pitchFamily="18" charset="0"/>
                      </a:rPr>
                      <m:t>𝑓</m:t>
                    </m:r>
                    <m:d>
                      <m:dPr>
                        <m:ctrlPr>
                          <a:rPr lang="en-US" altLang="zh-CN" sz="2600" i="1">
                            <a:latin typeface="Cambria Math" panose="02040503050406030204" pitchFamily="18" charset="0"/>
                          </a:rPr>
                        </m:ctrlPr>
                      </m:dPr>
                      <m:e>
                        <m:r>
                          <a:rPr lang="en-US" altLang="zh-CN" sz="2600" i="1">
                            <a:latin typeface="Cambria Math" panose="02040503050406030204" pitchFamily="18" charset="0"/>
                          </a:rPr>
                          <m:t>𝑥</m:t>
                        </m:r>
                      </m:e>
                    </m:d>
                    <m:r>
                      <a:rPr lang="en-US" altLang="zh-CN" sz="2600" i="1">
                        <a:latin typeface="Cambria Math" panose="02040503050406030204" pitchFamily="18" charset="0"/>
                      </a:rPr>
                      <m:t>=</m:t>
                    </m:r>
                    <m:f>
                      <m:fPr>
                        <m:ctrlPr>
                          <a:rPr lang="en-US" altLang="zh-CN" sz="2600" b="0" i="1" smtClean="0">
                            <a:latin typeface="Cambria Math" panose="02040503050406030204" pitchFamily="18" charset="0"/>
                          </a:rPr>
                        </m:ctrlPr>
                      </m:fPr>
                      <m:num>
                        <m:r>
                          <a:rPr lang="en-US" altLang="zh-CN" sz="2600" b="0" i="1" smtClean="0">
                            <a:latin typeface="Cambria Math" panose="02040503050406030204" pitchFamily="18" charset="0"/>
                          </a:rPr>
                          <m:t>1−</m:t>
                        </m:r>
                        <m:rad>
                          <m:radPr>
                            <m:degHide m:val="on"/>
                            <m:ctrlPr>
                              <a:rPr lang="en-US" altLang="zh-CN" sz="2600" b="0" i="1" smtClean="0">
                                <a:latin typeface="Cambria Math" panose="02040503050406030204" pitchFamily="18" charset="0"/>
                              </a:rPr>
                            </m:ctrlPr>
                          </m:radPr>
                          <m:deg/>
                          <m:e>
                            <m:r>
                              <a:rPr lang="en-US" altLang="zh-CN" sz="2600" b="0" i="1" smtClean="0">
                                <a:latin typeface="Cambria Math" panose="02040503050406030204" pitchFamily="18" charset="0"/>
                              </a:rPr>
                              <m:t>𝑥</m:t>
                            </m:r>
                          </m:e>
                        </m:rad>
                      </m:num>
                      <m:den>
                        <m:r>
                          <a:rPr lang="en-US" altLang="zh-CN" sz="2600" b="0" i="1" smtClean="0">
                            <a:latin typeface="Cambria Math" panose="02040503050406030204" pitchFamily="18" charset="0"/>
                          </a:rPr>
                          <m:t>1+</m:t>
                        </m:r>
                        <m:rad>
                          <m:radPr>
                            <m:degHide m:val="on"/>
                            <m:ctrlPr>
                              <a:rPr lang="en-US" altLang="zh-CN" sz="2600" b="0" i="1" smtClean="0">
                                <a:latin typeface="Cambria Math" panose="02040503050406030204" pitchFamily="18" charset="0"/>
                              </a:rPr>
                            </m:ctrlPr>
                          </m:radPr>
                          <m:deg/>
                          <m:e>
                            <m:r>
                              <a:rPr lang="en-US" altLang="zh-CN" sz="2600" b="0" i="1" smtClean="0">
                                <a:latin typeface="Cambria Math" panose="02040503050406030204" pitchFamily="18" charset="0"/>
                              </a:rPr>
                              <m:t>𝑥</m:t>
                            </m:r>
                          </m:e>
                        </m:rad>
                      </m:den>
                    </m:f>
                  </m:oMath>
                </a14:m>
                <a:r>
                  <a:rPr lang="en-US" altLang="zh-CN" dirty="0"/>
                  <a:t> </a:t>
                </a:r>
                <a:r>
                  <a:rPr lang="zh-CN" altLang="en-US" dirty="0"/>
                  <a:t>的</a:t>
                </a:r>
                <a:r>
                  <a:rPr lang="zh-CN" altLang="en-US" dirty="0" smtClean="0"/>
                  <a:t>导数以及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r>
                  <a:rPr lang="en-US" altLang="zh-CN" dirty="0" smtClean="0"/>
                  <a:t>.</a:t>
                </a:r>
                <a:endParaRPr lang="en-US" altLang="zh-CN" dirty="0"/>
              </a:p>
              <a:p>
                <a:r>
                  <a:rPr lang="zh-CN" altLang="en-US" dirty="0">
                    <a:solidFill>
                      <a:srgbClr val="0000FF"/>
                    </a:solidFill>
                  </a:rPr>
                  <a:t>解 </a:t>
                </a:r>
                <a:r>
                  <a:rPr lang="zh-CN" altLang="en-US" dirty="0" smtClean="0">
                    <a:solidFill>
                      <a:schemeClr val="tx1"/>
                    </a:solidFill>
                  </a:rPr>
                  <a:t>由于 </a:t>
                </a:r>
                <a14:m>
                  <m:oMath xmlns:m="http://schemas.openxmlformats.org/officeDocument/2006/math">
                    <m:r>
                      <a:rPr lang="en-US" altLang="zh-CN" sz="2600" b="0" i="1" smtClean="0">
                        <a:solidFill>
                          <a:schemeClr val="tx1"/>
                        </a:solidFill>
                        <a:latin typeface="Cambria Math" panose="02040503050406030204" pitchFamily="18" charset="0"/>
                      </a:rPr>
                      <m:t>𝑓</m:t>
                    </m:r>
                    <m:d>
                      <m:dPr>
                        <m:ctrlPr>
                          <a:rPr lang="en-US" altLang="zh-CN" sz="2600" b="0" i="1" smtClean="0">
                            <a:solidFill>
                              <a:schemeClr val="tx1"/>
                            </a:solidFill>
                            <a:latin typeface="Cambria Math" panose="02040503050406030204" pitchFamily="18" charset="0"/>
                          </a:rPr>
                        </m:ctrlPr>
                      </m:dPr>
                      <m:e>
                        <m:r>
                          <a:rPr lang="en-US" altLang="zh-CN" sz="2600" b="0" i="1" smtClean="0">
                            <a:solidFill>
                              <a:schemeClr val="tx1"/>
                            </a:solidFill>
                            <a:latin typeface="Cambria Math" panose="02040503050406030204" pitchFamily="18" charset="0"/>
                          </a:rPr>
                          <m:t>𝑥</m:t>
                        </m:r>
                      </m:e>
                    </m:d>
                    <m:r>
                      <a:rPr lang="en-US" altLang="zh-CN" sz="2600" b="0" i="1" smtClean="0">
                        <a:solidFill>
                          <a:schemeClr val="tx1"/>
                        </a:solidFill>
                        <a:latin typeface="Cambria Math" panose="02040503050406030204" pitchFamily="18" charset="0"/>
                      </a:rPr>
                      <m:t>=−1+</m:t>
                    </m:r>
                    <m:f>
                      <m:fPr>
                        <m:ctrlPr>
                          <a:rPr lang="en-US" altLang="zh-CN" sz="2600" b="0" i="1" smtClean="0">
                            <a:solidFill>
                              <a:schemeClr val="tx1"/>
                            </a:solidFill>
                            <a:latin typeface="Cambria Math" panose="02040503050406030204" pitchFamily="18" charset="0"/>
                          </a:rPr>
                        </m:ctrlPr>
                      </m:fPr>
                      <m:num>
                        <m:r>
                          <a:rPr lang="en-US" altLang="zh-CN" sz="2600" b="0" i="1" smtClean="0">
                            <a:solidFill>
                              <a:schemeClr val="tx1"/>
                            </a:solidFill>
                            <a:latin typeface="Cambria Math" panose="02040503050406030204" pitchFamily="18" charset="0"/>
                          </a:rPr>
                          <m:t>2</m:t>
                        </m:r>
                      </m:num>
                      <m:den>
                        <m:r>
                          <a:rPr lang="en-US" altLang="zh-CN" sz="2600" b="0" i="1" smtClean="0">
                            <a:solidFill>
                              <a:schemeClr val="tx1"/>
                            </a:solidFill>
                            <a:latin typeface="Cambria Math" panose="02040503050406030204" pitchFamily="18" charset="0"/>
                          </a:rPr>
                          <m:t>1+</m:t>
                        </m:r>
                        <m:rad>
                          <m:radPr>
                            <m:degHide m:val="on"/>
                            <m:ctrlPr>
                              <a:rPr lang="en-US" altLang="zh-CN" sz="2600" b="0" i="1" smtClean="0">
                                <a:solidFill>
                                  <a:schemeClr val="tx1"/>
                                </a:solidFill>
                                <a:latin typeface="Cambria Math" panose="02040503050406030204" pitchFamily="18" charset="0"/>
                              </a:rPr>
                            </m:ctrlPr>
                          </m:radPr>
                          <m:deg/>
                          <m:e>
                            <m:r>
                              <a:rPr lang="en-US" altLang="zh-CN" sz="2600" b="0" i="1" smtClean="0">
                                <a:solidFill>
                                  <a:schemeClr val="tx1"/>
                                </a:solidFill>
                                <a:latin typeface="Cambria Math" panose="02040503050406030204" pitchFamily="18" charset="0"/>
                              </a:rPr>
                              <m:t>𝑥</m:t>
                            </m:r>
                          </m:e>
                        </m:rad>
                      </m:den>
                    </m:f>
                  </m:oMath>
                </a14:m>
                <a:r>
                  <a:rPr lang="en-US" altLang="zh-CN" dirty="0" smtClean="0">
                    <a:solidFill>
                      <a:schemeClr val="tx1"/>
                    </a:solidFill>
                  </a:rPr>
                  <a:t>, </a:t>
                </a:r>
                <a:r>
                  <a:rPr lang="zh-CN" altLang="en-US" dirty="0" smtClean="0">
                    <a:solidFill>
                      <a:schemeClr val="tx1"/>
                    </a:solidFill>
                  </a:rPr>
                  <a:t>因此</a:t>
                </a:r>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1+</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𝑥</m:t>
                                      </m:r>
                                    </m:e>
                                  </m:rad>
                                </m:den>
                              </m:f>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𝑥</m:t>
                                      </m:r>
                                    </m:e>
                                  </m:rad>
                                </m:e>
                              </m:d>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𝑥</m:t>
                              </m:r>
                            </m:e>
                          </m:rad>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𝑥</m:t>
                              </m:r>
                            </m:e>
                          </m:ra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𝑥</m:t>
                                      </m:r>
                                    </m:e>
                                  </m:rad>
                                </m:e>
                              </m:d>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oMath>
                  </m:oMathPara>
                </a14:m>
                <a:endParaRPr lang="en-US" altLang="zh-CN" i="1" dirty="0">
                  <a:latin typeface="Cambria Math" panose="02040503050406030204" pitchFamily="18" charset="0"/>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285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smtClean="0">
                <a:solidFill>
                  <a:srgbClr val="00B050"/>
                </a:solidFill>
              </a:rPr>
              <a:t>3.3 </a:t>
            </a:r>
            <a:r>
              <a:rPr lang="zh-CN" altLang="en-US" dirty="0" smtClean="0">
                <a:solidFill>
                  <a:srgbClr val="00B050"/>
                </a:solidFill>
              </a:rPr>
              <a:t>高阶导数</a:t>
            </a:r>
            <a:endParaRPr lang="zh-CN" altLang="en-US" dirty="0">
              <a:solidFill>
                <a:srgbClr val="00B05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0"/>
              </p:nvPr>
            </p:nvSpPr>
            <p:spPr/>
            <p:txBody>
              <a:bodyPr>
                <a:normAutofit/>
              </a:bodyPr>
              <a:lstStyle/>
              <a:p>
                <a:pPr>
                  <a:lnSpc>
                    <a:spcPct val="120000"/>
                  </a:lnSpc>
                  <a:spcAft>
                    <a:spcPts val="600"/>
                  </a:spcAft>
                </a:pPr>
                <a:r>
                  <a:rPr lang="zh-CN" altLang="en-US" dirty="0" smtClean="0"/>
                  <a:t>沿直线运动的物体的速度 </a:t>
                </a:r>
                <a14:m>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是位置函数 </a:t>
                </a:r>
                <a14:m>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对时间 </a:t>
                </a:r>
                <a14:m>
                  <m:oMath xmlns:m="http://schemas.openxmlformats.org/officeDocument/2006/math">
                    <m:r>
                      <a:rPr lang="en-US" altLang="zh-CN" b="0" i="1" smtClean="0">
                        <a:latin typeface="Cambria Math" panose="02040503050406030204" pitchFamily="18" charset="0"/>
                      </a:rPr>
                      <m:t>𝑡</m:t>
                    </m:r>
                  </m:oMath>
                </a14:m>
                <a:r>
                  <a:rPr lang="zh-CN" altLang="en-US" dirty="0" smtClean="0"/>
                  <a:t> 的变化率</a:t>
                </a:r>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smtClean="0"/>
                  <a:t>. </a:t>
                </a:r>
                <a:r>
                  <a:rPr lang="zh-CN" altLang="en-US" dirty="0" smtClean="0"/>
                  <a:t>而加速度 </a:t>
                </a:r>
                <a14:m>
                  <m:oMath xmlns:m="http://schemas.openxmlformats.org/officeDocument/2006/math">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是速度 </a:t>
                </a:r>
                <a14:m>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t> 对时间 </a:t>
                </a:r>
                <a14:m>
                  <m:oMath xmlns:m="http://schemas.openxmlformats.org/officeDocument/2006/math">
                    <m:r>
                      <a:rPr lang="en-US" altLang="zh-CN" i="1">
                        <a:latin typeface="Cambria Math" panose="02040503050406030204" pitchFamily="18" charset="0"/>
                      </a:rPr>
                      <m:t>𝑡</m:t>
                    </m:r>
                  </m:oMath>
                </a14:m>
                <a:r>
                  <a:rPr lang="zh-CN" altLang="en-US" dirty="0"/>
                  <a:t> 的变化</a:t>
                </a:r>
                <a:r>
                  <a:rPr lang="zh-CN" altLang="en-US" dirty="0" smtClean="0"/>
                  <a:t>率</a:t>
                </a:r>
                <a:r>
                  <a:rPr lang="en-US" altLang="zh-CN" dirty="0" smtClean="0"/>
                  <a:t>, </a:t>
                </a:r>
                <a:r>
                  <a:rPr lang="zh-CN" altLang="en-US" dirty="0" smtClean="0"/>
                  <a:t>即这种导数称为 </a:t>
                </a:r>
                <a14:m>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对 </a:t>
                </a:r>
                <a14:m>
                  <m:oMath xmlns:m="http://schemas.openxmlformats.org/officeDocument/2006/math">
                    <m:r>
                      <a:rPr lang="en-US" altLang="zh-CN" b="0" i="1" smtClean="0">
                        <a:latin typeface="Cambria Math" panose="02040503050406030204" pitchFamily="18" charset="0"/>
                      </a:rPr>
                      <m:t>𝑡</m:t>
                    </m:r>
                  </m:oMath>
                </a14:m>
                <a:r>
                  <a:rPr lang="zh-CN" altLang="en-US" dirty="0" smtClean="0"/>
                  <a:t> 的二阶导数</a:t>
                </a:r>
                <a:r>
                  <a:rPr lang="en-US" altLang="zh-CN" dirty="0" smtClean="0"/>
                  <a:t>.</a:t>
                </a:r>
              </a:p>
              <a:p>
                <a:pPr>
                  <a:lnSpc>
                    <a:spcPct val="120000"/>
                  </a:lnSpc>
                  <a:spcAft>
                    <a:spcPts val="600"/>
                  </a:spcAft>
                </a:pPr>
                <a:r>
                  <a:rPr lang="zh-CN" altLang="en-US" dirty="0" smtClean="0"/>
                  <a:t>对导函数再讨论其可导性或再求导数</a:t>
                </a:r>
                <a:r>
                  <a:rPr lang="en-US" altLang="zh-CN" dirty="0" smtClean="0"/>
                  <a:t>, </a:t>
                </a:r>
                <a:r>
                  <a:rPr lang="zh-CN" altLang="en-US" dirty="0" smtClean="0"/>
                  <a:t>甚至可以对导函数的导函数继续讨论下去</a:t>
                </a:r>
                <a:r>
                  <a:rPr lang="en-US" altLang="zh-CN" dirty="0" smtClean="0"/>
                  <a:t>, </a:t>
                </a:r>
                <a:r>
                  <a:rPr lang="zh-CN" altLang="en-US" dirty="0" smtClean="0"/>
                  <a:t>则就是本节所要介绍的高阶导数</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sz="quarter" idx="10"/>
              </p:nvPr>
            </p:nvSpPr>
            <p:spPr>
              <a:blipFill>
                <a:blip r:embed="rId2"/>
                <a:stretch>
                  <a:fillRect l="-734" t="-2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81852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pPr>
                  <a:lnSpc>
                    <a:spcPct val="110000"/>
                  </a:lnSpc>
                </a:pPr>
                <a:r>
                  <a:rPr lang="zh-CN" altLang="en-US" dirty="0" smtClean="0">
                    <a:solidFill>
                      <a:srgbClr val="00B050"/>
                    </a:solidFill>
                  </a:rPr>
                  <a:t>定义</a:t>
                </a:r>
                <a:r>
                  <a:rPr lang="zh-CN" altLang="en-US" dirty="0" smtClean="0"/>
                  <a:t> 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的导函数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处可导</a:t>
                </a:r>
                <a:r>
                  <a:rPr lang="en-US" altLang="zh-CN" dirty="0" smtClean="0"/>
                  <a:t>, </a:t>
                </a:r>
                <a:r>
                  <a:rPr lang="zh-CN" altLang="en-US" dirty="0" smtClean="0"/>
                  <a:t>就称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a:t>
                </a:r>
                <a:r>
                  <a:rPr lang="zh-CN" altLang="en-US" dirty="0" smtClean="0">
                    <a:solidFill>
                      <a:srgbClr val="00B050"/>
                    </a:solidFill>
                  </a:rPr>
                  <a:t>二阶可导</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处的导数称为函数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点处的</a:t>
                </a:r>
                <a:r>
                  <a:rPr lang="zh-CN" altLang="en-US" dirty="0" smtClean="0">
                    <a:solidFill>
                      <a:srgbClr val="00B050"/>
                    </a:solidFill>
                  </a:rPr>
                  <a:t>二阶导数</a:t>
                </a:r>
                <a:r>
                  <a:rPr lang="en-US" altLang="zh-CN" dirty="0" smtClean="0"/>
                  <a:t>, </a:t>
                </a:r>
                <a:r>
                  <a:rPr lang="zh-CN" altLang="en-US" dirty="0" smtClean="0"/>
                  <a:t>记作 </a:t>
                </a:r>
                <a14:m>
                  <m:oMath xmlns:m="http://schemas.openxmlformats.org/officeDocument/2006/math">
                    <m:sSup>
                      <m:sSupPr>
                        <m:ctrlPr>
                          <a:rPr lang="en-US" altLang="zh-CN" b="0" i="1" smtClean="0">
                            <a:solidFill>
                              <a:srgbClr val="00B050"/>
                            </a:solidFill>
                            <a:latin typeface="Cambria Math" panose="02040503050406030204" pitchFamily="18" charset="0"/>
                          </a:rPr>
                        </m:ctrlPr>
                      </m:sSupPr>
                      <m:e>
                        <m:r>
                          <a:rPr lang="en-US" altLang="zh-CN" b="0" i="1" smtClean="0">
                            <a:solidFill>
                              <a:srgbClr val="00B050"/>
                            </a:solidFill>
                            <a:latin typeface="Cambria Math" panose="02040503050406030204" pitchFamily="18" charset="0"/>
                          </a:rPr>
                          <m:t>𝑓</m:t>
                        </m:r>
                      </m:e>
                      <m:sup>
                        <m:r>
                          <a:rPr lang="en-US" altLang="zh-CN" b="0" i="1" smtClean="0">
                            <a:solidFill>
                              <a:srgbClr val="00B050"/>
                            </a:solidFill>
                            <a:latin typeface="Cambria Math" panose="02040503050406030204" pitchFamily="18" charset="0"/>
                          </a:rPr>
                          <m:t>′′</m:t>
                        </m:r>
                      </m:sup>
                    </m:sSup>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r>
                      <a:rPr lang="en-US" altLang="zh-CN" b="0" i="1" smtClean="0">
                        <a:solidFill>
                          <a:srgbClr val="00B050"/>
                        </a:solidFill>
                        <a:latin typeface="Cambria Math" panose="02040503050406030204" pitchFamily="18" charset="0"/>
                      </a:rPr>
                      <m:t>,</m:t>
                    </m:r>
                    <m:sSup>
                      <m:sSupPr>
                        <m:ctrlPr>
                          <a:rPr lang="en-US" altLang="zh-CN" b="0" i="1" smtClean="0">
                            <a:solidFill>
                              <a:srgbClr val="00B050"/>
                            </a:solidFill>
                            <a:latin typeface="Cambria Math" panose="02040503050406030204" pitchFamily="18" charset="0"/>
                          </a:rPr>
                        </m:ctrlPr>
                      </m:sSupPr>
                      <m:e>
                        <m:r>
                          <a:rPr lang="en-US" altLang="zh-CN" b="0" i="1" smtClean="0">
                            <a:solidFill>
                              <a:srgbClr val="00B050"/>
                            </a:solidFill>
                            <a:latin typeface="Cambria Math" panose="02040503050406030204" pitchFamily="18" charset="0"/>
                          </a:rPr>
                          <m:t>𝑦</m:t>
                        </m:r>
                      </m:e>
                      <m:sup>
                        <m:r>
                          <a:rPr lang="en-US" altLang="zh-CN" b="0" i="1" smtClean="0">
                            <a:solidFill>
                              <a:srgbClr val="00B050"/>
                            </a:solidFill>
                            <a:latin typeface="Cambria Math" panose="02040503050406030204" pitchFamily="18" charset="0"/>
                          </a:rPr>
                          <m:t>′′</m:t>
                        </m:r>
                      </m:sup>
                    </m:sSup>
                    <m:r>
                      <a:rPr lang="en-US" altLang="zh-CN" b="0" i="1" smtClean="0">
                        <a:solidFill>
                          <a:srgbClr val="00B050"/>
                        </a:solidFill>
                        <a:latin typeface="Cambria Math" panose="02040503050406030204" pitchFamily="18" charset="0"/>
                      </a:rPr>
                      <m:t>,</m:t>
                    </m:r>
                    <m:f>
                      <m:fPr>
                        <m:ctrlPr>
                          <a:rPr lang="en-US" altLang="zh-CN" b="0" i="1" smtClean="0">
                            <a:solidFill>
                              <a:srgbClr val="00B050"/>
                            </a:solidFill>
                            <a:latin typeface="Cambria Math" panose="02040503050406030204" pitchFamily="18" charset="0"/>
                          </a:rPr>
                        </m:ctrlPr>
                      </m:fPr>
                      <m:num>
                        <m:sSup>
                          <m:sSupPr>
                            <m:ctrlPr>
                              <a:rPr lang="en-US" altLang="zh-CN" b="0" i="1" smtClean="0">
                                <a:solidFill>
                                  <a:srgbClr val="00B050"/>
                                </a:solidFill>
                                <a:latin typeface="Cambria Math" panose="02040503050406030204" pitchFamily="18" charset="0"/>
                              </a:rPr>
                            </m:ctrlPr>
                          </m:sSupPr>
                          <m:e>
                            <m:r>
                              <m:rPr>
                                <m:sty m:val="p"/>
                              </m:rPr>
                              <a:rPr lang="en-US" altLang="zh-CN" b="0" i="0" smtClean="0">
                                <a:solidFill>
                                  <a:srgbClr val="00B050"/>
                                </a:solidFill>
                                <a:latin typeface="Cambria Math" panose="02040503050406030204" pitchFamily="18" charset="0"/>
                              </a:rPr>
                              <m:t>d</m:t>
                            </m:r>
                          </m:e>
                          <m:sup>
                            <m:r>
                              <a:rPr lang="en-US" altLang="zh-CN" b="0" i="0" smtClean="0">
                                <a:solidFill>
                                  <a:srgbClr val="00B050"/>
                                </a:solidFill>
                                <a:latin typeface="Cambria Math" panose="02040503050406030204" pitchFamily="18" charset="0"/>
                              </a:rPr>
                              <m:t>2</m:t>
                            </m:r>
                          </m:sup>
                        </m:sSup>
                        <m:r>
                          <a:rPr lang="en-US" altLang="zh-CN" b="0" i="1" smtClean="0">
                            <a:solidFill>
                              <a:srgbClr val="00B050"/>
                            </a:solidFill>
                            <a:latin typeface="Cambria Math" panose="02040503050406030204" pitchFamily="18" charset="0"/>
                          </a:rPr>
                          <m:t>𝑦</m:t>
                        </m:r>
                      </m:num>
                      <m:den>
                        <m:r>
                          <m:rPr>
                            <m:sty m:val="p"/>
                          </m:rPr>
                          <a:rPr lang="en-US" altLang="zh-CN" b="0" i="0" smtClean="0">
                            <a:solidFill>
                              <a:srgbClr val="00B050"/>
                            </a:solidFill>
                            <a:latin typeface="Cambria Math" panose="02040503050406030204" pitchFamily="18" charset="0"/>
                          </a:rPr>
                          <m:t>d</m:t>
                        </m:r>
                        <m:sSup>
                          <m:sSupPr>
                            <m:ctrlPr>
                              <a:rPr lang="en-US" altLang="zh-CN" b="0" i="1" smtClean="0">
                                <a:solidFill>
                                  <a:srgbClr val="00B050"/>
                                </a:solidFill>
                                <a:latin typeface="Cambria Math" panose="02040503050406030204" pitchFamily="18" charset="0"/>
                              </a:rPr>
                            </m:ctrlPr>
                          </m:sSupPr>
                          <m:e>
                            <m:r>
                              <a:rPr lang="en-US" altLang="zh-CN" b="0" i="1" smtClean="0">
                                <a:solidFill>
                                  <a:srgbClr val="00B050"/>
                                </a:solidFill>
                                <a:latin typeface="Cambria Math" panose="02040503050406030204" pitchFamily="18" charset="0"/>
                              </a:rPr>
                              <m:t>𝑥</m:t>
                            </m:r>
                          </m:e>
                          <m:sup>
                            <m:r>
                              <a:rPr lang="en-US" altLang="zh-CN" b="0" i="1" smtClean="0">
                                <a:solidFill>
                                  <a:srgbClr val="00B050"/>
                                </a:solidFill>
                                <a:latin typeface="Cambria Math" panose="02040503050406030204" pitchFamily="18" charset="0"/>
                              </a:rPr>
                              <m:t>2</m:t>
                            </m:r>
                          </m:sup>
                        </m:sSup>
                      </m:den>
                    </m:f>
                  </m:oMath>
                </a14:m>
                <a:r>
                  <a:rPr lang="en-US" altLang="zh-CN" dirty="0" smtClean="0"/>
                  <a:t> </a:t>
                </a:r>
                <a:r>
                  <a:rPr lang="zh-CN" altLang="en-US" dirty="0" smtClean="0"/>
                  <a:t>或 </a:t>
                </a:r>
                <a14:m>
                  <m:oMath xmlns:m="http://schemas.openxmlformats.org/officeDocument/2006/math">
                    <m:f>
                      <m:fPr>
                        <m:ctrlPr>
                          <a:rPr lang="en-US" altLang="zh-CN" i="1" smtClean="0">
                            <a:solidFill>
                              <a:srgbClr val="00B050"/>
                            </a:solidFill>
                            <a:latin typeface="Cambria Math" panose="02040503050406030204" pitchFamily="18" charset="0"/>
                          </a:rPr>
                        </m:ctrlPr>
                      </m:fPr>
                      <m:num>
                        <m:sSup>
                          <m:sSupPr>
                            <m:ctrlPr>
                              <a:rPr lang="en-US" altLang="zh-CN" b="0" i="1" smtClean="0">
                                <a:solidFill>
                                  <a:srgbClr val="00B050"/>
                                </a:solidFill>
                                <a:latin typeface="Cambria Math" panose="02040503050406030204" pitchFamily="18" charset="0"/>
                              </a:rPr>
                            </m:ctrlPr>
                          </m:sSupPr>
                          <m:e>
                            <m:r>
                              <m:rPr>
                                <m:sty m:val="p"/>
                              </m:rPr>
                              <a:rPr lang="en-US" altLang="zh-CN">
                                <a:solidFill>
                                  <a:srgbClr val="00B050"/>
                                </a:solidFill>
                                <a:latin typeface="Cambria Math" panose="02040503050406030204" pitchFamily="18" charset="0"/>
                              </a:rPr>
                              <m:t>d</m:t>
                            </m:r>
                          </m:e>
                          <m:sup>
                            <m:r>
                              <a:rPr lang="en-US" altLang="zh-CN" b="0" i="1" smtClean="0">
                                <a:solidFill>
                                  <a:srgbClr val="00B050"/>
                                </a:solidFill>
                                <a:latin typeface="Cambria Math" panose="02040503050406030204" pitchFamily="18" charset="0"/>
                              </a:rPr>
                              <m:t>2</m:t>
                            </m:r>
                          </m:sup>
                        </m:sSup>
                        <m:r>
                          <a:rPr lang="en-US" altLang="zh-CN" b="0" i="1" smtClean="0">
                            <a:solidFill>
                              <a:srgbClr val="00B050"/>
                            </a:solidFill>
                            <a:latin typeface="Cambria Math" panose="02040503050406030204" pitchFamily="18" charset="0"/>
                          </a:rPr>
                          <m:t>𝑓</m:t>
                        </m:r>
                      </m:num>
                      <m:den>
                        <m:r>
                          <m:rPr>
                            <m:sty m:val="p"/>
                          </m:rPr>
                          <a:rPr lang="en-US" altLang="zh-CN">
                            <a:solidFill>
                              <a:srgbClr val="00B050"/>
                            </a:solidFill>
                            <a:latin typeface="Cambria Math" panose="02040503050406030204" pitchFamily="18" charset="0"/>
                          </a:rPr>
                          <m:t>d</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𝑥</m:t>
                            </m:r>
                          </m:e>
                          <m:sup>
                            <m:r>
                              <a:rPr lang="en-US" altLang="zh-CN" i="1">
                                <a:solidFill>
                                  <a:srgbClr val="00B050"/>
                                </a:solidFill>
                                <a:latin typeface="Cambria Math" panose="02040503050406030204" pitchFamily="18" charset="0"/>
                              </a:rPr>
                              <m:t>2</m:t>
                            </m:r>
                          </m:sup>
                        </m:sSup>
                      </m:den>
                    </m:f>
                  </m:oMath>
                </a14:m>
                <a:r>
                  <a:rPr lang="en-US" altLang="zh-CN" dirty="0" smtClean="0"/>
                  <a:t>, </a:t>
                </a:r>
                <a:r>
                  <a:rPr lang="zh-CN" altLang="en-US" dirty="0" smtClean="0"/>
                  <a:t>即</a:t>
                </a:r>
                <a:endParaRPr lang="en-US" altLang="zh-CN" dirty="0" smtClean="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zh-CN" b="0" i="1" smtClean="0">
                              <a:solidFill>
                                <a:srgbClr val="00B050"/>
                              </a:solidFill>
                              <a:latin typeface="Cambria Math" panose="02040503050406030204" pitchFamily="18" charset="0"/>
                            </a:rPr>
                          </m:ctrlPr>
                        </m:sSupPr>
                        <m:e>
                          <m:r>
                            <a:rPr lang="en-US" altLang="zh-CN" b="0" i="1" smtClean="0">
                              <a:solidFill>
                                <a:srgbClr val="00B050"/>
                              </a:solidFill>
                              <a:latin typeface="Cambria Math" panose="02040503050406030204" pitchFamily="18" charset="0"/>
                            </a:rPr>
                            <m:t>𝑓</m:t>
                          </m:r>
                        </m:e>
                        <m:sup>
                          <m:r>
                            <a:rPr lang="en-US" altLang="zh-CN" b="0" i="1" smtClean="0">
                              <a:solidFill>
                                <a:srgbClr val="00B050"/>
                              </a:solidFill>
                              <a:latin typeface="Cambria Math" panose="02040503050406030204" pitchFamily="18" charset="0"/>
                            </a:rPr>
                            <m:t>′′</m:t>
                          </m:r>
                        </m:sup>
                      </m:sSup>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r>
                        <a:rPr lang="en-US" altLang="zh-CN" b="0" i="1" smtClean="0">
                          <a:solidFill>
                            <a:srgbClr val="00B050"/>
                          </a:solidFill>
                          <a:latin typeface="Cambria Math" panose="02040503050406030204" pitchFamily="18" charset="0"/>
                        </a:rPr>
                        <m:t>=</m:t>
                      </m:r>
                      <m:sSup>
                        <m:sSupPr>
                          <m:ctrlPr>
                            <a:rPr lang="en-US" altLang="zh-CN" b="0" i="1" smtClean="0">
                              <a:solidFill>
                                <a:srgbClr val="00B050"/>
                              </a:solidFill>
                              <a:latin typeface="Cambria Math" panose="02040503050406030204" pitchFamily="18" charset="0"/>
                            </a:rPr>
                          </m:ctrlPr>
                        </m:sSupPr>
                        <m:e>
                          <m:d>
                            <m:dPr>
                              <m:begChr m:val="["/>
                              <m:endChr m:val="]"/>
                              <m:ctrlPr>
                                <a:rPr lang="en-US" altLang="zh-CN" b="0" i="1" smtClean="0">
                                  <a:solidFill>
                                    <a:srgbClr val="00B050"/>
                                  </a:solidFill>
                                  <a:latin typeface="Cambria Math" panose="02040503050406030204" pitchFamily="18" charset="0"/>
                                </a:rPr>
                              </m:ctrlPr>
                            </m:dPr>
                            <m:e>
                              <m:sSup>
                                <m:sSupPr>
                                  <m:ctrlPr>
                                    <a:rPr lang="en-US" altLang="zh-CN" b="0" i="1" smtClean="0">
                                      <a:solidFill>
                                        <a:srgbClr val="00B050"/>
                                      </a:solidFill>
                                      <a:latin typeface="Cambria Math" panose="02040503050406030204" pitchFamily="18" charset="0"/>
                                    </a:rPr>
                                  </m:ctrlPr>
                                </m:sSupPr>
                                <m:e>
                                  <m:r>
                                    <a:rPr lang="en-US" altLang="zh-CN" b="0" i="1" smtClean="0">
                                      <a:solidFill>
                                        <a:srgbClr val="00B050"/>
                                      </a:solidFill>
                                      <a:latin typeface="Cambria Math" panose="02040503050406030204" pitchFamily="18" charset="0"/>
                                    </a:rPr>
                                    <m:t>𝑓</m:t>
                                  </m:r>
                                </m:e>
                                <m:sup>
                                  <m:r>
                                    <a:rPr lang="en-US" altLang="zh-CN" b="0" i="1" smtClean="0">
                                      <a:solidFill>
                                        <a:srgbClr val="00B050"/>
                                      </a:solidFill>
                                      <a:latin typeface="Cambria Math" panose="02040503050406030204" pitchFamily="18" charset="0"/>
                                    </a:rPr>
                                    <m:t>′</m:t>
                                  </m:r>
                                </m:sup>
                              </m:sSup>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e>
                          </m:d>
                        </m:e>
                        <m:sup>
                          <m:r>
                            <a:rPr lang="en-US" altLang="zh-CN" b="0" i="1" smtClean="0">
                              <a:solidFill>
                                <a:srgbClr val="00B050"/>
                              </a:solidFill>
                              <a:latin typeface="Cambria Math" panose="02040503050406030204" pitchFamily="18" charset="0"/>
                            </a:rPr>
                            <m:t>′</m:t>
                          </m:r>
                        </m:sup>
                      </m:sSup>
                      <m:r>
                        <a:rPr lang="en-US" altLang="zh-CN" b="0" i="1" smtClean="0">
                          <a:latin typeface="Cambria Math" panose="02040503050406030204" pitchFamily="18" charset="0"/>
                        </a:rPr>
                        <m:t>  </m:t>
                      </m:r>
                      <m:r>
                        <a:rPr lang="zh-CN" altLang="en-US" i="1">
                          <a:latin typeface="Cambria Math" panose="02040503050406030204" pitchFamily="18" charset="0"/>
                        </a:rPr>
                        <m:t>或</m:t>
                      </m:r>
                      <m:r>
                        <a:rPr lang="en-US" altLang="zh-CN" b="0" i="1" smtClean="0">
                          <a:latin typeface="Cambria Math" panose="02040503050406030204" pitchFamily="18" charset="0"/>
                        </a:rPr>
                        <m:t> </m:t>
                      </m:r>
                      <m:f>
                        <m:fPr>
                          <m:ctrlPr>
                            <a:rPr lang="en-US" altLang="zh-CN" i="1" smtClean="0">
                              <a:solidFill>
                                <a:srgbClr val="00B050"/>
                              </a:solidFill>
                              <a:latin typeface="Cambria Math" panose="02040503050406030204" pitchFamily="18" charset="0"/>
                            </a:rPr>
                          </m:ctrlPr>
                        </m:fPr>
                        <m:num>
                          <m:sSup>
                            <m:sSupPr>
                              <m:ctrlPr>
                                <a:rPr lang="en-US" altLang="zh-CN" i="1">
                                  <a:solidFill>
                                    <a:srgbClr val="00B050"/>
                                  </a:solidFill>
                                  <a:latin typeface="Cambria Math" panose="02040503050406030204" pitchFamily="18" charset="0"/>
                                </a:rPr>
                              </m:ctrlPr>
                            </m:sSupPr>
                            <m:e>
                              <m:r>
                                <m:rPr>
                                  <m:sty m:val="p"/>
                                </m:rPr>
                                <a:rPr lang="en-US" altLang="zh-CN">
                                  <a:solidFill>
                                    <a:srgbClr val="00B050"/>
                                  </a:solidFill>
                                  <a:latin typeface="Cambria Math" panose="02040503050406030204" pitchFamily="18" charset="0"/>
                                </a:rPr>
                                <m:t>d</m:t>
                              </m:r>
                            </m:e>
                            <m:sup>
                              <m:r>
                                <a:rPr lang="en-US" altLang="zh-CN">
                                  <a:solidFill>
                                    <a:srgbClr val="00B050"/>
                                  </a:solidFill>
                                  <a:latin typeface="Cambria Math" panose="02040503050406030204" pitchFamily="18" charset="0"/>
                                </a:rPr>
                                <m:t>2</m:t>
                              </m:r>
                            </m:sup>
                          </m:sSup>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d</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𝑥</m:t>
                              </m:r>
                            </m:e>
                            <m:sup>
                              <m:r>
                                <a:rPr lang="en-US" altLang="zh-CN" i="1">
                                  <a:solidFill>
                                    <a:srgbClr val="00B050"/>
                                  </a:solidFill>
                                  <a:latin typeface="Cambria Math" panose="02040503050406030204" pitchFamily="18" charset="0"/>
                                </a:rPr>
                                <m:t>2</m:t>
                              </m:r>
                            </m:sup>
                          </m:sSup>
                        </m:den>
                      </m:f>
                      <m:r>
                        <a:rPr lang="en-US" altLang="zh-CN" b="0" i="1" smtClean="0">
                          <a:solidFill>
                            <a:srgbClr val="00B050"/>
                          </a:solidFill>
                          <a:latin typeface="Cambria Math" panose="02040503050406030204" pitchFamily="18" charset="0"/>
                        </a:rPr>
                        <m:t>=</m:t>
                      </m:r>
                      <m:f>
                        <m:fPr>
                          <m:ctrlPr>
                            <a:rPr lang="en-US" altLang="zh-CN" i="1">
                              <a:solidFill>
                                <a:srgbClr val="00B050"/>
                              </a:solidFill>
                              <a:latin typeface="Cambria Math" panose="02040503050406030204" pitchFamily="18" charset="0"/>
                            </a:rPr>
                          </m:ctrlPr>
                        </m:fPr>
                        <m:num>
                          <m:r>
                            <m:rPr>
                              <m:sty m:val="p"/>
                            </m:rPr>
                            <a:rPr lang="en-US" altLang="zh-CN" b="0" i="0" smtClean="0">
                              <a:solidFill>
                                <a:srgbClr val="00B050"/>
                              </a:solidFill>
                              <a:latin typeface="Cambria Math" panose="02040503050406030204" pitchFamily="18" charset="0"/>
                            </a:rPr>
                            <m:t>d</m:t>
                          </m:r>
                        </m:num>
                        <m:den>
                          <m:r>
                            <m:rPr>
                              <m:sty m:val="p"/>
                            </m:rPr>
                            <a:rPr lang="en-US" altLang="zh-CN">
                              <a:solidFill>
                                <a:srgbClr val="00B050"/>
                              </a:solidFill>
                              <a:latin typeface="Cambria Math" panose="02040503050406030204" pitchFamily="18" charset="0"/>
                            </a:rPr>
                            <m:t>d</m:t>
                          </m:r>
                          <m:r>
                            <a:rPr lang="en-US" altLang="zh-CN" b="0" i="1" smtClean="0">
                              <a:solidFill>
                                <a:srgbClr val="00B050"/>
                              </a:solidFill>
                              <a:latin typeface="Cambria Math" panose="02040503050406030204" pitchFamily="18" charset="0"/>
                            </a:rPr>
                            <m:t>𝑥</m:t>
                          </m:r>
                        </m:den>
                      </m:f>
                      <m:d>
                        <m:dPr>
                          <m:ctrlPr>
                            <a:rPr lang="en-US" altLang="zh-CN" b="0" i="1" smtClean="0">
                              <a:solidFill>
                                <a:srgbClr val="00B050"/>
                              </a:solidFill>
                              <a:latin typeface="Cambria Math" panose="02040503050406030204" pitchFamily="18" charset="0"/>
                            </a:rPr>
                          </m:ctrlPr>
                        </m:dPr>
                        <m:e>
                          <m:f>
                            <m:fPr>
                              <m:ctrlPr>
                                <a:rPr lang="en-US" altLang="zh-CN" i="1">
                                  <a:solidFill>
                                    <a:srgbClr val="00B050"/>
                                  </a:solidFill>
                                  <a:latin typeface="Cambria Math" panose="02040503050406030204" pitchFamily="18" charset="0"/>
                                </a:rPr>
                              </m:ctrlPr>
                            </m:fPr>
                            <m:num>
                              <m:r>
                                <m:rPr>
                                  <m:sty m:val="p"/>
                                </m:rPr>
                                <a:rPr lang="en-US" altLang="zh-CN" b="0" i="0" smtClean="0">
                                  <a:solidFill>
                                    <a:srgbClr val="00B050"/>
                                  </a:solidFill>
                                  <a:latin typeface="Cambria Math" panose="02040503050406030204" pitchFamily="18" charset="0"/>
                                </a:rPr>
                                <m:t>d</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d</m:t>
                              </m:r>
                              <m:r>
                                <a:rPr lang="en-US" altLang="zh-CN" b="0" i="1" smtClean="0">
                                  <a:solidFill>
                                    <a:srgbClr val="00B050"/>
                                  </a:solidFill>
                                  <a:latin typeface="Cambria Math" panose="02040503050406030204" pitchFamily="18" charset="0"/>
                                </a:rPr>
                                <m:t>𝑥</m:t>
                              </m:r>
                            </m:den>
                          </m:f>
                        </m:e>
                      </m:d>
                      <m:r>
                        <a:rPr lang="en-US" altLang="zh-CN" b="0" i="0" smtClean="0">
                          <a:solidFill>
                            <a:srgbClr val="00B050"/>
                          </a:solidFill>
                          <a:latin typeface="Cambria Math" panose="02040503050406030204" pitchFamily="18" charset="0"/>
                        </a:rPr>
                        <m:t>.</m:t>
                      </m:r>
                    </m:oMath>
                  </m:oMathPara>
                </a14:m>
                <a:endParaRPr lang="en-US" altLang="zh-CN" dirty="0" smtClean="0"/>
              </a:p>
              <a:p>
                <a:pPr>
                  <a:lnSpc>
                    <a:spcPct val="110000"/>
                  </a:lnSpc>
                </a:pPr>
                <a:r>
                  <a:rPr lang="zh-CN" altLang="en-US" dirty="0" smtClean="0"/>
                  <a:t>极限形式为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Name>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e>
                    </m:func>
                  </m:oMath>
                </a14:m>
                <a:r>
                  <a:rPr lang="en-US" altLang="zh-CN" dirty="0" smtClean="0"/>
                  <a:t>.</a:t>
                </a:r>
              </a:p>
              <a:p>
                <a:pPr>
                  <a:lnSpc>
                    <a:spcPct val="110000"/>
                  </a:lnSpc>
                </a:pPr>
                <a:r>
                  <a:rPr lang="zh-CN" altLang="en-US" dirty="0"/>
                  <a:t>类似</a:t>
                </a:r>
                <a:r>
                  <a:rPr lang="zh-CN" altLang="en-US" dirty="0" smtClean="0"/>
                  <a:t>地</a:t>
                </a:r>
                <a:r>
                  <a:rPr lang="en-US" altLang="zh-CN" dirty="0" smtClean="0"/>
                  <a:t>, </a:t>
                </a:r>
                <a:r>
                  <a:rPr lang="zh-CN" altLang="en-US" dirty="0" smtClean="0"/>
                  <a:t>我们可以定义</a:t>
                </a:r>
                <a:r>
                  <a:rPr lang="zh-CN" altLang="en-US" dirty="0" smtClean="0">
                    <a:solidFill>
                      <a:srgbClr val="00B050"/>
                    </a:solidFill>
                  </a:rPr>
                  <a:t>三阶导数 </a:t>
                </a:r>
                <a14:m>
                  <m:oMath xmlns:m="http://schemas.openxmlformats.org/officeDocument/2006/math">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𝑦</m:t>
                        </m:r>
                      </m:e>
                      <m:sup>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m:t>
                        </m:r>
                      </m:sup>
                    </m:sSup>
                    <m:r>
                      <a:rPr lang="en-US" altLang="zh-CN" i="1">
                        <a:solidFill>
                          <a:schemeClr val="tx1"/>
                        </a:solidFill>
                        <a:latin typeface="Cambria Math" panose="02040503050406030204" pitchFamily="18" charset="0"/>
                      </a:rPr>
                      <m:t>,</m:t>
                    </m:r>
                    <m:f>
                      <m:fPr>
                        <m:ctrlPr>
                          <a:rPr lang="en-US" altLang="zh-CN" i="1">
                            <a:solidFill>
                              <a:schemeClr val="tx1"/>
                            </a:solidFill>
                            <a:latin typeface="Cambria Math" panose="02040503050406030204" pitchFamily="18" charset="0"/>
                          </a:rPr>
                        </m:ctrlPr>
                      </m:fPr>
                      <m:num>
                        <m:sSup>
                          <m:sSupPr>
                            <m:ctrlPr>
                              <a:rPr lang="en-US" altLang="zh-CN" i="1">
                                <a:solidFill>
                                  <a:schemeClr val="tx1"/>
                                </a:solidFill>
                                <a:latin typeface="Cambria Math" panose="02040503050406030204" pitchFamily="18" charset="0"/>
                              </a:rPr>
                            </m:ctrlPr>
                          </m:sSupPr>
                          <m:e>
                            <m:r>
                              <m:rPr>
                                <m:sty m:val="p"/>
                              </m:rPr>
                              <a:rPr lang="en-US" altLang="zh-CN">
                                <a:solidFill>
                                  <a:schemeClr val="tx1"/>
                                </a:solidFill>
                                <a:latin typeface="Cambria Math" panose="02040503050406030204" pitchFamily="18" charset="0"/>
                              </a:rPr>
                              <m:t>d</m:t>
                            </m:r>
                          </m:e>
                          <m:sup>
                            <m:r>
                              <a:rPr lang="en-US" altLang="zh-CN" b="0" i="1" smtClean="0">
                                <a:solidFill>
                                  <a:schemeClr val="tx1"/>
                                </a:solidFill>
                                <a:latin typeface="Cambria Math" panose="02040503050406030204" pitchFamily="18" charset="0"/>
                              </a:rPr>
                              <m:t>3</m:t>
                            </m:r>
                          </m:sup>
                        </m:sSup>
                        <m:r>
                          <a:rPr lang="en-US" altLang="zh-CN" i="1">
                            <a:solidFill>
                              <a:schemeClr val="tx1"/>
                            </a:solidFill>
                            <a:latin typeface="Cambria Math" panose="02040503050406030204" pitchFamily="18" charset="0"/>
                          </a:rPr>
                          <m:t>𝑦</m:t>
                        </m:r>
                      </m:num>
                      <m:den>
                        <m:r>
                          <m:rPr>
                            <m:sty m:val="p"/>
                          </m:rPr>
                          <a:rPr lang="en-US" altLang="zh-CN">
                            <a:solidFill>
                              <a:schemeClr val="tx1"/>
                            </a:solidFill>
                            <a:latin typeface="Cambria Math" panose="02040503050406030204" pitchFamily="18" charset="0"/>
                          </a:rPr>
                          <m:t>d</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3</m:t>
                            </m:r>
                          </m:sup>
                        </m:sSup>
                      </m:den>
                    </m:f>
                  </m:oMath>
                </a14:m>
                <a:r>
                  <a:rPr lang="en-US" altLang="zh-CN" dirty="0">
                    <a:solidFill>
                      <a:schemeClr val="tx1"/>
                    </a:solidFill>
                  </a:rPr>
                  <a:t> </a:t>
                </a:r>
                <a:r>
                  <a:rPr lang="zh-CN" altLang="en-US" dirty="0">
                    <a:solidFill>
                      <a:schemeClr val="tx1"/>
                    </a:solidFill>
                  </a:rPr>
                  <a:t>或 </a:t>
                </a:r>
                <a14:m>
                  <m:oMath xmlns:m="http://schemas.openxmlformats.org/officeDocument/2006/math">
                    <m:f>
                      <m:fPr>
                        <m:ctrlPr>
                          <a:rPr lang="en-US" altLang="zh-CN" i="1">
                            <a:solidFill>
                              <a:schemeClr val="tx1"/>
                            </a:solidFill>
                            <a:latin typeface="Cambria Math" panose="02040503050406030204" pitchFamily="18" charset="0"/>
                          </a:rPr>
                        </m:ctrlPr>
                      </m:fPr>
                      <m:num>
                        <m:sSup>
                          <m:sSupPr>
                            <m:ctrlPr>
                              <a:rPr lang="en-US" altLang="zh-CN" i="1">
                                <a:solidFill>
                                  <a:schemeClr val="tx1"/>
                                </a:solidFill>
                                <a:latin typeface="Cambria Math" panose="02040503050406030204" pitchFamily="18" charset="0"/>
                              </a:rPr>
                            </m:ctrlPr>
                          </m:sSupPr>
                          <m:e>
                            <m:r>
                              <m:rPr>
                                <m:sty m:val="p"/>
                              </m:rPr>
                              <a:rPr lang="en-US" altLang="zh-CN">
                                <a:solidFill>
                                  <a:schemeClr val="tx1"/>
                                </a:solidFill>
                                <a:latin typeface="Cambria Math" panose="02040503050406030204" pitchFamily="18" charset="0"/>
                              </a:rPr>
                              <m:t>d</m:t>
                            </m:r>
                          </m:e>
                          <m:sup>
                            <m:r>
                              <a:rPr lang="en-US" altLang="zh-CN" b="0" i="1" smtClean="0">
                                <a:solidFill>
                                  <a:schemeClr val="tx1"/>
                                </a:solidFill>
                                <a:latin typeface="Cambria Math" panose="02040503050406030204" pitchFamily="18" charset="0"/>
                              </a:rPr>
                              <m:t>3</m:t>
                            </m:r>
                          </m:sup>
                        </m:sSup>
                        <m:r>
                          <a:rPr lang="en-US" altLang="zh-CN" i="1">
                            <a:solidFill>
                              <a:schemeClr val="tx1"/>
                            </a:solidFill>
                            <a:latin typeface="Cambria Math" panose="02040503050406030204" pitchFamily="18" charset="0"/>
                          </a:rPr>
                          <m:t>𝑓</m:t>
                        </m:r>
                      </m:num>
                      <m:den>
                        <m:r>
                          <m:rPr>
                            <m:sty m:val="p"/>
                          </m:rPr>
                          <a:rPr lang="en-US" altLang="zh-CN">
                            <a:solidFill>
                              <a:schemeClr val="tx1"/>
                            </a:solidFill>
                            <a:latin typeface="Cambria Math" panose="02040503050406030204" pitchFamily="18" charset="0"/>
                          </a:rPr>
                          <m:t>d</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3</m:t>
                            </m:r>
                          </m:sup>
                        </m:sSup>
                      </m:den>
                    </m:f>
                  </m:oMath>
                </a14:m>
                <a:r>
                  <a:rPr lang="en-US" altLang="zh-CN" dirty="0" smtClean="0">
                    <a:solidFill>
                      <a:schemeClr val="tx1"/>
                    </a:solidFill>
                  </a:rPr>
                  <a:t>, </a:t>
                </a:r>
                <a:r>
                  <a:rPr lang="zh-CN" altLang="en-US" dirty="0">
                    <a:solidFill>
                      <a:srgbClr val="00B050"/>
                    </a:solidFill>
                  </a:rPr>
                  <a:t>四阶</a:t>
                </a:r>
                <a:r>
                  <a:rPr lang="zh-CN" altLang="en-US" dirty="0" smtClean="0">
                    <a:solidFill>
                      <a:srgbClr val="00B050"/>
                    </a:solidFill>
                  </a:rPr>
                  <a:t>导数</a:t>
                </a:r>
                <a:r>
                  <a:rPr lang="zh-CN" altLang="en-US" dirty="0" smtClean="0">
                    <a:solidFill>
                      <a:schemeClr val="tx1"/>
                    </a:solidFill>
                  </a:rPr>
                  <a:t> </a:t>
                </a:r>
                <a14:m>
                  <m:oMath xmlns:m="http://schemas.openxmlformats.org/officeDocument/2006/math">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4</m:t>
                            </m:r>
                          </m:e>
                        </m:d>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𝑦</m:t>
                        </m:r>
                      </m:e>
                      <m: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4</m:t>
                            </m:r>
                          </m:e>
                        </m:d>
                      </m:sup>
                    </m:sSup>
                    <m:r>
                      <a:rPr lang="en-US" altLang="zh-CN" i="1">
                        <a:solidFill>
                          <a:schemeClr val="tx1"/>
                        </a:solidFill>
                        <a:latin typeface="Cambria Math" panose="02040503050406030204" pitchFamily="18" charset="0"/>
                      </a:rPr>
                      <m:t>,</m:t>
                    </m:r>
                    <m:f>
                      <m:fPr>
                        <m:ctrlPr>
                          <a:rPr lang="en-US" altLang="zh-CN" i="1">
                            <a:solidFill>
                              <a:schemeClr val="tx1"/>
                            </a:solidFill>
                            <a:latin typeface="Cambria Math" panose="02040503050406030204" pitchFamily="18" charset="0"/>
                          </a:rPr>
                        </m:ctrlPr>
                      </m:fPr>
                      <m:num>
                        <m:sSup>
                          <m:sSupPr>
                            <m:ctrlPr>
                              <a:rPr lang="en-US" altLang="zh-CN" i="1">
                                <a:solidFill>
                                  <a:schemeClr val="tx1"/>
                                </a:solidFill>
                                <a:latin typeface="Cambria Math" panose="02040503050406030204" pitchFamily="18" charset="0"/>
                              </a:rPr>
                            </m:ctrlPr>
                          </m:sSupPr>
                          <m:e>
                            <m:r>
                              <m:rPr>
                                <m:sty m:val="p"/>
                              </m:rPr>
                              <a:rPr lang="en-US" altLang="zh-CN">
                                <a:solidFill>
                                  <a:schemeClr val="tx1"/>
                                </a:solidFill>
                                <a:latin typeface="Cambria Math" panose="02040503050406030204" pitchFamily="18" charset="0"/>
                              </a:rPr>
                              <m:t>d</m:t>
                            </m:r>
                          </m:e>
                          <m:sup>
                            <m:r>
                              <a:rPr lang="en-US" altLang="zh-CN" b="0" i="1" smtClean="0">
                                <a:solidFill>
                                  <a:schemeClr val="tx1"/>
                                </a:solidFill>
                                <a:latin typeface="Cambria Math" panose="02040503050406030204" pitchFamily="18" charset="0"/>
                              </a:rPr>
                              <m:t>4</m:t>
                            </m:r>
                          </m:sup>
                        </m:sSup>
                        <m:r>
                          <a:rPr lang="en-US" altLang="zh-CN" i="1">
                            <a:solidFill>
                              <a:schemeClr val="tx1"/>
                            </a:solidFill>
                            <a:latin typeface="Cambria Math" panose="02040503050406030204" pitchFamily="18" charset="0"/>
                          </a:rPr>
                          <m:t>𝑦</m:t>
                        </m:r>
                      </m:num>
                      <m:den>
                        <m:r>
                          <m:rPr>
                            <m:sty m:val="p"/>
                          </m:rPr>
                          <a:rPr lang="en-US" altLang="zh-CN">
                            <a:solidFill>
                              <a:schemeClr val="tx1"/>
                            </a:solidFill>
                            <a:latin typeface="Cambria Math" panose="02040503050406030204" pitchFamily="18" charset="0"/>
                          </a:rPr>
                          <m:t>d</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4</m:t>
                            </m:r>
                          </m:sup>
                        </m:sSup>
                      </m:den>
                    </m:f>
                  </m:oMath>
                </a14:m>
                <a:r>
                  <a:rPr lang="en-US" altLang="zh-CN" dirty="0">
                    <a:solidFill>
                      <a:schemeClr val="tx1"/>
                    </a:solidFill>
                  </a:rPr>
                  <a:t> </a:t>
                </a:r>
                <a:r>
                  <a:rPr lang="zh-CN" altLang="en-US" dirty="0" smtClean="0">
                    <a:solidFill>
                      <a:schemeClr val="tx1"/>
                    </a:solidFill>
                  </a:rPr>
                  <a:t>或 </a:t>
                </a:r>
                <a14:m>
                  <m:oMath xmlns:m="http://schemas.openxmlformats.org/officeDocument/2006/math">
                    <m:f>
                      <m:fPr>
                        <m:ctrlPr>
                          <a:rPr lang="en-US" altLang="zh-CN" i="1">
                            <a:solidFill>
                              <a:schemeClr val="tx1"/>
                            </a:solidFill>
                            <a:latin typeface="Cambria Math" panose="02040503050406030204" pitchFamily="18" charset="0"/>
                          </a:rPr>
                        </m:ctrlPr>
                      </m:fPr>
                      <m:num>
                        <m:sSup>
                          <m:sSupPr>
                            <m:ctrlPr>
                              <a:rPr lang="en-US" altLang="zh-CN" i="1">
                                <a:solidFill>
                                  <a:schemeClr val="tx1"/>
                                </a:solidFill>
                                <a:latin typeface="Cambria Math" panose="02040503050406030204" pitchFamily="18" charset="0"/>
                              </a:rPr>
                            </m:ctrlPr>
                          </m:sSupPr>
                          <m:e>
                            <m:r>
                              <m:rPr>
                                <m:sty m:val="p"/>
                              </m:rPr>
                              <a:rPr lang="en-US" altLang="zh-CN">
                                <a:solidFill>
                                  <a:schemeClr val="tx1"/>
                                </a:solidFill>
                                <a:latin typeface="Cambria Math" panose="02040503050406030204" pitchFamily="18" charset="0"/>
                              </a:rPr>
                              <m:t>d</m:t>
                            </m:r>
                          </m:e>
                          <m:sup>
                            <m:r>
                              <a:rPr lang="en-US" altLang="zh-CN" b="0" i="1" smtClean="0">
                                <a:solidFill>
                                  <a:schemeClr val="tx1"/>
                                </a:solidFill>
                                <a:latin typeface="Cambria Math" panose="02040503050406030204" pitchFamily="18" charset="0"/>
                              </a:rPr>
                              <m:t>4</m:t>
                            </m:r>
                          </m:sup>
                        </m:sSup>
                        <m:r>
                          <a:rPr lang="en-US" altLang="zh-CN" i="1">
                            <a:solidFill>
                              <a:schemeClr val="tx1"/>
                            </a:solidFill>
                            <a:latin typeface="Cambria Math" panose="02040503050406030204" pitchFamily="18" charset="0"/>
                          </a:rPr>
                          <m:t>𝑓</m:t>
                        </m:r>
                      </m:num>
                      <m:den>
                        <m:r>
                          <m:rPr>
                            <m:sty m:val="p"/>
                          </m:rPr>
                          <a:rPr lang="en-US" altLang="zh-CN">
                            <a:solidFill>
                              <a:schemeClr val="tx1"/>
                            </a:solidFill>
                            <a:latin typeface="Cambria Math" panose="02040503050406030204" pitchFamily="18" charset="0"/>
                          </a:rPr>
                          <m:t>d</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4</m:t>
                            </m:r>
                          </m:sup>
                        </m:sSup>
                      </m:den>
                    </m:f>
                  </m:oMath>
                </a14:m>
                <a:r>
                  <a:rPr lang="en-US" altLang="zh-CN" dirty="0" smtClean="0"/>
                  <a:t> </a:t>
                </a:r>
                <a:r>
                  <a:rPr lang="zh-CN" altLang="en-US" dirty="0" smtClean="0"/>
                  <a:t>等等</a:t>
                </a:r>
                <a:r>
                  <a:rPr lang="en-US" altLang="zh-CN" dirty="0" smtClean="0"/>
                  <a:t>.</a:t>
                </a:r>
              </a:p>
              <a:p>
                <a:pPr>
                  <a:lnSpc>
                    <a:spcPct val="110000"/>
                  </a:lnSpc>
                </a:pPr>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326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pPr>
                  <a:lnSpc>
                    <a:spcPct val="110000"/>
                  </a:lnSpc>
                </a:pPr>
                <a:r>
                  <a:rPr lang="zh-CN" altLang="en-US" dirty="0" smtClean="0"/>
                  <a:t>一般地</a:t>
                </a:r>
                <a:r>
                  <a:rPr lang="en-US" altLang="zh-CN" dirty="0" smtClean="0"/>
                  <a:t>,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的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oMath>
                </a14:m>
                <a:r>
                  <a:rPr lang="zh-CN" altLang="en-US" dirty="0" smtClean="0"/>
                  <a:t> 阶导数的导数称为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的</a:t>
                </a:r>
                <a:r>
                  <a:rPr lang="zh-CN" altLang="en-US" dirty="0" smtClean="0">
                    <a:solidFill>
                      <a:srgbClr val="00B050"/>
                    </a:solidFill>
                  </a:rPr>
                  <a:t> </a:t>
                </a:r>
                <a14:m>
                  <m:oMath xmlns:m="http://schemas.openxmlformats.org/officeDocument/2006/math">
                    <m:r>
                      <a:rPr lang="en-US" altLang="zh-CN" i="1" dirty="0" smtClean="0">
                        <a:solidFill>
                          <a:srgbClr val="00B050"/>
                        </a:solidFill>
                        <a:latin typeface="Cambria Math" panose="02040503050406030204" pitchFamily="18" charset="0"/>
                      </a:rPr>
                      <m:t>𝑛</m:t>
                    </m:r>
                  </m:oMath>
                </a14:m>
                <a:r>
                  <a:rPr lang="zh-CN" altLang="en-US" dirty="0" smtClean="0">
                    <a:solidFill>
                      <a:srgbClr val="00B050"/>
                    </a:solidFill>
                  </a:rPr>
                  <a:t> 阶导数</a:t>
                </a:r>
                <a:r>
                  <a:rPr lang="en-US" altLang="zh-CN" dirty="0" smtClean="0"/>
                  <a:t>, </a:t>
                </a:r>
                <a:r>
                  <a:rPr lang="zh-CN" altLang="en-US" dirty="0" smtClean="0"/>
                  <a:t>记作 </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𝑓</m:t>
                        </m:r>
                      </m:e>
                      <m: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𝑛</m:t>
                            </m:r>
                          </m:e>
                        </m:d>
                      </m:sup>
                    </m:s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𝑦</m:t>
                        </m:r>
                      </m:e>
                      <m: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𝑛</m:t>
                            </m:r>
                          </m:e>
                        </m:d>
                      </m:sup>
                    </m:sSup>
                    <m:r>
                      <a:rPr lang="en-US" altLang="zh-CN" b="0" i="1" smtClean="0">
                        <a:solidFill>
                          <a:schemeClr val="tx1"/>
                        </a:solidFill>
                        <a:latin typeface="Cambria Math" panose="02040503050406030204" pitchFamily="18" charset="0"/>
                      </a:rPr>
                      <m:t>,</m:t>
                    </m:r>
                    <m:f>
                      <m:fPr>
                        <m:ctrlPr>
                          <a:rPr lang="en-US" altLang="zh-CN" b="0" i="1" smtClean="0">
                            <a:solidFill>
                              <a:schemeClr val="tx1"/>
                            </a:solidFill>
                            <a:latin typeface="Cambria Math" panose="02040503050406030204" pitchFamily="18" charset="0"/>
                          </a:rPr>
                        </m:ctrlPr>
                      </m:fPr>
                      <m:num>
                        <m:sSup>
                          <m:sSupPr>
                            <m:ctrlPr>
                              <a:rPr lang="en-US" altLang="zh-CN" b="0" i="1" smtClean="0">
                                <a:solidFill>
                                  <a:schemeClr val="tx1"/>
                                </a:solidFill>
                                <a:latin typeface="Cambria Math" panose="02040503050406030204" pitchFamily="18" charset="0"/>
                              </a:rPr>
                            </m:ctrlPr>
                          </m:sSupPr>
                          <m:e>
                            <m:r>
                              <m:rPr>
                                <m:sty m:val="p"/>
                              </m:rPr>
                              <a:rPr lang="en-US" altLang="zh-CN" b="0" i="0" smtClean="0">
                                <a:solidFill>
                                  <a:schemeClr val="tx1"/>
                                </a:solidFill>
                                <a:latin typeface="Cambria Math" panose="02040503050406030204" pitchFamily="18" charset="0"/>
                              </a:rPr>
                              <m:t>d</m:t>
                            </m:r>
                          </m:e>
                          <m:sup>
                            <m:r>
                              <a:rPr lang="en-US" altLang="zh-CN" b="0" i="1" smtClean="0">
                                <a:solidFill>
                                  <a:schemeClr val="tx1"/>
                                </a:solidFill>
                                <a:latin typeface="Cambria Math" panose="02040503050406030204" pitchFamily="18" charset="0"/>
                              </a:rPr>
                              <m:t>𝑛</m:t>
                            </m:r>
                          </m:sup>
                        </m:sSup>
                        <m:r>
                          <a:rPr lang="en-US" altLang="zh-CN" b="0" i="1" smtClean="0">
                            <a:solidFill>
                              <a:schemeClr val="tx1"/>
                            </a:solidFill>
                            <a:latin typeface="Cambria Math" panose="02040503050406030204" pitchFamily="18" charset="0"/>
                          </a:rPr>
                          <m:t>𝑦</m:t>
                        </m:r>
                      </m:num>
                      <m:den>
                        <m:r>
                          <m:rPr>
                            <m:sty m:val="p"/>
                          </m:rPr>
                          <a:rPr lang="en-US" altLang="zh-CN" b="0" i="0" smtClean="0">
                            <a:solidFill>
                              <a:schemeClr val="tx1"/>
                            </a:solidFill>
                            <a:latin typeface="Cambria Math" panose="02040503050406030204" pitchFamily="18" charset="0"/>
                          </a:rPr>
                          <m:t>d</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𝑛</m:t>
                            </m:r>
                          </m:sup>
                        </m:sSup>
                      </m:den>
                    </m:f>
                  </m:oMath>
                </a14:m>
                <a:r>
                  <a:rPr lang="en-US" altLang="zh-CN" dirty="0" smtClean="0">
                    <a:solidFill>
                      <a:schemeClr val="tx1"/>
                    </a:solidFill>
                  </a:rPr>
                  <a:t> </a:t>
                </a:r>
                <a:r>
                  <a:rPr lang="zh-CN" altLang="en-US" dirty="0" smtClean="0">
                    <a:solidFill>
                      <a:schemeClr val="tx1"/>
                    </a:solidFill>
                  </a:rPr>
                  <a:t>或 </a:t>
                </a:r>
                <a14:m>
                  <m:oMath xmlns:m="http://schemas.openxmlformats.org/officeDocument/2006/math">
                    <m:f>
                      <m:fPr>
                        <m:ctrlPr>
                          <a:rPr lang="en-US" altLang="zh-CN" i="1" smtClean="0">
                            <a:solidFill>
                              <a:schemeClr val="tx1"/>
                            </a:solidFill>
                            <a:latin typeface="Cambria Math" panose="02040503050406030204" pitchFamily="18" charset="0"/>
                          </a:rPr>
                        </m:ctrlPr>
                      </m:fPr>
                      <m:num>
                        <m:sSup>
                          <m:sSupPr>
                            <m:ctrlPr>
                              <a:rPr lang="en-US" altLang="zh-CN" b="0" i="1" smtClean="0">
                                <a:solidFill>
                                  <a:schemeClr val="tx1"/>
                                </a:solidFill>
                                <a:latin typeface="Cambria Math" panose="02040503050406030204" pitchFamily="18" charset="0"/>
                              </a:rPr>
                            </m:ctrlPr>
                          </m:sSupPr>
                          <m:e>
                            <m:r>
                              <m:rPr>
                                <m:sty m:val="p"/>
                              </m:rPr>
                              <a:rPr lang="en-US" altLang="zh-CN">
                                <a:solidFill>
                                  <a:schemeClr val="tx1"/>
                                </a:solidFill>
                                <a:latin typeface="Cambria Math" panose="02040503050406030204" pitchFamily="18" charset="0"/>
                              </a:rPr>
                              <m:t>d</m:t>
                            </m:r>
                          </m:e>
                          <m:sup>
                            <m:r>
                              <a:rPr lang="en-US" altLang="zh-CN" b="0" i="1" smtClean="0">
                                <a:solidFill>
                                  <a:schemeClr val="tx1"/>
                                </a:solidFill>
                                <a:latin typeface="Cambria Math" panose="02040503050406030204" pitchFamily="18" charset="0"/>
                              </a:rPr>
                              <m:t>𝑛</m:t>
                            </m:r>
                          </m:sup>
                        </m:sSup>
                        <m:r>
                          <a:rPr lang="en-US" altLang="zh-CN" b="0" i="1" smtClean="0">
                            <a:solidFill>
                              <a:schemeClr val="tx1"/>
                            </a:solidFill>
                            <a:latin typeface="Cambria Math" panose="02040503050406030204" pitchFamily="18" charset="0"/>
                          </a:rPr>
                          <m:t>𝑓</m:t>
                        </m:r>
                      </m:num>
                      <m:den>
                        <m:r>
                          <m:rPr>
                            <m:sty m:val="p"/>
                          </m:rPr>
                          <a:rPr lang="en-US" altLang="zh-CN">
                            <a:solidFill>
                              <a:schemeClr val="tx1"/>
                            </a:solidFill>
                            <a:latin typeface="Cambria Math" panose="02040503050406030204" pitchFamily="18" charset="0"/>
                          </a:rPr>
                          <m:t>d</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𝑛</m:t>
                            </m:r>
                          </m:sup>
                        </m:sSup>
                      </m:den>
                    </m:f>
                  </m:oMath>
                </a14:m>
                <a:r>
                  <a:rPr lang="en-US" altLang="zh-CN" dirty="0" smtClean="0"/>
                  <a:t>, </a:t>
                </a:r>
                <a:r>
                  <a:rPr lang="zh-CN" altLang="en-US" dirty="0" smtClean="0">
                    <a:solidFill>
                      <a:schemeClr val="tx1"/>
                    </a:solidFill>
                  </a:rPr>
                  <a:t>即</a:t>
                </a:r>
                <a:endParaRPr lang="en-US" altLang="zh-CN" dirty="0" smtClean="0">
                  <a:solidFill>
                    <a:schemeClr val="tx1"/>
                  </a:solidFill>
                </a:endParaRPr>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𝑓</m:t>
                          </m:r>
                        </m:e>
                        <m: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𝑛</m:t>
                              </m:r>
                            </m:e>
                          </m:d>
                        </m:sup>
                      </m:s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d>
                            <m:dPr>
                              <m:begChr m:val="["/>
                              <m:endChr m:val="]"/>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𝑓</m:t>
                                  </m:r>
                                </m:e>
                                <m: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−1</m:t>
                                      </m:r>
                                    </m:e>
                                  </m:d>
                                </m:sup>
                              </m:s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e>
                          </m:d>
                        </m:e>
                        <m:sup>
                          <m:r>
                            <a:rPr lang="en-US" altLang="zh-CN" b="0" i="1" smtClean="0">
                              <a:solidFill>
                                <a:schemeClr val="tx1"/>
                              </a:solidFill>
                              <a:latin typeface="Cambria Math" panose="02040503050406030204" pitchFamily="18" charset="0"/>
                            </a:rPr>
                            <m:t>′</m:t>
                          </m:r>
                        </m:sup>
                      </m:sSup>
                      <m:r>
                        <a:rPr lang="en-US" altLang="zh-CN" b="0" i="1" smtClean="0">
                          <a:solidFill>
                            <a:schemeClr val="tx1"/>
                          </a:solidFill>
                          <a:latin typeface="Cambria Math" panose="02040503050406030204" pitchFamily="18" charset="0"/>
                        </a:rPr>
                        <m:t>  </m:t>
                      </m:r>
                      <m:r>
                        <a:rPr lang="zh-CN" altLang="en-US" i="1">
                          <a:solidFill>
                            <a:schemeClr val="tx1"/>
                          </a:solidFill>
                          <a:latin typeface="Cambria Math" panose="02040503050406030204" pitchFamily="18" charset="0"/>
                        </a:rPr>
                        <m:t>或</m:t>
                      </m:r>
                      <m:r>
                        <a:rPr lang="en-US" altLang="zh-CN" b="0" i="1" smtClean="0">
                          <a:solidFill>
                            <a:schemeClr val="tx1"/>
                          </a:solidFill>
                          <a:latin typeface="Cambria Math" panose="02040503050406030204" pitchFamily="18" charset="0"/>
                        </a:rPr>
                        <m:t> </m:t>
                      </m:r>
                      <m:f>
                        <m:fPr>
                          <m:ctrlPr>
                            <a:rPr lang="en-US" altLang="zh-CN" i="1" smtClean="0">
                              <a:solidFill>
                                <a:schemeClr val="tx1"/>
                              </a:solidFill>
                              <a:latin typeface="Cambria Math" panose="02040503050406030204" pitchFamily="18" charset="0"/>
                            </a:rPr>
                          </m:ctrlPr>
                        </m:fPr>
                        <m:num>
                          <m:sSup>
                            <m:sSupPr>
                              <m:ctrlPr>
                                <a:rPr lang="en-US" altLang="zh-CN" i="1">
                                  <a:solidFill>
                                    <a:schemeClr val="tx1"/>
                                  </a:solidFill>
                                  <a:latin typeface="Cambria Math" panose="02040503050406030204" pitchFamily="18" charset="0"/>
                                </a:rPr>
                              </m:ctrlPr>
                            </m:sSupPr>
                            <m:e>
                              <m:r>
                                <m:rPr>
                                  <m:sty m:val="p"/>
                                </m:rPr>
                                <a:rPr lang="en-US" altLang="zh-CN">
                                  <a:solidFill>
                                    <a:schemeClr val="tx1"/>
                                  </a:solidFill>
                                  <a:latin typeface="Cambria Math" panose="02040503050406030204" pitchFamily="18" charset="0"/>
                                </a:rPr>
                                <m:t>d</m:t>
                              </m:r>
                            </m:e>
                            <m:sup>
                              <m:r>
                                <a:rPr lang="en-US" altLang="zh-CN" b="0" i="1" smtClean="0">
                                  <a:solidFill>
                                    <a:schemeClr val="tx1"/>
                                  </a:solidFill>
                                  <a:latin typeface="Cambria Math" panose="02040503050406030204" pitchFamily="18" charset="0"/>
                                </a:rPr>
                                <m:t>𝑛</m:t>
                              </m:r>
                            </m:sup>
                          </m:sSup>
                          <m:r>
                            <a:rPr lang="en-US" altLang="zh-CN" i="1">
                              <a:solidFill>
                                <a:schemeClr val="tx1"/>
                              </a:solidFill>
                              <a:latin typeface="Cambria Math" panose="02040503050406030204" pitchFamily="18" charset="0"/>
                            </a:rPr>
                            <m:t>𝑦</m:t>
                          </m:r>
                        </m:num>
                        <m:den>
                          <m:r>
                            <m:rPr>
                              <m:sty m:val="p"/>
                            </m:rPr>
                            <a:rPr lang="en-US" altLang="zh-CN">
                              <a:solidFill>
                                <a:schemeClr val="tx1"/>
                              </a:solidFill>
                              <a:latin typeface="Cambria Math" panose="02040503050406030204" pitchFamily="18" charset="0"/>
                            </a:rPr>
                            <m:t>d</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𝑛</m:t>
                              </m:r>
                            </m:sup>
                          </m:sSup>
                        </m:den>
                      </m:f>
                      <m:r>
                        <a:rPr lang="en-US" altLang="zh-CN" b="0" i="1" smtClean="0">
                          <a:solidFill>
                            <a:schemeClr val="tx1"/>
                          </a:solidFill>
                          <a:latin typeface="Cambria Math" panose="02040503050406030204" pitchFamily="18" charset="0"/>
                        </a:rPr>
                        <m:t>=</m:t>
                      </m:r>
                      <m:f>
                        <m:fPr>
                          <m:ctrlPr>
                            <a:rPr lang="en-US" altLang="zh-CN" i="1">
                              <a:solidFill>
                                <a:schemeClr val="tx1"/>
                              </a:solidFill>
                              <a:latin typeface="Cambria Math" panose="02040503050406030204" pitchFamily="18" charset="0"/>
                            </a:rPr>
                          </m:ctrlPr>
                        </m:fPr>
                        <m:num>
                          <m:r>
                            <m:rPr>
                              <m:sty m:val="p"/>
                            </m:rPr>
                            <a:rPr lang="en-US" altLang="zh-CN" b="0" i="0" smtClean="0">
                              <a:solidFill>
                                <a:schemeClr val="tx1"/>
                              </a:solidFill>
                              <a:latin typeface="Cambria Math" panose="02040503050406030204" pitchFamily="18" charset="0"/>
                            </a:rPr>
                            <m:t>d</m:t>
                          </m:r>
                        </m:num>
                        <m:den>
                          <m:r>
                            <m:rPr>
                              <m:sty m:val="p"/>
                            </m:rPr>
                            <a:rPr lang="en-US" altLang="zh-CN">
                              <a:solidFill>
                                <a:schemeClr val="tx1"/>
                              </a:solidFill>
                              <a:latin typeface="Cambria Math" panose="02040503050406030204" pitchFamily="18" charset="0"/>
                            </a:rPr>
                            <m:t>d</m:t>
                          </m:r>
                          <m:r>
                            <a:rPr lang="en-US" altLang="zh-CN" b="0" i="1" smtClean="0">
                              <a:solidFill>
                                <a:schemeClr val="tx1"/>
                              </a:solidFill>
                              <a:latin typeface="Cambria Math" panose="02040503050406030204" pitchFamily="18" charset="0"/>
                            </a:rPr>
                            <m:t>𝑥</m:t>
                          </m:r>
                        </m:den>
                      </m:f>
                      <m:d>
                        <m:dPr>
                          <m:ctrlPr>
                            <a:rPr lang="en-US" altLang="zh-CN" b="0" i="1" smtClean="0">
                              <a:solidFill>
                                <a:schemeClr val="tx1"/>
                              </a:solidFill>
                              <a:latin typeface="Cambria Math" panose="02040503050406030204" pitchFamily="18" charset="0"/>
                            </a:rPr>
                          </m:ctrlPr>
                        </m:dPr>
                        <m:e>
                          <m:f>
                            <m:fPr>
                              <m:ctrlPr>
                                <a:rPr lang="en-US" altLang="zh-CN" i="1">
                                  <a:solidFill>
                                    <a:schemeClr val="tx1"/>
                                  </a:solidFill>
                                  <a:latin typeface="Cambria Math" panose="02040503050406030204" pitchFamily="18" charset="0"/>
                                </a:rPr>
                              </m:ctrlPr>
                            </m:fPr>
                            <m:num>
                              <m:sSup>
                                <m:sSupPr>
                                  <m:ctrlPr>
                                    <a:rPr lang="en-US" altLang="zh-CN" b="0" i="1" smtClean="0">
                                      <a:solidFill>
                                        <a:schemeClr val="tx1"/>
                                      </a:solidFill>
                                      <a:latin typeface="Cambria Math" panose="02040503050406030204" pitchFamily="18" charset="0"/>
                                    </a:rPr>
                                  </m:ctrlPr>
                                </m:sSupPr>
                                <m:e>
                                  <m:r>
                                    <m:rPr>
                                      <m:sty m:val="p"/>
                                    </m:rPr>
                                    <a:rPr lang="en-US" altLang="zh-CN" b="0" i="0" smtClean="0">
                                      <a:solidFill>
                                        <a:schemeClr val="tx1"/>
                                      </a:solidFill>
                                      <a:latin typeface="Cambria Math" panose="02040503050406030204" pitchFamily="18" charset="0"/>
                                    </a:rPr>
                                    <m:t>d</m:t>
                                  </m:r>
                                </m:e>
                                <m:sup>
                                  <m:r>
                                    <a:rPr lang="en-US" altLang="zh-CN" b="0" i="1" smtClean="0">
                                      <a:solidFill>
                                        <a:schemeClr val="tx1"/>
                                      </a:solidFill>
                                      <a:latin typeface="Cambria Math" panose="02040503050406030204" pitchFamily="18" charset="0"/>
                                    </a:rPr>
                                    <m:t>𝑛</m:t>
                                  </m:r>
                                  <m:r>
                                    <a:rPr lang="en-US" altLang="zh-CN" b="0" i="0" smtClean="0">
                                      <a:solidFill>
                                        <a:schemeClr val="tx1"/>
                                      </a:solidFill>
                                      <a:latin typeface="Cambria Math" panose="02040503050406030204" pitchFamily="18" charset="0"/>
                                    </a:rPr>
                                    <m:t>−1</m:t>
                                  </m:r>
                                </m:sup>
                              </m:sSup>
                              <m:r>
                                <a:rPr lang="en-US" altLang="zh-CN" i="1">
                                  <a:solidFill>
                                    <a:schemeClr val="tx1"/>
                                  </a:solidFill>
                                  <a:latin typeface="Cambria Math" panose="02040503050406030204" pitchFamily="18" charset="0"/>
                                </a:rPr>
                                <m:t>𝑦</m:t>
                              </m:r>
                            </m:num>
                            <m:den>
                              <m:r>
                                <m:rPr>
                                  <m:sty m:val="p"/>
                                </m:rPr>
                                <a:rPr lang="en-US" altLang="zh-CN">
                                  <a:solidFill>
                                    <a:schemeClr val="tx1"/>
                                  </a:solidFill>
                                  <a:latin typeface="Cambria Math" panose="02040503050406030204" pitchFamily="18" charset="0"/>
                                </a:rPr>
                                <m:t>d</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−1</m:t>
                                  </m:r>
                                </m:sup>
                              </m:sSup>
                            </m:den>
                          </m:f>
                        </m:e>
                      </m:d>
                      <m:r>
                        <a:rPr lang="en-US" altLang="zh-CN" b="0" i="0" smtClean="0">
                          <a:solidFill>
                            <a:schemeClr val="tx1"/>
                          </a:solidFill>
                          <a:latin typeface="Cambria Math" panose="02040503050406030204" pitchFamily="18" charset="0"/>
                        </a:rPr>
                        <m:t>.</m:t>
                      </m:r>
                    </m:oMath>
                  </m:oMathPara>
                </a14:m>
                <a:endParaRPr lang="en-US" altLang="zh-CN" dirty="0" smtClean="0">
                  <a:solidFill>
                    <a:schemeClr val="tx1"/>
                  </a:solidFill>
                </a:endParaRPr>
              </a:p>
              <a:p>
                <a:pPr>
                  <a:lnSpc>
                    <a:spcPct val="110000"/>
                  </a:lnSpc>
                </a:pPr>
                <a:r>
                  <a:rPr lang="zh-CN" altLang="en-US" dirty="0" smtClean="0">
                    <a:solidFill>
                      <a:schemeClr val="tx1"/>
                    </a:solidFill>
                  </a:rPr>
                  <a:t>二阶及二阶以上的导数称为高阶导数</a:t>
                </a:r>
                <a:r>
                  <a:rPr lang="en-US" altLang="zh-CN" dirty="0" smtClean="0">
                    <a:solidFill>
                      <a:schemeClr val="tx1"/>
                    </a:solidFill>
                  </a:rPr>
                  <a:t>, </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𝑓</m:t>
                        </m:r>
                      </m:e>
                      <m:sup>
                        <m:r>
                          <a:rPr lang="en-US" altLang="zh-CN" b="0" i="1" smtClean="0">
                            <a:solidFill>
                              <a:schemeClr val="tx1"/>
                            </a:solidFill>
                            <a:latin typeface="Cambria Math" panose="02040503050406030204" pitchFamily="18" charset="0"/>
                          </a:rPr>
                          <m:t>′</m:t>
                        </m:r>
                      </m:sup>
                    </m:s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oMath>
                </a14:m>
                <a:r>
                  <a:rPr lang="en-US" altLang="zh-CN" dirty="0" smtClean="0">
                    <a:solidFill>
                      <a:schemeClr val="tx1"/>
                    </a:solidFill>
                  </a:rPr>
                  <a:t> </a:t>
                </a:r>
                <a:r>
                  <a:rPr lang="zh-CN" altLang="en-US" dirty="0" smtClean="0">
                    <a:solidFill>
                      <a:schemeClr val="tx1"/>
                    </a:solidFill>
                  </a:rPr>
                  <a:t>称为一阶导数</a:t>
                </a:r>
                <a:r>
                  <a:rPr lang="en-US" altLang="zh-CN" dirty="0" smtClean="0"/>
                  <a:t>. </a:t>
                </a:r>
                <a:r>
                  <a:rPr lang="zh-CN" altLang="en-US" dirty="0" smtClean="0"/>
                  <a:t>有时候为了方便也称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solidFill>
                      <a:schemeClr val="tx1"/>
                    </a:solidFill>
                  </a:rPr>
                  <a:t> </a:t>
                </a:r>
                <a:r>
                  <a:rPr lang="zh-CN" altLang="en-US" dirty="0" smtClean="0">
                    <a:solidFill>
                      <a:schemeClr val="tx1"/>
                    </a:solidFill>
                  </a:rPr>
                  <a:t>为零阶导数</a:t>
                </a:r>
                <a:r>
                  <a:rPr lang="en-US" altLang="zh-CN" dirty="0" smtClean="0">
                    <a:solidFill>
                      <a:schemeClr val="tx1"/>
                    </a:solidFill>
                  </a:rPr>
                  <a:t>, </a:t>
                </a:r>
                <a:r>
                  <a:rPr lang="zh-CN" altLang="en-US" dirty="0" smtClean="0">
                    <a:solidFill>
                      <a:schemeClr val="tx1"/>
                    </a:solidFill>
                  </a:rPr>
                  <a:t>即 </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𝑓</m:t>
                        </m:r>
                      </m:e>
                      <m:sup>
                        <m:r>
                          <a:rPr lang="en-US" altLang="zh-CN" b="0" i="1" smtClean="0">
                            <a:solidFill>
                              <a:schemeClr val="tx1"/>
                            </a:solidFill>
                            <a:latin typeface="Cambria Math" panose="02040503050406030204" pitchFamily="18" charset="0"/>
                          </a:rPr>
                          <m:t>0</m:t>
                        </m:r>
                      </m:sup>
                    </m:s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oMath>
                </a14:m>
                <a:r>
                  <a:rPr lang="en-US" altLang="zh-CN" dirty="0" smtClean="0">
                    <a:solidFill>
                      <a:schemeClr val="tx1"/>
                    </a:solidFill>
                  </a:rPr>
                  <a:t>.</a:t>
                </a:r>
              </a:p>
              <a:p>
                <a:pPr>
                  <a:lnSpc>
                    <a:spcPct val="110000"/>
                  </a:lnSpc>
                </a:pPr>
                <a:r>
                  <a:rPr lang="zh-CN" altLang="en-US" dirty="0" smtClean="0"/>
                  <a:t>注意</a:t>
                </a:r>
                <a:r>
                  <a:rPr lang="en-US" altLang="zh-CN" dirty="0" smtClean="0"/>
                  <a:t>, </a:t>
                </a:r>
                <a:r>
                  <a:rPr lang="zh-CN" altLang="en-US" dirty="0" smtClean="0"/>
                  <a:t>低阶导数存在不能推出更高阶的导数存在</a:t>
                </a:r>
                <a:r>
                  <a:rPr lang="en-US" altLang="zh-CN" dirty="0" smtClean="0"/>
                  <a:t>.</a:t>
                </a:r>
              </a:p>
              <a:p>
                <a:pPr>
                  <a:lnSpc>
                    <a:spcPct val="110000"/>
                  </a:lnSpc>
                </a:pPr>
                <a:r>
                  <a:rPr lang="zh-CN" altLang="en-US" dirty="0" smtClean="0"/>
                  <a:t>例如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3</m:t>
                            </m:r>
                          </m:den>
                        </m:f>
                      </m:sup>
                    </m:sSup>
                  </m:oMath>
                </a14:m>
                <a:r>
                  <a:rPr lang="en-US" altLang="zh-CN" dirty="0" smtClean="0">
                    <a:solidFill>
                      <a:schemeClr val="tx1"/>
                    </a:solidFill>
                  </a:rPr>
                  <a:t> </a:t>
                </a:r>
                <a:r>
                  <a:rPr lang="zh-CN" altLang="en-US" dirty="0" smtClean="0">
                    <a:solidFill>
                      <a:schemeClr val="tx1"/>
                    </a:solidFill>
                  </a:rPr>
                  <a:t>在 </a:t>
                </a:r>
                <a14:m>
                  <m:oMath xmlns:m="http://schemas.openxmlformats.org/officeDocument/2006/math">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=0</m:t>
                    </m:r>
                  </m:oMath>
                </a14:m>
                <a:r>
                  <a:rPr lang="en-US" altLang="zh-CN" dirty="0" smtClean="0">
                    <a:solidFill>
                      <a:schemeClr val="tx1"/>
                    </a:solidFill>
                  </a:rPr>
                  <a:t> </a:t>
                </a:r>
                <a:r>
                  <a:rPr lang="zh-CN" altLang="en-US" dirty="0" smtClean="0">
                    <a:solidFill>
                      <a:schemeClr val="tx1"/>
                    </a:solidFill>
                  </a:rPr>
                  <a:t>处可导</a:t>
                </a:r>
                <a:r>
                  <a:rPr lang="en-US" altLang="zh-CN" dirty="0" smtClean="0">
                    <a:solidFill>
                      <a:schemeClr val="tx1"/>
                    </a:solidFill>
                  </a:rPr>
                  <a:t>, </a:t>
                </a:r>
                <a:r>
                  <a:rPr lang="zh-CN" altLang="en-US" dirty="0" smtClean="0">
                    <a:solidFill>
                      <a:schemeClr val="tx1"/>
                    </a:solidFill>
                  </a:rPr>
                  <a:t>但导函数 </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𝑓</m:t>
                        </m:r>
                      </m:e>
                      <m:sup>
                        <m:r>
                          <a:rPr lang="en-US" altLang="zh-CN" b="0" i="1" smtClean="0">
                            <a:solidFill>
                              <a:schemeClr val="tx1"/>
                            </a:solidFill>
                            <a:latin typeface="Cambria Math" panose="02040503050406030204" pitchFamily="18" charset="0"/>
                          </a:rPr>
                          <m:t>′</m:t>
                        </m:r>
                      </m:sup>
                    </m:s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f>
                      <m:fPr>
                        <m:ctrlPr>
                          <a:rPr lang="en-US" altLang="zh-CN" b="0"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5</m:t>
                        </m:r>
                      </m:num>
                      <m:den>
                        <m:r>
                          <a:rPr lang="en-US" altLang="zh-CN" b="0" i="1" smtClean="0">
                            <a:solidFill>
                              <a:schemeClr val="tx1"/>
                            </a:solidFill>
                            <a:latin typeface="Cambria Math" panose="02040503050406030204" pitchFamily="18" charset="0"/>
                          </a:rPr>
                          <m:t>3</m:t>
                        </m:r>
                      </m:den>
                    </m:f>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𝑥</m:t>
                        </m:r>
                      </m:e>
                      <m:sup>
                        <m:f>
                          <m:fPr>
                            <m:ctrlPr>
                              <a:rPr lang="en-US" altLang="zh-CN" b="0"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2</m:t>
                            </m:r>
                          </m:num>
                          <m:den>
                            <m:r>
                              <a:rPr lang="en-US" altLang="zh-CN" b="0" i="1" smtClean="0">
                                <a:solidFill>
                                  <a:schemeClr val="tx1"/>
                                </a:solidFill>
                                <a:latin typeface="Cambria Math" panose="02040503050406030204" pitchFamily="18" charset="0"/>
                              </a:rPr>
                              <m:t>3</m:t>
                            </m:r>
                          </m:den>
                        </m:f>
                      </m:sup>
                    </m:sSup>
                  </m:oMath>
                </a14:m>
                <a:r>
                  <a:rPr lang="zh-CN" altLang="en-US" dirty="0" smtClean="0">
                    <a:solidFill>
                      <a:schemeClr val="tx1"/>
                    </a:solidFill>
                  </a:rPr>
                  <a:t> 在 </a:t>
                </a:r>
                <a14:m>
                  <m:oMath xmlns:m="http://schemas.openxmlformats.org/officeDocument/2006/math">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=0</m:t>
                    </m:r>
                  </m:oMath>
                </a14:m>
                <a:r>
                  <a:rPr lang="en-US" altLang="zh-CN" dirty="0" smtClean="0">
                    <a:solidFill>
                      <a:schemeClr val="tx1"/>
                    </a:solidFill>
                  </a:rPr>
                  <a:t> </a:t>
                </a:r>
                <a:r>
                  <a:rPr lang="zh-CN" altLang="en-US" dirty="0" smtClean="0">
                    <a:solidFill>
                      <a:schemeClr val="tx1"/>
                    </a:solidFill>
                  </a:rPr>
                  <a:t>处不可导</a:t>
                </a:r>
                <a:r>
                  <a:rPr lang="en-US" altLang="zh-CN" dirty="0" smtClean="0"/>
                  <a:t>, </a:t>
                </a:r>
                <a:r>
                  <a:rPr lang="zh-CN" altLang="en-US" dirty="0" smtClean="0"/>
                  <a:t>即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f>
                          <m:fPr>
                            <m:ctrlPr>
                              <a:rPr lang="en-US" altLang="zh-CN" i="1">
                                <a:latin typeface="Cambria Math" panose="02040503050406030204" pitchFamily="18" charset="0"/>
                              </a:rPr>
                            </m:ctrlPr>
                          </m:fPr>
                          <m:num>
                            <m:r>
                              <a:rPr lang="en-US" altLang="zh-CN" i="1">
                                <a:latin typeface="Cambria Math" panose="02040503050406030204" pitchFamily="18" charset="0"/>
                              </a:rPr>
                              <m:t>5</m:t>
                            </m:r>
                          </m:num>
                          <m:den>
                            <m:r>
                              <a:rPr lang="en-US" altLang="zh-CN" i="1">
                                <a:latin typeface="Cambria Math" panose="02040503050406030204" pitchFamily="18" charset="0"/>
                              </a:rPr>
                              <m:t>3</m:t>
                            </m:r>
                          </m:den>
                        </m:f>
                      </m:sup>
                    </m:sSup>
                  </m:oMath>
                </a14:m>
                <a:r>
                  <a:rPr lang="en-US" altLang="zh-CN" dirty="0"/>
                  <a:t> </a:t>
                </a:r>
                <a:r>
                  <a:rPr lang="zh-CN" altLang="en-US" dirty="0"/>
                  <a:t>在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 </a:t>
                </a:r>
                <a:r>
                  <a:rPr lang="zh-CN" altLang="en-US" dirty="0" smtClean="0"/>
                  <a:t>处不是二阶可导的</a:t>
                </a:r>
                <a:r>
                  <a:rPr lang="en-US" altLang="zh-CN" dirty="0" smtClean="0"/>
                  <a:t>.</a:t>
                </a:r>
              </a:p>
              <a:p>
                <a:pPr>
                  <a:lnSpc>
                    <a:spcPct val="110000"/>
                  </a:lnSpc>
                </a:pPr>
                <a:r>
                  <a:rPr lang="zh-CN" altLang="en-US" dirty="0" smtClean="0"/>
                  <a:t>又例如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f>
                          <m:fPr>
                            <m:ctrlPr>
                              <a:rPr lang="en-US" altLang="zh-CN" i="1">
                                <a:latin typeface="Cambria Math" panose="02040503050406030204" pitchFamily="18" charset="0"/>
                              </a:rPr>
                            </m:ctrlPr>
                          </m:fPr>
                          <m:num>
                            <m:r>
                              <a:rPr lang="en-US" altLang="zh-CN" b="0" i="1" smtClean="0">
                                <a:latin typeface="Cambria Math" panose="02040503050406030204" pitchFamily="18" charset="0"/>
                              </a:rPr>
                              <m:t>8</m:t>
                            </m:r>
                          </m:num>
                          <m:den>
                            <m:r>
                              <a:rPr lang="en-US" altLang="zh-CN" i="1">
                                <a:latin typeface="Cambria Math" panose="02040503050406030204" pitchFamily="18" charset="0"/>
                              </a:rPr>
                              <m:t>3</m:t>
                            </m:r>
                          </m:den>
                        </m:f>
                      </m:sup>
                    </m:sSup>
                  </m:oMath>
                </a14:m>
                <a:r>
                  <a:rPr lang="en-US" altLang="zh-CN" dirty="0"/>
                  <a:t> </a:t>
                </a:r>
                <a:r>
                  <a:rPr lang="zh-CN" altLang="en-US" dirty="0"/>
                  <a:t>在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 </a:t>
                </a:r>
                <a:r>
                  <a:rPr lang="zh-CN" altLang="en-US" dirty="0" smtClean="0"/>
                  <a:t>处二阶可导但不是三阶</a:t>
                </a:r>
                <a:r>
                  <a:rPr lang="zh-CN" altLang="en-US" dirty="0"/>
                  <a:t>可导的</a:t>
                </a:r>
                <a:r>
                  <a:rPr lang="en-US" altLang="zh-CN" dirty="0"/>
                  <a:t>.</a:t>
                </a:r>
              </a:p>
              <a:p>
                <a:pPr>
                  <a:lnSpc>
                    <a:spcPct val="110000"/>
                  </a:lnSpc>
                </a:pPr>
                <a:endParaRPr lang="en-US" altLang="zh-CN" dirty="0" smtClean="0">
                  <a:solidFill>
                    <a:schemeClr val="tx1"/>
                  </a:solidFill>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9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248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oMath>
                </a14:m>
                <a:r>
                  <a:rPr lang="en-US" altLang="zh-CN" dirty="0" smtClean="0"/>
                  <a:t>, </a:t>
                </a:r>
                <a:r>
                  <a:rPr lang="zh-CN" altLang="en-US" dirty="0" smtClean="0"/>
                  <a:t>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a:t>
                </a:r>
                <a:r>
                  <a:rPr lang="zh-CN" altLang="en-US"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b="0" i="1" smtClean="0">
                        <a:latin typeface="Cambria Math" panose="02040503050406030204" pitchFamily="18" charset="0"/>
                      </a:rPr>
                      <m:t>,</m:t>
                    </m:r>
                  </m:oMath>
                </a14:m>
                <a:endParaRPr lang="en-US" altLang="zh-CN" i="1" dirty="0" smtClean="0">
                  <a:latin typeface="Cambria Math" panose="02040503050406030204" pitchFamily="18" charset="0"/>
                </a:endParaRPr>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e>
                    </m:d>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e>
                    </m:d>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b="0" i="1" smtClean="0">
                        <a:latin typeface="Cambria Math" panose="02040503050406030204" pitchFamily="18" charset="0"/>
                      </a:rPr>
                      <m:t>.</m:t>
                    </m:r>
                  </m:oMath>
                </a14:m>
                <a:endParaRPr lang="en-US" altLang="zh-CN" b="0" i="1" dirty="0" smtClean="0">
                  <a:latin typeface="Cambria Math" panose="02040503050406030204" pitchFamily="18" charset="0"/>
                </a:endParaRPr>
              </a:p>
              <a:p>
                <a:r>
                  <a:rPr lang="zh-CN" altLang="en-US" dirty="0">
                    <a:solidFill>
                      <a:srgbClr val="0000FF"/>
                    </a:solidFill>
                  </a:rPr>
                  <a:t>例</a:t>
                </a:r>
                <a:r>
                  <a:rPr lang="zh-CN" altLang="en-US" dirty="0"/>
                  <a:t> </a:t>
                </a:r>
                <a:r>
                  <a:rPr lang="zh-CN" altLang="en-US" dirty="0" smtClean="0"/>
                  <a:t>求 </a:t>
                </a:r>
                <a14:m>
                  <m:oMath xmlns:m="http://schemas.openxmlformats.org/officeDocument/2006/math">
                    <m:r>
                      <a:rPr lang="en-US" altLang="zh-CN" b="0" i="1" smtClean="0">
                        <a:latin typeface="Cambria Math" panose="02040503050406030204" pitchFamily="18" charset="0"/>
                      </a:rPr>
                      <m:t>𝑦</m:t>
                    </m:r>
                    <m:r>
                      <a:rPr lang="en-US" altLang="zh-CN" i="1">
                        <a:latin typeface="Cambria Math" panose="02040503050406030204" pitchFamily="18" charset="0"/>
                      </a:rPr>
                      <m:t>=</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a:t> </a:t>
                </a:r>
                <a:r>
                  <a:rPr lang="zh-CN" altLang="en-US" dirty="0" smtClean="0"/>
                  <a:t>的各阶导数</a:t>
                </a:r>
                <a:r>
                  <a:rPr lang="en-US" altLang="zh-CN" dirty="0" smtClean="0"/>
                  <a:t>.</a:t>
                </a:r>
                <a:endParaRPr lang="en-US" altLang="zh-CN" dirty="0"/>
              </a:p>
              <a:p>
                <a:r>
                  <a:rPr lang="zh-CN" altLang="en-US" dirty="0" smtClean="0">
                    <a:solidFill>
                      <a:srgbClr val="0000FF"/>
                    </a:solidFill>
                  </a:rPr>
                  <a:t>解</a:t>
                </a:r>
                <a:r>
                  <a:rPr lang="zh-CN" altLang="en-US" dirty="0" smtClean="0"/>
                  <a:t>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′=6</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𝑥</m:t>
                    </m:r>
                    <m:r>
                      <a:rPr lang="en-US" altLang="zh-CN" b="0" i="1" smtClean="0">
                        <a:latin typeface="Cambria Math" panose="02040503050406030204" pitchFamily="18" charset="0"/>
                      </a:rPr>
                      <m:t>+5, </m:t>
                    </m:r>
                    <m:r>
                      <a:rPr lang="en-US" altLang="zh-CN" b="0" i="1" smtClean="0">
                        <a:latin typeface="Cambria Math" panose="02040503050406030204" pitchFamily="18" charset="0"/>
                      </a:rPr>
                      <m:t>𝑦</m:t>
                    </m:r>
                    <m:r>
                      <a:rPr lang="en-US" altLang="zh-CN" b="0" i="1" smtClean="0">
                        <a:latin typeface="Cambria Math" panose="02040503050406030204" pitchFamily="18" charset="0"/>
                      </a:rPr>
                      <m:t>′′=12</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=12.</m:t>
                    </m:r>
                  </m:oMath>
                </a14:m>
                <a:endParaRPr lang="en-US" altLang="zh-CN" i="1" dirty="0" smtClean="0">
                  <a:latin typeface="Cambria Math" panose="02040503050406030204" pitchFamily="18" charset="0"/>
                </a:endParaRPr>
              </a:p>
              <a:p>
                <a:r>
                  <a:rPr lang="zh-CN" altLang="en-US" dirty="0" smtClean="0">
                    <a:latin typeface="Cambria Math" panose="02040503050406030204" pitchFamily="18" charset="0"/>
                  </a:rPr>
                  <a:t>当</a:t>
                </a:r>
                <a:r>
                  <a:rPr lang="zh-CN" altLang="en-US" i="1" dirty="0" smtClean="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≥4</m:t>
                    </m:r>
                  </m:oMath>
                </a14:m>
                <a:r>
                  <a:rPr lang="en-US" altLang="zh-CN" i="1" dirty="0" smtClean="0">
                    <a:latin typeface="Cambria Math" panose="02040503050406030204" pitchFamily="18" charset="0"/>
                  </a:rPr>
                  <a:t> </a:t>
                </a:r>
                <a:r>
                  <a:rPr lang="zh-CN" altLang="en-US" dirty="0" smtClean="0">
                    <a:latin typeface="Cambria Math" panose="02040503050406030204" pitchFamily="18" charset="0"/>
                  </a:rPr>
                  <a:t>时</a:t>
                </a:r>
                <a:r>
                  <a:rPr lang="en-US" altLang="zh-CN" dirty="0" smtClean="0">
                    <a:latin typeface="Cambria Math" panose="02040503050406030204" pitchFamily="18" charset="0"/>
                  </a:rPr>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=0</m:t>
                    </m:r>
                  </m:oMath>
                </a14:m>
                <a:r>
                  <a:rPr lang="en-US" altLang="zh-CN" dirty="0" smtClean="0">
                    <a:latin typeface="Cambria Math" panose="02040503050406030204" pitchFamily="18" charset="0"/>
                  </a:rPr>
                  <a:t>.</a:t>
                </a:r>
                <a:endParaRPr lang="en-US" altLang="zh-CN" dirty="0">
                  <a:latin typeface="Cambria Math" panose="02040503050406030204" pitchFamily="18" charset="0"/>
                </a:endParaRPr>
              </a:p>
              <a:p>
                <a:r>
                  <a:rPr lang="zh-CN" altLang="en-US" b="0" dirty="0" smtClean="0">
                    <a:latin typeface="Cambria Math" panose="02040503050406030204" pitchFamily="18" charset="0"/>
                  </a:rPr>
                  <a:t>从这个例子中可以看出</a:t>
                </a:r>
                <a:r>
                  <a:rPr lang="en-US" altLang="zh-CN" b="0" dirty="0" smtClean="0">
                    <a:latin typeface="Cambria Math" panose="02040503050406030204" pitchFamily="18" charset="0"/>
                  </a:rPr>
                  <a:t>, </a:t>
                </a:r>
                <a:r>
                  <a:rPr lang="zh-CN" altLang="en-US" b="0" dirty="0" smtClean="0">
                    <a:solidFill>
                      <a:srgbClr val="FF0000"/>
                    </a:solidFill>
                    <a:latin typeface="Cambria Math" panose="02040503050406030204" pitchFamily="18" charset="0"/>
                  </a:rPr>
                  <a:t>多项式函数任意阶可导</a:t>
                </a:r>
                <a:r>
                  <a:rPr lang="en-US" altLang="zh-CN" b="0" dirty="0" smtClean="0">
                    <a:solidFill>
                      <a:srgbClr val="FF0000"/>
                    </a:solidFill>
                    <a:latin typeface="Cambria Math" panose="02040503050406030204" pitchFamily="18" charset="0"/>
                  </a:rPr>
                  <a:t>, </a:t>
                </a:r>
                <a:r>
                  <a:rPr lang="zh-CN" altLang="en-US" b="0" dirty="0" smtClean="0">
                    <a:solidFill>
                      <a:srgbClr val="FF0000"/>
                    </a:solidFill>
                    <a:latin typeface="Cambria Math" panose="02040503050406030204" pitchFamily="18" charset="0"/>
                  </a:rPr>
                  <a:t>且每次求导后仍然为多项式</a:t>
                </a:r>
                <a:r>
                  <a:rPr lang="en-US" altLang="zh-CN" b="0" dirty="0" smtClean="0">
                    <a:solidFill>
                      <a:srgbClr val="FF0000"/>
                    </a:solidFill>
                    <a:latin typeface="Cambria Math" panose="02040503050406030204" pitchFamily="18" charset="0"/>
                  </a:rPr>
                  <a:t>, </a:t>
                </a:r>
                <a:r>
                  <a:rPr lang="zh-CN" altLang="en-US" b="0" dirty="0" smtClean="0">
                    <a:solidFill>
                      <a:srgbClr val="FF0000"/>
                    </a:solidFill>
                    <a:latin typeface="Cambria Math" panose="02040503050406030204" pitchFamily="18" charset="0"/>
                  </a:rPr>
                  <a:t>次数降低一次直至为 </a:t>
                </a:r>
                <a14:m>
                  <m:oMath xmlns:m="http://schemas.openxmlformats.org/officeDocument/2006/math">
                    <m:r>
                      <a:rPr lang="en-US" altLang="zh-CN" b="0" i="1" smtClean="0">
                        <a:solidFill>
                          <a:srgbClr val="FF0000"/>
                        </a:solidFill>
                        <a:latin typeface="Cambria Math" panose="02040503050406030204" pitchFamily="18" charset="0"/>
                      </a:rPr>
                      <m:t>0</m:t>
                    </m:r>
                  </m:oMath>
                </a14:m>
                <a:r>
                  <a:rPr lang="en-US" altLang="zh-CN" b="0" dirty="0" smtClean="0">
                    <a:latin typeface="Cambria Math" panose="02040503050406030204" pitchFamily="18" charset="0"/>
                  </a:rPr>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340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b="0" dirty="0" smtClean="0">
                    <a:latin typeface="Cambria Math" panose="02040503050406030204" pitchFamily="18" charset="0"/>
                  </a:rPr>
                  <a:t>一般地</a:t>
                </a:r>
                <a:r>
                  <a:rPr lang="en-US" altLang="zh-CN" b="0" dirty="0" smtClean="0">
                    <a:latin typeface="Cambria Math" panose="02040503050406030204" pitchFamily="18" charset="0"/>
                  </a:rPr>
                  <a:t>, </a:t>
                </a:r>
                <a:r>
                  <a:rPr lang="zh-CN" altLang="en-US" b="0" dirty="0" smtClean="0">
                    <a:latin typeface="Cambria Math" panose="02040503050406030204" pitchFamily="18" charset="0"/>
                  </a:rPr>
                  <a:t>若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≠0)</m:t>
                    </m:r>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则</a:t>
                </a:r>
                <a:endParaRPr lang="en-US" altLang="zh-CN" b="0" dirty="0" smtClean="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𝑘</m:t>
                                </m:r>
                                <m:r>
                                  <a:rPr lang="en-US" altLang="zh-CN" b="0" i="1" smtClean="0">
                                    <a:latin typeface="Cambria Math" panose="02040503050406030204" pitchFamily="18" charset="0"/>
                                  </a:rPr>
                                  <m:t>&lt;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𝑘</m:t>
                                </m:r>
                                <m:r>
                                  <a:rPr lang="en-US" altLang="zh-CN" b="0" i="1" smtClean="0">
                                    <a:latin typeface="Cambria Math" panose="02040503050406030204" pitchFamily="18" charset="0"/>
                                  </a:rPr>
                                  <m:t>&gt;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mr>
                          </m:m>
                        </m:e>
                      </m:d>
                    </m:oMath>
                  </m:oMathPara>
                </a14:m>
                <a:endParaRPr lang="en-US" altLang="zh-CN" b="0" dirty="0" smtClean="0">
                  <a:latin typeface="Cambria Math" panose="02040503050406030204" pitchFamily="18" charset="0"/>
                </a:endParaRPr>
              </a:p>
              <a:p>
                <a:r>
                  <a:rPr lang="zh-CN" altLang="en-US" dirty="0">
                    <a:solidFill>
                      <a:srgbClr val="0000FF"/>
                    </a:solidFill>
                  </a:rPr>
                  <a:t>例</a:t>
                </a:r>
                <a:r>
                  <a:rPr lang="zh-CN" altLang="en-US" dirty="0"/>
                  <a:t> </a:t>
                </a:r>
                <a:r>
                  <a:rPr lang="zh-CN" altLang="en-US" dirty="0" smtClean="0"/>
                  <a:t>求 </a:t>
                </a:r>
                <a14:m>
                  <m:oMath xmlns:m="http://schemas.openxmlformats.org/officeDocument/2006/math">
                    <m:r>
                      <a:rPr lang="en-US" altLang="zh-CN" b="0" i="1" smtClean="0">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𝜆</m:t>
                        </m:r>
                        <m:r>
                          <a:rPr lang="en-US" altLang="zh-CN" i="1">
                            <a:latin typeface="Cambria Math" panose="02040503050406030204" pitchFamily="18" charset="0"/>
                          </a:rPr>
                          <m:t>𝑥</m:t>
                        </m:r>
                      </m:sup>
                    </m:sSup>
                  </m:oMath>
                </a14:m>
                <a:r>
                  <a:rPr lang="en-US" altLang="zh-CN" dirty="0" smtClean="0"/>
                  <a:t> (</a:t>
                </a:r>
                <a14:m>
                  <m:oMath xmlns:m="http://schemas.openxmlformats.org/officeDocument/2006/math">
                    <m:r>
                      <a:rPr lang="en-US" altLang="zh-CN" b="0" i="1" dirty="0" smtClean="0">
                        <a:latin typeface="Cambria Math" panose="02040503050406030204" pitchFamily="18" charset="0"/>
                      </a:rPr>
                      <m:t>𝜆</m:t>
                    </m:r>
                  </m:oMath>
                </a14:m>
                <a:r>
                  <a:rPr lang="en-US" altLang="zh-CN" dirty="0" smtClean="0"/>
                  <a:t> </a:t>
                </a:r>
                <a:r>
                  <a:rPr lang="zh-CN" altLang="en-US" dirty="0" smtClean="0"/>
                  <a:t>为常数</a:t>
                </a:r>
                <a:r>
                  <a:rPr lang="en-US" altLang="zh-CN" dirty="0" smtClean="0"/>
                  <a:t>)</a:t>
                </a:r>
                <a:r>
                  <a:rPr lang="zh-CN" altLang="en-US" dirty="0" smtClean="0"/>
                  <a:t>的各阶导数</a:t>
                </a:r>
                <a:r>
                  <a:rPr lang="en-US" altLang="zh-CN" dirty="0" smtClean="0"/>
                  <a:t>.</a:t>
                </a:r>
                <a:endParaRPr lang="en-US" altLang="zh-CN" dirty="0"/>
              </a:p>
              <a:p>
                <a:r>
                  <a:rPr lang="zh-CN" altLang="en-US" dirty="0">
                    <a:solidFill>
                      <a:srgbClr val="0000FF"/>
                    </a:solidFill>
                  </a:rPr>
                  <a:t>解</a:t>
                </a:r>
                <a:r>
                  <a:rPr lang="zh-CN" altLang="en-US" dirty="0"/>
                  <a:t>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i="1" smtClean="0">
                        <a:latin typeface="Cambria Math" panose="02040503050406030204" pitchFamily="18" charset="0"/>
                      </a:rPr>
                      <m:t>𝜆</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𝜆</m:t>
                        </m:r>
                        <m:r>
                          <a:rPr lang="en-US" altLang="zh-CN" i="1">
                            <a:latin typeface="Cambria Math" panose="02040503050406030204" pitchFamily="18" charset="0"/>
                          </a:rPr>
                          <m:t>𝑥</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𝜆</m:t>
                        </m:r>
                      </m:e>
                      <m:sup>
                        <m:r>
                          <a:rPr lang="en-US" altLang="zh-CN" b="0" i="1" smtClean="0">
                            <a:latin typeface="Cambria Math" panose="02040503050406030204" pitchFamily="18" charset="0"/>
                          </a:rPr>
                          <m:t>2</m:t>
                        </m:r>
                      </m:sup>
                    </m:sSup>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𝜆</m:t>
                        </m:r>
                        <m:r>
                          <a:rPr lang="en-US" altLang="zh-CN" i="1">
                            <a:latin typeface="Cambria Math" panose="02040503050406030204" pitchFamily="18" charset="0"/>
                          </a:rPr>
                          <m:t>𝑥</m:t>
                        </m:r>
                      </m:sup>
                    </m:sSup>
                    <m:r>
                      <a:rPr lang="en-US" altLang="zh-CN" b="0" i="1" smtClean="0">
                        <a:latin typeface="Cambria Math" panose="02040503050406030204" pitchFamily="18" charset="0"/>
                      </a:rPr>
                      <m:t>.</m:t>
                    </m:r>
                  </m:oMath>
                </a14:m>
                <a:endParaRPr lang="en-US" altLang="zh-CN" b="0" dirty="0" smtClean="0"/>
              </a:p>
              <a:p>
                <a:r>
                  <a:rPr lang="zh-CN" altLang="en-US" b="0" dirty="0" smtClean="0">
                    <a:latin typeface="Cambria Math" panose="02040503050406030204" pitchFamily="18" charset="0"/>
                  </a:rPr>
                  <a:t>一般地</a:t>
                </a:r>
                <a:r>
                  <a:rPr lang="en-US" altLang="zh-CN" b="0" dirty="0" smtClean="0">
                    <a:latin typeface="Cambria Math" panose="02040503050406030204" pitchFamily="18" charset="0"/>
                  </a:rPr>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𝜆</m:t>
                                </m:r>
                                <m:r>
                                  <a:rPr lang="en-US" altLang="zh-CN" i="1">
                                    <a:latin typeface="Cambria Math" panose="02040503050406030204" pitchFamily="18" charset="0"/>
                                  </a:rPr>
                                  <m:t>𝑥</m:t>
                                </m:r>
                              </m:sup>
                            </m:sSup>
                          </m:e>
                        </m:d>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𝜆</m:t>
                        </m:r>
                      </m:e>
                      <m:sup>
                        <m:r>
                          <a:rPr lang="en-US" altLang="zh-CN" b="0" i="1" smtClean="0">
                            <a:latin typeface="Cambria Math" panose="02040503050406030204" pitchFamily="18" charset="0"/>
                          </a:rPr>
                          <m:t>𝑛</m:t>
                        </m:r>
                      </m:sup>
                    </m:sSup>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𝜆</m:t>
                        </m:r>
                        <m:r>
                          <a:rPr lang="en-US" altLang="zh-CN" i="1">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=0,1,2,…</m:t>
                    </m:r>
                  </m:oMath>
                </a14:m>
                <a:endParaRPr lang="en-US" altLang="zh-CN" b="0" dirty="0" smtClean="0">
                  <a:latin typeface="Cambria Math" panose="02040503050406030204" pitchFamily="18" charset="0"/>
                </a:endParaRPr>
              </a:p>
              <a:p>
                <a:r>
                  <a:rPr lang="zh-CN" altLang="en-US" dirty="0">
                    <a:latin typeface="Cambria Math" panose="02040503050406030204" pitchFamily="18" charset="0"/>
                  </a:rPr>
                  <a:t>特别</a:t>
                </a:r>
                <a:r>
                  <a:rPr lang="zh-CN" altLang="en-US" dirty="0" smtClean="0">
                    <a:latin typeface="Cambria Math" panose="02040503050406030204" pitchFamily="18" charset="0"/>
                  </a:rPr>
                  <a:t>地</a:t>
                </a:r>
                <a:r>
                  <a:rPr lang="en-US" altLang="zh-CN" dirty="0" smtClean="0">
                    <a:latin typeface="Cambria Math" panose="02040503050406030204" pitchFamily="18" charset="0"/>
                  </a:rPr>
                  <a:t>,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e>
                        </m:d>
                      </m:e>
                      <m:sup>
                        <m:d>
                          <m:dPr>
                            <m:ctrlPr>
                              <a:rPr lang="en-US" altLang="zh-CN" b="0" i="1" smtClean="0">
                                <a:latin typeface="Cambria Math" panose="02040503050406030204" pitchFamily="18" charset="0"/>
                              </a:rPr>
                            </m:ctrlPr>
                          </m:dPr>
                          <m:e>
                            <m:r>
                              <a:rPr lang="en-US" altLang="zh-CN" i="1">
                                <a:latin typeface="Cambria Math" panose="02040503050406030204" pitchFamily="18" charset="0"/>
                              </a:rPr>
                              <m:t>𝑛</m:t>
                            </m:r>
                          </m:e>
                        </m:d>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=0,1,2,…</m:t>
                    </m:r>
                  </m:oMath>
                </a14:m>
                <a:endParaRPr lang="en-US" altLang="zh-CN" b="0" dirty="0" smtClean="0">
                  <a:latin typeface="Cambria Math" panose="02040503050406030204" pitchFamily="18" charset="0"/>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402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从上述例子中可以看出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这种极限形式的重要地位</a:t>
                </a:r>
                <a:r>
                  <a:rPr lang="en-US" altLang="zh-CN" dirty="0" smtClean="0"/>
                  <a:t>.</a:t>
                </a:r>
              </a:p>
              <a:p>
                <a:r>
                  <a:rPr lang="zh-CN" altLang="en-US" dirty="0" smtClean="0"/>
                  <a:t>如果我们用增量来表示</a:t>
                </a:r>
                <a:r>
                  <a:rPr lang="en-US" altLang="zh-CN" dirty="0" smtClean="0"/>
                  <a:t>: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smtClean="0"/>
                  <a:t>, </a:t>
                </a:r>
                <a:r>
                  <a:rPr lang="zh-CN" altLang="en-US" dirty="0" smtClean="0"/>
                  <a:t>那么</a:t>
                </a:r>
                <a:endParaRPr lang="en-US" altLang="zh-CN" dirty="0" smtClean="0"/>
              </a:p>
              <a:p>
                <a:pPr marL="0" indent="0">
                  <a:buNone/>
                </a:pPr>
                <a14:m>
                  <m:oMathPara xmlns:m="http://schemas.openxmlformats.org/officeDocument/2006/math">
                    <m:oMathParaPr>
                      <m:jc m:val="center"/>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solidFill>
                                <a:schemeClr val="tx1"/>
                              </a:solidFill>
                              <a:latin typeface="Cambria Math" panose="02040503050406030204" pitchFamily="18" charset="0"/>
                            </a:rPr>
                          </m:ctrlPr>
                        </m:fPr>
                        <m:num>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𝑦</m:t>
                          </m:r>
                        </m:num>
                        <m:den>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𝑥</m:t>
                          </m:r>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它反映了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a:t>
                </a:r>
                <a:r>
                  <a:rPr lang="zh-CN" altLang="en-US" dirty="0"/>
                  <a:t>随</a:t>
                </a:r>
                <a:r>
                  <a:rPr lang="zh-CN" altLang="en-US" dirty="0" smtClean="0"/>
                  <a:t>自变量变化而变化的快慢</a:t>
                </a:r>
                <a:r>
                  <a:rPr lang="en-US" altLang="zh-CN" dirty="0" smtClean="0"/>
                  <a:t>. </a:t>
                </a:r>
                <a:r>
                  <a:rPr lang="zh-CN" altLang="en-US" dirty="0" smtClean="0"/>
                  <a:t>由此产生了导数的概念</a:t>
                </a:r>
                <a:r>
                  <a:rPr lang="en-US" altLang="zh-CN" dirty="0" smtClean="0"/>
                  <a:t>.</a:t>
                </a:r>
              </a:p>
              <a:p>
                <a:r>
                  <a:rPr lang="zh-CN" altLang="en-US" dirty="0" smtClean="0">
                    <a:solidFill>
                      <a:srgbClr val="00B050"/>
                    </a:solidFill>
                  </a:rPr>
                  <a:t>定义</a:t>
                </a:r>
                <a:r>
                  <a:rPr lang="zh-CN" altLang="en-US" dirty="0" smtClean="0"/>
                  <a:t> 设函数 </a:t>
                </a:r>
                <a14:m>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附近有定义</a:t>
                </a:r>
                <a:r>
                  <a:rPr lang="en-US" altLang="zh-CN" dirty="0" smtClean="0"/>
                  <a:t>(</a:t>
                </a:r>
                <a:r>
                  <a:rPr lang="zh-CN" altLang="en-US" dirty="0" smtClean="0"/>
                  <a:t>在某个邻域内有定义</a:t>
                </a:r>
                <a:r>
                  <a:rPr lang="en-US" altLang="zh-CN" dirty="0" smtClean="0"/>
                  <a:t>). </a:t>
                </a:r>
                <a:r>
                  <a:rPr lang="zh-CN" altLang="en-US" dirty="0" smtClean="0"/>
                  <a:t>如果极限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oMath>
                </a14:m>
                <a:r>
                  <a:rPr lang="en-US" altLang="zh-CN" dirty="0" smtClean="0"/>
                  <a:t> </a:t>
                </a:r>
                <a:r>
                  <a:rPr lang="zh-CN" altLang="en-US" dirty="0" smtClean="0"/>
                  <a:t>存在</a:t>
                </a:r>
                <a:r>
                  <a:rPr lang="en-US" altLang="zh-CN" dirty="0" smtClean="0"/>
                  <a:t>, </a:t>
                </a:r>
                <a:r>
                  <a:rPr lang="zh-CN" altLang="en-US" dirty="0" smtClean="0"/>
                  <a:t>则称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a:t>
                </a:r>
                <a:r>
                  <a:rPr lang="zh-CN" altLang="en-US" dirty="0" smtClean="0">
                    <a:solidFill>
                      <a:srgbClr val="00B050"/>
                    </a:solidFill>
                  </a:rPr>
                  <a:t>可导</a:t>
                </a:r>
                <a:r>
                  <a:rPr lang="zh-CN" altLang="en-US" dirty="0" smtClean="0"/>
                  <a:t>或</a:t>
                </a:r>
                <a:r>
                  <a:rPr lang="zh-CN" altLang="en-US" dirty="0" smtClean="0">
                    <a:solidFill>
                      <a:srgbClr val="00B050"/>
                    </a:solidFill>
                  </a:rPr>
                  <a:t>有导数</a:t>
                </a:r>
                <a:r>
                  <a:rPr lang="en-US" altLang="zh-CN" dirty="0" smtClean="0"/>
                  <a:t>, </a:t>
                </a:r>
                <a:r>
                  <a:rPr lang="zh-CN" altLang="en-US" dirty="0" smtClean="0"/>
                  <a:t>并称该极限为</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处的</a:t>
                </a:r>
                <a:r>
                  <a:rPr lang="zh-CN" altLang="en-US" dirty="0" smtClean="0">
                    <a:solidFill>
                      <a:srgbClr val="00B050"/>
                    </a:solidFill>
                  </a:rPr>
                  <a:t>导数</a:t>
                </a:r>
                <a:r>
                  <a:rPr lang="en-US" altLang="zh-CN" dirty="0" smtClean="0"/>
                  <a:t>, </a:t>
                </a:r>
                <a:r>
                  <a:rPr lang="zh-CN" altLang="en-US" dirty="0" smtClean="0"/>
                  <a:t>记作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oMath>
                </a14:m>
                <a:r>
                  <a:rPr lang="en-US" altLang="zh-CN" dirty="0" smtClean="0"/>
                  <a:t>. </a:t>
                </a:r>
                <a:r>
                  <a:rPr lang="zh-CN" altLang="en-US" dirty="0" smtClean="0"/>
                  <a:t>这里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都是等价写法</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1749" b="-9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679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 </a:t>
                </a:r>
                <a14:m>
                  <m:oMath xmlns:m="http://schemas.openxmlformats.org/officeDocument/2006/math">
                    <m:r>
                      <a:rPr lang="en-US" altLang="zh-CN" b="0" i="1" smtClean="0">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𝜔</m:t>
                        </m:r>
                        <m:r>
                          <a:rPr lang="en-US" altLang="zh-CN" i="1">
                            <a:latin typeface="Cambria Math" panose="02040503050406030204" pitchFamily="18" charset="0"/>
                          </a:rPr>
                          <m:t>𝑥</m:t>
                        </m:r>
                      </m:e>
                    </m:func>
                  </m:oMath>
                </a14:m>
                <a:r>
                  <a:rPr lang="en-US" altLang="zh-CN" dirty="0" smtClean="0"/>
                  <a:t> (</a:t>
                </a:r>
                <a14:m>
                  <m:oMath xmlns:m="http://schemas.openxmlformats.org/officeDocument/2006/math">
                    <m:r>
                      <a:rPr lang="en-US" altLang="zh-CN" b="0" i="1" dirty="0" smtClean="0">
                        <a:latin typeface="Cambria Math" panose="02040503050406030204" pitchFamily="18" charset="0"/>
                      </a:rPr>
                      <m:t>𝜔</m:t>
                    </m:r>
                  </m:oMath>
                </a14:m>
                <a:r>
                  <a:rPr lang="en-US" altLang="zh-CN" dirty="0" smtClean="0"/>
                  <a:t> </a:t>
                </a:r>
                <a:r>
                  <a:rPr lang="zh-CN" altLang="en-US" dirty="0" smtClean="0"/>
                  <a:t>为常数</a:t>
                </a:r>
                <a:r>
                  <a:rPr lang="en-US" altLang="zh-CN" dirty="0" smtClean="0"/>
                  <a:t>)</a:t>
                </a:r>
                <a:r>
                  <a:rPr lang="zh-CN" altLang="en-US" dirty="0" smtClean="0"/>
                  <a:t>的各阶导数</a:t>
                </a:r>
                <a:r>
                  <a:rPr lang="en-US" altLang="zh-CN" dirty="0" smtClean="0"/>
                  <a:t>.</a:t>
                </a:r>
                <a:endParaRPr lang="en-US" altLang="zh-CN" dirty="0"/>
              </a:p>
              <a:p>
                <a:r>
                  <a:rPr lang="zh-CN" altLang="en-US" dirty="0">
                    <a:solidFill>
                      <a:srgbClr val="0000FF"/>
                    </a:solidFill>
                  </a:rPr>
                  <a:t>解</a:t>
                </a:r>
                <a:r>
                  <a:rPr lang="zh-CN" altLang="en-US"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𝜔</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i="1">
                            <a:latin typeface="Cambria Math" panose="02040503050406030204" pitchFamily="18" charset="0"/>
                          </a:rPr>
                          <m:t>𝜔</m:t>
                        </m:r>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r>
                      <a:rPr lang="en-US" altLang="zh-CN" i="1">
                        <a:latin typeface="Cambria Math" panose="02040503050406030204" pitchFamily="18" charset="0"/>
                      </a:rPr>
                      <m:t>𝜔</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𝜔</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0" smtClean="0">
                        <a:latin typeface="Cambria Math" panose="02040503050406030204" pitchFamily="18" charset="0"/>
                      </a:rPr>
                      <m:t>,</m:t>
                    </m:r>
                  </m:oMath>
                </a14:m>
                <a:endParaRPr lang="en-US" altLang="zh-CN" b="0" dirty="0" smtClean="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b="0" i="1" smtClean="0">
                            <a:latin typeface="Cambria Math" panose="02040503050406030204" pitchFamily="18" charset="0"/>
                          </a:rPr>
                          <m:t>′</m:t>
                        </m:r>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𝜔</m:t>
                        </m:r>
                      </m:e>
                      <m:sup>
                        <m:r>
                          <a:rPr lang="en-US" altLang="zh-CN" b="0" i="1" smtClean="0">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r>
                              <a:rPr lang="en-US" altLang="zh-CN" i="1">
                                <a:latin typeface="Cambria Math" panose="02040503050406030204" pitchFamily="18" charset="0"/>
                              </a:rPr>
                              <m:t>𝜔</m:t>
                            </m:r>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e>
                        </m:d>
                      </m:e>
                    </m:func>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𝜔</m:t>
                        </m:r>
                      </m:e>
                      <m:sup>
                        <m:r>
                          <a:rPr lang="en-US" altLang="zh-CN" b="0" i="1" smtClean="0">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d>
                          <m:dPr>
                            <m:ctrlPr>
                              <a:rPr lang="en-US" altLang="zh-CN" i="1">
                                <a:latin typeface="Cambria Math" panose="02040503050406030204" pitchFamily="18" charset="0"/>
                              </a:rPr>
                            </m:ctrlPr>
                          </m:dPr>
                          <m:e>
                            <m:r>
                              <a:rPr lang="en-US" altLang="zh-CN" i="1">
                                <a:latin typeface="Cambria Math" panose="02040503050406030204" pitchFamily="18" charset="0"/>
                              </a:rPr>
                              <m:t>𝜔</m:t>
                            </m:r>
                            <m:r>
                              <a:rPr lang="en-US" altLang="zh-CN" i="1">
                                <a:latin typeface="Cambria Math" panose="02040503050406030204" pitchFamily="18" charset="0"/>
                              </a:rPr>
                              <m:t>𝑥</m:t>
                            </m:r>
                            <m:r>
                              <a:rPr lang="en-US" altLang="zh-CN" i="1">
                                <a:latin typeface="Cambria Math" panose="02040503050406030204" pitchFamily="18" charset="0"/>
                              </a:rPr>
                              <m:t>+2⋅</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a:latin typeface="Cambria Math" panose="02040503050406030204" pitchFamily="18" charset="0"/>
                      </a:rPr>
                      <m:t>,</m:t>
                    </m:r>
                  </m:oMath>
                </a14:m>
                <a:endParaRPr lang="en-US" altLang="zh-CN" dirty="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𝜔</m:t>
                        </m:r>
                      </m:e>
                      <m:sup>
                        <m:r>
                          <a:rPr lang="en-US" altLang="zh-CN" b="0" i="1" smtClean="0">
                            <a:latin typeface="Cambria Math" panose="02040503050406030204" pitchFamily="18" charset="0"/>
                          </a:rPr>
                          <m:t>3</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r>
                              <a:rPr lang="en-US" altLang="zh-CN" i="1">
                                <a:latin typeface="Cambria Math" panose="02040503050406030204" pitchFamily="18" charset="0"/>
                              </a:rPr>
                              <m:t>𝜔</m:t>
                            </m:r>
                            <m:r>
                              <a:rPr lang="en-US" altLang="zh-CN" i="1">
                                <a:latin typeface="Cambria Math" panose="02040503050406030204" pitchFamily="18" charset="0"/>
                              </a:rPr>
                              <m:t>𝑥</m:t>
                            </m:r>
                            <m:r>
                              <a:rPr lang="en-US" altLang="zh-CN" i="1">
                                <a:latin typeface="Cambria Math" panose="02040503050406030204" pitchFamily="18" charset="0"/>
                              </a:rPr>
                              <m:t>+2⋅</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e>
                        </m:d>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𝜔</m:t>
                        </m:r>
                      </m:e>
                      <m:sup>
                        <m:r>
                          <a:rPr lang="en-US" altLang="zh-CN" b="0" i="1" smtClean="0">
                            <a:latin typeface="Cambria Math" panose="02040503050406030204" pitchFamily="18" charset="0"/>
                          </a:rPr>
                          <m:t>3</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d>
                          <m:dPr>
                            <m:ctrlPr>
                              <a:rPr lang="en-US" altLang="zh-CN" i="1">
                                <a:latin typeface="Cambria Math" panose="02040503050406030204" pitchFamily="18" charset="0"/>
                              </a:rPr>
                            </m:ctrlPr>
                          </m:dPr>
                          <m:e>
                            <m:r>
                              <a:rPr lang="en-US" altLang="zh-CN" i="1">
                                <a:latin typeface="Cambria Math" panose="02040503050406030204" pitchFamily="18" charset="0"/>
                              </a:rPr>
                              <m:t>𝜔</m:t>
                            </m:r>
                            <m:r>
                              <a:rPr lang="en-US" altLang="zh-CN" i="1">
                                <a:latin typeface="Cambria Math" panose="02040503050406030204" pitchFamily="18" charset="0"/>
                              </a:rPr>
                              <m:t>𝑥</m:t>
                            </m:r>
                            <m:r>
                              <a:rPr lang="en-US" altLang="zh-CN" i="1">
                                <a:latin typeface="Cambria Math" panose="02040503050406030204" pitchFamily="18" charset="0"/>
                              </a:rPr>
                              <m:t>+3⋅</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e>
                        </m:d>
                      </m:e>
                    </m:func>
                    <m:r>
                      <a:rPr lang="en-US" altLang="zh-CN">
                        <a:latin typeface="Cambria Math" panose="02040503050406030204" pitchFamily="18" charset="0"/>
                      </a:rPr>
                      <m:t>,</m:t>
                    </m:r>
                  </m:oMath>
                </a14:m>
                <a:endParaRPr lang="en-US" altLang="zh-CN" dirty="0"/>
              </a:p>
              <a:p>
                <a14:m>
                  <m:oMath xmlns:m="http://schemas.openxmlformats.org/officeDocument/2006/math">
                    <m:r>
                      <a:rPr lang="en-US" altLang="zh-CN" b="0" i="1" smtClean="0">
                        <a:latin typeface="Cambria Math" panose="02040503050406030204" pitchFamily="18" charset="0"/>
                      </a:rPr>
                      <m:t>…</m:t>
                    </m:r>
                  </m:oMath>
                </a14:m>
                <a:endParaRPr lang="en-US" altLang="zh-CN" b="0" dirty="0" smtClean="0"/>
              </a:p>
              <a:p>
                <a:r>
                  <a:rPr lang="zh-CN" altLang="en-US" b="0" dirty="0" smtClean="0">
                    <a:latin typeface="Cambria Math" panose="02040503050406030204" pitchFamily="18" charset="0"/>
                  </a:rPr>
                  <a:t>一般地</a:t>
                </a:r>
                <a:r>
                  <a:rPr lang="en-US" altLang="zh-CN" b="0" dirty="0" smtClean="0">
                    <a:latin typeface="Cambria Math" panose="02040503050406030204" pitchFamily="18" charset="0"/>
                  </a:rPr>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𝜔</m:t>
                        </m:r>
                      </m:e>
                      <m:sup>
                        <m:r>
                          <a:rPr lang="en-US" altLang="zh-CN" b="0" i="1" smtClean="0">
                            <a:latin typeface="Cambria Math" panose="02040503050406030204" pitchFamily="18" charset="0"/>
                          </a:rPr>
                          <m:t>𝑛</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d>
                          <m:dPr>
                            <m:ctrlPr>
                              <a:rPr lang="en-US" altLang="zh-CN" i="1">
                                <a:latin typeface="Cambria Math" panose="02040503050406030204" pitchFamily="18" charset="0"/>
                              </a:rPr>
                            </m:ctrlPr>
                          </m:dPr>
                          <m:e>
                            <m:r>
                              <a:rPr lang="en-US" altLang="zh-CN" i="1">
                                <a:latin typeface="Cambria Math" panose="02040503050406030204" pitchFamily="18" charset="0"/>
                              </a:rPr>
                              <m:t>𝜔</m:t>
                            </m:r>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𝑛</m:t>
                                </m:r>
                                <m:r>
                                  <a:rPr lang="en-US" altLang="zh-CN" i="1">
                                    <a:latin typeface="Cambria Math" panose="02040503050406030204" pitchFamily="18" charset="0"/>
                                  </a:rPr>
                                  <m:t>𝜋</m:t>
                                </m:r>
                              </m:num>
                              <m:den>
                                <m:r>
                                  <a:rPr lang="en-US" altLang="zh-CN" i="1">
                                    <a:latin typeface="Cambria Math" panose="02040503050406030204" pitchFamily="18" charset="0"/>
                                  </a:rPr>
                                  <m:t>2</m:t>
                                </m:r>
                              </m:den>
                            </m:f>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=0,1,2,…</m:t>
                    </m:r>
                  </m:oMath>
                </a14:m>
                <a:endParaRPr lang="en-US" altLang="zh-CN" b="0" dirty="0" smtClean="0">
                  <a:latin typeface="Cambria Math" panose="02040503050406030204" pitchFamily="18" charset="0"/>
                </a:endParaRPr>
              </a:p>
              <a:p>
                <a:r>
                  <a:rPr lang="zh-CN" altLang="en-US" b="0" dirty="0" smtClean="0">
                    <a:latin typeface="Cambria Math" panose="02040503050406030204" pitchFamily="18" charset="0"/>
                  </a:rPr>
                  <a:t>同理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𝜔</m:t>
                                </m:r>
                                <m:r>
                                  <a:rPr lang="en-US" altLang="zh-CN" b="0" i="1" smtClean="0">
                                    <a:latin typeface="Cambria Math" panose="02040503050406030204" pitchFamily="18" charset="0"/>
                                  </a:rPr>
                                  <m:t>𝑥</m:t>
                                </m:r>
                              </m:e>
                            </m:func>
                          </m:e>
                        </m:d>
                      </m:e>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𝜔</m:t>
                        </m:r>
                      </m:e>
                      <m:sup>
                        <m:r>
                          <a:rPr lang="en-US" altLang="zh-CN" b="0" i="1" smtClean="0">
                            <a:latin typeface="Cambria Math" panose="02040503050406030204" pitchFamily="18" charset="0"/>
                          </a:rPr>
                          <m:t>𝑛</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𝜔</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1" smtClean="0">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=0,1,2,…</m:t>
                    </m:r>
                  </m:oMath>
                </a14:m>
                <a:endParaRPr lang="en-US" altLang="zh-CN" dirty="0">
                  <a:latin typeface="Cambria Math" panose="02040503050406030204" pitchFamily="18" charset="0"/>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566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 </a:t>
                </a:r>
                <a14:m>
                  <m:oMath xmlns:m="http://schemas.openxmlformats.org/officeDocument/2006/math">
                    <m:r>
                      <a:rPr lang="en-US" altLang="zh-CN" b="0" i="1" smtClean="0">
                        <a:latin typeface="Cambria Math" panose="02040503050406030204" pitchFamily="18" charset="0"/>
                      </a:rPr>
                      <m:t>𝑦</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e>
                      <m:sup>
                        <m:r>
                          <a:rPr lang="en-US" altLang="zh-CN" i="1">
                            <a:latin typeface="Cambria Math" panose="02040503050406030204" pitchFamily="18" charset="0"/>
                          </a:rPr>
                          <m:t>𝜇</m:t>
                        </m:r>
                      </m:sup>
                    </m:sSup>
                  </m:oMath>
                </a14:m>
                <a:r>
                  <a:rPr lang="en-US" altLang="zh-CN" dirty="0" smtClean="0"/>
                  <a:t> (</a:t>
                </a:r>
                <a14:m>
                  <m:oMath xmlns:m="http://schemas.openxmlformats.org/officeDocument/2006/math">
                    <m:r>
                      <a:rPr lang="en-US" altLang="zh-CN" b="0" i="1" smtClean="0">
                        <a:latin typeface="Cambria Math" panose="02040503050406030204" pitchFamily="18" charset="0"/>
                      </a:rPr>
                      <m:t>𝐶</m:t>
                    </m:r>
                    <m:r>
                      <a:rPr lang="en-US" altLang="zh-CN" b="0" i="0" smtClean="0">
                        <a:latin typeface="Cambria Math" panose="02040503050406030204" pitchFamily="18" charset="0"/>
                      </a:rPr>
                      <m:t>,</m:t>
                    </m:r>
                    <m:r>
                      <a:rPr lang="en-US" altLang="zh-CN" i="1">
                        <a:latin typeface="Cambria Math" panose="02040503050406030204" pitchFamily="18" charset="0"/>
                      </a:rPr>
                      <m:t>𝜇</m:t>
                    </m:r>
                  </m:oMath>
                </a14:m>
                <a:r>
                  <a:rPr lang="en-US" altLang="zh-CN" dirty="0" smtClean="0"/>
                  <a:t> </a:t>
                </a:r>
                <a:r>
                  <a:rPr lang="zh-CN" altLang="en-US" dirty="0" smtClean="0"/>
                  <a:t>为常数</a:t>
                </a:r>
                <a:r>
                  <a:rPr lang="en-US" altLang="zh-CN" dirty="0" smtClean="0"/>
                  <a:t>)</a:t>
                </a:r>
                <a:r>
                  <a:rPr lang="zh-CN" altLang="en-US" dirty="0" smtClean="0"/>
                  <a:t>的各阶导数</a:t>
                </a:r>
                <a:r>
                  <a:rPr lang="en-US" altLang="zh-CN" dirty="0" smtClean="0"/>
                  <a:t>.</a:t>
                </a:r>
                <a:endParaRPr lang="en-US" altLang="zh-CN" dirty="0"/>
              </a:p>
              <a:p>
                <a:r>
                  <a:rPr lang="zh-CN" altLang="en-US" dirty="0">
                    <a:solidFill>
                      <a:srgbClr val="0000FF"/>
                    </a:solidFill>
                  </a:rPr>
                  <a:t>解</a:t>
                </a:r>
                <a:r>
                  <a:rPr lang="zh-CN" altLang="en-US"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𝜇</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𝐶</m:t>
                            </m:r>
                          </m:e>
                        </m:d>
                      </m:e>
                      <m:sup>
                        <m:r>
                          <a:rPr lang="en-US" altLang="zh-CN" i="1">
                            <a:latin typeface="Cambria Math" panose="02040503050406030204" pitchFamily="18" charset="0"/>
                          </a:rPr>
                          <m:t>𝜇</m:t>
                        </m:r>
                        <m:r>
                          <a:rPr lang="en-US" altLang="zh-CN" b="0" i="1" smtClean="0">
                            <a:latin typeface="Cambria Math" panose="02040503050406030204" pitchFamily="18" charset="0"/>
                          </a:rPr>
                          <m:t>−1</m:t>
                        </m:r>
                      </m:sup>
                    </m:sSup>
                    <m:r>
                      <a:rPr lang="en-US" altLang="zh-CN" b="0" i="0" smtClean="0">
                        <a:latin typeface="Cambria Math" panose="02040503050406030204" pitchFamily="18" charset="0"/>
                      </a:rPr>
                      <m:t>,</m:t>
                    </m:r>
                  </m:oMath>
                </a14:m>
                <a:r>
                  <a:rPr lang="en-US" altLang="zh-CN" b="0"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b="0" i="1" smtClean="0">
                            <a:latin typeface="Cambria Math" panose="02040503050406030204" pitchFamily="18" charset="0"/>
                          </a:rPr>
                          <m:t>′</m:t>
                        </m:r>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𝜇</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𝜇</m:t>
                        </m:r>
                        <m:r>
                          <a:rPr lang="en-US" altLang="zh-CN" b="0" i="1" smtClean="0">
                            <a:latin typeface="Cambria Math" panose="02040503050406030204" pitchFamily="18" charset="0"/>
                          </a:rPr>
                          <m:t>−1</m:t>
                        </m:r>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𝐶</m:t>
                            </m:r>
                          </m:e>
                        </m:d>
                      </m:e>
                      <m:sup>
                        <m:r>
                          <a:rPr lang="en-US" altLang="zh-CN" i="1">
                            <a:latin typeface="Cambria Math" panose="02040503050406030204" pitchFamily="18" charset="0"/>
                          </a:rPr>
                          <m:t>𝜇</m:t>
                        </m:r>
                        <m:r>
                          <a:rPr lang="en-US" altLang="zh-CN" i="1">
                            <a:latin typeface="Cambria Math" panose="02040503050406030204" pitchFamily="18" charset="0"/>
                          </a:rPr>
                          <m:t>−2</m:t>
                        </m:r>
                      </m:sup>
                    </m:sSup>
                    <m:r>
                      <a:rPr lang="en-US" altLang="zh-CN">
                        <a:latin typeface="Cambria Math" panose="02040503050406030204" pitchFamily="18" charset="0"/>
                      </a:rPr>
                      <m:t>,</m:t>
                    </m:r>
                    <m:r>
                      <a:rPr lang="en-US" altLang="zh-CN" b="0" i="1" smtClean="0">
                        <a:latin typeface="Cambria Math" panose="02040503050406030204" pitchFamily="18" charset="0"/>
                      </a:rPr>
                      <m:t>…</m:t>
                    </m:r>
                  </m:oMath>
                </a14:m>
                <a:endParaRPr lang="en-US" altLang="zh-CN" b="0" dirty="0" smtClean="0"/>
              </a:p>
              <a:p>
                <a:r>
                  <a:rPr lang="zh-CN" altLang="en-US" b="0" dirty="0" smtClean="0">
                    <a:latin typeface="Cambria Math" panose="02040503050406030204" pitchFamily="18" charset="0"/>
                  </a:rPr>
                  <a:t>一般地</a:t>
                </a:r>
                <a:r>
                  <a:rPr lang="en-US" altLang="zh-CN" b="0" dirty="0" smtClean="0">
                    <a:latin typeface="Cambria Math" panose="02040503050406030204" pitchFamily="18" charset="0"/>
                  </a:rPr>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𝜇</m:t>
                        </m:r>
                        <m:r>
                          <a:rPr lang="en-US" altLang="zh-CN" b="0" i="1" smtClean="0">
                            <a:latin typeface="Cambria Math" panose="02040503050406030204" pitchFamily="18" charset="0"/>
                          </a:rPr>
                          <m:t>−1</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𝜇</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e>
                      <m:sup>
                        <m:r>
                          <a:rPr lang="en-US" altLang="zh-CN"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=0,1,2,…</m:t>
                    </m:r>
                  </m:oMath>
                </a14:m>
                <a:endParaRPr lang="en-US" altLang="zh-CN" b="0" dirty="0" smtClean="0">
                  <a:latin typeface="Cambria Math" panose="02040503050406030204" pitchFamily="18" charset="0"/>
                </a:endParaRPr>
              </a:p>
              <a:p>
                <a:r>
                  <a:rPr lang="zh-CN" altLang="en-US" b="0" dirty="0" smtClean="0">
                    <a:latin typeface="Cambria Math" panose="02040503050406030204" pitchFamily="18" charset="0"/>
                  </a:rPr>
                  <a:t>如果 </a:t>
                </a:r>
                <a14:m>
                  <m:oMath xmlns:m="http://schemas.openxmlformats.org/officeDocument/2006/math">
                    <m:r>
                      <a:rPr lang="en-US" altLang="zh-CN" b="0" i="1" smtClean="0">
                        <a:latin typeface="Cambria Math" panose="02040503050406030204" pitchFamily="18" charset="0"/>
                      </a:rPr>
                      <m:t>𝜇</m:t>
                    </m:r>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是正整数则情形同多项式</a:t>
                </a:r>
                <a:r>
                  <a:rPr lang="en-US" altLang="zh-CN" b="0" dirty="0" smtClean="0">
                    <a:latin typeface="Cambria Math" panose="02040503050406030204" pitchFamily="18" charset="0"/>
                  </a:rPr>
                  <a:t>.</a:t>
                </a:r>
              </a:p>
              <a:p>
                <a:r>
                  <a:rPr lang="zh-CN" altLang="en-US" dirty="0" smtClean="0">
                    <a:latin typeface="Cambria Math" panose="02040503050406030204" pitchFamily="18" charset="0"/>
                  </a:rPr>
                  <a:t>特别地</a:t>
                </a:r>
                <a:r>
                  <a:rPr lang="en-US" altLang="zh-CN" dirty="0" smtClean="0">
                    <a:latin typeface="Cambria Math" panose="02040503050406030204" pitchFamily="18" charset="0"/>
                  </a:rPr>
                  <a:t>, </a:t>
                </a:r>
                <a:r>
                  <a:rPr lang="zh-CN" altLang="en-US" dirty="0" smtClean="0">
                    <a:latin typeface="Cambria Math" panose="02040503050406030204" pitchFamily="18" charset="0"/>
                  </a:rPr>
                  <a:t>我们有</a:t>
                </a:r>
                <a:r>
                  <a:rPr lang="zh-CN" altLang="en-US" b="0" dirty="0" smtClean="0">
                    <a:latin typeface="Cambria Math" panose="02040503050406030204" pitchFamily="18" charset="0"/>
                  </a:rPr>
                  <a:t>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den>
                            </m:f>
                          </m:e>
                        </m:d>
                      </m:e>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den>
                    </m:f>
                    <m:r>
                      <a:rPr lang="en-US" altLang="zh-CN" b="0" i="1" smtClean="0">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=0,1,2,…</m:t>
                    </m:r>
                  </m:oMath>
                </a14:m>
                <a:endParaRPr lang="en-US" altLang="zh-CN" dirty="0" smtClean="0">
                  <a:latin typeface="Cambria Math" panose="02040503050406030204" pitchFamily="18" charset="0"/>
                </a:endParaRPr>
              </a:p>
              <a:p>
                <a:r>
                  <a:rPr lang="zh-CN" altLang="en-US" dirty="0" smtClean="0">
                    <a:latin typeface="Cambria Math" panose="02040503050406030204" pitchFamily="18" charset="0"/>
                  </a:rPr>
                  <a:t>由于 </a:t>
                </a:r>
                <a14:m>
                  <m:oMath xmlns:m="http://schemas.openxmlformats.org/officeDocument/2006/math">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func>
                          </m:e>
                        </m:d>
                      </m:e>
                      <m:sup>
                        <m:r>
                          <a:rPr lang="en-US" altLang="zh-CN" b="0" i="0" smtClean="0">
                            <a:latin typeface="Cambria Math" panose="02040503050406030204" pitchFamily="18" charset="0"/>
                          </a:rPr>
                          <m:t>′</m:t>
                        </m:r>
                      </m:sup>
                    </m:sSup>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r>
                          <a:rPr lang="en-US" altLang="zh-CN" b="0" i="0" smtClean="0">
                            <a:latin typeface="Cambria Math" panose="02040503050406030204" pitchFamily="18" charset="0"/>
                          </a:rPr>
                          <m:t>1+</m:t>
                        </m:r>
                        <m:r>
                          <a:rPr lang="en-US" altLang="zh-CN" b="0" i="1" smtClean="0">
                            <a:latin typeface="Cambria Math" panose="02040503050406030204" pitchFamily="18" charset="0"/>
                          </a:rPr>
                          <m:t>𝑥</m:t>
                        </m:r>
                      </m:den>
                    </m:f>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因此 </a:t>
                </a:r>
                <a14:m>
                  <m:oMath xmlns:m="http://schemas.openxmlformats.org/officeDocument/2006/math">
                    <m:sSup>
                      <m:sSupPr>
                        <m:ctrlPr>
                          <a:rPr lang="en-US" altLang="zh-CN" i="1">
                            <a:latin typeface="Cambria Math" panose="02040503050406030204" pitchFamily="18" charset="0"/>
                          </a:rPr>
                        </m:ctrlPr>
                      </m:sSupPr>
                      <m:e>
                        <m:r>
                          <a:rPr lang="en-US" altLang="zh-CN"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func>
                        <m:r>
                          <a:rPr lang="en-US" altLang="zh-CN" i="1" smtClean="0">
                            <a:latin typeface="Cambria Math" panose="02040503050406030204" pitchFamily="18" charset="0"/>
                          </a:rPr>
                          <m:t>]</m:t>
                        </m:r>
                      </m:e>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i="1" smtClean="0">
                                <a:latin typeface="Cambria Math" panose="02040503050406030204" pitchFamily="18" charset="0"/>
                              </a:rPr>
                              <m:t>+</m:t>
                            </m:r>
                            <m:r>
                              <a:rPr lang="en-US" altLang="zh-CN" b="0" i="1" smtClean="0">
                                <a:latin typeface="Cambria Math" panose="02040503050406030204" pitchFamily="18" charset="0"/>
                              </a:rPr>
                              <m:t>1</m:t>
                            </m:r>
                          </m:sup>
                        </m:sSup>
                        <m:d>
                          <m:dPr>
                            <m:ctrlPr>
                              <a:rPr lang="en-US" altLang="zh-CN" i="1" smtClean="0">
                                <a:latin typeface="Cambria Math" panose="02040503050406030204" pitchFamily="18" charset="0"/>
                              </a:rPr>
                            </m:ctrlPr>
                          </m:dPr>
                          <m:e>
                            <m:r>
                              <a:rPr lang="en-US" altLang="zh-CN" i="1">
                                <a:latin typeface="Cambria Math" panose="02040503050406030204" pitchFamily="18" charset="0"/>
                              </a:rPr>
                              <m:t>𝑛</m:t>
                            </m:r>
                            <m:r>
                              <a:rPr lang="en-US" altLang="zh-CN" b="0" i="1" smtClean="0">
                                <a:latin typeface="Cambria Math" panose="02040503050406030204" pitchFamily="18" charset="0"/>
                              </a:rPr>
                              <m:t>−1</m:t>
                            </m:r>
                          </m:e>
                        </m:d>
                        <m:r>
                          <a:rPr lang="en-US" altLang="zh-CN" i="1">
                            <a:latin typeface="Cambria Math" panose="02040503050406030204" pitchFamily="18" charset="0"/>
                          </a:rPr>
                          <m:t>!</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e>
                          <m:sup>
                            <m:r>
                              <a:rPr lang="en-US" altLang="zh-CN" i="1">
                                <a:latin typeface="Cambria Math" panose="02040503050406030204" pitchFamily="18" charset="0"/>
                              </a:rPr>
                              <m:t>𝑛</m:t>
                            </m:r>
                          </m:sup>
                        </m:sSup>
                      </m:den>
                    </m:f>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=0,1,2,…</m:t>
                    </m:r>
                  </m:oMath>
                </a14:m>
                <a:endParaRPr lang="en-US" altLang="zh-CN" dirty="0" smtClean="0">
                  <a:latin typeface="Cambria Math" panose="02040503050406030204" pitchFamily="18" charset="0"/>
                </a:endParaRPr>
              </a:p>
              <a:p>
                <a:r>
                  <a:rPr lang="zh-CN" altLang="en-US" dirty="0" smtClean="0">
                    <a:latin typeface="Cambria Math" panose="02040503050406030204" pitchFamily="18" charset="0"/>
                  </a:rPr>
                  <a:t>同理 </a:t>
                </a:r>
                <a14:m>
                  <m:oMath xmlns:m="http://schemas.openxmlformats.org/officeDocument/2006/math">
                    <m:sSup>
                      <m:sSupPr>
                        <m:ctrlPr>
                          <a:rPr lang="en-US" altLang="zh-CN" i="1">
                            <a:latin typeface="Cambria Math" panose="02040503050406030204" pitchFamily="18" charset="0"/>
                          </a:rPr>
                        </m:ctrlPr>
                      </m:sSupPr>
                      <m:e>
                        <m:r>
                          <a:rPr lang="en-US" altLang="zh-CN"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b="0" i="1" smtClean="0">
                                    <a:latin typeface="Cambria Math" panose="02040503050406030204" pitchFamily="18" charset="0"/>
                                  </a:rPr>
                                  <m:t>−</m:t>
                                </m:r>
                                <m:r>
                                  <a:rPr lang="en-US" altLang="zh-CN" i="1">
                                    <a:latin typeface="Cambria Math" panose="02040503050406030204" pitchFamily="18" charset="0"/>
                                  </a:rPr>
                                  <m:t>𝑥</m:t>
                                </m:r>
                              </m:e>
                            </m:d>
                          </m:e>
                        </m:func>
                        <m:r>
                          <a:rPr lang="en-US" altLang="zh-CN" i="1" smtClean="0">
                            <a:latin typeface="Cambria Math" panose="02040503050406030204" pitchFamily="18" charset="0"/>
                          </a:rPr>
                          <m:t>]</m:t>
                        </m:r>
                      </m:e>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−1</m:t>
                                </m:r>
                              </m:den>
                            </m:f>
                          </m:e>
                        </m:d>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i="1">
                                <a:latin typeface="Cambria Math" panose="02040503050406030204" pitchFamily="18" charset="0"/>
                              </a:rPr>
                              <m:t>𝑛</m:t>
                            </m:r>
                            <m:r>
                              <a:rPr lang="en-US" altLang="zh-CN" b="0" i="1" smtClean="0">
                                <a:latin typeface="Cambria Math" panose="02040503050406030204" pitchFamily="18" charset="0"/>
                              </a:rPr>
                              <m:t>−1</m:t>
                            </m:r>
                          </m:e>
                        </m:d>
                        <m:r>
                          <a:rPr lang="en-US" altLang="zh-CN" i="1">
                            <a:latin typeface="Cambria Math" panose="02040503050406030204" pitchFamily="18" charset="0"/>
                          </a:rPr>
                          <m:t>!</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b="0" i="1" smtClean="0">
                                    <a:latin typeface="Cambria Math" panose="02040503050406030204" pitchFamily="18" charset="0"/>
                                  </a:rPr>
                                  <m:t>−1</m:t>
                                </m:r>
                              </m:e>
                            </m:d>
                          </m:e>
                          <m:sup>
                            <m:r>
                              <a:rPr lang="en-US" altLang="zh-CN" i="1">
                                <a:latin typeface="Cambria Math" panose="02040503050406030204" pitchFamily="18" charset="0"/>
                              </a:rPr>
                              <m:t>𝑛</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r>
                          <a:rPr lang="en-US" altLang="zh-CN" i="1">
                            <a:latin typeface="Cambria Math" panose="02040503050406030204" pitchFamily="18" charset="0"/>
                          </a:rPr>
                          <m:t>!</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e>
                          <m:sup>
                            <m:r>
                              <a:rPr lang="en-US" altLang="zh-CN" i="1">
                                <a:latin typeface="Cambria Math" panose="02040503050406030204" pitchFamily="18" charset="0"/>
                              </a:rPr>
                              <m:t>𝑛</m:t>
                            </m:r>
                          </m:sup>
                        </m:sSup>
                      </m:den>
                    </m:f>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=0,1,2,…</m:t>
                    </m:r>
                  </m:oMath>
                </a14:m>
                <a:endParaRPr lang="en-US" altLang="zh-CN" dirty="0">
                  <a:latin typeface="Cambria Math" panose="02040503050406030204" pitchFamily="18" charset="0"/>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040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常用高阶导数公式</a:t>
                </a:r>
                <a:endParaRPr lang="en-US" altLang="zh-CN" dirty="0" smtClean="0">
                  <a:solidFill>
                    <a:srgbClr val="00B050"/>
                  </a:solidFill>
                </a:endParaRPr>
              </a:p>
              <a:p>
                <a14:m>
                  <m:oMath xmlns:m="http://schemas.openxmlformats.org/officeDocument/2006/math">
                    <m:sSup>
                      <m:sSupPr>
                        <m:ctrlPr>
                          <a:rPr lang="en-US" altLang="zh-CN" i="1">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𝑚</m:t>
                            </m:r>
                          </m:sup>
                        </m:sSup>
                        <m:r>
                          <a:rPr lang="en-US" altLang="zh-CN" b="0" i="1" smtClean="0">
                            <a:solidFill>
                              <a:schemeClr val="tx1"/>
                            </a:solidFill>
                            <a:latin typeface="Cambria Math" panose="02040503050406030204" pitchFamily="18" charset="0"/>
                          </a:rPr>
                          <m:t>)</m:t>
                        </m:r>
                      </m:e>
                      <m:sup>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𝑛</m:t>
                            </m:r>
                          </m:e>
                        </m:d>
                      </m:sup>
                    </m:sSup>
                    <m:r>
                      <a:rPr lang="en-US" altLang="zh-CN" i="1">
                        <a:solidFill>
                          <a:schemeClr val="tx1"/>
                        </a:solidFill>
                        <a:latin typeface="Cambria Math" panose="02040503050406030204" pitchFamily="18" charset="0"/>
                      </a:rPr>
                      <m:t>=</m:t>
                    </m:r>
                    <m:d>
                      <m:dPr>
                        <m:begChr m:val="{"/>
                        <m:endChr m:val=""/>
                        <m:ctrlPr>
                          <a:rPr lang="en-US" altLang="zh-CN" i="1">
                            <a:solidFill>
                              <a:schemeClr val="tx1"/>
                            </a:solidFill>
                            <a:latin typeface="Cambria Math" panose="02040503050406030204" pitchFamily="18" charset="0"/>
                          </a:rPr>
                        </m:ctrlPr>
                      </m:dPr>
                      <m:e>
                        <m:m>
                          <m:mPr>
                            <m:plcHide m:val="on"/>
                            <m:mcs>
                              <m:mc>
                                <m:mcPr>
                                  <m:count m:val="2"/>
                                  <m:mcJc m:val="center"/>
                                </m:mcPr>
                              </m:mc>
                            </m:mcs>
                            <m:ctrlPr>
                              <a:rPr lang="en-US" altLang="zh-CN" i="1">
                                <a:solidFill>
                                  <a:schemeClr val="tx1"/>
                                </a:solidFill>
                                <a:latin typeface="Cambria Math" panose="02040503050406030204" pitchFamily="18" charset="0"/>
                              </a:rPr>
                            </m:ctrlPr>
                          </m:mPr>
                          <m:mr>
                            <m:e>
                              <m:r>
                                <a:rPr lang="en-US" altLang="zh-CN" b="0" i="1" smtClean="0">
                                  <a:solidFill>
                                    <a:schemeClr val="tx1"/>
                                  </a:solidFill>
                                  <a:latin typeface="Cambria Math" panose="02040503050406030204" pitchFamily="18" charset="0"/>
                                </a:rPr>
                                <m:t>𝑚</m:t>
                              </m:r>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𝑚</m:t>
                                  </m:r>
                                  <m:r>
                                    <a:rPr lang="en-US" altLang="zh-CN" i="1">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𝑚</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𝑛</m:t>
                                  </m:r>
                                  <m:r>
                                    <a:rPr lang="en-US" altLang="zh-CN" i="1">
                                      <a:solidFill>
                                        <a:schemeClr val="tx1"/>
                                      </a:solidFill>
                                      <a:latin typeface="Cambria Math" panose="02040503050406030204" pitchFamily="18" charset="0"/>
                                    </a:rPr>
                                    <m:t>+1</m:t>
                                  </m:r>
                                </m:e>
                              </m:d>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𝑥</m:t>
                                  </m:r>
                                </m:e>
                                <m:sup>
                                  <m:r>
                                    <a:rPr lang="en-US" altLang="zh-CN" b="0" i="1" smtClean="0">
                                      <a:solidFill>
                                        <a:schemeClr val="tx1"/>
                                      </a:solidFill>
                                      <a:latin typeface="Cambria Math" panose="02040503050406030204" pitchFamily="18" charset="0"/>
                                    </a:rPr>
                                    <m:t>𝑚</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𝑛</m:t>
                                  </m:r>
                                </m:sup>
                              </m:sSup>
                              <m:r>
                                <a:rPr lang="en-US" altLang="zh-CN" i="1">
                                  <a:solidFill>
                                    <a:schemeClr val="tx1"/>
                                  </a:solidFill>
                                  <a:latin typeface="Cambria Math" panose="02040503050406030204" pitchFamily="18" charset="0"/>
                                </a:rPr>
                                <m:t>,</m:t>
                              </m:r>
                            </m:e>
                            <m:e>
                              <m:r>
                                <a:rPr lang="en-US" altLang="zh-CN" b="0" i="1" smtClean="0">
                                  <a:solidFill>
                                    <a:schemeClr val="tx1"/>
                                  </a:solidFill>
                                  <a:latin typeface="Cambria Math" panose="02040503050406030204" pitchFamily="18" charset="0"/>
                                </a:rPr>
                                <m:t>𝑛</m:t>
                              </m:r>
                              <m:r>
                                <a:rPr lang="en-US" altLang="zh-CN" i="1">
                                  <a:solidFill>
                                    <a:schemeClr val="tx1"/>
                                  </a:solidFill>
                                  <a:latin typeface="Cambria Math" panose="02040503050406030204" pitchFamily="18" charset="0"/>
                                </a:rPr>
                                <m:t>&lt;</m:t>
                              </m:r>
                              <m:r>
                                <a:rPr lang="en-US" altLang="zh-CN" b="0" i="1" smtClean="0">
                                  <a:solidFill>
                                    <a:schemeClr val="tx1"/>
                                  </a:solidFill>
                                  <a:latin typeface="Cambria Math" panose="02040503050406030204" pitchFamily="18" charset="0"/>
                                </a:rPr>
                                <m:t>𝑚</m:t>
                              </m:r>
                              <m:r>
                                <a:rPr lang="en-US" altLang="zh-CN" i="1">
                                  <a:solidFill>
                                    <a:schemeClr val="tx1"/>
                                  </a:solidFill>
                                  <a:latin typeface="Cambria Math" panose="02040503050406030204" pitchFamily="18" charset="0"/>
                                </a:rPr>
                                <m:t>,</m:t>
                              </m:r>
                            </m:e>
                          </m:mr>
                          <m:mr>
                            <m:e>
                              <m:r>
                                <a:rPr lang="en-US" altLang="zh-CN" b="0" i="1" smtClean="0">
                                  <a:solidFill>
                                    <a:schemeClr val="tx1"/>
                                  </a:solidFill>
                                  <a:latin typeface="Cambria Math" panose="02040503050406030204" pitchFamily="18" charset="0"/>
                                </a:rPr>
                                <m:t>𝑚</m:t>
                              </m:r>
                              <m:r>
                                <a:rPr lang="en-US" altLang="zh-CN" i="1">
                                  <a:solidFill>
                                    <a:schemeClr val="tx1"/>
                                  </a:solidFill>
                                  <a:latin typeface="Cambria Math" panose="02040503050406030204" pitchFamily="18" charset="0"/>
                                </a:rPr>
                                <m:t>!,</m:t>
                              </m:r>
                            </m:e>
                            <m:e>
                              <m:r>
                                <a:rPr lang="en-US" altLang="zh-CN" b="0" i="1" smtClean="0">
                                  <a:solidFill>
                                    <a:schemeClr val="tx1"/>
                                  </a:solidFill>
                                  <a:latin typeface="Cambria Math" panose="02040503050406030204" pitchFamily="18" charset="0"/>
                                </a:rPr>
                                <m:t>𝑛</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𝑚</m:t>
                              </m:r>
                              <m:r>
                                <a:rPr lang="en-US" altLang="zh-CN" b="0" i="1" smtClean="0">
                                  <a:solidFill>
                                    <a:schemeClr val="tx1"/>
                                  </a:solidFill>
                                  <a:latin typeface="Cambria Math" panose="02040503050406030204" pitchFamily="18" charset="0"/>
                                </a:rPr>
                                <m:t>,</m:t>
                              </m:r>
                            </m:e>
                          </m:mr>
                          <m:mr>
                            <m:e>
                              <m:r>
                                <a:rPr lang="en-US" altLang="zh-CN" i="1">
                                  <a:solidFill>
                                    <a:schemeClr val="tx1"/>
                                  </a:solidFill>
                                  <a:latin typeface="Cambria Math" panose="02040503050406030204" pitchFamily="18" charset="0"/>
                                </a:rPr>
                                <m:t>0,</m:t>
                              </m:r>
                            </m:e>
                            <m:e>
                              <m:r>
                                <a:rPr lang="en-US" altLang="zh-CN" b="0" i="1" smtClean="0">
                                  <a:solidFill>
                                    <a:schemeClr val="tx1"/>
                                  </a:solidFill>
                                  <a:latin typeface="Cambria Math" panose="02040503050406030204" pitchFamily="18" charset="0"/>
                                </a:rPr>
                                <m:t>𝑛</m:t>
                              </m:r>
                              <m:r>
                                <a:rPr lang="en-US" altLang="zh-CN" i="1">
                                  <a:solidFill>
                                    <a:schemeClr val="tx1"/>
                                  </a:solidFill>
                                  <a:latin typeface="Cambria Math" panose="02040503050406030204" pitchFamily="18" charset="0"/>
                                </a:rPr>
                                <m:t>&gt;</m:t>
                              </m:r>
                              <m:r>
                                <a:rPr lang="en-US" altLang="zh-CN" b="0" i="1" smtClean="0">
                                  <a:solidFill>
                                    <a:schemeClr val="tx1"/>
                                  </a:solidFill>
                                  <a:latin typeface="Cambria Math" panose="02040503050406030204" pitchFamily="18" charset="0"/>
                                </a:rPr>
                                <m:t>𝑚</m:t>
                              </m:r>
                              <m:r>
                                <a:rPr lang="en-US" altLang="zh-CN" i="1">
                                  <a:solidFill>
                                    <a:schemeClr val="tx1"/>
                                  </a:solidFill>
                                  <a:latin typeface="Cambria Math" panose="02040503050406030204" pitchFamily="18" charset="0"/>
                                </a:rPr>
                                <m:t>.</m:t>
                              </m:r>
                            </m:e>
                          </m:mr>
                        </m:m>
                      </m:e>
                    </m:d>
                  </m:oMath>
                </a14:m>
                <a:endParaRPr lang="en-US" altLang="zh-CN" dirty="0" smtClean="0">
                  <a:solidFill>
                    <a:schemeClr val="tx1"/>
                  </a:solidFill>
                </a:endParaRPr>
              </a:p>
              <a:p>
                <a14:m>
                  <m:oMath xmlns:m="http://schemas.openxmlformats.org/officeDocument/2006/math">
                    <m:sSup>
                      <m:sSupPr>
                        <m:ctrlPr>
                          <a:rPr lang="en-US" altLang="zh-CN" sz="2800" i="1">
                            <a:solidFill>
                              <a:schemeClr val="tx1"/>
                            </a:solidFill>
                            <a:latin typeface="Cambria Math" panose="02040503050406030204" pitchFamily="18" charset="0"/>
                          </a:rPr>
                        </m:ctrlPr>
                      </m:sSupPr>
                      <m:e>
                        <m:d>
                          <m:dPr>
                            <m:ctrlPr>
                              <a:rPr lang="en-US" altLang="zh-CN" sz="2800" i="1">
                                <a:solidFill>
                                  <a:schemeClr val="tx1"/>
                                </a:solidFill>
                                <a:latin typeface="Cambria Math" panose="02040503050406030204" pitchFamily="18" charset="0"/>
                              </a:rPr>
                            </m:ctrlPr>
                          </m:dPr>
                          <m:e>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1</m:t>
                                </m:r>
                              </m:num>
                              <m:den>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𝐶</m:t>
                                </m:r>
                              </m:den>
                            </m:f>
                          </m:e>
                        </m:d>
                      </m:e>
                      <m:sup>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𝑛</m:t>
                        </m:r>
                        <m:r>
                          <a:rPr lang="en-US" altLang="zh-CN" sz="2800" i="1">
                            <a:solidFill>
                              <a:schemeClr val="tx1"/>
                            </a:solidFill>
                            <a:latin typeface="Cambria Math" panose="02040503050406030204" pitchFamily="18" charset="0"/>
                          </a:rPr>
                          <m:t>)</m:t>
                        </m:r>
                      </m:sup>
                    </m:sSup>
                    <m:r>
                      <a:rPr lang="en-US" altLang="zh-CN" sz="2800" i="1">
                        <a:solidFill>
                          <a:schemeClr val="tx1"/>
                        </a:solidFill>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sSup>
                          <m:sSupPr>
                            <m:ctrlPr>
                              <a:rPr lang="en-US" altLang="zh-CN" sz="2800" i="1">
                                <a:solidFill>
                                  <a:schemeClr val="tx1"/>
                                </a:solidFill>
                                <a:latin typeface="Cambria Math" panose="02040503050406030204" pitchFamily="18" charset="0"/>
                              </a:rPr>
                            </m:ctrlPr>
                          </m:sSupPr>
                          <m:e>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−1</m:t>
                                </m:r>
                              </m:e>
                            </m:d>
                          </m:e>
                          <m:sup>
                            <m:r>
                              <a:rPr lang="en-US" altLang="zh-CN" sz="2800" i="1">
                                <a:solidFill>
                                  <a:schemeClr val="tx1"/>
                                </a:solidFill>
                                <a:latin typeface="Cambria Math" panose="02040503050406030204" pitchFamily="18" charset="0"/>
                              </a:rPr>
                              <m:t>𝑛</m:t>
                            </m:r>
                          </m:sup>
                        </m:sSup>
                        <m:r>
                          <a:rPr lang="en-US" altLang="zh-CN" sz="2800" i="1">
                            <a:solidFill>
                              <a:schemeClr val="tx1"/>
                            </a:solidFill>
                            <a:latin typeface="Cambria Math" panose="02040503050406030204" pitchFamily="18" charset="0"/>
                          </a:rPr>
                          <m:t>𝑛</m:t>
                        </m:r>
                        <m:r>
                          <a:rPr lang="en-US" altLang="zh-CN" sz="2800" i="1">
                            <a:solidFill>
                              <a:schemeClr val="tx1"/>
                            </a:solidFill>
                            <a:latin typeface="Cambria Math" panose="02040503050406030204" pitchFamily="18" charset="0"/>
                          </a:rPr>
                          <m:t>!</m:t>
                        </m:r>
                      </m:num>
                      <m:den>
                        <m:sSup>
                          <m:sSupPr>
                            <m:ctrlPr>
                              <a:rPr lang="en-US" altLang="zh-CN" sz="2800" i="1">
                                <a:solidFill>
                                  <a:schemeClr val="tx1"/>
                                </a:solidFill>
                                <a:latin typeface="Cambria Math" panose="02040503050406030204" pitchFamily="18" charset="0"/>
                              </a:rPr>
                            </m:ctrlPr>
                          </m:sSupPr>
                          <m:e>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𝐶</m:t>
                                </m:r>
                              </m:e>
                            </m:d>
                          </m:e>
                          <m:sup>
                            <m:r>
                              <a:rPr lang="en-US" altLang="zh-CN" sz="2800" i="1">
                                <a:solidFill>
                                  <a:schemeClr val="tx1"/>
                                </a:solidFill>
                                <a:latin typeface="Cambria Math" panose="02040503050406030204" pitchFamily="18" charset="0"/>
                              </a:rPr>
                              <m:t>𝑛</m:t>
                            </m:r>
                            <m:r>
                              <a:rPr lang="en-US" altLang="zh-CN" sz="2800" i="1">
                                <a:solidFill>
                                  <a:schemeClr val="tx1"/>
                                </a:solidFill>
                                <a:latin typeface="Cambria Math" panose="02040503050406030204" pitchFamily="18" charset="0"/>
                              </a:rPr>
                              <m:t>+1</m:t>
                            </m:r>
                          </m:sup>
                        </m:sSup>
                      </m:den>
                    </m:f>
                  </m:oMath>
                </a14:m>
                <a:r>
                  <a:rPr lang="en-US" altLang="zh-CN" dirty="0" smtClean="0">
                    <a:solidFill>
                      <a:schemeClr val="tx1"/>
                    </a:solidFill>
                  </a:rPr>
                  <a:t>, 	</a:t>
                </a:r>
                <a14:m>
                  <m:oMath xmlns:m="http://schemas.openxmlformats.org/officeDocument/2006/math">
                    <m:sSup>
                      <m:sSupPr>
                        <m:ctrlPr>
                          <a:rPr lang="en-US" altLang="zh-CN" i="1">
                            <a:solidFill>
                              <a:schemeClr val="tx1"/>
                            </a:solidFill>
                            <a:latin typeface="Cambria Math" panose="02040503050406030204" pitchFamily="18" charset="0"/>
                          </a:rPr>
                        </m:ctrlPr>
                      </m:sSupPr>
                      <m:e>
                        <m:d>
                          <m:dPr>
                            <m:ctrlPr>
                              <a:rPr lang="en-US" altLang="zh-CN" i="1">
                                <a:solidFill>
                                  <a:schemeClr val="tx1"/>
                                </a:solidFill>
                                <a:latin typeface="Cambria Math" panose="02040503050406030204" pitchFamily="18" charset="0"/>
                              </a:rPr>
                            </m:ctrlPr>
                          </m:dPr>
                          <m:e>
                            <m:sSup>
                              <m:sSupPr>
                                <m:ctrlPr>
                                  <a:rPr lang="en-US" altLang="zh-CN" i="1">
                                    <a:solidFill>
                                      <a:schemeClr val="tx1"/>
                                    </a:solidFill>
                                    <a:latin typeface="Cambria Math" panose="02040503050406030204" pitchFamily="18" charset="0"/>
                                  </a:rPr>
                                </m:ctrlPr>
                              </m:sSupPr>
                              <m:e>
                                <m:r>
                                  <m:rPr>
                                    <m:sty m:val="p"/>
                                  </m:rPr>
                                  <a:rPr lang="en-US" altLang="zh-CN">
                                    <a:solidFill>
                                      <a:schemeClr val="tx1"/>
                                    </a:solidFill>
                                    <a:latin typeface="Cambria Math" panose="02040503050406030204" pitchFamily="18" charset="0"/>
                                  </a:rPr>
                                  <m:t>e</m:t>
                                </m:r>
                              </m:e>
                              <m:sup>
                                <m:r>
                                  <a:rPr lang="en-US" altLang="zh-CN" i="1">
                                    <a:solidFill>
                                      <a:schemeClr val="tx1"/>
                                    </a:solidFill>
                                    <a:latin typeface="Cambria Math" panose="02040503050406030204" pitchFamily="18" charset="0"/>
                                  </a:rPr>
                                  <m:t>𝜆</m:t>
                                </m:r>
                                <m:r>
                                  <a:rPr lang="en-US" altLang="zh-CN" i="1">
                                    <a:solidFill>
                                      <a:schemeClr val="tx1"/>
                                    </a:solidFill>
                                    <a:latin typeface="Cambria Math" panose="02040503050406030204" pitchFamily="18" charset="0"/>
                                  </a:rPr>
                                  <m:t>𝑥</m:t>
                                </m:r>
                              </m:sup>
                            </m:sSup>
                          </m:e>
                        </m:d>
                      </m:e>
                      <m: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𝑛</m:t>
                            </m:r>
                          </m:e>
                        </m:d>
                      </m:sup>
                    </m:sSup>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𝜆</m:t>
                        </m:r>
                      </m:e>
                      <m:sup>
                        <m:r>
                          <a:rPr lang="en-US" altLang="zh-CN" i="1">
                            <a:solidFill>
                              <a:schemeClr val="tx1"/>
                            </a:solidFill>
                            <a:latin typeface="Cambria Math" panose="02040503050406030204" pitchFamily="18" charset="0"/>
                          </a:rPr>
                          <m:t>𝑛</m:t>
                        </m:r>
                      </m:sup>
                    </m:sSup>
                    <m:sSup>
                      <m:sSupPr>
                        <m:ctrlPr>
                          <a:rPr lang="en-US" altLang="zh-CN" i="1">
                            <a:solidFill>
                              <a:schemeClr val="tx1"/>
                            </a:solidFill>
                            <a:latin typeface="Cambria Math" panose="02040503050406030204" pitchFamily="18" charset="0"/>
                          </a:rPr>
                        </m:ctrlPr>
                      </m:sSupPr>
                      <m:e>
                        <m:r>
                          <m:rPr>
                            <m:sty m:val="p"/>
                          </m:rPr>
                          <a:rPr lang="en-US" altLang="zh-CN">
                            <a:solidFill>
                              <a:schemeClr val="tx1"/>
                            </a:solidFill>
                            <a:latin typeface="Cambria Math" panose="02040503050406030204" pitchFamily="18" charset="0"/>
                          </a:rPr>
                          <m:t>e</m:t>
                        </m:r>
                      </m:e>
                      <m:sup>
                        <m:r>
                          <a:rPr lang="en-US" altLang="zh-CN" i="1">
                            <a:solidFill>
                              <a:schemeClr val="tx1"/>
                            </a:solidFill>
                            <a:latin typeface="Cambria Math" panose="02040503050406030204" pitchFamily="18" charset="0"/>
                          </a:rPr>
                          <m:t>𝜆</m:t>
                        </m:r>
                        <m:r>
                          <a:rPr lang="en-US" altLang="zh-CN" i="1">
                            <a:solidFill>
                              <a:schemeClr val="tx1"/>
                            </a:solidFill>
                            <a:latin typeface="Cambria Math" panose="02040503050406030204" pitchFamily="18" charset="0"/>
                          </a:rPr>
                          <m:t>𝑥</m:t>
                        </m:r>
                      </m:sup>
                    </m:sSup>
                  </m:oMath>
                </a14:m>
                <a:endParaRPr lang="en-US" altLang="zh-CN" dirty="0" smtClean="0">
                  <a:solidFill>
                    <a:schemeClr val="tx1"/>
                  </a:solidFill>
                  <a:latin typeface="Cambria Math" panose="02040503050406030204" pitchFamily="18" charset="0"/>
                </a:endParaRPr>
              </a:p>
              <a:p>
                <a14:m>
                  <m:oMath xmlns:m="http://schemas.openxmlformats.org/officeDocument/2006/math">
                    <m:sSup>
                      <m:sSupPr>
                        <m:ctrlPr>
                          <a:rPr lang="en-US" altLang="zh-CN" b="0" i="1" dirty="0" smtClean="0">
                            <a:solidFill>
                              <a:schemeClr val="tx1"/>
                            </a:solidFill>
                            <a:latin typeface="Cambria Math" panose="02040503050406030204" pitchFamily="18" charset="0"/>
                          </a:rPr>
                        </m:ctrlPr>
                      </m:sSupPr>
                      <m:e>
                        <m:d>
                          <m:dPr>
                            <m:ctrlPr>
                              <a:rPr lang="en-US" altLang="zh-CN" i="1" dirty="0">
                                <a:solidFill>
                                  <a:schemeClr val="tx1"/>
                                </a:solidFill>
                                <a:latin typeface="Cambria Math" panose="02040503050406030204" pitchFamily="18" charset="0"/>
                              </a:rPr>
                            </m:ctrlPr>
                          </m:dPr>
                          <m:e>
                            <m:func>
                              <m:funcPr>
                                <m:ctrlPr>
                                  <a:rPr lang="en-US" altLang="zh-CN" b="0" i="1" dirty="0" smtClean="0">
                                    <a:solidFill>
                                      <a:schemeClr val="tx1"/>
                                    </a:solidFill>
                                    <a:latin typeface="Cambria Math" panose="02040503050406030204" pitchFamily="18" charset="0"/>
                                  </a:rPr>
                                </m:ctrlPr>
                              </m:funcPr>
                              <m:fName>
                                <m:r>
                                  <m:rPr>
                                    <m:sty m:val="p"/>
                                  </m:rPr>
                                  <a:rPr lang="en-US" altLang="zh-CN" b="0" i="0" dirty="0" smtClean="0">
                                    <a:solidFill>
                                      <a:schemeClr val="tx1"/>
                                    </a:solidFill>
                                    <a:latin typeface="Cambria Math" panose="02040503050406030204" pitchFamily="18" charset="0"/>
                                  </a:rPr>
                                  <m:t>sin</m:t>
                                </m:r>
                              </m:fName>
                              <m:e>
                                <m:r>
                                  <a:rPr lang="en-US" altLang="zh-CN" b="0" i="1" dirty="0" smtClean="0">
                                    <a:solidFill>
                                      <a:schemeClr val="tx1"/>
                                    </a:solidFill>
                                    <a:latin typeface="Cambria Math" panose="02040503050406030204" pitchFamily="18" charset="0"/>
                                  </a:rPr>
                                  <m:t>𝜔</m:t>
                                </m:r>
                                <m:r>
                                  <a:rPr lang="en-US" altLang="zh-CN" b="0" i="1" dirty="0" smtClean="0">
                                    <a:solidFill>
                                      <a:schemeClr val="tx1"/>
                                    </a:solidFill>
                                    <a:latin typeface="Cambria Math" panose="02040503050406030204" pitchFamily="18" charset="0"/>
                                  </a:rPr>
                                  <m:t>𝑥</m:t>
                                </m:r>
                              </m:e>
                            </m:func>
                          </m:e>
                        </m:d>
                      </m:e>
                      <m:sup>
                        <m:d>
                          <m:dPr>
                            <m:ctrlPr>
                              <a:rPr lang="en-US" altLang="zh-CN" b="0" i="1" dirty="0" smtClean="0">
                                <a:solidFill>
                                  <a:schemeClr val="tx1"/>
                                </a:solidFill>
                                <a:latin typeface="Cambria Math" panose="02040503050406030204" pitchFamily="18" charset="0"/>
                              </a:rPr>
                            </m:ctrlPr>
                          </m:dPr>
                          <m:e>
                            <m:r>
                              <a:rPr lang="en-US" altLang="zh-CN" b="0" i="1" dirty="0" smtClean="0">
                                <a:solidFill>
                                  <a:schemeClr val="tx1"/>
                                </a:solidFill>
                                <a:latin typeface="Cambria Math" panose="02040503050406030204" pitchFamily="18" charset="0"/>
                              </a:rPr>
                              <m:t>𝑛</m:t>
                            </m:r>
                          </m:e>
                        </m:d>
                      </m:sup>
                    </m:sSup>
                    <m:r>
                      <a:rPr lang="en-US" altLang="zh-CN" b="0" i="1" dirty="0" smtClean="0">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𝜔</m:t>
                        </m:r>
                      </m:e>
                      <m:sup>
                        <m:r>
                          <a:rPr lang="en-US" altLang="zh-CN" i="1">
                            <a:solidFill>
                              <a:schemeClr val="tx1"/>
                            </a:solidFill>
                            <a:latin typeface="Cambria Math" panose="02040503050406030204" pitchFamily="18" charset="0"/>
                          </a:rPr>
                          <m:t>𝑛</m:t>
                        </m:r>
                      </m:sup>
                    </m:sSup>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sin</m:t>
                        </m:r>
                      </m:fName>
                      <m:e>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𝜔</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𝑛</m:t>
                                </m:r>
                                <m:r>
                                  <a:rPr lang="en-US" altLang="zh-CN" i="1">
                                    <a:solidFill>
                                      <a:schemeClr val="tx1"/>
                                    </a:solidFill>
                                    <a:latin typeface="Cambria Math" panose="02040503050406030204" pitchFamily="18" charset="0"/>
                                  </a:rPr>
                                  <m:t>𝜋</m:t>
                                </m:r>
                              </m:num>
                              <m:den>
                                <m:r>
                                  <a:rPr lang="en-US" altLang="zh-CN" i="1">
                                    <a:solidFill>
                                      <a:schemeClr val="tx1"/>
                                    </a:solidFill>
                                    <a:latin typeface="Cambria Math" panose="02040503050406030204" pitchFamily="18" charset="0"/>
                                  </a:rPr>
                                  <m:t>2</m:t>
                                </m:r>
                              </m:den>
                            </m:f>
                          </m:e>
                        </m:d>
                      </m:e>
                    </m:func>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rPr>
                        </m:ctrlPr>
                      </m:sSupPr>
                      <m:e>
                        <m:d>
                          <m:dPr>
                            <m:ctrlPr>
                              <a:rPr lang="en-US" altLang="zh-CN" i="1">
                                <a:solidFill>
                                  <a:schemeClr val="tx1"/>
                                </a:solidFill>
                                <a:latin typeface="Cambria Math" panose="02040503050406030204" pitchFamily="18" charset="0"/>
                              </a:rPr>
                            </m:ctrlPr>
                          </m:dPr>
                          <m:e>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cos</m:t>
                                </m:r>
                              </m:fName>
                              <m:e>
                                <m:r>
                                  <a:rPr lang="en-US" altLang="zh-CN" i="1">
                                    <a:solidFill>
                                      <a:schemeClr val="tx1"/>
                                    </a:solidFill>
                                    <a:latin typeface="Cambria Math" panose="02040503050406030204" pitchFamily="18" charset="0"/>
                                  </a:rPr>
                                  <m:t>𝜔</m:t>
                                </m:r>
                                <m:r>
                                  <a:rPr lang="en-US" altLang="zh-CN" i="1">
                                    <a:solidFill>
                                      <a:schemeClr val="tx1"/>
                                    </a:solidFill>
                                    <a:latin typeface="Cambria Math" panose="02040503050406030204" pitchFamily="18" charset="0"/>
                                  </a:rPr>
                                  <m:t>𝑥</m:t>
                                </m:r>
                              </m:e>
                            </m:func>
                          </m:e>
                        </m:d>
                      </m:e>
                      <m:sup>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𝑛</m:t>
                        </m:r>
                        <m:r>
                          <a:rPr lang="en-US" altLang="zh-CN" i="1">
                            <a:solidFill>
                              <a:schemeClr val="tx1"/>
                            </a:solidFill>
                            <a:latin typeface="Cambria Math" panose="02040503050406030204" pitchFamily="18" charset="0"/>
                          </a:rPr>
                          <m:t>)</m:t>
                        </m:r>
                      </m:sup>
                    </m:sSup>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𝜔</m:t>
                        </m:r>
                      </m:e>
                      <m:sup>
                        <m:r>
                          <a:rPr lang="en-US" altLang="zh-CN" i="1">
                            <a:solidFill>
                              <a:schemeClr val="tx1"/>
                            </a:solidFill>
                            <a:latin typeface="Cambria Math" panose="02040503050406030204" pitchFamily="18" charset="0"/>
                          </a:rPr>
                          <m:t>𝑛</m:t>
                        </m:r>
                      </m:sup>
                    </m:sSup>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cos</m:t>
                        </m:r>
                      </m:fName>
                      <m:e>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𝜔</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𝑛</m:t>
                                </m:r>
                                <m:r>
                                  <a:rPr lang="en-US" altLang="zh-CN" i="1">
                                    <a:solidFill>
                                      <a:schemeClr val="tx1"/>
                                    </a:solidFill>
                                    <a:latin typeface="Cambria Math" panose="02040503050406030204" pitchFamily="18" charset="0"/>
                                  </a:rPr>
                                  <m:t>𝜋</m:t>
                                </m:r>
                              </m:num>
                              <m:den>
                                <m:r>
                                  <a:rPr lang="en-US" altLang="zh-CN" i="1">
                                    <a:solidFill>
                                      <a:schemeClr val="tx1"/>
                                    </a:solidFill>
                                    <a:latin typeface="Cambria Math" panose="02040503050406030204" pitchFamily="18" charset="0"/>
                                  </a:rPr>
                                  <m:t>2</m:t>
                                </m:r>
                              </m:den>
                            </m:f>
                          </m:e>
                        </m:d>
                      </m:e>
                    </m:func>
                  </m:oMath>
                </a14:m>
                <a:endParaRPr lang="en-US" altLang="zh-CN" dirty="0" smtClean="0">
                  <a:solidFill>
                    <a:schemeClr val="tx1"/>
                  </a:solidFill>
                  <a:latin typeface="Cambria Math" panose="02040503050406030204" pitchFamily="18" charset="0"/>
                </a:endParaRPr>
              </a:p>
              <a:p>
                <a14:m>
                  <m:oMath xmlns:m="http://schemas.openxmlformats.org/officeDocument/2006/math">
                    <m:sSup>
                      <m:sSupPr>
                        <m:ctrlPr>
                          <a:rPr lang="en-US" altLang="zh-CN" sz="2800" i="1">
                            <a:solidFill>
                              <a:schemeClr val="tx1"/>
                            </a:solidFill>
                            <a:latin typeface="Cambria Math" panose="02040503050406030204" pitchFamily="18" charset="0"/>
                          </a:rPr>
                        </m:ctrlPr>
                      </m:sSupPr>
                      <m:e>
                        <m:r>
                          <a:rPr lang="en-US" altLang="zh-CN" sz="2800" i="1" smtClean="0">
                            <a:solidFill>
                              <a:schemeClr val="tx1"/>
                            </a:solidFill>
                            <a:latin typeface="Cambria Math" panose="02040503050406030204" pitchFamily="18" charset="0"/>
                          </a:rPr>
                          <m:t>[</m:t>
                        </m:r>
                        <m:func>
                          <m:funcPr>
                            <m:ctrlPr>
                              <a:rPr lang="en-US" altLang="zh-CN" sz="2800" i="1">
                                <a:solidFill>
                                  <a:schemeClr val="tx1"/>
                                </a:solidFill>
                                <a:latin typeface="Cambria Math" panose="02040503050406030204" pitchFamily="18" charset="0"/>
                              </a:rPr>
                            </m:ctrlPr>
                          </m:funcPr>
                          <m:fName>
                            <m:r>
                              <m:rPr>
                                <m:sty m:val="p"/>
                              </m:rPr>
                              <a:rPr lang="en-US" altLang="zh-CN" sz="2800">
                                <a:solidFill>
                                  <a:schemeClr val="tx1"/>
                                </a:solidFill>
                                <a:latin typeface="Cambria Math" panose="02040503050406030204" pitchFamily="18" charset="0"/>
                              </a:rPr>
                              <m:t>ln</m:t>
                            </m:r>
                          </m:fName>
                          <m:e>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1+</m:t>
                                </m:r>
                                <m:r>
                                  <a:rPr lang="en-US" altLang="zh-CN" sz="2800" i="1">
                                    <a:solidFill>
                                      <a:schemeClr val="tx1"/>
                                    </a:solidFill>
                                    <a:latin typeface="Cambria Math" panose="02040503050406030204" pitchFamily="18" charset="0"/>
                                  </a:rPr>
                                  <m:t>𝑥</m:t>
                                </m:r>
                              </m:e>
                            </m:d>
                          </m:e>
                        </m:func>
                        <m:r>
                          <a:rPr lang="en-US" altLang="zh-CN" sz="2800" i="1" smtClean="0">
                            <a:solidFill>
                              <a:schemeClr val="tx1"/>
                            </a:solidFill>
                            <a:latin typeface="Cambria Math" panose="02040503050406030204" pitchFamily="18" charset="0"/>
                          </a:rPr>
                          <m:t>]</m:t>
                        </m:r>
                      </m:e>
                      <m:sup>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𝑛</m:t>
                        </m:r>
                        <m:r>
                          <a:rPr lang="en-US" altLang="zh-CN" sz="2800" i="1">
                            <a:solidFill>
                              <a:schemeClr val="tx1"/>
                            </a:solidFill>
                            <a:latin typeface="Cambria Math" panose="02040503050406030204" pitchFamily="18" charset="0"/>
                          </a:rPr>
                          <m:t>)</m:t>
                        </m:r>
                      </m:sup>
                    </m:sSup>
                    <m:r>
                      <a:rPr lang="en-US" altLang="zh-CN" sz="2800" i="1">
                        <a:solidFill>
                          <a:schemeClr val="tx1"/>
                        </a:solidFill>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sSup>
                          <m:sSupPr>
                            <m:ctrlPr>
                              <a:rPr lang="en-US" altLang="zh-CN" sz="2800" i="1">
                                <a:solidFill>
                                  <a:schemeClr val="tx1"/>
                                </a:solidFill>
                                <a:latin typeface="Cambria Math" panose="02040503050406030204" pitchFamily="18" charset="0"/>
                              </a:rPr>
                            </m:ctrlPr>
                          </m:sSupPr>
                          <m:e>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−1</m:t>
                                </m:r>
                              </m:e>
                            </m:d>
                          </m:e>
                          <m:sup>
                            <m:r>
                              <a:rPr lang="en-US" altLang="zh-CN" sz="2800" i="1">
                                <a:solidFill>
                                  <a:schemeClr val="tx1"/>
                                </a:solidFill>
                                <a:latin typeface="Cambria Math" panose="02040503050406030204" pitchFamily="18" charset="0"/>
                              </a:rPr>
                              <m:t>𝑛</m:t>
                            </m:r>
                            <m:r>
                              <a:rPr lang="en-US" altLang="zh-CN" sz="2800" i="1" smtClean="0">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1</m:t>
                            </m:r>
                          </m:sup>
                        </m:sSup>
                        <m:d>
                          <m:dPr>
                            <m:ctrlPr>
                              <a:rPr lang="en-US" altLang="zh-CN" sz="2800" i="1" smtClean="0">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𝑛</m:t>
                            </m:r>
                            <m:r>
                              <a:rPr lang="en-US" altLang="zh-CN" sz="2800" b="0" i="1" smtClean="0">
                                <a:solidFill>
                                  <a:schemeClr val="tx1"/>
                                </a:solidFill>
                                <a:latin typeface="Cambria Math" panose="02040503050406030204" pitchFamily="18" charset="0"/>
                              </a:rPr>
                              <m:t>−1</m:t>
                            </m:r>
                          </m:e>
                        </m:d>
                        <m:r>
                          <a:rPr lang="en-US" altLang="zh-CN" sz="2800" i="1">
                            <a:solidFill>
                              <a:schemeClr val="tx1"/>
                            </a:solidFill>
                            <a:latin typeface="Cambria Math" panose="02040503050406030204" pitchFamily="18" charset="0"/>
                          </a:rPr>
                          <m:t>!</m:t>
                        </m:r>
                      </m:num>
                      <m:den>
                        <m:sSup>
                          <m:sSupPr>
                            <m:ctrlPr>
                              <a:rPr lang="en-US" altLang="zh-CN" sz="2800" i="1">
                                <a:solidFill>
                                  <a:schemeClr val="tx1"/>
                                </a:solidFill>
                                <a:latin typeface="Cambria Math" panose="02040503050406030204" pitchFamily="18" charset="0"/>
                              </a:rPr>
                            </m:ctrlPr>
                          </m:sSupPr>
                          <m:e>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+1</m:t>
                                </m:r>
                              </m:e>
                            </m:d>
                          </m:e>
                          <m:sup>
                            <m:r>
                              <a:rPr lang="en-US" altLang="zh-CN" sz="2800" i="1">
                                <a:solidFill>
                                  <a:schemeClr val="tx1"/>
                                </a:solidFill>
                                <a:latin typeface="Cambria Math" panose="02040503050406030204" pitchFamily="18" charset="0"/>
                              </a:rPr>
                              <m:t>𝑛</m:t>
                            </m:r>
                          </m:sup>
                        </m:sSup>
                      </m:den>
                    </m:f>
                    <m:r>
                      <a:rPr lang="en-US" altLang="zh-CN" sz="2800" b="0" i="1" smtClean="0">
                        <a:solidFill>
                          <a:schemeClr val="tx1"/>
                        </a:solidFill>
                        <a:latin typeface="Cambria Math" panose="02040503050406030204" pitchFamily="18" charset="0"/>
                      </a:rPr>
                      <m:t>, </m:t>
                    </m:r>
                    <m:sSup>
                      <m:sSupPr>
                        <m:ctrlPr>
                          <a:rPr lang="en-US" altLang="zh-CN" sz="2800" i="1">
                            <a:solidFill>
                              <a:schemeClr val="tx1"/>
                            </a:solidFill>
                            <a:latin typeface="Cambria Math" panose="02040503050406030204" pitchFamily="18" charset="0"/>
                          </a:rPr>
                        </m:ctrlPr>
                      </m:sSupPr>
                      <m:e>
                        <m:r>
                          <a:rPr lang="en-US" altLang="zh-CN" sz="2800" i="1" smtClean="0">
                            <a:solidFill>
                              <a:schemeClr val="tx1"/>
                            </a:solidFill>
                            <a:latin typeface="Cambria Math" panose="02040503050406030204" pitchFamily="18" charset="0"/>
                          </a:rPr>
                          <m:t>[</m:t>
                        </m:r>
                        <m:func>
                          <m:funcPr>
                            <m:ctrlPr>
                              <a:rPr lang="en-US" altLang="zh-CN" sz="2800" i="1">
                                <a:solidFill>
                                  <a:schemeClr val="tx1"/>
                                </a:solidFill>
                                <a:latin typeface="Cambria Math" panose="02040503050406030204" pitchFamily="18" charset="0"/>
                              </a:rPr>
                            </m:ctrlPr>
                          </m:funcPr>
                          <m:fName>
                            <m:r>
                              <m:rPr>
                                <m:sty m:val="p"/>
                              </m:rPr>
                              <a:rPr lang="en-US" altLang="zh-CN" sz="2800">
                                <a:solidFill>
                                  <a:schemeClr val="tx1"/>
                                </a:solidFill>
                                <a:latin typeface="Cambria Math" panose="02040503050406030204" pitchFamily="18" charset="0"/>
                              </a:rPr>
                              <m:t>ln</m:t>
                            </m:r>
                          </m:fName>
                          <m:e>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1</m:t>
                                </m:r>
                                <m:r>
                                  <a:rPr lang="en-US" altLang="zh-CN" sz="2800" b="0" i="1" smtClean="0">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𝑥</m:t>
                                </m:r>
                              </m:e>
                            </m:d>
                          </m:e>
                        </m:func>
                        <m:r>
                          <a:rPr lang="en-US" altLang="zh-CN" sz="2800" i="1" smtClean="0">
                            <a:solidFill>
                              <a:schemeClr val="tx1"/>
                            </a:solidFill>
                            <a:latin typeface="Cambria Math" panose="02040503050406030204" pitchFamily="18" charset="0"/>
                          </a:rPr>
                          <m:t>]</m:t>
                        </m:r>
                      </m:e>
                      <m:sup>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𝑛</m:t>
                        </m:r>
                        <m:r>
                          <a:rPr lang="en-US" altLang="zh-CN" sz="2800" i="1">
                            <a:solidFill>
                              <a:schemeClr val="tx1"/>
                            </a:solidFill>
                            <a:latin typeface="Cambria Math" panose="02040503050406030204" pitchFamily="18" charset="0"/>
                          </a:rPr>
                          <m:t>)</m:t>
                        </m:r>
                      </m:sup>
                    </m:sSup>
                    <m:r>
                      <a:rPr lang="en-US" altLang="zh-CN" sz="2800" b="0" i="1" smtClean="0">
                        <a:solidFill>
                          <a:schemeClr val="tx1"/>
                        </a:solidFill>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𝑛</m:t>
                            </m:r>
                            <m:r>
                              <a:rPr lang="en-US" altLang="zh-CN" sz="2800" i="1">
                                <a:solidFill>
                                  <a:schemeClr val="tx1"/>
                                </a:solidFill>
                                <a:latin typeface="Cambria Math" panose="02040503050406030204" pitchFamily="18" charset="0"/>
                              </a:rPr>
                              <m:t>−1</m:t>
                            </m:r>
                          </m:e>
                        </m:d>
                        <m:r>
                          <a:rPr lang="en-US" altLang="zh-CN" sz="2800" i="1">
                            <a:solidFill>
                              <a:schemeClr val="tx1"/>
                            </a:solidFill>
                            <a:latin typeface="Cambria Math" panose="02040503050406030204" pitchFamily="18" charset="0"/>
                          </a:rPr>
                          <m:t>!</m:t>
                        </m:r>
                      </m:num>
                      <m:den>
                        <m:sSup>
                          <m:sSupPr>
                            <m:ctrlPr>
                              <a:rPr lang="en-US" altLang="zh-CN" sz="2800" i="1">
                                <a:solidFill>
                                  <a:schemeClr val="tx1"/>
                                </a:solidFill>
                                <a:latin typeface="Cambria Math" panose="02040503050406030204" pitchFamily="18" charset="0"/>
                              </a:rPr>
                            </m:ctrlPr>
                          </m:sSupPr>
                          <m:e>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1</m:t>
                                </m:r>
                                <m:r>
                                  <a:rPr lang="en-US" altLang="zh-CN" sz="2800" b="0" i="1" smtClean="0">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𝑥</m:t>
                                </m:r>
                              </m:e>
                            </m:d>
                          </m:e>
                          <m:sup>
                            <m:r>
                              <a:rPr lang="en-US" altLang="zh-CN" sz="2800" i="1">
                                <a:solidFill>
                                  <a:schemeClr val="tx1"/>
                                </a:solidFill>
                                <a:latin typeface="Cambria Math" panose="02040503050406030204" pitchFamily="18" charset="0"/>
                              </a:rPr>
                              <m:t>𝑛</m:t>
                            </m:r>
                          </m:sup>
                        </m:sSup>
                      </m:den>
                    </m:f>
                  </m:oMath>
                </a14:m>
                <a:endParaRPr lang="en-US" altLang="zh-CN" dirty="0">
                  <a:solidFill>
                    <a:schemeClr val="tx1"/>
                  </a:solidFill>
                  <a:latin typeface="Cambria Math" panose="02040503050406030204" pitchFamily="18" charset="0"/>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668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求一个函数的 </a:t>
                </a:r>
                <a14:m>
                  <m:oMath xmlns:m="http://schemas.openxmlformats.org/officeDocument/2006/math">
                    <m:r>
                      <a:rPr lang="en-US" altLang="zh-CN" i="1" dirty="0" smtClean="0">
                        <a:latin typeface="Cambria Math" panose="02040503050406030204" pitchFamily="18" charset="0"/>
                      </a:rPr>
                      <m:t>𝑛</m:t>
                    </m:r>
                  </m:oMath>
                </a14:m>
                <a:r>
                  <a:rPr lang="en-US" altLang="zh-CN" dirty="0" smtClean="0"/>
                  <a:t> </a:t>
                </a:r>
                <a:r>
                  <a:rPr lang="zh-CN" altLang="en-US" dirty="0" smtClean="0"/>
                  <a:t>阶</a:t>
                </a:r>
                <a:r>
                  <a:rPr lang="zh-CN" altLang="en-US" dirty="0"/>
                  <a:t>导数</a:t>
                </a:r>
                <a:r>
                  <a:rPr lang="zh-CN" altLang="en-US" dirty="0" smtClean="0"/>
                  <a:t>时</a:t>
                </a:r>
                <a:r>
                  <a:rPr lang="en-US" altLang="zh-CN" dirty="0" smtClean="0"/>
                  <a:t>, </a:t>
                </a:r>
                <a:r>
                  <a:rPr lang="zh-CN" altLang="en-US" dirty="0" smtClean="0"/>
                  <a:t>可以</a:t>
                </a:r>
                <a:r>
                  <a:rPr lang="zh-CN" altLang="en-US" dirty="0"/>
                  <a:t>先求一阶</a:t>
                </a:r>
                <a:r>
                  <a:rPr lang="zh-CN" altLang="en-US" dirty="0" smtClean="0"/>
                  <a:t>导数、二</a:t>
                </a:r>
                <a:r>
                  <a:rPr lang="zh-CN" altLang="en-US" dirty="0"/>
                  <a:t>阶导数、三阶</a:t>
                </a:r>
                <a:r>
                  <a:rPr lang="zh-CN" altLang="en-US" dirty="0" smtClean="0"/>
                  <a:t>导数</a:t>
                </a:r>
                <a:r>
                  <a:rPr lang="en-US" altLang="zh-CN" dirty="0" smtClean="0"/>
                  <a:t>, </a:t>
                </a:r>
                <a:r>
                  <a:rPr lang="zh-CN" altLang="en-US" dirty="0" smtClean="0"/>
                  <a:t>根据</a:t>
                </a:r>
                <a:r>
                  <a:rPr lang="zh-CN" altLang="en-US" dirty="0"/>
                  <a:t>其中的</a:t>
                </a:r>
                <a:r>
                  <a:rPr lang="zh-CN" altLang="en-US" dirty="0" smtClean="0"/>
                  <a:t>规律</a:t>
                </a:r>
                <a:r>
                  <a:rPr lang="en-US" altLang="zh-CN" dirty="0" smtClean="0"/>
                  <a:t>, </a:t>
                </a:r>
                <a:r>
                  <a:rPr lang="zh-CN" altLang="en-US" dirty="0" smtClean="0"/>
                  <a:t>归纳</a:t>
                </a:r>
                <a:r>
                  <a:rPr lang="zh-CN" altLang="en-US" dirty="0"/>
                  <a:t>得到函数</a:t>
                </a:r>
                <a:r>
                  <a:rPr lang="zh-CN" altLang="en-US" dirty="0" smtClean="0"/>
                  <a:t>的 </a:t>
                </a:r>
                <a14:m>
                  <m:oMath xmlns:m="http://schemas.openxmlformats.org/officeDocument/2006/math">
                    <m:r>
                      <a:rPr lang="en-US" altLang="zh-CN" i="1" dirty="0" smtClean="0">
                        <a:latin typeface="Cambria Math" panose="02040503050406030204" pitchFamily="18" charset="0"/>
                      </a:rPr>
                      <m:t>𝑛</m:t>
                    </m:r>
                  </m:oMath>
                </a14:m>
                <a:r>
                  <a:rPr lang="en-US" altLang="zh-CN" dirty="0" smtClean="0"/>
                  <a:t> </a:t>
                </a:r>
                <a:r>
                  <a:rPr lang="zh-CN" altLang="en-US" dirty="0" smtClean="0"/>
                  <a:t>阶导数</a:t>
                </a:r>
                <a:r>
                  <a:rPr lang="en-US" altLang="zh-CN" dirty="0" smtClean="0"/>
                  <a:t>. </a:t>
                </a:r>
                <a:r>
                  <a:rPr lang="zh-CN" altLang="en-US" dirty="0" smtClean="0"/>
                  <a:t>这种</a:t>
                </a:r>
                <a:r>
                  <a:rPr lang="zh-CN" altLang="en-US" dirty="0"/>
                  <a:t>求</a:t>
                </a:r>
                <a:r>
                  <a:rPr lang="zh-CN" altLang="en-US" dirty="0" smtClean="0"/>
                  <a:t>函数 </a:t>
                </a:r>
                <a14:m>
                  <m:oMath xmlns:m="http://schemas.openxmlformats.org/officeDocument/2006/math">
                    <m:r>
                      <a:rPr lang="en-US" altLang="zh-CN" i="1" dirty="0" smtClean="0">
                        <a:latin typeface="Cambria Math" panose="02040503050406030204" pitchFamily="18" charset="0"/>
                      </a:rPr>
                      <m:t>𝑛</m:t>
                    </m:r>
                  </m:oMath>
                </a14:m>
                <a:r>
                  <a:rPr lang="en-US" altLang="zh-CN" dirty="0" smtClean="0"/>
                  <a:t> </a:t>
                </a:r>
                <a:r>
                  <a:rPr lang="zh-CN" altLang="en-US" dirty="0" smtClean="0"/>
                  <a:t>阶</a:t>
                </a:r>
                <a:r>
                  <a:rPr lang="zh-CN" altLang="en-US" dirty="0"/>
                  <a:t>导数的方法</a:t>
                </a:r>
                <a:r>
                  <a:rPr lang="zh-CN" altLang="en-US" dirty="0" smtClean="0"/>
                  <a:t>我们称为</a:t>
                </a:r>
                <a:r>
                  <a:rPr lang="zh-CN" altLang="en-US" dirty="0" smtClean="0">
                    <a:solidFill>
                      <a:srgbClr val="00B050"/>
                    </a:solidFill>
                  </a:rPr>
                  <a:t>直接法</a:t>
                </a:r>
                <a:r>
                  <a:rPr lang="en-US" altLang="zh-CN" dirty="0" smtClean="0"/>
                  <a:t>.</a:t>
                </a:r>
              </a:p>
              <a:p>
                <a:r>
                  <a:rPr lang="zh-CN" altLang="en-US" dirty="0" smtClean="0"/>
                  <a:t>利用</a:t>
                </a:r>
                <a:r>
                  <a:rPr lang="zh-CN" altLang="en-US" dirty="0"/>
                  <a:t>直接法可以求一些简单函数的</a:t>
                </a:r>
                <a:r>
                  <a:rPr lang="zh-CN" altLang="en-US" dirty="0" smtClean="0"/>
                  <a:t>高阶导数</a:t>
                </a:r>
                <a:r>
                  <a:rPr lang="en-US" altLang="zh-CN" dirty="0" smtClean="0"/>
                  <a:t>. </a:t>
                </a:r>
                <a:r>
                  <a:rPr lang="zh-CN" altLang="en-US" dirty="0" smtClean="0"/>
                  <a:t>对于复杂</a:t>
                </a:r>
                <a:r>
                  <a:rPr lang="zh-CN" altLang="en-US" dirty="0"/>
                  <a:t>的</a:t>
                </a:r>
                <a:r>
                  <a:rPr lang="zh-CN" altLang="en-US" dirty="0" smtClean="0"/>
                  <a:t>函数</a:t>
                </a:r>
                <a:r>
                  <a:rPr lang="en-US" altLang="zh-CN" dirty="0" smtClean="0"/>
                  <a:t>, </a:t>
                </a:r>
                <a:r>
                  <a:rPr lang="zh-CN" altLang="en-US" dirty="0" smtClean="0"/>
                  <a:t>用</a:t>
                </a:r>
                <a:r>
                  <a:rPr lang="zh-CN" altLang="en-US" dirty="0"/>
                  <a:t>直接法很难求</a:t>
                </a:r>
                <a:r>
                  <a:rPr lang="zh-CN" altLang="en-US" dirty="0" smtClean="0"/>
                  <a:t>出 </a:t>
                </a:r>
                <a14:m>
                  <m:oMath xmlns:m="http://schemas.openxmlformats.org/officeDocument/2006/math">
                    <m:r>
                      <a:rPr lang="en-US" altLang="zh-CN" i="1" dirty="0" smtClean="0">
                        <a:latin typeface="Cambria Math" panose="02040503050406030204" pitchFamily="18" charset="0"/>
                      </a:rPr>
                      <m:t>𝑛</m:t>
                    </m:r>
                  </m:oMath>
                </a14:m>
                <a:r>
                  <a:rPr lang="en-US" altLang="zh-CN" dirty="0" smtClean="0"/>
                  <a:t> </a:t>
                </a:r>
                <a:r>
                  <a:rPr lang="zh-CN" altLang="en-US" dirty="0" smtClean="0"/>
                  <a:t>阶导数</a:t>
                </a:r>
                <a:r>
                  <a:rPr lang="en-US" altLang="zh-CN" dirty="0" smtClean="0"/>
                  <a:t>. </a:t>
                </a:r>
                <a:r>
                  <a:rPr lang="zh-CN" altLang="en-US" dirty="0" smtClean="0"/>
                  <a:t>下面</a:t>
                </a:r>
                <a:r>
                  <a:rPr lang="zh-CN" altLang="en-US" dirty="0"/>
                  <a:t>介绍</a:t>
                </a:r>
                <a:r>
                  <a:rPr lang="zh-CN" altLang="en-US" dirty="0" smtClean="0"/>
                  <a:t>间接法</a:t>
                </a:r>
                <a:r>
                  <a:rPr lang="en-US" altLang="zh-CN" dirty="0" smtClean="0"/>
                  <a:t>, </a:t>
                </a:r>
                <a:r>
                  <a:rPr lang="zh-CN" altLang="en-US" dirty="0" smtClean="0"/>
                  <a:t>为此</a:t>
                </a:r>
                <a:r>
                  <a:rPr lang="zh-CN" altLang="en-US" dirty="0"/>
                  <a:t>先介绍</a:t>
                </a:r>
                <a:r>
                  <a:rPr lang="zh-CN" altLang="en-US" dirty="0">
                    <a:solidFill>
                      <a:srgbClr val="00B050"/>
                    </a:solidFill>
                  </a:rPr>
                  <a:t>高阶导数的运算</a:t>
                </a:r>
                <a:r>
                  <a:rPr lang="zh-CN" altLang="en-US" dirty="0" smtClean="0">
                    <a:solidFill>
                      <a:srgbClr val="00B050"/>
                    </a:solidFill>
                  </a:rPr>
                  <a:t>法则</a:t>
                </a:r>
                <a:r>
                  <a:rPr lang="en-US" altLang="zh-CN" dirty="0" smtClean="0"/>
                  <a:t>.</a:t>
                </a:r>
              </a:p>
              <a:p>
                <a:pPr marL="0" indent="0">
                  <a:lnSpc>
                    <a:spcPct val="110000"/>
                  </a:lnSpc>
                  <a:spcAft>
                    <a:spcPts val="0"/>
                  </a:spcAft>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𝐶𝑢</m:t>
                              </m:r>
                            </m:e>
                          </m:d>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𝐶</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oMath>
                  </m:oMathPara>
                </a14:m>
                <a:endParaRPr lang="en-US" altLang="zh-CN" b="0" dirty="0" smtClean="0"/>
              </a:p>
              <a:p>
                <a:pPr marL="0" indent="0">
                  <a:lnSpc>
                    <a:spcPct val="110000"/>
                  </a:lnSpc>
                  <a:spcAft>
                    <a:spcPts val="0"/>
                  </a:spcAft>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𝑢𝑣</m:t>
                              </m:r>
                            </m:e>
                          </m:d>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sup>
                        <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C</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𝑘</m:t>
                              </m:r>
                            </m:sup>
                          </m:sSub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up>
                          </m:sSup>
                        </m:e>
                      </m:nary>
                      <m:r>
                        <a:rPr lang="en-US" altLang="zh-CN" b="0" i="1" smtClean="0">
                          <a:latin typeface="Cambria Math" panose="02040503050406030204" pitchFamily="18" charset="0"/>
                        </a:rPr>
                        <m:t>  (</m:t>
                      </m:r>
                      <m:r>
                        <a:rPr lang="zh-CN" altLang="en-US" i="1">
                          <a:latin typeface="Cambria Math" panose="02040503050406030204" pitchFamily="18" charset="0"/>
                        </a:rPr>
                        <m:t>莱布尼兹</m:t>
                      </m:r>
                      <m:r>
                        <a:rPr lang="zh-CN" altLang="en-US" i="1" smtClean="0">
                          <a:latin typeface="Cambria Math" panose="02040503050406030204" pitchFamily="18" charset="0"/>
                        </a:rPr>
                        <m:t>公式</m:t>
                      </m:r>
                      <m:r>
                        <a:rPr lang="en-US" altLang="zh-CN" b="0" i="1" smtClean="0">
                          <a:latin typeface="Cambria Math" panose="02040503050406030204" pitchFamily="18" charset="0"/>
                        </a:rPr>
                        <m:t>).</m:t>
                      </m:r>
                    </m:oMath>
                  </m:oMathPara>
                </a14:m>
                <a:endParaRPr lang="en-US" altLang="zh-CN" b="0" dirty="0" smtClean="0"/>
              </a:p>
              <a:p>
                <a:r>
                  <a:rPr lang="zh-CN" altLang="en-US" dirty="0"/>
                  <a:t>特别</a:t>
                </a:r>
                <a:r>
                  <a:rPr lang="zh-CN" altLang="en-US" dirty="0" smtClean="0"/>
                  <a:t>地</a:t>
                </a:r>
                <a:r>
                  <a:rPr lang="en-US" altLang="zh-CN" dirty="0" smtClean="0"/>
                  <a:t>,</a:t>
                </a:r>
                <a:r>
                  <a:rPr lang="zh-CN" altLang="en-US" dirty="0" smtClean="0"/>
                  <a:t>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𝑢𝑣</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𝑣</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𝑢</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 </m:t>
                    </m:r>
                  </m:oMath>
                </a14:m>
                <a:endParaRPr lang="en-US" altLang="zh-CN" b="0" i="1" dirty="0" smtClean="0">
                  <a:latin typeface="Cambria Math" panose="02040503050406030204" pitchFamily="18" charset="0"/>
                </a:endParaRPr>
              </a:p>
              <a:p>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𝑢𝑣</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𝑣</m:t>
                    </m:r>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𝑣</m:t>
                    </m:r>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endParaRPr lang="zh-CN" altLang="en-US" dirty="0"/>
              </a:p>
              <a:p>
                <a:endParaRPr lang="en-US" altLang="zh-CN" dirty="0">
                  <a:latin typeface="Cambria Math" panose="02040503050406030204" pitchFamily="18" charset="0"/>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22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利用高阶导数运算法则</a:t>
                </a:r>
                <a:r>
                  <a:rPr lang="en-US" altLang="zh-CN" dirty="0" smtClean="0"/>
                  <a:t>, </a:t>
                </a:r>
                <a:r>
                  <a:rPr lang="zh-CN" altLang="en-US" dirty="0" smtClean="0"/>
                  <a:t>以及常用高阶导数公式</a:t>
                </a:r>
                <a:r>
                  <a:rPr lang="en-US" altLang="zh-CN" dirty="0" smtClean="0"/>
                  <a:t>, </a:t>
                </a:r>
                <a:r>
                  <a:rPr lang="zh-CN" altLang="en-US" dirty="0" smtClean="0"/>
                  <a:t>通过适当的函数变形求出函数 </a:t>
                </a:r>
                <a14:m>
                  <m:oMath xmlns:m="http://schemas.openxmlformats.org/officeDocument/2006/math">
                    <m:r>
                      <a:rPr lang="en-US" altLang="zh-CN" i="1" dirty="0" smtClean="0">
                        <a:latin typeface="Cambria Math" panose="02040503050406030204" pitchFamily="18" charset="0"/>
                      </a:rPr>
                      <m:t>𝑛</m:t>
                    </m:r>
                  </m:oMath>
                </a14:m>
                <a:r>
                  <a:rPr lang="en-US" altLang="zh-CN" dirty="0" smtClean="0"/>
                  <a:t> </a:t>
                </a:r>
                <a:r>
                  <a:rPr lang="zh-CN" altLang="en-US" dirty="0" smtClean="0"/>
                  <a:t>阶导数的方法称为</a:t>
                </a:r>
                <a:r>
                  <a:rPr lang="zh-CN" altLang="en-US" dirty="0" smtClean="0">
                    <a:solidFill>
                      <a:srgbClr val="00B050"/>
                    </a:solidFill>
                  </a:rPr>
                  <a:t>间接法</a:t>
                </a:r>
                <a:r>
                  <a:rPr lang="en-US" altLang="zh-CN" dirty="0" smtClean="0"/>
                  <a:t>.</a:t>
                </a:r>
                <a:endParaRPr lang="en-US" altLang="zh-CN" dirty="0"/>
              </a:p>
              <a:p>
                <a:r>
                  <a:rPr lang="zh-CN" altLang="en-US" dirty="0">
                    <a:solidFill>
                      <a:srgbClr val="0000FF"/>
                    </a:solidFill>
                  </a:rPr>
                  <a:t>例</a:t>
                </a:r>
                <a:r>
                  <a:rPr lang="zh-CN" altLang="en-US" dirty="0"/>
                  <a:t> 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1−2</m:t>
                            </m:r>
                            <m:r>
                              <a:rPr lang="en-US" altLang="zh-CN" i="1">
                                <a:latin typeface="Cambria Math" panose="02040503050406030204" pitchFamily="18" charset="0"/>
                              </a:rPr>
                              <m:t>𝑥</m:t>
                            </m:r>
                          </m:e>
                        </m:d>
                      </m:e>
                    </m:func>
                  </m:oMath>
                </a14:m>
                <a:r>
                  <a:rPr lang="en-US" altLang="zh-CN" dirty="0"/>
                  <a:t> </a:t>
                </a:r>
                <a:r>
                  <a:rPr lang="zh-CN" altLang="en-US" dirty="0"/>
                  <a:t>在点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zh-CN" altLang="en-US" dirty="0"/>
                  <a:t> 处的 </a:t>
                </a:r>
                <a14:m>
                  <m:oMath xmlns:m="http://schemas.openxmlformats.org/officeDocument/2006/math">
                    <m:r>
                      <a:rPr lang="en-US" altLang="zh-CN" i="1">
                        <a:latin typeface="Cambria Math" panose="02040503050406030204" pitchFamily="18" charset="0"/>
                      </a:rPr>
                      <m:t>𝑛</m:t>
                    </m:r>
                  </m:oMath>
                </a14:m>
                <a:r>
                  <a:rPr lang="zh-CN" altLang="en-US" dirty="0"/>
                  <a:t> 阶导数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oMath>
                </a14:m>
                <a:r>
                  <a:rPr lang="en-US" altLang="zh-CN" dirty="0"/>
                  <a:t>______.</a:t>
                </a:r>
              </a:p>
              <a:p>
                <a:r>
                  <a:rPr lang="zh-CN" altLang="en-US" dirty="0">
                    <a:solidFill>
                      <a:srgbClr val="0000FF"/>
                    </a:solidFill>
                  </a:rPr>
                  <a:t>解</a:t>
                </a:r>
                <a:r>
                  <a:rPr lang="zh-CN" altLang="en-US" dirty="0"/>
                  <a:t> 由于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2</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r>
                              <a:rPr lang="en-US" altLang="zh-CN" i="1">
                                <a:latin typeface="Cambria Math" panose="02040503050406030204" pitchFamily="18" charset="0"/>
                              </a:rPr>
                              <m:t>𝑥</m:t>
                            </m:r>
                          </m:e>
                        </m:d>
                      </m:e>
                    </m:func>
                  </m:oMath>
                </a14:m>
                <a:r>
                  <a:rPr lang="en-US" altLang="zh-CN" dirty="0"/>
                  <a:t>, </a:t>
                </a:r>
                <a:r>
                  <a:rPr lang="zh-CN" altLang="en-US" dirty="0"/>
                  <a:t>因此</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r>
                                        <a:rPr lang="en-US" altLang="zh-CN" i="1">
                                          <a:latin typeface="Cambria Math" panose="02040503050406030204" pitchFamily="18" charset="0"/>
                                        </a:rPr>
                                        <m:t>𝑥</m:t>
                                      </m:r>
                                    </m:e>
                                  </m:d>
                                </m:e>
                              </m:func>
                            </m:e>
                          </m:d>
                        </m:e>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en>
                              </m:f>
                            </m:e>
                          </m:d>
                        </m:e>
                        <m:sup>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i="1">
                              <a:latin typeface="Cambria Math" panose="02040503050406030204" pitchFamily="18" charset="0"/>
                            </a:rPr>
                            <m:t>−1</m:t>
                          </m:r>
                        </m:sup>
                      </m:sSup>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r>
                            <a:rPr lang="en-US" altLang="zh-CN" i="1">
                              <a:latin typeface="Cambria Math" panose="02040503050406030204" pitchFamily="18" charset="0"/>
                            </a:rPr>
                            <m:t>!</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e>
                              </m:d>
                            </m:e>
                            <m:sup>
                              <m:r>
                                <a:rPr lang="en-US" altLang="zh-CN" i="1">
                                  <a:latin typeface="Cambria Math" panose="02040503050406030204" pitchFamily="18" charset="0"/>
                                </a:rPr>
                                <m:t>𝑛</m:t>
                              </m:r>
                            </m:sup>
                          </m:sSup>
                        </m:den>
                      </m:f>
                      <m:r>
                        <a:rPr lang="en-US" altLang="zh-CN" i="1">
                          <a:latin typeface="Cambria Math" panose="02040503050406030204" pitchFamily="18" charset="0"/>
                        </a:rPr>
                        <m:t>,</m:t>
                      </m:r>
                    </m:oMath>
                  </m:oMathPara>
                </a14:m>
                <a:endParaRPr lang="en-US" altLang="zh-CN" i="1" dirty="0">
                  <a:latin typeface="Cambria Math" panose="02040503050406030204" pitchFamily="18" charset="0"/>
                </a:endParaRPr>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−1</m:t>
                        </m:r>
                      </m:e>
                    </m:d>
                    <m:r>
                      <a:rPr lang="en-US" altLang="zh-CN" i="1">
                        <a:latin typeface="Cambria Math" panose="02040503050406030204" pitchFamily="18" charset="0"/>
                      </a:rPr>
                      <m:t>!.</m:t>
                    </m:r>
                  </m:oMath>
                </a14:m>
                <a:endParaRPr lang="en-US" altLang="zh-CN" i="1" dirty="0">
                  <a:latin typeface="Cambria Math" panose="02040503050406030204" pitchFamily="18" charset="0"/>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3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a:solidFill>
                      <a:srgbClr val="0000FF"/>
                    </a:solidFill>
                  </a:rPr>
                  <a:t>例</a:t>
                </a:r>
                <a:r>
                  <a:rPr lang="zh-CN" altLang="en-US" dirty="0"/>
                  <a:t> 设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r>
                                  <a:rPr lang="en-US" altLang="zh-CN" i="1">
                                    <a:latin typeface="Cambria Math" panose="02040503050406030204" pitchFamily="18" charset="0"/>
                                  </a:rPr>
                                  <m:t>1−</m:t>
                                </m:r>
                                <m:r>
                                  <a:rPr lang="en-US" altLang="zh-CN" i="1">
                                    <a:latin typeface="Cambria Math" panose="02040503050406030204" pitchFamily="18" charset="0"/>
                                  </a:rPr>
                                  <m:t>𝑥</m:t>
                                </m:r>
                              </m:num>
                              <m:den>
                                <m:r>
                                  <a:rPr lang="en-US" altLang="zh-CN" i="1">
                                    <a:latin typeface="Cambria Math" panose="02040503050406030204" pitchFamily="18" charset="0"/>
                                  </a:rPr>
                                  <m:t>1+</m:t>
                                </m:r>
                                <m:r>
                                  <a:rPr lang="en-US" altLang="zh-CN" i="1">
                                    <a:latin typeface="Cambria Math" panose="02040503050406030204" pitchFamily="18" charset="0"/>
                                  </a:rPr>
                                  <m:t>𝑥</m:t>
                                </m:r>
                              </m:den>
                            </m:f>
                          </m:e>
                        </m:rad>
                      </m:e>
                    </m:func>
                  </m:oMath>
                </a14:m>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d>
                          <m:dPr>
                            <m:ctrlPr>
                              <a:rPr lang="en-US" altLang="zh-CN" i="1">
                                <a:latin typeface="Cambria Math" panose="02040503050406030204" pitchFamily="18" charset="0"/>
                              </a:rPr>
                            </m:ctrlPr>
                          </m:dPr>
                          <m:e>
                            <m:r>
                              <a:rPr lang="en-US" altLang="zh-CN" i="1">
                                <a:latin typeface="Cambria Math" panose="02040503050406030204" pitchFamily="18" charset="0"/>
                              </a:rPr>
                              <m:t>99</m:t>
                            </m:r>
                          </m:e>
                        </m:d>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oMath>
                </a14:m>
                <a:r>
                  <a:rPr lang="en-US" altLang="zh-CN" dirty="0"/>
                  <a:t>______.</a:t>
                </a:r>
              </a:p>
              <a:p>
                <a:r>
                  <a:rPr lang="zh-CN" altLang="en-US" dirty="0">
                    <a:solidFill>
                      <a:srgbClr val="0000FF"/>
                    </a:solidFill>
                  </a:rPr>
                  <a:t>解 </a:t>
                </a:r>
                <a:r>
                  <a:rPr lang="zh-CN" altLang="en-US" dirty="0"/>
                  <a:t>由于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func>
                      </m:e>
                    </m:d>
                  </m:oMath>
                </a14:m>
                <a:r>
                  <a:rPr lang="en-US" altLang="zh-CN" dirty="0"/>
                  <a:t>, </a:t>
                </a:r>
                <a:r>
                  <a:rPr lang="zh-CN" altLang="en-US" dirty="0"/>
                  <a:t>因此</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d>
                            <m:dPr>
                              <m:ctrlPr>
                                <a:rPr lang="en-US" altLang="zh-CN" i="1">
                                  <a:latin typeface="Cambria Math" panose="02040503050406030204" pitchFamily="18" charset="0"/>
                                </a:rPr>
                              </m:ctrlPr>
                            </m:dPr>
                            <m:e>
                              <m:r>
                                <a:rPr lang="en-US" altLang="zh-CN" i="1">
                                  <a:latin typeface="Cambria Math" panose="02040503050406030204" pitchFamily="18" charset="0"/>
                                </a:rPr>
                                <m:t>99</m:t>
                              </m:r>
                            </m:e>
                          </m:d>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func>
                                </m:e>
                              </m:d>
                            </m:e>
                            <m:sup>
                              <m:d>
                                <m:dPr>
                                  <m:ctrlPr>
                                    <a:rPr lang="en-US" altLang="zh-CN" i="1">
                                      <a:latin typeface="Cambria Math" panose="02040503050406030204" pitchFamily="18" charset="0"/>
                                    </a:rPr>
                                  </m:ctrlPr>
                                </m:dPr>
                                <m:e>
                                  <m:r>
                                    <a:rPr lang="en-US" altLang="zh-CN" i="1">
                                      <a:latin typeface="Cambria Math" panose="02040503050406030204" pitchFamily="18" charset="0"/>
                                    </a:rPr>
                                    <m:t>99</m:t>
                                  </m:r>
                                </m:e>
                              </m:d>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func>
                                </m:e>
                              </m:d>
                            </m:e>
                            <m:sup>
                              <m:d>
                                <m:dPr>
                                  <m:ctrlPr>
                                    <a:rPr lang="en-US" altLang="zh-CN" i="1">
                                      <a:latin typeface="Cambria Math" panose="02040503050406030204" pitchFamily="18" charset="0"/>
                                    </a:rPr>
                                  </m:ctrlPr>
                                </m:dPr>
                                <m:e>
                                  <m:r>
                                    <a:rPr lang="en-US" altLang="zh-CN" i="1">
                                      <a:latin typeface="Cambria Math" panose="02040503050406030204" pitchFamily="18" charset="0"/>
                                    </a:rPr>
                                    <m:t>99</m:t>
                                  </m:r>
                                </m:e>
                              </m:d>
                            </m:sup>
                          </m:sSup>
                        </m:e>
                      </m:d>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98!</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sup>
                                  <m:r>
                                    <a:rPr lang="en-US" altLang="zh-CN" i="1">
                                      <a:latin typeface="Cambria Math" panose="02040503050406030204" pitchFamily="18" charset="0"/>
                                    </a:rPr>
                                    <m:t>99</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98</m:t>
                                  </m:r>
                                </m:sup>
                              </m:sSup>
                              <m:r>
                                <a:rPr lang="en-US" altLang="zh-CN" i="1">
                                  <a:latin typeface="Cambria Math" panose="02040503050406030204" pitchFamily="18" charset="0"/>
                                </a:rPr>
                                <m:t>98!</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sup>
                                  <m:r>
                                    <a:rPr lang="en-US" altLang="zh-CN" i="1">
                                      <a:latin typeface="Cambria Math" panose="02040503050406030204" pitchFamily="18" charset="0"/>
                                    </a:rPr>
                                    <m:t>99</m:t>
                                  </m:r>
                                </m:sup>
                              </m:sSup>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98!</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sup>
                                  <m:r>
                                    <a:rPr lang="en-US" altLang="zh-CN" i="1">
                                      <a:latin typeface="Cambria Math" panose="02040503050406030204" pitchFamily="18" charset="0"/>
                                    </a:rPr>
                                    <m:t>99</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sup>
                                  <m:r>
                                    <a:rPr lang="en-US" altLang="zh-CN" i="1">
                                      <a:latin typeface="Cambria Math" panose="02040503050406030204" pitchFamily="18" charset="0"/>
                                    </a:rPr>
                                    <m:t>99</m:t>
                                  </m:r>
                                </m:sup>
                              </m:sSup>
                            </m:den>
                          </m:f>
                        </m:e>
                      </m:d>
                      <m:r>
                        <a:rPr lang="en-US" altLang="zh-CN">
                          <a:latin typeface="Cambria Math" panose="02040503050406030204" pitchFamily="18" charset="0"/>
                        </a:rPr>
                        <m:t>,</m:t>
                      </m:r>
                    </m:oMath>
                  </m:oMathPara>
                </a14:m>
                <a:endParaRPr lang="en-US" altLang="zh-CN" dirty="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d>
                          <m:dPr>
                            <m:ctrlPr>
                              <a:rPr lang="en-US" altLang="zh-CN" i="1">
                                <a:latin typeface="Cambria Math" panose="02040503050406030204" pitchFamily="18" charset="0"/>
                              </a:rPr>
                            </m:ctrlPr>
                          </m:dPr>
                          <m:e>
                            <m:r>
                              <a:rPr lang="en-US" altLang="zh-CN" i="1">
                                <a:latin typeface="Cambria Math" panose="02040503050406030204" pitchFamily="18" charset="0"/>
                              </a:rPr>
                              <m:t>99</m:t>
                            </m:r>
                          </m:e>
                        </m:d>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=−98!</m:t>
                    </m:r>
                  </m:oMath>
                </a14:m>
                <a:r>
                  <a:rPr lang="en-US" altLang="zh-CN" dirty="0"/>
                  <a:t>.</a:t>
                </a:r>
                <a:endParaRPr lang="zh-CN" altLang="en-US"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675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oMath>
                </a14:m>
                <a:r>
                  <a:rPr lang="en-US" altLang="zh-CN" dirty="0" smtClean="0"/>
                  <a:t> </a:t>
                </a:r>
                <a:r>
                  <a:rPr lang="zh-CN" altLang="en-US" dirty="0" smtClean="0"/>
                  <a:t>的各阶导数</a:t>
                </a:r>
                <a:r>
                  <a:rPr lang="en-US" altLang="zh-CN" dirty="0" smtClean="0"/>
                  <a:t>.</a:t>
                </a:r>
                <a:endParaRPr lang="en-US" altLang="zh-CN" dirty="0"/>
              </a:p>
              <a:p>
                <a:r>
                  <a:rPr lang="zh-CN" altLang="en-US" dirty="0">
                    <a:solidFill>
                      <a:srgbClr val="0000FF"/>
                    </a:solidFill>
                  </a:rPr>
                  <a:t>解</a:t>
                </a:r>
                <a:r>
                  <a:rPr lang="zh-CN" altLang="en-US" dirty="0"/>
                  <a:t> </a:t>
                </a:r>
                <a:r>
                  <a:rPr lang="zh-CN" altLang="en-US" dirty="0" smtClean="0"/>
                  <a:t>由于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b="0" i="1" smtClean="0">
                                <a:latin typeface="Cambria Math" panose="02040503050406030204" pitchFamily="18" charset="0"/>
                              </a:rPr>
                              <m:t>+1</m:t>
                            </m:r>
                          </m:den>
                        </m:f>
                      </m:e>
                    </m:d>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−1</m:t>
                                      </m:r>
                                    </m:den>
                                  </m:f>
                                </m:e>
                              </m:d>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i="1">
                                          <a:latin typeface="Cambria Math" panose="02040503050406030204" pitchFamily="18" charset="0"/>
                                        </a:rPr>
                                        <m:t>+1</m:t>
                                      </m:r>
                                    </m:den>
                                  </m:f>
                                </m:e>
                              </m:d>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e>
                      </m:d>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𝑛</m:t>
                                  </m:r>
                                </m:sup>
                              </m:sSup>
                              <m:r>
                                <a:rPr lang="en-US" altLang="zh-CN" i="1">
                                  <a:latin typeface="Cambria Math" panose="02040503050406030204" pitchFamily="18" charset="0"/>
                                </a:rPr>
                                <m:t>𝑛</m:t>
                              </m:r>
                              <m:r>
                                <a:rPr lang="en-US" altLang="zh-CN" i="1">
                                  <a:latin typeface="Cambria Math" panose="02040503050406030204" pitchFamily="18" charset="0"/>
                                </a:rPr>
                                <m:t>!</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i="1">
                                      <a:latin typeface="Cambria Math" panose="02040503050406030204" pitchFamily="18" charset="0"/>
                                    </a:rPr>
                                    <m:t>+1</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𝑛</m:t>
                                  </m:r>
                                </m:sup>
                              </m:sSup>
                              <m:r>
                                <a:rPr lang="en-US" altLang="zh-CN" i="1">
                                  <a:latin typeface="Cambria Math" panose="02040503050406030204" pitchFamily="18" charset="0"/>
                                </a:rPr>
                                <m:t>𝑛</m:t>
                              </m:r>
                              <m:r>
                                <a:rPr lang="en-US" altLang="zh-CN" i="1">
                                  <a:latin typeface="Cambria Math" panose="02040503050406030204" pitchFamily="18" charset="0"/>
                                </a:rPr>
                                <m:t>!</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i="1">
                                      <a:latin typeface="Cambria Math" panose="02040503050406030204" pitchFamily="18" charset="0"/>
                                    </a:rPr>
                                    <m:t>+1</m:t>
                                  </m:r>
                                </m:sup>
                              </m:sSup>
                            </m:den>
                          </m:f>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b="0" i="1" smtClean="0">
                                  <a:latin typeface="Cambria Math" panose="02040503050406030204" pitchFamily="18" charset="0"/>
                                </a:rPr>
                                <m:t>+1</m:t>
                              </m:r>
                            </m:sup>
                          </m:sSup>
                          <m:r>
                            <a:rPr lang="en-US" altLang="zh-CN" i="1">
                              <a:latin typeface="Cambria Math" panose="02040503050406030204" pitchFamily="18" charset="0"/>
                            </a:rPr>
                            <m:t>𝑛</m:t>
                          </m:r>
                          <m:r>
                            <a:rPr lang="en-US" altLang="zh-CN" i="1">
                              <a:latin typeface="Cambria Math" panose="02040503050406030204" pitchFamily="18" charset="0"/>
                            </a:rPr>
                            <m:t>!</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i="1">
                                      <a:latin typeface="Cambria Math" panose="02040503050406030204" pitchFamily="18" charset="0"/>
                                    </a:rPr>
                                    <m:t>+1</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i="1">
                                      <a:latin typeface="Cambria Math" panose="02040503050406030204" pitchFamily="18" charset="0"/>
                                    </a:rPr>
                                    <m:t>+1</m:t>
                                  </m:r>
                                </m:sup>
                              </m:sSup>
                            </m:den>
                          </m:f>
                        </m:e>
                      </m:d>
                      <m:r>
                        <a:rPr lang="en-US" altLang="zh-CN" b="0" i="0" smtClean="0">
                          <a:latin typeface="Cambria Math" panose="02040503050406030204" pitchFamily="18" charset="0"/>
                        </a:rPr>
                        <m:t>.</m:t>
                      </m:r>
                    </m:oMath>
                  </m:oMathPara>
                </a14:m>
                <a:endParaRPr lang="en-US" altLang="zh-CN" b="0"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3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den>
                    </m:f>
                  </m:oMath>
                </a14:m>
                <a:r>
                  <a:rPr lang="en-US" altLang="zh-CN" dirty="0" smtClean="0"/>
                  <a:t> </a:t>
                </a:r>
                <a:r>
                  <a:rPr lang="zh-CN" altLang="en-US" dirty="0" smtClean="0"/>
                  <a:t>的各阶导数</a:t>
                </a:r>
                <a:r>
                  <a:rPr lang="en-US" altLang="zh-CN" dirty="0" smtClean="0"/>
                  <a:t>.</a:t>
                </a:r>
                <a:endParaRPr lang="en-US" altLang="zh-CN" dirty="0"/>
              </a:p>
              <a:p>
                <a:r>
                  <a:rPr lang="zh-CN" altLang="en-US" dirty="0">
                    <a:solidFill>
                      <a:srgbClr val="0000FF"/>
                    </a:solidFill>
                  </a:rPr>
                  <a:t>解</a:t>
                </a:r>
                <a:r>
                  <a:rPr lang="zh-CN" altLang="en-US" dirty="0"/>
                  <a:t> </a:t>
                </a:r>
                <a:r>
                  <a:rPr lang="zh-CN" altLang="en-US" dirty="0" smtClean="0"/>
                  <a:t>由于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b="0" i="1" smtClean="0">
                                <a:latin typeface="Cambria Math" panose="02040503050406030204" pitchFamily="18" charset="0"/>
                              </a:rPr>
                              <m:t>+1</m:t>
                            </m:r>
                          </m:den>
                        </m:f>
                      </m:e>
                    </m:d>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−1</m:t>
                                      </m:r>
                                    </m:den>
                                  </m:f>
                                </m:e>
                              </m:d>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i="1">
                                          <a:latin typeface="Cambria Math" panose="02040503050406030204" pitchFamily="18" charset="0"/>
                                        </a:rPr>
                                        <m:t>+1</m:t>
                                      </m:r>
                                    </m:den>
                                  </m:f>
                                </m:e>
                              </m:d>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e>
                      </m:d>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𝑛</m:t>
                                  </m:r>
                                </m:sup>
                              </m:sSup>
                              <m:r>
                                <a:rPr lang="en-US" altLang="zh-CN" i="1">
                                  <a:latin typeface="Cambria Math" panose="02040503050406030204" pitchFamily="18" charset="0"/>
                                </a:rPr>
                                <m:t>𝑛</m:t>
                              </m:r>
                              <m:r>
                                <a:rPr lang="en-US" altLang="zh-CN" i="1">
                                  <a:latin typeface="Cambria Math" panose="02040503050406030204" pitchFamily="18" charset="0"/>
                                </a:rPr>
                                <m:t>!</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i="1">
                                      <a:latin typeface="Cambria Math" panose="02040503050406030204" pitchFamily="18" charset="0"/>
                                    </a:rPr>
                                    <m:t>+1</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𝑛</m:t>
                                  </m:r>
                                </m:sup>
                              </m:sSup>
                              <m:r>
                                <a:rPr lang="en-US" altLang="zh-CN" i="1">
                                  <a:latin typeface="Cambria Math" panose="02040503050406030204" pitchFamily="18" charset="0"/>
                                </a:rPr>
                                <m:t>𝑛</m:t>
                              </m:r>
                              <m:r>
                                <a:rPr lang="en-US" altLang="zh-CN" i="1">
                                  <a:latin typeface="Cambria Math" panose="02040503050406030204" pitchFamily="18" charset="0"/>
                                </a:rPr>
                                <m:t>!</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i="1">
                                      <a:latin typeface="Cambria Math" panose="02040503050406030204" pitchFamily="18" charset="0"/>
                                    </a:rPr>
                                    <m:t>+1</m:t>
                                  </m:r>
                                </m:sup>
                              </m:sSup>
                            </m:den>
                          </m:f>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𝑛</m:t>
                              </m:r>
                            </m:sup>
                          </m:sSup>
                          <m:r>
                            <a:rPr lang="en-US" altLang="zh-CN" i="1">
                              <a:latin typeface="Cambria Math" panose="02040503050406030204" pitchFamily="18" charset="0"/>
                            </a:rPr>
                            <m:t>𝑛</m:t>
                          </m:r>
                          <m:r>
                            <a:rPr lang="en-US" altLang="zh-CN" i="1">
                              <a:latin typeface="Cambria Math" panose="02040503050406030204" pitchFamily="18" charset="0"/>
                            </a:rPr>
                            <m:t>!</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i="1">
                                      <a:latin typeface="Cambria Math" panose="02040503050406030204" pitchFamily="18" charset="0"/>
                                    </a:rPr>
                                    <m:t>+1</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i="1">
                                      <a:latin typeface="Cambria Math" panose="02040503050406030204" pitchFamily="18" charset="0"/>
                                    </a:rPr>
                                    <m:t>+1</m:t>
                                  </m:r>
                                </m:sup>
                              </m:sSup>
                            </m:den>
                          </m:f>
                        </m:e>
                      </m:d>
                      <m:r>
                        <a:rPr lang="en-US" altLang="zh-CN" b="0" i="0" smtClean="0">
                          <a:latin typeface="Cambria Math" panose="02040503050406030204" pitchFamily="18" charset="0"/>
                        </a:rPr>
                        <m:t>.</m:t>
                      </m:r>
                    </m:oMath>
                  </m:oMathPara>
                </a14:m>
                <a:endParaRPr lang="en-US" altLang="zh-CN" b="0"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431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sin</m:t>
                            </m:r>
                          </m:e>
                          <m:sup>
                            <m:r>
                              <a:rPr lang="en-US" altLang="zh-CN" b="0" i="1" smtClean="0">
                                <a:latin typeface="Cambria Math" panose="02040503050406030204" pitchFamily="18" charset="0"/>
                              </a:rPr>
                              <m:t>4</m:t>
                            </m:r>
                          </m:sup>
                        </m:sSup>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cos</m:t>
                            </m:r>
                          </m:e>
                          <m:sup>
                            <m:r>
                              <a:rPr lang="en-US" altLang="zh-CN" b="0" i="1" smtClean="0">
                                <a:latin typeface="Cambria Math" panose="02040503050406030204" pitchFamily="18" charset="0"/>
                              </a:rPr>
                              <m:t>4</m:t>
                            </m:r>
                          </m:sup>
                        </m:sSup>
                      </m:fName>
                      <m:e>
                        <m:r>
                          <a:rPr lang="en-US" altLang="zh-CN" b="0" i="1" smtClean="0">
                            <a:latin typeface="Cambria Math" panose="02040503050406030204" pitchFamily="18" charset="0"/>
                          </a:rPr>
                          <m:t>𝑥</m:t>
                        </m:r>
                      </m:e>
                    </m:func>
                  </m:oMath>
                </a14:m>
                <a:r>
                  <a:rPr lang="en-US" altLang="zh-CN" dirty="0" smtClean="0"/>
                  <a:t> </a:t>
                </a:r>
                <a:r>
                  <a:rPr lang="zh-CN" altLang="en-US" dirty="0" smtClean="0"/>
                  <a:t>的 </a:t>
                </a:r>
                <a14:m>
                  <m:oMath xmlns:m="http://schemas.openxmlformats.org/officeDocument/2006/math">
                    <m:r>
                      <a:rPr lang="en-US" altLang="zh-CN" i="1" dirty="0" smtClean="0">
                        <a:latin typeface="Cambria Math" panose="02040503050406030204" pitchFamily="18" charset="0"/>
                      </a:rPr>
                      <m:t>10</m:t>
                    </m:r>
                  </m:oMath>
                </a14:m>
                <a:r>
                  <a:rPr lang="en-US" altLang="zh-CN" dirty="0" smtClean="0"/>
                  <a:t> </a:t>
                </a:r>
                <a:r>
                  <a:rPr lang="zh-CN" altLang="en-US" dirty="0" smtClean="0"/>
                  <a:t>阶导数</a:t>
                </a:r>
                <a:r>
                  <a:rPr lang="en-US" altLang="zh-CN" dirty="0" smtClean="0"/>
                  <a:t>.</a:t>
                </a:r>
                <a:endParaRPr lang="en-US" altLang="zh-CN" dirty="0"/>
              </a:p>
              <a:p>
                <a:r>
                  <a:rPr lang="zh-CN" altLang="en-US" dirty="0">
                    <a:solidFill>
                      <a:srgbClr val="0000FF"/>
                    </a:solidFill>
                  </a:rPr>
                  <a:t>解</a:t>
                </a:r>
                <a:r>
                  <a:rPr lang="zh-CN" altLang="en-US" dirty="0"/>
                  <a:t> </a:t>
                </a:r>
                <a:r>
                  <a:rPr lang="zh-CN" altLang="en-US" dirty="0" smtClean="0"/>
                  <a:t>由于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2</m:t>
                                    </m:r>
                                    <m:r>
                                      <a:rPr lang="en-US" altLang="zh-CN" i="1">
                                        <a:latin typeface="Cambria Math" panose="02040503050406030204" pitchFamily="18" charset="0"/>
                                      </a:rPr>
                                      <m:t>𝑥</m:t>
                                    </m:r>
                                  </m:e>
                                </m:func>
                              </m:num>
                              <m:den>
                                <m:r>
                                  <a:rPr lang="en-US" altLang="zh-CN" i="1">
                                    <a:latin typeface="Cambria Math" panose="02040503050406030204" pitchFamily="18" charset="0"/>
                                  </a:rPr>
                                  <m:t>2</m:t>
                                </m:r>
                              </m:den>
                            </m:f>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2</m:t>
                                    </m:r>
                                    <m:r>
                                      <a:rPr lang="en-US" altLang="zh-CN" i="1">
                                        <a:latin typeface="Cambria Math" panose="02040503050406030204" pitchFamily="18" charset="0"/>
                                      </a:rPr>
                                      <m:t>𝑥</m:t>
                                    </m:r>
                                  </m:e>
                                </m:func>
                              </m:num>
                              <m:den>
                                <m:r>
                                  <a:rPr lang="en-US" altLang="zh-CN" i="1">
                                    <a:latin typeface="Cambria Math" panose="02040503050406030204" pitchFamily="18" charset="0"/>
                                  </a:rPr>
                                  <m:t>2</m:t>
                                </m:r>
                              </m:den>
                            </m:f>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cos</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e>
                        </m:func>
                      </m:e>
                    </m:d>
                  </m:oMath>
                </a14:m>
                <a:endParaRPr lang="en-US" altLang="zh-CN" dirty="0" smtClean="0"/>
              </a:p>
              <a:p>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4</m:t>
                                </m:r>
                                <m:r>
                                  <a:rPr lang="en-US" altLang="zh-CN" b="0" i="1" smtClean="0">
                                    <a:latin typeface="Cambria Math" panose="02040503050406030204" pitchFamily="18" charset="0"/>
                                  </a:rPr>
                                  <m:t>𝑥</m:t>
                                </m:r>
                              </m:e>
                            </m:func>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4</m:t>
                            </m:r>
                            <m:r>
                              <a:rPr lang="en-US" altLang="zh-CN" b="0" i="1" smtClean="0">
                                <a:latin typeface="Cambria Math" panose="02040503050406030204" pitchFamily="18" charset="0"/>
                              </a:rPr>
                              <m:t>𝑥</m:t>
                            </m:r>
                          </m:e>
                        </m:func>
                      </m:num>
                      <m:den>
                        <m:r>
                          <a:rPr lang="en-US" altLang="zh-CN" b="0" i="1" smtClean="0">
                            <a:latin typeface="Cambria Math" panose="02040503050406030204" pitchFamily="18" charset="0"/>
                          </a:rPr>
                          <m:t>4</m:t>
                        </m:r>
                      </m:den>
                    </m:f>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10</m:t>
                              </m:r>
                            </m:e>
                          </m:d>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4</m:t>
                          </m:r>
                        </m:e>
                        <m:sup>
                          <m:r>
                            <a:rPr lang="en-US" altLang="zh-CN" b="0" i="1" smtClean="0">
                              <a:latin typeface="Cambria Math" panose="02040503050406030204" pitchFamily="18" charset="0"/>
                            </a:rPr>
                            <m:t>10</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4</m:t>
                              </m:r>
                              <m:r>
                                <a:rPr lang="en-US" altLang="zh-CN" b="0" i="1" smtClean="0">
                                  <a:latin typeface="Cambria Math" panose="02040503050406030204" pitchFamily="18" charset="0"/>
                                </a:rPr>
                                <m:t>𝑥</m:t>
                              </m:r>
                              <m:r>
                                <a:rPr lang="en-US" altLang="zh-CN" b="0" i="1" smtClean="0">
                                  <a:latin typeface="Cambria Math" panose="02040503050406030204" pitchFamily="18" charset="0"/>
                                </a:rPr>
                                <m:t>+10⋅</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4</m:t>
                          </m:r>
                        </m:e>
                        <m:sup>
                          <m:r>
                            <a:rPr lang="en-US" altLang="zh-CN" b="0" i="1" smtClean="0">
                              <a:latin typeface="Cambria Math" panose="02040503050406030204" pitchFamily="18" charset="0"/>
                            </a:rPr>
                            <m:t>9</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4</m:t>
                          </m:r>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oMath>
                  </m:oMathPara>
                </a14:m>
                <a:endParaRPr lang="en-US" altLang="zh-CN" b="0" dirty="0" smtClean="0"/>
              </a:p>
              <a:p>
                <a:r>
                  <a:rPr lang="zh-CN" altLang="en-US" dirty="0" smtClean="0">
                    <a:solidFill>
                      <a:srgbClr val="0000FF"/>
                    </a:solidFill>
                  </a:rPr>
                  <a:t>另解</a:t>
                </a:r>
                <a:r>
                  <a:rPr lang="zh-CN" altLang="en-US" dirty="0" smtClean="0"/>
                  <a:t> 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=4</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sin</m:t>
                            </m:r>
                          </m:e>
                          <m:sup>
                            <m:r>
                              <a:rPr lang="en-US" altLang="zh-CN" b="0" i="1" smtClean="0">
                                <a:latin typeface="Cambria Math" panose="02040503050406030204" pitchFamily="18" charset="0"/>
                              </a:rPr>
                              <m:t>3</m:t>
                            </m:r>
                          </m:sup>
                        </m:sSup>
                      </m:fName>
                      <m:e>
                        <m:r>
                          <a:rPr lang="en-US" altLang="zh-CN" b="0" i="1" smtClean="0">
                            <a:latin typeface="Cambria Math" panose="02040503050406030204" pitchFamily="18" charset="0"/>
                          </a:rPr>
                          <m:t>𝑥</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−4</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cos</m:t>
                            </m:r>
                          </m:e>
                          <m:sup>
                            <m:r>
                              <a:rPr lang="en-US" altLang="zh-CN" b="0" i="1" smtClean="0">
                                <a:latin typeface="Cambria Math" panose="02040503050406030204" pitchFamily="18" charset="0"/>
                              </a:rPr>
                              <m:t>3</m:t>
                            </m:r>
                          </m:sup>
                        </m:sSup>
                      </m:fName>
                      <m:e>
                        <m:r>
                          <a:rPr lang="en-US" altLang="zh-CN" b="0" i="1" smtClean="0">
                            <a:latin typeface="Cambria Math" panose="02040503050406030204" pitchFamily="18" charset="0"/>
                          </a:rPr>
                          <m:t>𝑥</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endParaRPr lang="en-US" altLang="zh-CN" b="0" i="1" dirty="0" smtClean="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=4</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sin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cos</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𝑥</m:t>
                            </m:r>
                          </m:e>
                        </m:func>
                      </m:e>
                    </m:d>
                    <m:r>
                      <a:rPr lang="en-US" altLang="zh-CN" b="0" i="1" smtClean="0">
                        <a:latin typeface="Cambria Math" panose="02040503050406030204" pitchFamily="18" charset="0"/>
                      </a:rPr>
                      <m:t>=−2</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4</m:t>
                        </m:r>
                        <m:r>
                          <a:rPr lang="en-US" altLang="zh-CN" b="0" i="1" smtClean="0">
                            <a:latin typeface="Cambria Math" panose="02040503050406030204" pitchFamily="18" charset="0"/>
                          </a:rPr>
                          <m:t>𝑥</m:t>
                        </m:r>
                      </m:e>
                    </m:func>
                  </m:oMath>
                </a14:m>
                <a:r>
                  <a:rPr lang="en-US" altLang="zh-CN" b="0" dirty="0" smtClean="0"/>
                  <a:t>, </a:t>
                </a:r>
                <a:r>
                  <a:rPr lang="zh-CN" altLang="en-US" b="0" dirty="0" smtClean="0"/>
                  <a:t>因此</a:t>
                </a:r>
                <a:endParaRPr lang="en-US" altLang="zh-CN" b="0" dirty="0" smtClean="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d>
                          <m:dPr>
                            <m:ctrlPr>
                              <a:rPr lang="en-US" altLang="zh-CN" i="1">
                                <a:latin typeface="Cambria Math" panose="02040503050406030204" pitchFamily="18" charset="0"/>
                              </a:rPr>
                            </m:ctrlPr>
                          </m:dPr>
                          <m:e>
                            <m:r>
                              <a:rPr lang="en-US" altLang="zh-CN" i="1">
                                <a:latin typeface="Cambria Math" panose="02040503050406030204" pitchFamily="18" charset="0"/>
                              </a:rPr>
                              <m:t>10</m:t>
                            </m:r>
                          </m:e>
                        </m:d>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4</m:t>
                                </m:r>
                                <m:r>
                                  <a:rPr lang="en-US" altLang="zh-CN" i="1">
                                    <a:latin typeface="Cambria Math" panose="02040503050406030204" pitchFamily="18" charset="0"/>
                                  </a:rPr>
                                  <m:t>𝑥</m:t>
                                </m:r>
                              </m:e>
                            </m:func>
                          </m:e>
                        </m:d>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9</m:t>
                            </m:r>
                          </m:e>
                        </m:d>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4</m:t>
                        </m:r>
                      </m:e>
                      <m:sup>
                        <m:r>
                          <a:rPr lang="en-US" altLang="zh-CN" b="0" i="1" smtClean="0">
                            <a:latin typeface="Cambria Math" panose="02040503050406030204" pitchFamily="18" charset="0"/>
                          </a:rPr>
                          <m:t>9</m:t>
                        </m:r>
                      </m:sup>
                    </m:sSup>
                    <m:func>
                      <m:funcPr>
                        <m:ctrlPr>
                          <a:rPr lang="en-US" altLang="zh-CN" i="1">
                            <a:latin typeface="Cambria Math" panose="02040503050406030204" pitchFamily="18" charset="0"/>
                          </a:rPr>
                        </m:ctrlPr>
                      </m:funcPr>
                      <m:fName>
                        <m:r>
                          <m:rPr>
                            <m:sty m:val="p"/>
                          </m:rPr>
                          <a:rPr lang="en-US" altLang="zh-CN" b="0" i="0" smtClean="0">
                            <a:latin typeface="Cambria Math" panose="02040503050406030204" pitchFamily="18" charset="0"/>
                          </a:rPr>
                          <m:t>sin</m:t>
                        </m:r>
                      </m:fName>
                      <m:e>
                        <m:d>
                          <m:dPr>
                            <m:ctrlPr>
                              <a:rPr lang="en-US" altLang="zh-CN" i="1">
                                <a:latin typeface="Cambria Math" panose="02040503050406030204" pitchFamily="18" charset="0"/>
                              </a:rPr>
                            </m:ctrlPr>
                          </m:dPr>
                          <m:e>
                            <m:r>
                              <a:rPr lang="en-US" altLang="zh-CN" i="1">
                                <a:latin typeface="Cambria Math" panose="02040503050406030204" pitchFamily="18" charset="0"/>
                              </a:rPr>
                              <m:t>4</m:t>
                            </m:r>
                            <m:r>
                              <a:rPr lang="en-US" altLang="zh-CN" i="1">
                                <a:latin typeface="Cambria Math" panose="02040503050406030204" pitchFamily="18" charset="0"/>
                              </a:rPr>
                              <m:t>𝑥</m:t>
                            </m:r>
                            <m:r>
                              <a:rPr lang="en-US" altLang="zh-CN" i="1">
                                <a:latin typeface="Cambria Math" panose="02040503050406030204" pitchFamily="18" charset="0"/>
                              </a:rPr>
                              <m:t>+9⋅</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e>
                        </m:d>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4</m:t>
                        </m:r>
                      </m:e>
                      <m:sup>
                        <m:r>
                          <a:rPr lang="en-US" altLang="zh-CN" i="1">
                            <a:latin typeface="Cambria Math" panose="02040503050406030204" pitchFamily="18" charset="0"/>
                          </a:rPr>
                          <m:t>9</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4</m:t>
                        </m:r>
                        <m:r>
                          <a:rPr lang="en-US" altLang="zh-CN" i="1">
                            <a:latin typeface="Cambria Math" panose="02040503050406030204" pitchFamily="18" charset="0"/>
                          </a:rPr>
                          <m:t>𝑥</m:t>
                        </m:r>
                      </m:e>
                    </m:func>
                    <m:r>
                      <a:rPr lang="en-US" altLang="zh-CN" b="0" i="1" smtClean="0">
                        <a:latin typeface="Cambria Math" panose="02040503050406030204" pitchFamily="18" charset="0"/>
                      </a:rPr>
                      <m:t>.</m:t>
                    </m:r>
                  </m:oMath>
                </a14:m>
                <a:endParaRPr lang="en-US" altLang="zh-CN" b="0"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74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3</m:t>
                        </m:r>
                        <m:r>
                          <a:rPr lang="en-US" altLang="zh-CN" b="0" i="1" smtClean="0">
                            <a:latin typeface="Cambria Math" panose="02040503050406030204" pitchFamily="18" charset="0"/>
                          </a:rPr>
                          <m:t>𝑥</m:t>
                        </m:r>
                      </m:e>
                    </m:func>
                  </m:oMath>
                </a14:m>
                <a:r>
                  <a:rPr lang="en-US" altLang="zh-CN" dirty="0" smtClean="0"/>
                  <a:t> </a:t>
                </a:r>
                <a:r>
                  <a:rPr lang="zh-CN" altLang="en-US" dirty="0" smtClean="0"/>
                  <a:t>的 </a:t>
                </a:r>
                <a14:m>
                  <m:oMath xmlns:m="http://schemas.openxmlformats.org/officeDocument/2006/math">
                    <m:r>
                      <a:rPr lang="en-US" altLang="zh-CN" b="0" i="1" dirty="0" smtClean="0">
                        <a:latin typeface="Cambria Math" panose="02040503050406030204" pitchFamily="18" charset="0"/>
                      </a:rPr>
                      <m:t>2</m:t>
                    </m:r>
                    <m:r>
                      <a:rPr lang="en-US" altLang="zh-CN" i="1" dirty="0" smtClean="0">
                        <a:latin typeface="Cambria Math" panose="02040503050406030204" pitchFamily="18" charset="0"/>
                      </a:rPr>
                      <m:t>0</m:t>
                    </m:r>
                  </m:oMath>
                </a14:m>
                <a:r>
                  <a:rPr lang="en-US" altLang="zh-CN" dirty="0" smtClean="0"/>
                  <a:t> </a:t>
                </a:r>
                <a:r>
                  <a:rPr lang="zh-CN" altLang="en-US" dirty="0" smtClean="0"/>
                  <a:t>阶导数</a:t>
                </a:r>
                <a:r>
                  <a:rPr lang="en-US" altLang="zh-CN" dirty="0" smtClean="0"/>
                  <a:t>.</a:t>
                </a:r>
                <a:endParaRPr lang="en-US" altLang="zh-CN" dirty="0"/>
              </a:p>
              <a:p>
                <a:r>
                  <a:rPr lang="zh-CN" altLang="en-US" dirty="0">
                    <a:solidFill>
                      <a:srgbClr val="0000FF"/>
                    </a:solidFill>
                  </a:rPr>
                  <a:t>解</a:t>
                </a:r>
                <a:r>
                  <a:rPr lang="zh-CN" altLang="en-US" dirty="0"/>
                  <a:t> </a:t>
                </a:r>
                <a:r>
                  <a:rPr lang="zh-CN" altLang="en-US" dirty="0" smtClean="0"/>
                  <a:t>由于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4</m:t>
                            </m:r>
                            <m:r>
                              <a:rPr lang="en-US" altLang="zh-CN" b="0" i="1" smtClean="0">
                                <a:latin typeface="Cambria Math" panose="02040503050406030204" pitchFamily="18" charset="0"/>
                              </a:rPr>
                              <m:t>𝑥</m:t>
                            </m:r>
                          </m:e>
                        </m:func>
                      </m:e>
                    </m:d>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20</m:t>
                              </m:r>
                            </m:e>
                          </m:d>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20</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r>
                                    <a:rPr lang="en-US" altLang="zh-CN" b="0" i="1" smtClean="0">
                                      <a:latin typeface="Cambria Math" panose="02040503050406030204" pitchFamily="18" charset="0"/>
                                    </a:rPr>
                                    <m:t>+20⋅</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4</m:t>
                              </m:r>
                            </m:e>
                            <m:sup>
                              <m:r>
                                <a:rPr lang="en-US" altLang="zh-CN" b="0" i="1" smtClean="0">
                                  <a:latin typeface="Cambria Math" panose="02040503050406030204" pitchFamily="18" charset="0"/>
                                </a:rPr>
                                <m:t>2</m:t>
                              </m:r>
                              <m:r>
                                <a:rPr lang="en-US" altLang="zh-CN" i="1">
                                  <a:latin typeface="Cambria Math" panose="02040503050406030204" pitchFamily="18" charset="0"/>
                                </a:rPr>
                                <m:t>0</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4</m:t>
                                  </m:r>
                                  <m:r>
                                    <a:rPr lang="en-US" altLang="zh-CN" i="1">
                                      <a:latin typeface="Cambria Math" panose="02040503050406030204" pitchFamily="18" charset="0"/>
                                    </a:rPr>
                                    <m:t>𝑥</m:t>
                                  </m:r>
                                  <m:r>
                                    <a:rPr lang="en-US" altLang="zh-CN" i="1">
                                      <a:latin typeface="Cambria Math" panose="02040503050406030204" pitchFamily="18" charset="0"/>
                                    </a:rPr>
                                    <m:t>+20⋅</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e>
                              </m:d>
                            </m:e>
                          </m:func>
                        </m:e>
                      </m:d>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19</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2</m:t>
                          </m:r>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39</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4</m:t>
                          </m:r>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oMath>
                  </m:oMathPara>
                </a14:m>
                <a:endParaRPr lang="en-US" altLang="zh-CN" b="0"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558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t>也就是说</a:t>
                </a:r>
                <a:endParaRPr lang="en-US" altLang="zh-CN" i="1"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𝑓</m:t>
                      </m:r>
                      <m:r>
                        <a:rPr lang="en-US" altLang="zh-CN" b="0" i="1" smtClean="0">
                          <a:solidFill>
                            <a:srgbClr val="FF0000"/>
                          </a:solidFill>
                          <a:latin typeface="Cambria Math" panose="02040503050406030204" pitchFamily="18" charset="0"/>
                        </a:rPr>
                        <m:t>′</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a:rPr lang="en-US" altLang="zh-CN" b="0" i="1" smtClean="0">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lim>
                      </m:limLow>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num>
                        <m:den>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den>
                      </m:f>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𝑦</m:t>
                          </m:r>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solidFill>
                            <a:srgbClr val="FF0000"/>
                          </a:solidFill>
                          <a:latin typeface="Cambria Math" panose="02040503050406030204" pitchFamily="18" charset="0"/>
                        </a:rPr>
                        <m:t>=</m:t>
                      </m:r>
                      <m:limLow>
                        <m:limLowPr>
                          <m:ctrlPr>
                            <a:rPr lang="en-US" altLang="zh-CN" i="1" smtClean="0">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如果该极限不存在</a:t>
                </a:r>
                <a:r>
                  <a:rPr lang="en-US" altLang="zh-CN" dirty="0" smtClean="0"/>
                  <a:t>, </a:t>
                </a:r>
                <a:r>
                  <a:rPr lang="zh-CN" altLang="en-US" dirty="0" smtClean="0"/>
                  <a:t>则称</a:t>
                </a:r>
                <a:r>
                  <a:rPr lang="zh-CN" altLang="en-US" dirty="0"/>
                  <a:t>称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不可导</a:t>
                </a:r>
                <a:r>
                  <a:rPr lang="zh-CN" altLang="en-US" dirty="0" smtClean="0"/>
                  <a:t>或</a:t>
                </a:r>
                <a:r>
                  <a:rPr lang="zh-CN" altLang="en-US" dirty="0" smtClean="0">
                    <a:solidFill>
                      <a:srgbClr val="00B050"/>
                    </a:solidFill>
                  </a:rPr>
                  <a:t>没有导数</a:t>
                </a:r>
                <a:r>
                  <a:rPr lang="en-US" altLang="zh-CN" dirty="0" smtClean="0"/>
                  <a:t>.</a:t>
                </a:r>
              </a:p>
              <a:p>
                <a:r>
                  <a:rPr lang="zh-CN" altLang="en-US" dirty="0" smtClean="0"/>
                  <a:t>由导数定义知</a:t>
                </a:r>
                <a:r>
                  <a:rPr lang="en-US" altLang="zh-CN" dirty="0" smtClean="0"/>
                  <a:t>,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因此切线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的方程为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m:oMathPara>
                </a14:m>
                <a:endParaRPr lang="en-US" altLang="zh-CN" dirty="0" smtClean="0"/>
              </a:p>
              <a:p>
                <a:r>
                  <a:rPr lang="zh-CN" altLang="en-US" dirty="0" smtClean="0"/>
                  <a:t>当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a14:m>
                <a:r>
                  <a:rPr lang="en-US" altLang="zh-CN" dirty="0" smtClean="0"/>
                  <a:t> </a:t>
                </a:r>
                <a:r>
                  <a:rPr lang="zh-CN" altLang="en-US" dirty="0" smtClean="0"/>
                  <a:t>时</a:t>
                </a:r>
                <a:r>
                  <a:rPr lang="en-US" altLang="zh-CN" dirty="0" smtClean="0"/>
                  <a:t>, </a:t>
                </a:r>
                <a:r>
                  <a:rPr lang="zh-CN" altLang="en-US" dirty="0" smtClean="0"/>
                  <a:t>切线的倾角为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oMath>
                </a14:m>
                <a:r>
                  <a:rPr lang="en-US" altLang="zh-CN" dirty="0" smtClean="0"/>
                  <a:t>, </a:t>
                </a:r>
                <a:r>
                  <a:rPr lang="zh-CN" altLang="en-US" dirty="0" smtClean="0"/>
                  <a:t>切线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0</m:t>
                        </m:r>
                      </m:sub>
                    </m:sSub>
                    <m:r>
                      <a:rPr lang="en-US" altLang="zh-CN" i="1">
                        <a:latin typeface="Cambria Math" panose="02040503050406030204" pitchFamily="18" charset="0"/>
                      </a:rPr>
                      <m:t>𝑇</m:t>
                    </m:r>
                  </m:oMath>
                </a14:m>
                <a:r>
                  <a:rPr lang="en-US" altLang="zh-CN" dirty="0"/>
                  <a:t> </a:t>
                </a:r>
                <a:r>
                  <a:rPr lang="zh-CN" altLang="en-US" dirty="0"/>
                  <a:t>的方程</a:t>
                </a:r>
                <a:r>
                  <a:rPr lang="zh-CN" altLang="en-US" dirty="0" smtClean="0"/>
                  <a:t>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a:t>
                </a:r>
              </a:p>
              <a:p>
                <a:r>
                  <a:rPr lang="zh-CN" altLang="en-US" dirty="0"/>
                  <a:t>相应</a:t>
                </a:r>
                <a:r>
                  <a:rPr lang="zh-CN" altLang="en-US" dirty="0" smtClean="0"/>
                  <a:t>的法线方程为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d>
                    <m:r>
                      <a:rPr lang="en-US" altLang="zh-CN" b="0" i="1" smtClean="0">
                        <a:latin typeface="Cambria Math" panose="02040503050406030204" pitchFamily="18" charset="0"/>
                      </a:rPr>
                      <m:t>=0</m:t>
                    </m:r>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如果 </a:t>
                </a:r>
                <a14:m>
                  <m:oMath xmlns:m="http://schemas.openxmlformats.org/officeDocument/2006/math">
                    <m:r>
                      <a:rPr lang="en-US" altLang="zh-CN" b="0" i="1" smtClean="0">
                        <a:latin typeface="Cambria Math" panose="02040503050406030204" pitchFamily="18" charset="0"/>
                      </a:rPr>
                      <m:t>𝑓</m:t>
                    </m:r>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440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oMath>
                </a14:m>
                <a:r>
                  <a:rPr lang="en-US" altLang="zh-CN" dirty="0" smtClean="0"/>
                  <a:t> </a:t>
                </a:r>
                <a:r>
                  <a:rPr lang="zh-CN" altLang="en-US" dirty="0" smtClean="0"/>
                  <a:t>的 </a:t>
                </a:r>
                <a14:m>
                  <m:oMath xmlns:m="http://schemas.openxmlformats.org/officeDocument/2006/math">
                    <m:r>
                      <a:rPr lang="en-US" altLang="zh-CN" i="1" dirty="0" smtClean="0">
                        <a:latin typeface="Cambria Math" panose="02040503050406030204" pitchFamily="18" charset="0"/>
                      </a:rPr>
                      <m:t>10</m:t>
                    </m:r>
                  </m:oMath>
                </a14:m>
                <a:r>
                  <a:rPr lang="en-US" altLang="zh-CN" dirty="0" smtClean="0"/>
                  <a:t> </a:t>
                </a:r>
                <a:r>
                  <a:rPr lang="zh-CN" altLang="en-US" dirty="0" smtClean="0"/>
                  <a:t>阶导数</a:t>
                </a:r>
                <a:r>
                  <a:rPr lang="en-US" altLang="zh-CN" dirty="0" smtClean="0"/>
                  <a:t>.</a:t>
                </a:r>
                <a:endParaRPr lang="en-US" altLang="zh-CN" dirty="0"/>
              </a:p>
              <a:p>
                <a:r>
                  <a:rPr lang="zh-CN" altLang="en-US" dirty="0">
                    <a:solidFill>
                      <a:srgbClr val="0000FF"/>
                    </a:solidFill>
                  </a:rPr>
                  <a:t>解</a:t>
                </a:r>
                <a:r>
                  <a:rPr lang="zh-CN" altLang="en-US" dirty="0"/>
                  <a:t> </a:t>
                </a:r>
                <a:r>
                  <a:rPr lang="zh-CN" altLang="en-US" dirty="0" smtClean="0"/>
                  <a:t>由莱布尼兹公式</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10</m:t>
                              </m:r>
                            </m:e>
                          </m:d>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e>
                          </m:d>
                        </m:e>
                        <m:sup>
                          <m:d>
                            <m:dPr>
                              <m:ctrlPr>
                                <a:rPr lang="en-US" altLang="zh-CN" i="1">
                                  <a:latin typeface="Cambria Math" panose="02040503050406030204" pitchFamily="18" charset="0"/>
                                </a:rPr>
                              </m:ctrlPr>
                            </m:dPr>
                            <m:e>
                              <m:r>
                                <a:rPr lang="en-US" altLang="zh-CN" b="0" i="1" smtClean="0">
                                  <a:latin typeface="Cambria Math" panose="02040503050406030204" pitchFamily="18" charset="0"/>
                                </a:rPr>
                                <m:t>10</m:t>
                              </m:r>
                            </m:e>
                          </m:d>
                        </m:sup>
                      </m:sSup>
                      <m:r>
                        <a:rPr lang="en-US" altLang="zh-CN" i="1">
                          <a:latin typeface="Cambria Math" panose="02040503050406030204" pitchFamily="18" charset="0"/>
                        </a:rPr>
                        <m:t>=</m:t>
                      </m:r>
                      <m:nary>
                        <m:naryPr>
                          <m:chr m:val="∑"/>
                          <m:ctrlPr>
                            <a:rPr lang="en-US" altLang="zh-CN" i="1" smtClean="0">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b="0" i="1" smtClean="0">
                              <a:latin typeface="Cambria Math" panose="02040503050406030204" pitchFamily="18" charset="0"/>
                            </a:rPr>
                            <m:t>10</m:t>
                          </m:r>
                        </m:sup>
                        <m:e>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C</m:t>
                              </m:r>
                            </m:e>
                            <m:sub>
                              <m:r>
                                <a:rPr lang="en-US" altLang="zh-CN" b="0" i="1" smtClean="0">
                                  <a:latin typeface="Cambria Math" panose="02040503050406030204" pitchFamily="18" charset="0"/>
                                </a:rPr>
                                <m:t>10</m:t>
                              </m:r>
                            </m:sub>
                            <m:sup>
                              <m:r>
                                <a:rPr lang="en-US" altLang="zh-CN" i="1">
                                  <a:latin typeface="Cambria Math" panose="02040503050406030204" pitchFamily="18" charset="0"/>
                                </a:rPr>
                                <m:t>𝑘</m:t>
                              </m:r>
                            </m:sup>
                          </m:sSubSup>
                          <m:sSup>
                            <m:sSupPr>
                              <m:ctrlPr>
                                <a:rPr lang="en-US" altLang="zh-CN" i="1">
                                  <a:latin typeface="Cambria Math" panose="02040503050406030204" pitchFamily="18" charset="0"/>
                                </a:rPr>
                              </m:ctrlPr>
                            </m:sSup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d>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up>
                              </m:sSup>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𝑥</m:t>
                                      </m:r>
                                    </m:sup>
                                  </m:sSup>
                                </m:e>
                              </m:d>
                            </m:e>
                            <m:sup>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𝑘</m:t>
                                  </m:r>
                                </m:e>
                              </m:d>
                            </m:sup>
                          </m:sSup>
                        </m:e>
                      </m:nary>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𝑥</m:t>
                                  </m:r>
                                </m:sup>
                              </m:sSup>
                            </m:e>
                          </m:d>
                        </m:e>
                        <m:sup>
                          <m:d>
                            <m:dPr>
                              <m:ctrlPr>
                                <a:rPr lang="en-US" altLang="zh-CN" i="1">
                                  <a:latin typeface="Cambria Math" panose="02040503050406030204" pitchFamily="18" charset="0"/>
                                </a:rPr>
                              </m:ctrlPr>
                            </m:dPr>
                            <m:e>
                              <m:r>
                                <a:rPr lang="en-US" altLang="zh-CN" i="1">
                                  <a:latin typeface="Cambria Math" panose="02040503050406030204" pitchFamily="18" charset="0"/>
                                </a:rPr>
                                <m:t>10</m:t>
                              </m:r>
                            </m:e>
                          </m:d>
                        </m:sup>
                      </m:s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C</m:t>
                          </m:r>
                        </m:e>
                        <m:sub>
                          <m:r>
                            <a:rPr lang="en-US" altLang="zh-CN" i="1">
                              <a:latin typeface="Cambria Math" panose="02040503050406030204" pitchFamily="18" charset="0"/>
                            </a:rPr>
                            <m:t>10</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⋅2</m:t>
                      </m:r>
                      <m:r>
                        <a:rPr lang="en-US" altLang="zh-CN" b="0" i="1" smtClean="0">
                          <a:latin typeface="Cambria Math" panose="02040503050406030204" pitchFamily="18" charset="0"/>
                        </a:rPr>
                        <m:t>𝑥</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𝑥</m:t>
                                  </m:r>
                                </m:sup>
                              </m:sSup>
                            </m:e>
                          </m:d>
                        </m:e>
                        <m:sup>
                          <m:d>
                            <m:dPr>
                              <m:ctrlPr>
                                <a:rPr lang="en-US" altLang="zh-CN" i="1">
                                  <a:latin typeface="Cambria Math" panose="02040503050406030204" pitchFamily="18" charset="0"/>
                                </a:rPr>
                              </m:ctrlPr>
                            </m:dPr>
                            <m:e>
                              <m:r>
                                <a:rPr lang="en-US" altLang="zh-CN" b="0" i="1" smtClean="0">
                                  <a:latin typeface="Cambria Math" panose="02040503050406030204" pitchFamily="18" charset="0"/>
                                </a:rPr>
                                <m:t>9</m:t>
                              </m:r>
                            </m:e>
                          </m:d>
                        </m:sup>
                      </m:s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C</m:t>
                          </m:r>
                        </m:e>
                        <m:sub>
                          <m:r>
                            <a:rPr lang="en-US" altLang="zh-CN" i="1">
                              <a:latin typeface="Cambria Math" panose="02040503050406030204" pitchFamily="18" charset="0"/>
                            </a:rPr>
                            <m:t>10</m:t>
                          </m:r>
                        </m:sub>
                        <m:sup>
                          <m:r>
                            <a:rPr lang="en-US" altLang="zh-CN" b="0" i="1" smtClean="0">
                              <a:latin typeface="Cambria Math" panose="02040503050406030204" pitchFamily="18" charset="0"/>
                            </a:rPr>
                            <m:t>2</m:t>
                          </m:r>
                        </m:sup>
                      </m:sSubSup>
                      <m:r>
                        <a:rPr lang="en-US" altLang="zh-CN" i="1">
                          <a:latin typeface="Cambria Math" panose="02040503050406030204" pitchFamily="18" charset="0"/>
                        </a:rPr>
                        <m:t>⋅2</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𝑥</m:t>
                                  </m:r>
                                </m:sup>
                              </m:sSup>
                            </m:e>
                          </m:d>
                        </m:e>
                        <m:sup>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e>
                          </m:d>
                        </m:sup>
                      </m:sSup>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𝑥</m:t>
                          </m:r>
                        </m:sup>
                      </m:sSup>
                      <m:r>
                        <a:rPr lang="en-US" altLang="zh-CN" b="0" i="1" smtClean="0">
                          <a:latin typeface="Cambria Math" panose="02040503050406030204" pitchFamily="18" charset="0"/>
                        </a:rPr>
                        <m:t>−20</m:t>
                      </m:r>
                      <m:r>
                        <a:rPr lang="en-US" altLang="zh-CN" i="1">
                          <a:latin typeface="Cambria Math" panose="02040503050406030204" pitchFamily="18" charset="0"/>
                        </a:rPr>
                        <m:t>𝑥</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b="0" i="1" smtClean="0">
                          <a:latin typeface="Cambria Math" panose="02040503050406030204" pitchFamily="18" charset="0"/>
                        </a:rPr>
                        <m:t>90</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𝑥</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−20</m:t>
                          </m:r>
                          <m:r>
                            <a:rPr lang="en-US" altLang="zh-CN" b="0" i="1" smtClean="0">
                              <a:latin typeface="Cambria Math" panose="02040503050406030204" pitchFamily="18" charset="0"/>
                            </a:rPr>
                            <m:t>𝑥</m:t>
                          </m:r>
                          <m:r>
                            <a:rPr lang="en-US" altLang="zh-CN" b="0" i="1" smtClean="0">
                              <a:latin typeface="Cambria Math" panose="02040503050406030204" pitchFamily="18" charset="0"/>
                            </a:rPr>
                            <m:t>+90</m:t>
                          </m:r>
                        </m:e>
                      </m:d>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r>
                            <a:rPr lang="en-US" altLang="zh-CN" i="1">
                              <a:latin typeface="Cambria Math" panose="02040503050406030204" pitchFamily="18" charset="0"/>
                            </a:rPr>
                            <m:t>𝑥</m:t>
                          </m:r>
                        </m:sup>
                      </m:sSup>
                      <m:r>
                        <a:rPr lang="en-US" altLang="zh-CN" b="0" i="1" smtClean="0">
                          <a:latin typeface="Cambria Math" panose="02040503050406030204" pitchFamily="18" charset="0"/>
                        </a:rPr>
                        <m:t>.</m:t>
                      </m:r>
                    </m:oMath>
                  </m:oMathPara>
                </a14:m>
                <a:endParaRPr lang="en-US" altLang="zh-CN" i="1" dirty="0" smtClean="0">
                  <a:latin typeface="Cambria Math" panose="02040503050406030204" pitchFamily="18" charset="0"/>
                </a:endParaRPr>
              </a:p>
              <a:p>
                <a:r>
                  <a:rPr lang="zh-CN" altLang="en-US" dirty="0" smtClean="0">
                    <a:latin typeface="Cambria Math" panose="02040503050406030204" pitchFamily="18" charset="0"/>
                  </a:rPr>
                  <a:t>一般地</a:t>
                </a:r>
                <a:r>
                  <a:rPr lang="en-US" altLang="zh-CN" dirty="0" smtClean="0">
                    <a:latin typeface="Cambria Math" panose="02040503050406030204" pitchFamily="18" charset="0"/>
                  </a:rPr>
                  <a:t>, </a:t>
                </a:r>
                <a:r>
                  <a:rPr lang="zh-CN" altLang="en-US" dirty="0" smtClean="0">
                    <a:latin typeface="Cambria Math" panose="02040503050406030204" pitchFamily="18" charset="0"/>
                  </a:rPr>
                  <a:t>如果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是多项式</a:t>
                </a:r>
                <a:r>
                  <a:rPr lang="en-US" altLang="zh-CN" dirty="0" smtClean="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𝜆</m:t>
                        </m:r>
                        <m:r>
                          <a:rPr lang="en-US" altLang="zh-CN" b="0" i="1" smtClean="0">
                            <a:latin typeface="Cambria Math" panose="02040503050406030204" pitchFamily="18" charset="0"/>
                          </a:rPr>
                          <m:t>𝑥</m:t>
                        </m:r>
                      </m:sup>
                    </m:sSup>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的各阶导数仍然为 </a:t>
                </a:r>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𝜆</m:t>
                        </m:r>
                        <m:r>
                          <a:rPr lang="en-US" altLang="zh-CN" b="0" i="1" smtClean="0">
                            <a:latin typeface="Cambria Math" panose="02040503050406030204" pitchFamily="18" charset="0"/>
                          </a:rPr>
                          <m:t>𝑥</m:t>
                        </m:r>
                      </m:sup>
                    </m:sSup>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这种形式</a:t>
                </a:r>
                <a:r>
                  <a:rPr lang="en-US" altLang="zh-CN" dirty="0" smtClean="0">
                    <a:latin typeface="Cambria Math" panose="02040503050406030204" pitchFamily="18" charset="0"/>
                  </a:rPr>
                  <a:t>, </a:t>
                </a:r>
                <a:r>
                  <a:rPr lang="zh-CN" altLang="en-US" dirty="0" smtClean="0">
                    <a:latin typeface="Cambria Math" panose="02040503050406030204" pitchFamily="18" charset="0"/>
                  </a:rPr>
                  <a:t>其中 </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是与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同次数的多项式</a:t>
                </a:r>
                <a:r>
                  <a:rPr lang="en-US" altLang="zh-CN" dirty="0" smtClean="0">
                    <a:latin typeface="Cambria Math" panose="02040503050406030204" pitchFamily="18" charset="0"/>
                  </a:rPr>
                  <a:t>.</a:t>
                </a:r>
                <a:endParaRPr lang="en-US" altLang="zh-CN" dirty="0">
                  <a:latin typeface="Cambria Math" panose="02040503050406030204" pitchFamily="18" charset="0"/>
                </a:endParaRPr>
              </a:p>
              <a:p>
                <a:endParaRPr lang="en-US" altLang="zh-CN" i="1" dirty="0" smtClean="0">
                  <a:latin typeface="Cambria Math" panose="02040503050406030204" pitchFamily="18" charset="0"/>
                </a:endParaRPr>
              </a:p>
              <a:p>
                <a:endParaRPr lang="en-US" altLang="zh-CN" b="0" i="1" dirty="0" smtClean="0">
                  <a:latin typeface="Cambria Math" panose="02040503050406030204" pitchFamily="18" charset="0"/>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444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arctan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其中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&gt;1</m:t>
                    </m:r>
                  </m:oMath>
                </a14:m>
                <a:r>
                  <a:rPr lang="en-US" altLang="zh-CN" dirty="0" smtClean="0"/>
                  <a:t>.</a:t>
                </a:r>
                <a:endParaRPr lang="en-US" altLang="zh-CN" dirty="0"/>
              </a:p>
              <a:p>
                <a:r>
                  <a:rPr lang="zh-CN" altLang="en-US" dirty="0">
                    <a:solidFill>
                      <a:srgbClr val="0000FF"/>
                    </a:solidFill>
                  </a:rPr>
                  <a:t>解</a:t>
                </a:r>
                <a:r>
                  <a:rPr lang="zh-CN" altLang="en-US" dirty="0"/>
                  <a:t> </a:t>
                </a:r>
                <a:r>
                  <a:rPr lang="zh-CN" altLang="en-US" dirty="0" smtClean="0"/>
                  <a:t>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oMath>
                </a14:m>
                <a:r>
                  <a:rPr lang="en-US" altLang="zh-CN" dirty="0" smtClean="0"/>
                  <a:t>, </a:t>
                </a:r>
                <a:r>
                  <a:rPr lang="zh-CN" altLang="en-US" dirty="0" smtClean="0"/>
                  <a:t>因此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=1</m:t>
                    </m:r>
                  </m:oMath>
                </a14:m>
                <a:r>
                  <a:rPr lang="en-US" altLang="zh-CN" dirty="0" smtClean="0"/>
                  <a:t>.</a:t>
                </a:r>
              </a:p>
              <a:p>
                <a:r>
                  <a:rPr lang="zh-CN" altLang="en-US" dirty="0" smtClean="0"/>
                  <a:t>两边同时对 </a:t>
                </a:r>
                <a14:m>
                  <m:oMath xmlns:m="http://schemas.openxmlformats.org/officeDocument/2006/math">
                    <m:r>
                      <a:rPr lang="en-US" altLang="zh-CN" b="0" i="1" smtClean="0">
                        <a:latin typeface="Cambria Math" panose="02040503050406030204" pitchFamily="18" charset="0"/>
                      </a:rPr>
                      <m:t>𝑥</m:t>
                    </m:r>
                  </m:oMath>
                </a14:m>
                <a:r>
                  <a:rPr lang="zh-CN" altLang="en-US" dirty="0" smtClean="0"/>
                  <a:t> 求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oMath>
                </a14:m>
                <a:r>
                  <a:rPr lang="zh-CN" altLang="en-US" dirty="0" smtClean="0"/>
                  <a:t> 阶导数</a:t>
                </a:r>
                <a:r>
                  <a:rPr lang="en-US" altLang="zh-CN" dirty="0" smtClean="0"/>
                  <a:t>, </a:t>
                </a:r>
                <a:r>
                  <a:rPr lang="zh-CN" altLang="en-US" dirty="0" smtClean="0"/>
                  <a:t>则</a:t>
                </a:r>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d>
                          <m:r>
                            <a:rPr lang="en-US" altLang="zh-CN" b="0" i="1" smtClean="0">
                              <a:latin typeface="Cambria Math" panose="02040503050406030204" pitchFamily="18" charset="0"/>
                            </a:rPr>
                            <m:t>𝑦</m:t>
                          </m:r>
                        </m:e>
                        <m:sup>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+2</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𝑥</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sup>
                      </m:sSup>
                      <m:r>
                        <a:rPr lang="en-US" altLang="zh-CN" b="0" i="1" smtClean="0">
                          <a:latin typeface="Cambria Math" panose="02040503050406030204" pitchFamily="18" charset="0"/>
                        </a:rPr>
                        <m:t>=0.</m:t>
                      </m:r>
                    </m:oMath>
                  </m:oMathPara>
                </a14:m>
                <a:endParaRPr lang="en-US" altLang="zh-CN" i="1" dirty="0" smtClean="0">
                  <a:latin typeface="Cambria Math" panose="02040503050406030204" pitchFamily="18" charset="0"/>
                </a:endParaRPr>
              </a:p>
              <a:p>
                <a:r>
                  <a:rPr lang="zh-CN" altLang="en-US" dirty="0" smtClean="0">
                    <a:latin typeface="Cambria Math" panose="02040503050406030204" pitchFamily="18" charset="0"/>
                  </a:rPr>
                  <a:t>令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sup>
                    </m:sSup>
                  </m:oMath>
                </a14:m>
                <a:r>
                  <a:rPr lang="en-US" altLang="zh-CN" dirty="0" smtClean="0">
                    <a:latin typeface="Cambria Math" panose="02040503050406030204" pitchFamily="18" charset="0"/>
                  </a:rPr>
                  <a:t>.</a:t>
                </a:r>
              </a:p>
              <a:p>
                <a:r>
                  <a:rPr lang="zh-CN" altLang="en-US" dirty="0" smtClean="0">
                    <a:latin typeface="Cambria Math" panose="02040503050406030204" pitchFamily="18" charset="0"/>
                  </a:rPr>
                  <a:t>由于 </a:t>
                </a:r>
                <a14:m>
                  <m:oMath xmlns:m="http://schemas.openxmlformats.org/officeDocument/2006/math">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因此</a:t>
                </a:r>
                <a:endParaRPr lang="en-US" altLang="zh-CN"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𝑚</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e>
                            </m:mr>
                          </m:m>
                        </m:e>
                      </m:d>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=1,2,…</m:t>
                      </m:r>
                    </m:oMath>
                  </m:oMathPara>
                </a14:m>
                <a:endParaRPr lang="en-US" altLang="zh-CN" b="0" i="1" dirty="0" smtClean="0">
                  <a:latin typeface="Cambria Math" panose="02040503050406030204" pitchFamily="18" charset="0"/>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105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latin typeface="Cambria Math" panose="02040503050406030204" pitchFamily="18" charset="0"/>
                  </a:rPr>
                  <a:t>如果允许使用复数的话</a:t>
                </a:r>
                <a:r>
                  <a:rPr lang="en-US" altLang="zh-CN" dirty="0" smtClean="0">
                    <a:latin typeface="Cambria Math" panose="02040503050406030204" pitchFamily="18" charset="0"/>
                  </a:rPr>
                  <a:t>, </a:t>
                </a:r>
                <a:endParaRPr lang="en-US" altLang="zh-CN" b="0" i="1" dirty="0" smtClean="0">
                  <a:latin typeface="Cambria Math" panose="02040503050406030204" pitchFamily="18" charset="0"/>
                </a:endParaRPr>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m:rPr>
                            <m:sty m:val="p"/>
                          </m:rPr>
                          <a:rPr lang="en-US" altLang="zh-CN" b="0" i="0" smtClean="0">
                            <a:latin typeface="Cambria Math" panose="02040503050406030204" pitchFamily="18" charset="0"/>
                          </a:rPr>
                          <m:t>i</m:t>
                        </m:r>
                      </m:den>
                    </m:f>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i</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i</m:t>
                            </m:r>
                          </m:den>
                        </m:f>
                      </m:e>
                    </m:d>
                    <m:r>
                      <a:rPr lang="en-US" altLang="zh-CN" b="0" i="1" smtClean="0">
                        <a:latin typeface="Cambria Math" panose="02040503050406030204" pitchFamily="18" charset="0"/>
                      </a:rPr>
                      <m:t>, </m:t>
                    </m:r>
                  </m:oMath>
                </a14:m>
                <a:endParaRPr lang="en-US" altLang="zh-CN" b="0" i="1" dirty="0" smtClean="0">
                  <a:latin typeface="Cambria Math" panose="02040503050406030204" pitchFamily="18" charset="0"/>
                </a:endParaRPr>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num>
                      <m:den>
                        <m:r>
                          <a:rPr lang="en-US" altLang="zh-CN" b="0" i="1" smtClean="0">
                            <a:latin typeface="Cambria Math" panose="02040503050406030204" pitchFamily="18" charset="0"/>
                          </a:rPr>
                          <m:t>2</m:t>
                        </m:r>
                        <m:r>
                          <m:rPr>
                            <m:sty m:val="p"/>
                          </m:rPr>
                          <a:rPr lang="en-US" altLang="zh-CN" b="0" i="0" smtClean="0">
                            <a:latin typeface="Cambria Math" panose="02040503050406030204" pitchFamily="18" charset="0"/>
                          </a:rPr>
                          <m:t>i</m:t>
                        </m:r>
                      </m:den>
                    </m:f>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i="0">
                                        <a:latin typeface="Cambria Math" panose="02040503050406030204" pitchFamily="18" charset="0"/>
                                      </a:rPr>
                                      <m:t>i</m:t>
                                    </m:r>
                                  </m:e>
                                </m:d>
                              </m:e>
                              <m:sup>
                                <m:r>
                                  <a:rPr lang="en-US" altLang="zh-CN" b="0" i="1" smtClean="0">
                                    <a:latin typeface="Cambria Math" panose="02040503050406030204" pitchFamily="18" charset="0"/>
                                  </a:rPr>
                                  <m:t>𝑛</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i="0">
                                        <a:latin typeface="Cambria Math" panose="02040503050406030204" pitchFamily="18" charset="0"/>
                                      </a:rPr>
                                      <m:t>i</m:t>
                                    </m:r>
                                  </m:e>
                                </m:d>
                              </m:e>
                              <m:sup>
                                <m:r>
                                  <a:rPr lang="en-US" altLang="zh-CN" b="0" i="1" smtClean="0">
                                    <a:latin typeface="Cambria Math" panose="02040503050406030204" pitchFamily="18" charset="0"/>
                                  </a:rPr>
                                  <m:t>𝑛</m:t>
                                </m:r>
                              </m:sup>
                            </m:sSup>
                          </m:den>
                        </m:f>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𝑛</m:t>
                            </m:r>
                            <m:r>
                              <a:rPr lang="en-US" altLang="zh-CN" i="1">
                                <a:latin typeface="Cambria Math" panose="02040503050406030204" pitchFamily="18" charset="0"/>
                              </a:rPr>
                              <m:t>+1</m:t>
                            </m:r>
                          </m:sup>
                        </m:sSup>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e>
                            </m:d>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arccos</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e>
                                        </m:rad>
                                      </m:den>
                                    </m:f>
                                  </m:e>
                                </m:func>
                              </m:e>
                            </m:d>
                          </m:e>
                        </m:func>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𝑛</m:t>
                            </m:r>
                          </m:sup>
                        </m:sSup>
                      </m:den>
                    </m:f>
                    <m:r>
                      <a:rPr lang="en-US" altLang="zh-CN" b="0" i="1" smtClean="0">
                        <a:latin typeface="Cambria Math" panose="02040503050406030204" pitchFamily="18" charset="0"/>
                      </a:rPr>
                      <m:t>.</m:t>
                    </m:r>
                  </m:oMath>
                </a14:m>
                <a:endParaRPr lang="en-US" altLang="zh-CN" b="0" dirty="0" smtClean="0">
                  <a:latin typeface="Cambria Math" panose="02040503050406030204" pitchFamily="18" charset="0"/>
                </a:endParaRPr>
              </a:p>
              <a:p>
                <a:r>
                  <a:rPr lang="zh-CN" altLang="en-US" dirty="0" smtClean="0">
                    <a:latin typeface="Cambria Math" panose="02040503050406030204" pitchFamily="18" charset="0"/>
                  </a:rPr>
                  <a:t>类似地</a:t>
                </a:r>
                <a:r>
                  <a:rPr lang="en-US" altLang="zh-CN" smtClean="0">
                    <a:latin typeface="Cambria Math" panose="02040503050406030204" pitchFamily="18" charset="0"/>
                  </a:rPr>
                  <a:t>,</a:t>
                </a:r>
                <a:endParaRPr lang="en-US" altLang="zh-CN" dirty="0" smtClean="0">
                  <a:latin typeface="Cambria Math" panose="02040503050406030204" pitchFamily="18" charset="0"/>
                </a:endParaRPr>
              </a:p>
              <a:p>
                <a14:m>
                  <m:oMath xmlns:m="http://schemas.openxmlformats.org/officeDocument/2006/math">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e</m:t>
                                </m:r>
                              </m:e>
                              <m:sup>
                                <m:r>
                                  <a:rPr lang="en-US" altLang="zh-CN" b="0" i="1" dirty="0" smtClean="0">
                                    <a:latin typeface="Cambria Math" panose="02040503050406030204" pitchFamily="18" charset="0"/>
                                  </a:rPr>
                                  <m:t>𝑥</m:t>
                                </m:r>
                              </m:sup>
                            </m:sSup>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cos</m:t>
                                </m:r>
                              </m:fName>
                              <m:e>
                                <m:r>
                                  <a:rPr lang="en-US" altLang="zh-CN" b="0" i="1" dirty="0" smtClean="0">
                                    <a:latin typeface="Cambria Math" panose="02040503050406030204" pitchFamily="18" charset="0"/>
                                  </a:rPr>
                                  <m:t>𝑥</m:t>
                                </m:r>
                              </m:e>
                            </m:func>
                          </m:e>
                        </m:d>
                      </m:e>
                      <m:sup>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𝑛</m:t>
                            </m:r>
                          </m:e>
                        </m:d>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𝑛</m:t>
                            </m:r>
                          </m:num>
                          <m:den>
                            <m:r>
                              <a:rPr lang="en-US" altLang="zh-CN" b="0" i="1" dirty="0" smtClean="0">
                                <a:latin typeface="Cambria Math" panose="02040503050406030204" pitchFamily="18" charset="0"/>
                              </a:rPr>
                              <m:t>2</m:t>
                            </m:r>
                          </m:den>
                        </m:f>
                      </m:sup>
                    </m:sSup>
                    <m:sSup>
                      <m:sSupPr>
                        <m:ctrlPr>
                          <a:rPr lang="en-US" altLang="zh-CN" b="0" i="1" dirty="0" smtClean="0">
                            <a:latin typeface="Cambria Math" panose="02040503050406030204" pitchFamily="18" charset="0"/>
                          </a:rPr>
                        </m:ctrlPr>
                      </m:sSupPr>
                      <m:e>
                        <m:r>
                          <m:rPr>
                            <m:sty m:val="p"/>
                          </m:rPr>
                          <a:rPr lang="en-US" altLang="zh-CN" b="0" i="0" dirty="0" smtClean="0">
                            <a:latin typeface="Cambria Math" panose="02040503050406030204" pitchFamily="18" charset="0"/>
                          </a:rPr>
                          <m:t>e</m:t>
                        </m:r>
                      </m:e>
                      <m:sup>
                        <m:r>
                          <a:rPr lang="en-US" altLang="zh-CN" b="0" i="1" dirty="0" smtClean="0">
                            <a:latin typeface="Cambria Math" panose="02040503050406030204" pitchFamily="18" charset="0"/>
                          </a:rPr>
                          <m:t>𝑥</m:t>
                        </m:r>
                      </m:sup>
                    </m:sSup>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cos</m:t>
                        </m:r>
                      </m:fName>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𝜋</m:t>
                                </m:r>
                              </m:num>
                              <m:den>
                                <m:r>
                                  <a:rPr lang="en-US" altLang="zh-CN" b="0" i="1" dirty="0" smtClean="0">
                                    <a:latin typeface="Cambria Math" panose="02040503050406030204" pitchFamily="18" charset="0"/>
                                  </a:rPr>
                                  <m:t>4</m:t>
                                </m:r>
                              </m:den>
                            </m:f>
                          </m:e>
                        </m:d>
                      </m:e>
                    </m:func>
                    <m:r>
                      <a:rPr lang="en-US" altLang="zh-CN" b="0" i="1" dirty="0" smtClean="0">
                        <a:latin typeface="Cambria Math" panose="02040503050406030204" pitchFamily="18" charset="0"/>
                      </a:rPr>
                      <m:t>.</m:t>
                    </m:r>
                  </m:oMath>
                </a14:m>
                <a:endParaRPr lang="en-US" altLang="zh-CN" b="0" dirty="0" smtClean="0">
                  <a:latin typeface="Cambria Math" panose="02040503050406030204" pitchFamily="18" charset="0"/>
                </a:endParaRP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889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00B050"/>
                </a:solidFill>
              </a:rPr>
              <a:t>3.4 </a:t>
            </a:r>
            <a:r>
              <a:rPr lang="zh-CN" altLang="en-US" dirty="0" smtClean="0">
                <a:solidFill>
                  <a:srgbClr val="00B050"/>
                </a:solidFill>
              </a:rPr>
              <a:t>隐函数</a:t>
            </a:r>
            <a:r>
              <a:rPr lang="zh-CN" altLang="en-US" dirty="0">
                <a:solidFill>
                  <a:srgbClr val="00B050"/>
                </a:solidFill>
              </a:rPr>
              <a:t>与参数方程确定函数的求导</a:t>
            </a:r>
            <a:r>
              <a:rPr lang="zh-CN" altLang="en-US" dirty="0" smtClean="0">
                <a:solidFill>
                  <a:srgbClr val="00B050"/>
                </a:solidFill>
              </a:rPr>
              <a:t>方法</a:t>
            </a:r>
            <a:endParaRPr lang="zh-CN" altLang="en-US" dirty="0">
              <a:solidFill>
                <a:srgbClr val="00B05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0"/>
              </p:nvPr>
            </p:nvSpPr>
            <p:spPr/>
            <p:txBody>
              <a:bodyPr>
                <a:normAutofit/>
              </a:bodyPr>
              <a:lstStyle/>
              <a:p>
                <a:pPr>
                  <a:lnSpc>
                    <a:spcPct val="120000"/>
                  </a:lnSpc>
                  <a:spcAft>
                    <a:spcPts val="600"/>
                  </a:spcAft>
                </a:pPr>
                <a:r>
                  <a:rPr lang="zh-CN" altLang="en-US" dirty="0" smtClean="0">
                    <a:solidFill>
                      <a:srgbClr val="00B050"/>
                    </a:solidFill>
                  </a:rPr>
                  <a:t>隐函数的求导方法</a:t>
                </a:r>
                <a:endParaRPr lang="en-US" altLang="zh-CN" dirty="0" smtClean="0">
                  <a:solidFill>
                    <a:srgbClr val="00B050"/>
                  </a:solidFill>
                </a:endParaRPr>
              </a:p>
              <a:p>
                <a:pPr>
                  <a:lnSpc>
                    <a:spcPct val="120000"/>
                  </a:lnSpc>
                  <a:spcAft>
                    <a:spcPts val="600"/>
                  </a:spcAft>
                </a:pPr>
                <a:r>
                  <a:rPr lang="zh-CN" altLang="en-US" dirty="0" smtClean="0"/>
                  <a:t>关于隐函数的导数</a:t>
                </a:r>
                <a:r>
                  <a:rPr lang="en-US" altLang="zh-CN" dirty="0" smtClean="0"/>
                  <a:t>, </a:t>
                </a:r>
                <a:r>
                  <a:rPr lang="zh-CN" altLang="en-US" dirty="0" smtClean="0"/>
                  <a:t>我们很自然</a:t>
                </a:r>
                <a:r>
                  <a:rPr lang="zh-CN" altLang="en-US" dirty="0"/>
                  <a:t>地想到求出隐函数的显式</a:t>
                </a:r>
                <a:r>
                  <a:rPr lang="zh-CN" altLang="en-US" dirty="0" smtClean="0"/>
                  <a:t>表达</a:t>
                </a:r>
                <a:r>
                  <a:rPr lang="en-US" altLang="zh-CN" dirty="0" smtClean="0"/>
                  <a:t>, </a:t>
                </a:r>
                <a:r>
                  <a:rPr lang="zh-CN" altLang="en-US" dirty="0" smtClean="0"/>
                  <a:t>然后按显函数的求导方法来求</a:t>
                </a:r>
                <a:r>
                  <a:rPr lang="en-US" altLang="zh-CN" dirty="0" smtClean="0"/>
                  <a:t>.</a:t>
                </a:r>
              </a:p>
              <a:p>
                <a:pPr>
                  <a:lnSpc>
                    <a:spcPct val="120000"/>
                  </a:lnSpc>
                  <a:spcAft>
                    <a:spcPts val="600"/>
                  </a:spcAft>
                </a:pPr>
                <a:r>
                  <a:rPr lang="zh-CN" altLang="en-US" dirty="0" smtClean="0"/>
                  <a:t>例如二元方程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r>
                      <a:rPr lang="en-US" altLang="zh-CN" b="0" i="1" smtClean="0">
                        <a:latin typeface="Cambria Math" panose="02040503050406030204" pitchFamily="18" charset="0"/>
                      </a:rPr>
                      <m:t>𝑦</m:t>
                    </m:r>
                    <m:r>
                      <a:rPr lang="en-US" altLang="zh-CN" b="0" i="1" smtClean="0">
                        <a:latin typeface="Cambria Math" panose="02040503050406030204" pitchFamily="18" charset="0"/>
                      </a:rPr>
                      <m:t>&gt;0</m:t>
                    </m:r>
                  </m:oMath>
                </a14:m>
                <a:r>
                  <a:rPr lang="en-US" altLang="zh-CN" dirty="0" smtClean="0"/>
                  <a:t> </a:t>
                </a:r>
                <a:r>
                  <a:rPr lang="zh-CN" altLang="en-US" dirty="0" smtClean="0"/>
                  <a:t>确定的 </a:t>
                </a:r>
                <a14:m>
                  <m:oMath xmlns:m="http://schemas.openxmlformats.org/officeDocument/2006/math">
                    <m:r>
                      <a:rPr lang="en-US" altLang="zh-CN" b="0" i="1" smtClean="0">
                        <a:latin typeface="Cambria Math" panose="02040503050406030204" pitchFamily="18" charset="0"/>
                      </a:rPr>
                      <m:t>𝑦</m:t>
                    </m:r>
                  </m:oMath>
                </a14:m>
                <a:r>
                  <a:rPr lang="en-US" altLang="zh-CN" dirty="0" smtClean="0"/>
                  <a:t> </a:t>
                </a:r>
                <a:r>
                  <a:rPr lang="zh-CN" altLang="en-US" dirty="0" smtClean="0"/>
                  <a:t>是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的隐函数</a:t>
                </a:r>
                <a:r>
                  <a:rPr lang="en-US" altLang="zh-CN" dirty="0" smtClean="0"/>
                  <a:t>, </a:t>
                </a:r>
                <a:r>
                  <a:rPr lang="zh-CN" altLang="en-US" dirty="0" smtClean="0"/>
                  <a:t>我们可以得到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rad>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rad>
                      </m:den>
                    </m:f>
                  </m:oMath>
                </a14:m>
                <a:r>
                  <a:rPr lang="en-US" altLang="zh-CN" dirty="0" smtClean="0"/>
                  <a:t>.</a:t>
                </a:r>
              </a:p>
              <a:p>
                <a:pPr>
                  <a:lnSpc>
                    <a:spcPct val="120000"/>
                  </a:lnSpc>
                  <a:spcAft>
                    <a:spcPts val="600"/>
                  </a:spcAft>
                </a:pPr>
                <a:r>
                  <a:rPr lang="zh-CN" altLang="en-US" dirty="0" smtClean="0"/>
                  <a:t>然而并不是所有的隐函数都有显式表达</a:t>
                </a:r>
                <a:r>
                  <a:rPr lang="en-US" altLang="zh-CN" dirty="0" smtClean="0"/>
                  <a:t>, </a:t>
                </a:r>
                <a:r>
                  <a:rPr lang="zh-CN" altLang="en-US" dirty="0" smtClean="0"/>
                  <a:t>例如开普勒方程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𝜀</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𝑦</m:t>
                        </m:r>
                      </m:e>
                    </m:func>
                    <m:r>
                      <a:rPr lang="en-US" altLang="zh-CN" b="0" i="1" smtClean="0">
                        <a:latin typeface="Cambria Math" panose="02040503050406030204" pitchFamily="18" charset="0"/>
                      </a:rPr>
                      <m:t>=0 (0&lt;</m:t>
                    </m:r>
                    <m:r>
                      <a:rPr lang="en-US" altLang="zh-CN" b="0" i="1" smtClean="0">
                        <a:latin typeface="Cambria Math" panose="02040503050406030204" pitchFamily="18" charset="0"/>
                      </a:rPr>
                      <m:t>𝜀</m:t>
                    </m:r>
                    <m:r>
                      <a:rPr lang="en-US" altLang="zh-CN" b="0" i="1" smtClean="0">
                        <a:latin typeface="Cambria Math" panose="02040503050406030204" pitchFamily="18" charset="0"/>
                      </a:rPr>
                      <m:t>&lt;1)</m:t>
                    </m:r>
                  </m:oMath>
                </a14:m>
                <a:r>
                  <a:rPr lang="en-US" altLang="zh-CN" dirty="0" smtClean="0"/>
                  <a:t>. </a:t>
                </a:r>
                <a:r>
                  <a:rPr lang="zh-CN" altLang="en-US" dirty="0" smtClean="0"/>
                  <a:t>此时我们该</a:t>
                </a:r>
                <a:r>
                  <a:rPr lang="zh-CN" altLang="en-US" dirty="0" smtClean="0">
                    <a:solidFill>
                      <a:srgbClr val="FF0000"/>
                    </a:solidFill>
                  </a:rPr>
                  <a:t>如何求其导数</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sz="quarter" idx="10"/>
              </p:nvPr>
            </p:nvSpPr>
            <p:spPr>
              <a:blipFill>
                <a:blip r:embed="rId2"/>
                <a:stretch>
                  <a:fillRect l="-734" t="-260"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4979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pPr>
                  <a:lnSpc>
                    <a:spcPct val="110000"/>
                  </a:lnSpc>
                </a:pPr>
                <a:r>
                  <a:rPr lang="zh-CN" altLang="en-US" dirty="0" smtClean="0"/>
                  <a:t>一般而言</a:t>
                </a:r>
                <a:r>
                  <a:rPr lang="en-US" altLang="zh-CN" dirty="0" smtClean="0"/>
                  <a:t>, </a:t>
                </a:r>
                <a:r>
                  <a:rPr lang="zh-CN" altLang="en-US" dirty="0" smtClean="0"/>
                  <a:t>在一定条件下</a:t>
                </a:r>
                <a:r>
                  <a:rPr lang="en-US" altLang="zh-CN" dirty="0" smtClean="0"/>
                  <a:t>, </a:t>
                </a:r>
                <a:r>
                  <a:rPr lang="zh-CN" altLang="en-US" dirty="0" smtClean="0"/>
                  <a:t>二元方程 </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r>
                  <a:rPr lang="zh-CN" altLang="en-US" dirty="0" smtClean="0"/>
                  <a:t> 确定了 </a:t>
                </a:r>
                <a14:m>
                  <m:oMath xmlns:m="http://schemas.openxmlformats.org/officeDocument/2006/math">
                    <m:r>
                      <a:rPr lang="en-US" altLang="zh-CN" b="0" i="1" smtClean="0">
                        <a:latin typeface="Cambria Math" panose="02040503050406030204" pitchFamily="18" charset="0"/>
                      </a:rPr>
                      <m:t>𝑦</m:t>
                    </m:r>
                  </m:oMath>
                </a14:m>
                <a:r>
                  <a:rPr lang="zh-CN" altLang="en-US" dirty="0" smtClean="0"/>
                  <a:t> 是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的隐函数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smtClean="0"/>
                  <a:t>, </a:t>
                </a:r>
                <a:r>
                  <a:rPr lang="zh-CN" altLang="en-US" dirty="0" smtClean="0"/>
                  <a:t>代入方程可以得到 </a:t>
                </a:r>
                <a14:m>
                  <m:oMath xmlns:m="http://schemas.openxmlformats.org/officeDocument/2006/math">
                    <m:r>
                      <a:rPr lang="en-US" altLang="zh-CN" i="1">
                        <a:latin typeface="Cambria Math" panose="02040503050406030204" pitchFamily="18" charset="0"/>
                      </a:rPr>
                      <m:t>𝐹</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b="0" i="1" smtClean="0">
                        <a:latin typeface="Cambria Math" panose="02040503050406030204" pitchFamily="18" charset="0"/>
                      </a:rPr>
                      <m:t>=0</m:t>
                    </m:r>
                  </m:oMath>
                </a14:m>
                <a:r>
                  <a:rPr lang="en-US" altLang="zh-CN" dirty="0" smtClean="0"/>
                  <a:t>.</a:t>
                </a:r>
              </a:p>
              <a:p>
                <a:pPr>
                  <a:lnSpc>
                    <a:spcPct val="110000"/>
                  </a:lnSpc>
                </a:pPr>
                <a:r>
                  <a:rPr lang="zh-CN" altLang="en-US" dirty="0" smtClean="0">
                    <a:solidFill>
                      <a:srgbClr val="FF0000"/>
                    </a:solidFill>
                  </a:rPr>
                  <a:t>方法</a:t>
                </a:r>
                <a:r>
                  <a:rPr lang="zh-CN" altLang="en-US" dirty="0" smtClean="0"/>
                  <a:t> 如果隐函数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可导</a:t>
                </a:r>
                <a:r>
                  <a:rPr lang="en-US" altLang="zh-CN" dirty="0" smtClean="0"/>
                  <a:t>, </a:t>
                </a:r>
                <a:r>
                  <a:rPr lang="zh-CN" altLang="en-US" dirty="0" smtClean="0"/>
                  <a:t>我们可以在上式两边同时对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求导</a:t>
                </a:r>
                <a:r>
                  <a:rPr lang="en-US" altLang="zh-CN" dirty="0" smtClean="0"/>
                  <a:t>, </a:t>
                </a:r>
                <a:r>
                  <a:rPr lang="zh-CN" altLang="en-US" dirty="0" smtClean="0"/>
                  <a:t>则有</a:t>
                </a:r>
                <a:endParaRPr lang="en-US" altLang="zh-CN" dirty="0" smtClean="0"/>
              </a:p>
              <a:p>
                <a:pPr marL="0" indent="0">
                  <a:lnSpc>
                    <a:spcPct val="110000"/>
                  </a:lnSpc>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𝐹</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=0,  </m:t>
                      </m:r>
                      <m:r>
                        <a:rPr lang="zh-CN" altLang="en-US" i="1">
                          <a:latin typeface="Cambria Math" panose="02040503050406030204" pitchFamily="18" charset="0"/>
                        </a:rPr>
                        <m:t>即</m:t>
                      </m:r>
                      <m:r>
                        <a:rPr lang="en-US" altLang="zh-CN" b="0" i="1" smtClean="0">
                          <a:latin typeface="Cambria Math" panose="02040503050406030204" pitchFamily="18" charset="0"/>
                        </a:rPr>
                        <m:t> </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𝐹</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r>
                        <a:rPr lang="en-US" altLang="zh-CN" i="1">
                          <a:latin typeface="Cambria Math" panose="02040503050406030204" pitchFamily="18" charset="0"/>
                        </a:rPr>
                        <m:t>=0</m:t>
                      </m:r>
                      <m:r>
                        <a:rPr lang="en-US" altLang="zh-CN" b="0" i="1" smtClean="0">
                          <a:latin typeface="Cambria Math" panose="02040503050406030204" pitchFamily="18" charset="0"/>
                        </a:rPr>
                        <m:t>.</m:t>
                      </m:r>
                    </m:oMath>
                  </m:oMathPara>
                </a14:m>
                <a:endParaRPr lang="en-US" altLang="zh-CN" i="1" dirty="0" smtClean="0"/>
              </a:p>
              <a:p>
                <a:pPr>
                  <a:lnSpc>
                    <a:spcPct val="110000"/>
                  </a:lnSpc>
                </a:pPr>
                <a:r>
                  <a:rPr lang="zh-CN" altLang="en-US" dirty="0" smtClean="0"/>
                  <a:t>然后从中解出 </a:t>
                </a:r>
                <a14:m>
                  <m:oMath xmlns:m="http://schemas.openxmlformats.org/officeDocument/2006/math">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oMath>
                </a14:m>
                <a:r>
                  <a:rPr lang="en-US" altLang="zh-CN" dirty="0" smtClean="0"/>
                  <a:t> </a:t>
                </a:r>
                <a:r>
                  <a:rPr lang="zh-CN" altLang="en-US" dirty="0"/>
                  <a:t>即可</a:t>
                </a:r>
                <a:r>
                  <a:rPr lang="en-US" altLang="zh-CN" dirty="0" smtClean="0"/>
                  <a:t>.</a:t>
                </a:r>
              </a:p>
              <a:p>
                <a:pPr>
                  <a:lnSpc>
                    <a:spcPct val="110000"/>
                  </a:lnSpc>
                </a:pPr>
                <a:r>
                  <a:rPr lang="zh-CN" altLang="en-US" dirty="0" smtClean="0">
                    <a:solidFill>
                      <a:srgbClr val="FF0000"/>
                    </a:solidFill>
                  </a:rPr>
                  <a:t>注意</a:t>
                </a:r>
                <a:r>
                  <a:rPr lang="zh-CN" altLang="en-US" dirty="0" smtClean="0"/>
                  <a:t> 在求导过程中</a:t>
                </a:r>
                <a:r>
                  <a:rPr lang="en-US" altLang="zh-CN" dirty="0" smtClean="0"/>
                  <a:t>, </a:t>
                </a:r>
                <a:r>
                  <a:rPr lang="zh-CN" altLang="en-US" dirty="0" smtClean="0"/>
                  <a:t>应始终将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视为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的函数</a:t>
                </a:r>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en-US" altLang="zh-CN" dirty="0" smtClean="0"/>
                  <a:t> </a:t>
                </a:r>
                <a:r>
                  <a:rPr lang="zh-CN" altLang="en-US" dirty="0" smtClean="0"/>
                  <a:t>是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的复合函数</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180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例</a:t>
                </a:r>
                <a:r>
                  <a:rPr lang="zh-CN" altLang="en-US" dirty="0" smtClean="0"/>
                  <a:t> 设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oMath>
                </a14:m>
                <a:r>
                  <a:rPr lang="en-US" altLang="zh-CN" dirty="0" smtClean="0"/>
                  <a:t>, </a:t>
                </a:r>
                <a:r>
                  <a:rPr lang="zh-CN" altLang="en-US" dirty="0" smtClean="0"/>
                  <a:t>求 </a:t>
                </a:r>
                <a14:m>
                  <m:oMath xmlns:m="http://schemas.openxmlformats.org/officeDocument/2006/math">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oMath>
                </a14:m>
                <a:r>
                  <a:rPr lang="en-US" altLang="zh-CN" dirty="0" smtClean="0"/>
                  <a:t>.</a:t>
                </a:r>
              </a:p>
              <a:p>
                <a:r>
                  <a:rPr lang="zh-CN" altLang="en-US" dirty="0" smtClean="0">
                    <a:solidFill>
                      <a:srgbClr val="0000FF"/>
                    </a:solidFill>
                  </a:rPr>
                  <a:t>解 </a:t>
                </a:r>
                <a:r>
                  <a:rPr lang="zh-CN" altLang="en-US" dirty="0" smtClean="0">
                    <a:solidFill>
                      <a:schemeClr val="tx1"/>
                    </a:solidFill>
                  </a:rPr>
                  <a:t>在方程两边同时</a:t>
                </a:r>
                <a:r>
                  <a:rPr lang="zh-CN" altLang="en-US" dirty="0" smtClean="0">
                    <a:solidFill>
                      <a:srgbClr val="FF0000"/>
                    </a:solidFill>
                  </a:rPr>
                  <a:t>对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chemeClr val="tx1"/>
                    </a:solidFill>
                  </a:rPr>
                  <a:t>求导得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𝑥</m:t>
                    </m:r>
                    <m:r>
                      <a:rPr lang="en-US" altLang="zh-CN" b="0" i="1" smtClean="0">
                        <a:latin typeface="Cambria Math" panose="02040503050406030204" pitchFamily="18" charset="0"/>
                      </a:rPr>
                      <m:t>+4</m:t>
                    </m:r>
                    <m:r>
                      <a:rPr lang="en-US" altLang="zh-CN" b="0" i="1" smtClean="0">
                        <a:latin typeface="Cambria Math" panose="02040503050406030204" pitchFamily="18" charset="0"/>
                      </a:rPr>
                      <m:t>𝑦</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r>
                      <a:rPr lang="en-US" altLang="zh-CN" b="0" i="1" smtClean="0">
                        <a:latin typeface="Cambria Math" panose="02040503050406030204" pitchFamily="18" charset="0"/>
                      </a:rPr>
                      <m:t>=0</m:t>
                    </m:r>
                    <m:r>
                      <a:rPr lang="en-US" altLang="zh-CN" b="0" i="0" smtClean="0">
                        <a:latin typeface="Cambria Math" panose="02040503050406030204" pitchFamily="18" charset="0"/>
                      </a:rPr>
                      <m:t>,</m:t>
                    </m:r>
                  </m:oMath>
                </a14:m>
                <a:endParaRPr lang="en-US" altLang="zh-CN" b="0" dirty="0" smtClean="0"/>
              </a:p>
              <a:p>
                <a:r>
                  <a:rPr lang="zh-CN" altLang="en-US" dirty="0" smtClean="0"/>
                  <a:t>解得 </a:t>
                </a:r>
                <a14:m>
                  <m:oMath xmlns:m="http://schemas.openxmlformats.org/officeDocument/2006/math">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≠0</m:t>
                        </m:r>
                      </m:e>
                    </m:d>
                  </m:oMath>
                </a14:m>
                <a:r>
                  <a:rPr lang="en-US" altLang="zh-CN" dirty="0" smtClean="0"/>
                  <a:t>.</a:t>
                </a:r>
              </a:p>
              <a:p>
                <a:r>
                  <a:rPr lang="zh-CN" altLang="en-US" dirty="0" smtClean="0"/>
                  <a:t>注意 </a:t>
                </a:r>
                <a14:m>
                  <m:oMath xmlns:m="http://schemas.openxmlformats.org/officeDocument/2006/math">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=4</m:t>
                    </m:r>
                    <m:r>
                      <a:rPr lang="en-US" altLang="zh-CN" b="0" i="1" smtClean="0">
                        <a:latin typeface="Cambria Math" panose="02040503050406030204" pitchFamily="18" charset="0"/>
                      </a:rPr>
                      <m:t>𝑦</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oMath>
                </a14:m>
                <a:r>
                  <a:rPr lang="en-US" altLang="zh-CN" dirty="0" smtClean="0"/>
                  <a:t> </a:t>
                </a:r>
                <a:r>
                  <a:rPr lang="zh-CN" altLang="en-US" dirty="0" smtClean="0"/>
                  <a:t>而不是 </a:t>
                </a:r>
                <a14:m>
                  <m:oMath xmlns:m="http://schemas.openxmlformats.org/officeDocument/2006/math">
                    <m:r>
                      <a:rPr lang="en-US" altLang="zh-CN" b="0" i="1" smtClean="0">
                        <a:latin typeface="Cambria Math" panose="02040503050406030204" pitchFamily="18" charset="0"/>
                      </a:rPr>
                      <m:t>4</m:t>
                    </m:r>
                    <m:r>
                      <a:rPr lang="en-US" altLang="zh-CN" b="0" i="1" smtClean="0">
                        <a:latin typeface="Cambria Math" panose="02040503050406030204" pitchFamily="18" charset="0"/>
                      </a:rPr>
                      <m:t>𝑦</m:t>
                    </m:r>
                  </m:oMath>
                </a14:m>
                <a:r>
                  <a:rPr lang="en-US" altLang="zh-CN" dirty="0" smtClean="0"/>
                  <a:t>, </a:t>
                </a:r>
                <a:r>
                  <a:rPr lang="zh-CN" altLang="en-US" dirty="0" smtClean="0"/>
                  <a:t>实际上 </a:t>
                </a:r>
                <a14:m>
                  <m:oMath xmlns:m="http://schemas.openxmlformats.org/officeDocument/2006/math">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num>
                      <m:den>
                        <m:r>
                          <m:rPr>
                            <m:sty m:val="p"/>
                          </m:rPr>
                          <a:rPr lang="en-US" altLang="zh-CN">
                            <a:latin typeface="Cambria Math" panose="02040503050406030204" pitchFamily="18" charset="0"/>
                          </a:rPr>
                          <m:t>d</m:t>
                        </m:r>
                        <m:r>
                          <a:rPr lang="en-US" altLang="zh-CN" i="1">
                            <a:latin typeface="Cambria Math" panose="02040503050406030204" pitchFamily="18" charset="0"/>
                          </a:rPr>
                          <m:t>𝑦</m:t>
                        </m:r>
                      </m:den>
                    </m:f>
                    <m:d>
                      <m:dPr>
                        <m:ctrlPr>
                          <a:rPr lang="en-US" altLang="zh-CN" i="1">
                            <a:latin typeface="Cambria Math" panose="02040503050406030204" pitchFamily="18" charset="0"/>
                          </a:rPr>
                        </m:ctrlPr>
                      </m:dPr>
                      <m:e>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2</m:t>
                            </m:r>
                          </m:sup>
                        </m:sSup>
                      </m:e>
                    </m:d>
                    <m:r>
                      <a:rPr lang="en-US" altLang="zh-CN" i="1">
                        <a:latin typeface="Cambria Math" panose="02040503050406030204" pitchFamily="18" charset="0"/>
                      </a:rPr>
                      <m:t>=4</m:t>
                    </m:r>
                    <m:r>
                      <a:rPr lang="en-US" altLang="zh-CN" i="1">
                        <a:latin typeface="Cambria Math" panose="02040503050406030204" pitchFamily="18" charset="0"/>
                      </a:rPr>
                      <m:t>𝑦</m:t>
                    </m:r>
                  </m:oMath>
                </a14:m>
                <a:r>
                  <a:rPr lang="en-US" altLang="zh-CN" dirty="0" smtClean="0"/>
                  <a:t>.</a:t>
                </a:r>
              </a:p>
              <a:p>
                <a:r>
                  <a:rPr lang="zh-CN" altLang="en-US" dirty="0">
                    <a:solidFill>
                      <a:srgbClr val="0000FF"/>
                    </a:solidFill>
                  </a:rPr>
                  <a:t>例</a:t>
                </a:r>
                <a:r>
                  <a:rPr lang="zh-CN" altLang="en-US" dirty="0"/>
                  <a:t> 设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𝜀</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𝑦</m:t>
                        </m:r>
                      </m:e>
                    </m:func>
                    <m:r>
                      <a:rPr lang="en-US" altLang="zh-CN" i="1">
                        <a:latin typeface="Cambria Math" panose="02040503050406030204" pitchFamily="18" charset="0"/>
                      </a:rPr>
                      <m:t>=0</m:t>
                    </m:r>
                  </m:oMath>
                </a14:m>
                <a:r>
                  <a:rPr lang="en-US" altLang="zh-CN" dirty="0"/>
                  <a:t>, </a:t>
                </a:r>
                <a:r>
                  <a:rPr lang="zh-CN" altLang="en-US" dirty="0"/>
                  <a:t>求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a:t>
                </a:r>
              </a:p>
              <a:p>
                <a:r>
                  <a:rPr lang="zh-CN" altLang="en-US" dirty="0">
                    <a:solidFill>
                      <a:srgbClr val="0000FF"/>
                    </a:solidFill>
                  </a:rPr>
                  <a:t>解 </a:t>
                </a:r>
                <a:r>
                  <a:rPr lang="zh-CN" altLang="en-US" dirty="0"/>
                  <a:t>在方程两边同时对 </a:t>
                </a:r>
                <a14:m>
                  <m:oMath xmlns:m="http://schemas.openxmlformats.org/officeDocument/2006/math">
                    <m:r>
                      <a:rPr lang="en-US" altLang="zh-CN" i="1" dirty="0">
                        <a:latin typeface="Cambria Math" panose="02040503050406030204" pitchFamily="18" charset="0"/>
                      </a:rPr>
                      <m:t>𝑥</m:t>
                    </m:r>
                  </m:oMath>
                </a14:m>
                <a:r>
                  <a:rPr lang="en-US" altLang="zh-CN" dirty="0"/>
                  <a:t> </a:t>
                </a:r>
                <a:r>
                  <a:rPr lang="zh-CN" altLang="en-US" dirty="0"/>
                  <a:t>求导得</a:t>
                </a:r>
                <a:endParaRPr lang="en-US" altLang="zh-CN" i="1"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𝜀</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𝑦</m:t>
                          </m:r>
                        </m:e>
                      </m:func>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′=0</m:t>
                      </m:r>
                      <m:r>
                        <a:rPr lang="en-US" altLang="zh-CN">
                          <a:latin typeface="Cambria Math" panose="02040503050406030204" pitchFamily="18" charset="0"/>
                        </a:rPr>
                        <m:t>,</m:t>
                      </m:r>
                    </m:oMath>
                  </m:oMathPara>
                </a14:m>
                <a:endParaRPr lang="en-US" altLang="zh-CN" dirty="0"/>
              </a:p>
              <a:p>
                <a:r>
                  <a:rPr lang="zh-CN" altLang="en-US" dirty="0"/>
                  <a:t>解得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m:t>
                        </m:r>
                        <m:r>
                          <a:rPr lang="en-US" altLang="zh-CN" i="1">
                            <a:latin typeface="Cambria Math" panose="02040503050406030204" pitchFamily="18" charset="0"/>
                          </a:rPr>
                          <m:t>𝜀</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𝑦</m:t>
                            </m:r>
                          </m:e>
                        </m:func>
                      </m:den>
                    </m:f>
                    <m:r>
                      <a:rPr lang="en-US" altLang="zh-CN" i="1">
                        <a:latin typeface="Cambria Math" panose="02040503050406030204" pitchFamily="18" charset="0"/>
                      </a:rPr>
                      <m:t> </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𝑦</m:t>
                            </m:r>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𝜀</m:t>
                            </m:r>
                          </m:den>
                        </m:f>
                      </m:e>
                    </m:d>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70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b="0" i="1" smtClean="0">
                        <a:latin typeface="Cambria Math" panose="02040503050406030204" pitchFamily="18" charset="0"/>
                      </a:rPr>
                      <m:t>𝑥𝑦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𝑦</m:t>
                        </m:r>
                      </m:sup>
                    </m:sSup>
                  </m:oMath>
                </a14:m>
                <a:r>
                  <a:rPr lang="en-US" altLang="zh-CN" dirty="0" smtClean="0"/>
                  <a:t>, </a:t>
                </a:r>
                <a:r>
                  <a:rPr lang="zh-CN" altLang="en-US" dirty="0" smtClean="0"/>
                  <a:t>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smtClean="0"/>
                  <a:t>.</a:t>
                </a:r>
              </a:p>
              <a:p>
                <a:r>
                  <a:rPr lang="zh-CN" altLang="en-US" dirty="0" smtClean="0">
                    <a:solidFill>
                      <a:srgbClr val="0000FF"/>
                    </a:solidFill>
                  </a:rPr>
                  <a:t>解 </a:t>
                </a:r>
                <a:r>
                  <a:rPr lang="zh-CN" altLang="en-US" dirty="0" smtClean="0">
                    <a:solidFill>
                      <a:schemeClr val="tx1"/>
                    </a:solidFill>
                  </a:rPr>
                  <a:t>在方程两边同时对 </a:t>
                </a:r>
                <a14:m>
                  <m:oMath xmlns:m="http://schemas.openxmlformats.org/officeDocument/2006/math">
                    <m:r>
                      <a:rPr lang="en-US" altLang="zh-CN" b="0" i="1" smtClean="0">
                        <a:solidFill>
                          <a:schemeClr val="tx1"/>
                        </a:solidFill>
                        <a:latin typeface="Cambria Math" panose="02040503050406030204" pitchFamily="18" charset="0"/>
                      </a:rPr>
                      <m:t>𝑥</m:t>
                    </m:r>
                  </m:oMath>
                </a14:m>
                <a:r>
                  <a:rPr lang="zh-CN" altLang="en-US" dirty="0" smtClean="0">
                    <a:solidFill>
                      <a:schemeClr val="tx1"/>
                    </a:solidFill>
                  </a:rPr>
                  <a:t> 求导得</a:t>
                </a:r>
                <a:endParaRPr lang="en-US" altLang="zh-CN" i="1"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e>
                      </m:d>
                      <m:r>
                        <a:rPr lang="en-US" altLang="zh-CN" b="0" i="0" smtClean="0">
                          <a:latin typeface="Cambria Math" panose="02040503050406030204" pitchFamily="18" charset="0"/>
                        </a:rPr>
                        <m:t>,</m:t>
                      </m:r>
                    </m:oMath>
                  </m:oMathPara>
                </a14:m>
                <a:endParaRPr lang="en-US" altLang="zh-CN" b="0" dirty="0" smtClean="0"/>
              </a:p>
              <a:p>
                <a:r>
                  <a:rPr lang="zh-CN" altLang="en-US" dirty="0" smtClean="0"/>
                  <a:t>解得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sup>
                        </m:sSup>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sup>
                        </m:sSup>
                      </m:e>
                    </m:d>
                  </m:oMath>
                </a14:m>
                <a:r>
                  <a:rPr lang="en-US" altLang="zh-CN" dirty="0" smtClean="0"/>
                  <a:t>.</a:t>
                </a:r>
              </a:p>
              <a:p>
                <a:r>
                  <a:rPr lang="zh-CN" altLang="en-US" dirty="0" smtClean="0"/>
                  <a:t>也可以写成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𝑥𝑦</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𝑥𝑦</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𝑦</m:t>
                            </m:r>
                          </m:e>
                        </m:d>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r>
                          <a:rPr lang="en-US" altLang="zh-CN" b="0" i="1" smtClean="0">
                            <a:latin typeface="Cambria Math" panose="02040503050406030204" pitchFamily="18" charset="0"/>
                          </a:rPr>
                          <m:t>𝑦</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oMath>
                </a14:m>
                <a:endParaRPr lang="en-US" altLang="zh-CN" b="0" dirty="0" smtClean="0"/>
              </a:p>
              <a:p>
                <a:r>
                  <a:rPr lang="zh-CN" altLang="en-US" dirty="0" smtClean="0"/>
                  <a:t>隐函数的导数表达方式不唯一</a:t>
                </a:r>
                <a:r>
                  <a:rPr lang="en-US" altLang="zh-CN" dirty="0" smtClean="0"/>
                  <a:t>, </a:t>
                </a:r>
                <a:r>
                  <a:rPr lang="zh-CN" altLang="en-US" dirty="0" smtClean="0"/>
                  <a:t>但本质上是唯一的</a:t>
                </a:r>
                <a:r>
                  <a:rPr lang="en-US" altLang="zh-CN" dirty="0" smtClean="0"/>
                  <a:t>.</a:t>
                </a:r>
              </a:p>
              <a:p>
                <a:r>
                  <a:rPr lang="zh-CN" altLang="en-US" dirty="0" smtClean="0"/>
                  <a:t>在这个例子中实际上</a:t>
                </a:r>
                <a:r>
                  <a:rPr lang="en-US" altLang="zh-CN" dirty="0" smtClean="0"/>
                  <a:t>,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r>
                      <a:rPr lang="en-US" altLang="zh-CN" i="1">
                        <a:latin typeface="Cambria Math" panose="02040503050406030204" pitchFamily="18" charset="0"/>
                      </a:rPr>
                      <m:t>𝑦</m:t>
                    </m:r>
                    <m:r>
                      <a:rPr lang="en-US" altLang="zh-CN" i="1">
                        <a:latin typeface="Cambria Math" panose="02040503050406030204" pitchFamily="18" charset="0"/>
                      </a:rPr>
                      <m:t>≠1</m:t>
                    </m:r>
                  </m:oMath>
                </a14:m>
                <a:r>
                  <a:rPr lang="zh-CN" altLang="en-US" dirty="0" smtClean="0"/>
                  <a:t> 恒成立</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491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求椭圆 </a:t>
                </a:r>
                <a14:m>
                  <m:oMath xmlns:m="http://schemas.openxmlformats.org/officeDocument/2006/math">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=1</m:t>
                    </m:r>
                  </m:oMath>
                </a14:m>
                <a:r>
                  <a:rPr lang="en-US" altLang="zh-CN" dirty="0" smtClean="0"/>
                  <a:t> </a:t>
                </a:r>
                <a:r>
                  <a:rPr lang="zh-CN" altLang="en-US" dirty="0" smtClean="0"/>
                  <a:t>上点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e>
                    </m:d>
                  </m:oMath>
                </a14:m>
                <a:r>
                  <a:rPr lang="en-US" altLang="zh-CN" dirty="0" smtClean="0"/>
                  <a:t> </a:t>
                </a:r>
                <a:r>
                  <a:rPr lang="zh-CN" altLang="en-US" dirty="0" smtClean="0"/>
                  <a:t>处的切线方程</a:t>
                </a:r>
                <a:r>
                  <a:rPr lang="en-US" altLang="zh-CN" dirty="0" smtClean="0"/>
                  <a:t>.</a:t>
                </a:r>
              </a:p>
              <a:p>
                <a:r>
                  <a:rPr lang="zh-CN" altLang="en-US" dirty="0" smtClean="0">
                    <a:solidFill>
                      <a:srgbClr val="0000FF"/>
                    </a:solidFill>
                  </a:rPr>
                  <a:t>解 </a:t>
                </a:r>
                <a:r>
                  <a:rPr lang="zh-CN" altLang="en-US" dirty="0" smtClean="0">
                    <a:solidFill>
                      <a:schemeClr val="tx1"/>
                    </a:solidFill>
                  </a:rPr>
                  <a:t>在方程两边同时对 </a:t>
                </a:r>
                <a14:m>
                  <m:oMath xmlns:m="http://schemas.openxmlformats.org/officeDocument/2006/math">
                    <m:r>
                      <a:rPr lang="en-US" altLang="zh-CN" b="0" i="1" smtClean="0">
                        <a:solidFill>
                          <a:schemeClr val="tx1"/>
                        </a:solidFill>
                        <a:latin typeface="Cambria Math" panose="02040503050406030204" pitchFamily="18" charset="0"/>
                      </a:rPr>
                      <m:t>𝑥</m:t>
                    </m:r>
                  </m:oMath>
                </a14:m>
                <a:r>
                  <a:rPr lang="zh-CN" altLang="en-US" dirty="0" smtClean="0">
                    <a:solidFill>
                      <a:schemeClr val="tx1"/>
                    </a:solidFill>
                  </a:rPr>
                  <a:t> 求导得</a:t>
                </a:r>
                <a:endParaRPr lang="en-US" altLang="zh-CN" i="1" dirty="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𝑦</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b="0" dirty="0" smtClean="0"/>
              </a:p>
              <a:p>
                <a:r>
                  <a:rPr lang="zh-CN" altLang="en-US" dirty="0" smtClean="0"/>
                  <a:t>解得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≠0</m:t>
                        </m:r>
                      </m:e>
                    </m:d>
                  </m:oMath>
                </a14:m>
                <a:r>
                  <a:rPr lang="en-US" altLang="zh-CN" dirty="0" smtClean="0"/>
                  <a:t>.</a:t>
                </a:r>
              </a:p>
              <a:p>
                <a:r>
                  <a:rPr lang="zh-CN" altLang="en-US" dirty="0" smtClean="0"/>
                  <a:t>因此该椭圆在</a:t>
                </a:r>
                <a:r>
                  <a:rPr lang="zh-CN" altLang="en-US" dirty="0"/>
                  <a:t>点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m:t>
                        </m:r>
                        <m:f>
                          <m:fPr>
                            <m:ctrlPr>
                              <a:rPr lang="en-US"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2</m:t>
                            </m:r>
                          </m:den>
                        </m:f>
                      </m:e>
                    </m:d>
                  </m:oMath>
                </a14:m>
                <a:r>
                  <a:rPr lang="en-US" altLang="zh-CN" dirty="0"/>
                  <a:t> </a:t>
                </a:r>
                <a:r>
                  <a:rPr lang="zh-CN" altLang="en-US" dirty="0"/>
                  <a:t>处的</a:t>
                </a:r>
                <a:r>
                  <a:rPr lang="zh-CN" altLang="en-US" dirty="0" smtClean="0"/>
                  <a:t>切线斜率为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3×1</m:t>
                        </m:r>
                      </m:num>
                      <m:den>
                        <m:r>
                          <a:rPr lang="en-US" altLang="zh-CN" b="0" i="1" smtClean="0">
                            <a:latin typeface="Cambria Math" panose="02040503050406030204" pitchFamily="18" charset="0"/>
                          </a:rPr>
                          <m:t>4×</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r>
                  <a:rPr lang="en-US" altLang="zh-CN" dirty="0" smtClean="0"/>
                  <a:t>, </a:t>
                </a:r>
                <a:r>
                  <a:rPr lang="zh-CN" altLang="en-US" dirty="0" smtClean="0"/>
                  <a:t>切线方程为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i="1" dirty="0" smtClean="0">
                          <a:latin typeface="Cambria Math" panose="02040503050406030204" pitchFamily="18" charset="0"/>
                        </a:rPr>
                        <m:t>, </m:t>
                      </m:r>
                      <m:r>
                        <a:rPr lang="en-US" altLang="zh-CN" b="0" i="1" dirty="0" smtClean="0">
                          <a:latin typeface="Cambria Math" panose="02040503050406030204" pitchFamily="18" charset="0"/>
                        </a:rPr>
                        <m:t> </m:t>
                      </m:r>
                      <m:r>
                        <a:rPr lang="zh-CN" altLang="en-US" i="1" dirty="0" smtClean="0">
                          <a:latin typeface="Cambria Math" panose="02040503050406030204" pitchFamily="18" charset="0"/>
                        </a:rPr>
                        <m:t>即</m:t>
                      </m:r>
                      <m:r>
                        <a:rPr lang="zh-CN" altLang="en-US" i="1" dirty="0"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r>
                        <a:rPr lang="en-US" altLang="zh-CN" b="0" i="1" smtClean="0">
                          <a:latin typeface="Cambria Math" panose="02040503050406030204" pitchFamily="18" charset="0"/>
                        </a:rPr>
                        <m:t>𝑦</m:t>
                      </m:r>
                      <m:r>
                        <a:rPr lang="en-US" altLang="zh-CN" b="0" i="1" smtClean="0">
                          <a:latin typeface="Cambria Math" panose="02040503050406030204" pitchFamily="18" charset="0"/>
                        </a:rPr>
                        <m:t>=4.</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133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𝑥𝑦</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𝑦</m:t>
                        </m:r>
                      </m:sup>
                    </m:sSup>
                  </m:oMath>
                </a14:m>
                <a:r>
                  <a:rPr lang="en-US" altLang="zh-CN" dirty="0" smtClean="0"/>
                  <a:t>, </a:t>
                </a:r>
                <a:r>
                  <a:rPr lang="zh-CN" altLang="en-US" dirty="0" smtClean="0"/>
                  <a:t>则 </a:t>
                </a:r>
                <a14:m>
                  <m:oMath xmlns:m="http://schemas.openxmlformats.org/officeDocument/2006/math">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0" smtClean="0">
                        <a:latin typeface="Cambria Math" panose="02040503050406030204" pitchFamily="18" charset="0"/>
                      </a:rPr>
                      <m:t>=</m:t>
                    </m:r>
                  </m:oMath>
                </a14:m>
                <a:r>
                  <a:rPr lang="en-US" altLang="zh-CN" dirty="0" smtClean="0"/>
                  <a:t>______.</a:t>
                </a:r>
              </a:p>
              <a:p>
                <a:r>
                  <a:rPr lang="zh-CN" altLang="en-US" dirty="0" smtClean="0">
                    <a:solidFill>
                      <a:srgbClr val="0000FF"/>
                    </a:solidFill>
                  </a:rPr>
                  <a:t>解 </a:t>
                </a:r>
                <a:r>
                  <a:rPr lang="zh-CN" altLang="en-US" dirty="0" smtClean="0">
                    <a:solidFill>
                      <a:schemeClr val="tx1"/>
                    </a:solidFill>
                  </a:rPr>
                  <a:t>在方程两边同时对 </a:t>
                </a:r>
                <a14:m>
                  <m:oMath xmlns:m="http://schemas.openxmlformats.org/officeDocument/2006/math">
                    <m:r>
                      <a:rPr lang="en-US" altLang="zh-CN" b="0" i="1" smtClean="0">
                        <a:solidFill>
                          <a:schemeClr val="tx1"/>
                        </a:solidFill>
                        <a:latin typeface="Cambria Math" panose="02040503050406030204" pitchFamily="18" charset="0"/>
                      </a:rPr>
                      <m:t>𝑥</m:t>
                    </m:r>
                  </m:oMath>
                </a14:m>
                <a:r>
                  <a:rPr lang="zh-CN" altLang="en-US" dirty="0" smtClean="0">
                    <a:solidFill>
                      <a:schemeClr val="tx1"/>
                    </a:solidFill>
                  </a:rPr>
                  <a:t> 求导得</a:t>
                </a:r>
                <a:endParaRPr lang="en-US" altLang="zh-CN" i="1"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𝑥𝑦</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𝑦</m:t>
                          </m:r>
                        </m:sup>
                      </m:sSup>
                      <m:r>
                        <a:rPr lang="en-US" altLang="zh-CN" b="0" i="1" smtClean="0">
                          <a:latin typeface="Cambria Math" panose="02040503050406030204" pitchFamily="18" charset="0"/>
                        </a:rPr>
                        <m:t>𝑦</m:t>
                      </m:r>
                      <m:r>
                        <a:rPr lang="en-US" altLang="zh-CN" b="0" i="0" smtClean="0">
                          <a:latin typeface="Cambria Math" panose="02040503050406030204" pitchFamily="18" charset="0"/>
                        </a:rPr>
                        <m:t>′,</m:t>
                      </m:r>
                    </m:oMath>
                  </m:oMathPara>
                </a14:m>
                <a:endParaRPr lang="en-US" altLang="zh-CN" b="0" dirty="0" smtClean="0"/>
              </a:p>
              <a:p>
                <a:r>
                  <a:rPr lang="zh-CN" altLang="en-US" dirty="0" smtClean="0"/>
                  <a:t>解得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num>
                      <m:den>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𝑦</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oMath>
                </a14:m>
                <a:r>
                  <a:rPr lang="en-US" altLang="zh-CN" dirty="0" smtClean="0"/>
                  <a:t>. </a:t>
                </a:r>
                <a:r>
                  <a:rPr lang="zh-CN" altLang="en-US" dirty="0" smtClean="0"/>
                  <a:t>所以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a:latin typeface="Cambria Math" panose="02040503050406030204" pitchFamily="18" charset="0"/>
                      </a:rPr>
                      <m:t>=</m:t>
                    </m:r>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num>
                      <m:den>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𝑦</m:t>
                            </m:r>
                          </m:sup>
                        </m:sSup>
                      </m:den>
                    </m:f>
                  </m:oMath>
                </a14:m>
                <a:r>
                  <a:rPr lang="en-US" altLang="zh-CN" dirty="0" smtClean="0"/>
                  <a:t>.</a:t>
                </a:r>
              </a:p>
              <a:p>
                <a:r>
                  <a:rPr lang="zh-CN" altLang="en-US" dirty="0" smtClean="0"/>
                  <a:t>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时</a:t>
                </a:r>
                <a:r>
                  <a:rPr lang="en-US" altLang="zh-CN" dirty="0" smtClean="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𝑦</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=0</m:t>
                    </m:r>
                  </m:oMath>
                </a14:m>
                <a:r>
                  <a:rPr lang="en-US" altLang="zh-CN" dirty="0" smtClean="0"/>
                  <a:t>, </a:t>
                </a:r>
                <a:r>
                  <a:rPr lang="zh-CN" altLang="en-US" dirty="0" smtClean="0"/>
                  <a:t>故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
        <p:nvSpPr>
          <p:cNvPr id="2" name="文本框 1"/>
          <p:cNvSpPr txBox="1"/>
          <p:nvPr/>
        </p:nvSpPr>
        <p:spPr>
          <a:xfrm>
            <a:off x="4943872" y="2725852"/>
            <a:ext cx="1080120" cy="461665"/>
          </a:xfrm>
          <a:prstGeom prst="rect">
            <a:avLst/>
          </a:prstGeom>
          <a:noFill/>
        </p:spPr>
        <p:txBody>
          <a:bodyPr wrap="square" rtlCol="0">
            <a:spAutoFit/>
          </a:bodyPr>
          <a:lstStyle/>
          <a:p>
            <a:r>
              <a:rPr lang="en-US" altLang="zh-CN" sz="2400" dirty="0" smtClean="0">
                <a:solidFill>
                  <a:srgbClr val="FF0000"/>
                </a:solidFill>
              </a:rPr>
              <a:t>X</a:t>
            </a:r>
            <a:endParaRPr lang="zh-CN" altLang="en-US" sz="2400" dirty="0">
              <a:solidFill>
                <a:srgbClr val="FF0000"/>
              </a:solidFill>
            </a:endParaRPr>
          </a:p>
        </p:txBody>
      </p:sp>
    </p:spTree>
    <p:extLst>
      <p:ext uri="{BB962C8B-B14F-4D97-AF65-F5344CB8AC3E}">
        <p14:creationId xmlns:p14="http://schemas.microsoft.com/office/powerpoint/2010/main" val="169401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𝑦</m:t>
                        </m:r>
                      </m:e>
                    </m:func>
                    <m:r>
                      <a:rPr lang="en-US" altLang="zh-CN" b="0" i="1" smtClean="0">
                        <a:latin typeface="Cambria Math" panose="02040503050406030204" pitchFamily="18" charset="0"/>
                      </a:rPr>
                      <m:t>=0</m:t>
                    </m:r>
                  </m:oMath>
                </a14:m>
                <a:r>
                  <a:rPr lang="en-US" altLang="zh-CN" dirty="0" smtClean="0"/>
                  <a:t>, </a:t>
                </a:r>
                <a:r>
                  <a:rPr lang="zh-CN" altLang="en-US" dirty="0" smtClean="0"/>
                  <a:t>求 </a:t>
                </a:r>
                <a14:m>
                  <m:oMath xmlns:m="http://schemas.openxmlformats.org/officeDocument/2006/math">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r>
                              <m:rPr>
                                <m:sty m:val="p"/>
                              </m:rPr>
                              <a:rPr lang="en-US" altLang="zh-CN">
                                <a:latin typeface="Cambria Math" panose="02040503050406030204" pitchFamily="18" charset="0"/>
                              </a:rPr>
                              <m:t>d</m:t>
                            </m:r>
                          </m:e>
                          <m:sup>
                            <m:r>
                              <a:rPr lang="en-US" altLang="zh-CN" b="0" i="0" smtClean="0">
                                <a:latin typeface="Cambria Math" panose="02040503050406030204" pitchFamily="18" charset="0"/>
                              </a:rPr>
                              <m:t>2</m:t>
                            </m:r>
                          </m:sup>
                        </m:sSup>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2</m:t>
                            </m:r>
                          </m:sup>
                        </m:sSup>
                      </m:den>
                    </m:f>
                  </m:oMath>
                </a14:m>
                <a:r>
                  <a:rPr lang="en-US" altLang="zh-CN" dirty="0" smtClean="0"/>
                  <a:t>.</a:t>
                </a:r>
              </a:p>
              <a:p>
                <a:r>
                  <a:rPr lang="zh-CN" altLang="en-US" dirty="0" smtClean="0">
                    <a:solidFill>
                      <a:srgbClr val="0000FF"/>
                    </a:solidFill>
                  </a:rPr>
                  <a:t>解 </a:t>
                </a:r>
                <a:r>
                  <a:rPr lang="zh-CN" altLang="en-US" dirty="0" smtClean="0">
                    <a:solidFill>
                      <a:schemeClr val="tx1"/>
                    </a:solidFill>
                  </a:rPr>
                  <a:t>在方程两边同时对 </a:t>
                </a:r>
                <a14:m>
                  <m:oMath xmlns:m="http://schemas.openxmlformats.org/officeDocument/2006/math">
                    <m:r>
                      <a:rPr lang="en-US" altLang="zh-CN" b="0" i="1" smtClean="0">
                        <a:solidFill>
                          <a:schemeClr val="tx1"/>
                        </a:solidFill>
                        <a:latin typeface="Cambria Math" panose="02040503050406030204" pitchFamily="18" charset="0"/>
                      </a:rPr>
                      <m:t>𝑥</m:t>
                    </m:r>
                  </m:oMath>
                </a14:m>
                <a:r>
                  <a:rPr lang="zh-CN" altLang="en-US" dirty="0" smtClean="0">
                    <a:solidFill>
                      <a:schemeClr val="tx1"/>
                    </a:solidFill>
                  </a:rPr>
                  <a:t> 求导得</a:t>
                </a:r>
                <a:endParaRPr lang="en-US" altLang="zh-CN" i="1"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𝑦</m:t>
                          </m:r>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b="0" dirty="0" smtClean="0"/>
              </a:p>
              <a:p>
                <a:r>
                  <a:rPr lang="zh-CN" altLang="en-US" dirty="0" smtClean="0"/>
                  <a:t>解得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𝑦</m:t>
                            </m:r>
                          </m:e>
                        </m:func>
                        <m:r>
                          <a:rPr lang="en-US" altLang="zh-CN" b="0" i="1" smtClean="0">
                            <a:latin typeface="Cambria Math" panose="02040503050406030204" pitchFamily="18" charset="0"/>
                          </a:rPr>
                          <m:t>+1</m:t>
                        </m:r>
                      </m:den>
                    </m:f>
                  </m:oMath>
                </a14:m>
                <a:r>
                  <a:rPr lang="en-US" altLang="zh-CN" dirty="0" smtClean="0"/>
                  <a:t>, </a:t>
                </a:r>
                <a:r>
                  <a:rPr lang="zh-CN" altLang="en-US" dirty="0" smtClean="0"/>
                  <a:t>所以</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𝑦</m:t>
                                      </m:r>
                                    </m:e>
                                  </m:func>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𝑦</m:t>
                              </m:r>
                            </m:e>
                          </m:func>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𝑦</m:t>
                              </m:r>
                            </m:e>
                          </m:func>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𝑦</m:t>
                                      </m:r>
                                    </m:e>
                                  </m:func>
                                  <m:r>
                                    <a:rPr lang="en-US" altLang="zh-CN" i="1">
                                      <a:latin typeface="Cambria Math" panose="02040503050406030204" pitchFamily="18" charset="0"/>
                                    </a:rPr>
                                    <m:t>+1</m:t>
                                  </m:r>
                                </m:e>
                              </m:d>
                            </m:e>
                            <m:sup>
                              <m:r>
                                <a:rPr lang="en-US" altLang="zh-CN" b="0" i="1" smtClean="0">
                                  <a:latin typeface="Cambria Math" panose="02040503050406030204" pitchFamily="18" charset="0"/>
                                </a:rPr>
                                <m:t>3</m:t>
                              </m:r>
                            </m:sup>
                          </m:sSup>
                        </m:den>
                      </m:f>
                      <m:r>
                        <a:rPr lang="en-US" altLang="zh-CN" b="0" i="1" smtClean="0">
                          <a:latin typeface="Cambria Math" panose="02040503050406030204" pitchFamily="18" charset="0"/>
                        </a:rPr>
                        <m:t>.</m:t>
                      </m:r>
                    </m:oMath>
                  </m:oMathPara>
                </a14:m>
                <a:endParaRPr lang="en-US" altLang="zh-CN" b="0" dirty="0" smtClean="0"/>
              </a:p>
              <a:p>
                <a:r>
                  <a:rPr lang="zh-CN" altLang="en-US" dirty="0" smtClean="0"/>
                  <a:t>也可以由上述等式再次求导</a:t>
                </a:r>
                <a:r>
                  <a:rPr lang="zh-CN" altLang="en-US" dirty="0"/>
                  <a:t>得</a:t>
                </a:r>
                <a:endParaRPr lang="en-US" altLang="zh-CN" i="1"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𝑦</m:t>
                          </m:r>
                        </m:e>
                      </m:func>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𝑦</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′′=0</m:t>
                      </m:r>
                      <m:r>
                        <a:rPr lang="en-US" altLang="zh-CN">
                          <a:latin typeface="Cambria Math" panose="02040503050406030204" pitchFamily="18" charset="0"/>
                        </a:rPr>
                        <m:t>,</m:t>
                      </m:r>
                    </m:oMath>
                  </m:oMathPara>
                </a14:m>
                <a:endParaRPr lang="en-US" altLang="zh-CN" dirty="0" smtClean="0"/>
              </a:p>
              <a:p>
                <a:r>
                  <a:rPr lang="zh-CN" altLang="en-US" dirty="0" smtClean="0"/>
                  <a:t>所以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𝑦</m:t>
                            </m:r>
                          </m:e>
                        </m:func>
                        <m:r>
                          <a:rPr lang="en-US" altLang="zh-CN" i="1">
                            <a:latin typeface="Cambria Math" panose="02040503050406030204" pitchFamily="18" charset="0"/>
                          </a:rPr>
                          <m:t>+1</m:t>
                        </m:r>
                      </m:den>
                    </m:f>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𝑦</m:t>
                        </m:r>
                      </m:e>
                    </m:func>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𝑦</m:t>
                            </m:r>
                          </m:e>
                        </m:func>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𝑦</m:t>
                                    </m:r>
                                  </m:e>
                                </m:func>
                                <m:r>
                                  <a:rPr lang="en-US" altLang="zh-CN" i="1">
                                    <a:latin typeface="Cambria Math" panose="02040503050406030204" pitchFamily="18" charset="0"/>
                                  </a:rPr>
                                  <m:t>+1</m:t>
                                </m:r>
                              </m:e>
                            </m:d>
                          </m:e>
                          <m:sup>
                            <m:r>
                              <a:rPr lang="en-US" altLang="zh-CN" i="1">
                                <a:latin typeface="Cambria Math" panose="02040503050406030204" pitchFamily="18" charset="0"/>
                              </a:rPr>
                              <m:t>3</m:t>
                            </m:r>
                          </m:sup>
                        </m:sSup>
                      </m:den>
                    </m:f>
                    <m:r>
                      <a:rPr lang="en-US" altLang="zh-CN" i="1">
                        <a:latin typeface="Cambria Math" panose="02040503050406030204" pitchFamily="18" charset="0"/>
                      </a:rPr>
                      <m:t>.</m:t>
                    </m:r>
                  </m:oMath>
                </a14:m>
                <a:endParaRPr lang="en-US" altLang="zh-CN" dirty="0"/>
              </a:p>
              <a:p>
                <a:pPr marL="0" indent="0">
                  <a:buNone/>
                </a:pPr>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576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a:bodyPr>
              <a:lstStyle/>
              <a:p>
                <a:r>
                  <a:rPr lang="zh-CN" altLang="en-US" dirty="0" smtClean="0">
                    <a:solidFill>
                      <a:srgbClr val="0000FF"/>
                    </a:solidFill>
                  </a:rPr>
                  <a:t>例</a:t>
                </a:r>
                <a:r>
                  <a:rPr lang="zh-CN" altLang="en-US" dirty="0" smtClean="0"/>
                  <a:t> 从正上方竖直向下的光线经过曲线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oMath>
                </a14:m>
                <a:r>
                  <a:rPr lang="zh-CN" altLang="en-US" dirty="0" smtClean="0"/>
                  <a:t> 反射后一定经过它的焦点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𝑎</m:t>
                        </m:r>
                      </m:e>
                    </m:d>
                  </m:oMath>
                </a14:m>
                <a:r>
                  <a:rPr lang="en-US" altLang="zh-CN" dirty="0" smtClean="0"/>
                  <a:t>.</a:t>
                </a:r>
              </a:p>
              <a:p>
                <a:r>
                  <a:rPr lang="zh-CN" altLang="en-US" dirty="0" smtClean="0">
                    <a:solidFill>
                      <a:srgbClr val="0000FF"/>
                    </a:solidFill>
                  </a:rPr>
                  <a:t>证明 </a:t>
                </a:r>
                <a:r>
                  <a:rPr lang="zh-CN" altLang="en-US" dirty="0" smtClean="0"/>
                  <a:t>设光线</a:t>
                </a:r>
                <a:r>
                  <a:rPr lang="zh-CN" altLang="en-US" dirty="0"/>
                  <a:t>方程</a:t>
                </a:r>
                <a:r>
                  <a:rPr lang="zh-CN" altLang="en-US" dirty="0" smtClean="0"/>
                  <a:t>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则反射点为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e>
                    </m:d>
                  </m:oMath>
                </a14:m>
                <a:r>
                  <a:rPr lang="en-US" altLang="zh-CN" dirty="0" smtClean="0"/>
                  <a:t>. </a:t>
                </a:r>
                <a:r>
                  <a:rPr lang="zh-CN" altLang="en-US" dirty="0" smtClean="0"/>
                  <a:t>由于</a:t>
                </a:r>
                <a:endParaRPr lang="en-US" altLang="zh-CN" dirty="0" smtClean="0">
                  <a:solidFill>
                    <a:schemeClr val="tx1"/>
                  </a:solidFill>
                </a:endParaRPr>
              </a:p>
              <a:p>
                <a:pPr marL="0" indent="0">
                  <a:buNone/>
                </a:pP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0" smtClean="0">
                              <a:latin typeface="Cambria Math" panose="02040503050406030204" pitchFamily="18" charset="0"/>
                            </a:rPr>
                            <m:t>4</m:t>
                          </m:r>
                          <m:r>
                            <a:rPr lang="en-US" altLang="zh-CN" b="0" i="1" smtClean="0">
                              <a:latin typeface="Cambria Math" panose="02040503050406030204" pitchFamily="18" charset="0"/>
                            </a:rPr>
                            <m:t>𝑎</m:t>
                          </m:r>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num>
                        <m:den>
                          <m:r>
                            <a:rPr lang="en-US" altLang="zh-CN" b="0" i="0" smtClean="0">
                              <a:latin typeface="Cambria Math" panose="02040503050406030204" pitchFamily="18" charset="0"/>
                            </a:rPr>
                            <m:t>4</m:t>
                          </m:r>
                          <m:r>
                            <a:rPr lang="en-US" altLang="zh-CN" i="1">
                              <a:latin typeface="Cambria Math" panose="02040503050406030204" pitchFamily="18" charset="0"/>
                            </a:rPr>
                            <m:t>𝑎</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den>
                      </m:f>
                      <m:r>
                        <a:rPr lang="en-US" altLang="zh-CN" b="0" i="1" smtClean="0">
                          <a:latin typeface="Cambria Math" panose="02040503050406030204" pitchFamily="18" charset="0"/>
                        </a:rPr>
                        <m:t>,</m:t>
                      </m:r>
                    </m:oMath>
                  </m:oMathPara>
                </a14:m>
                <a:endParaRPr lang="en-US" altLang="zh-CN" dirty="0" smtClean="0"/>
              </a:p>
              <a:p>
                <a:r>
                  <a:rPr lang="zh-CN" altLang="en-US" dirty="0" smtClean="0"/>
                  <a:t>因此该点的切线斜率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r>
                      <a:rPr lang="en-US" altLang="zh-CN" b="0" i="1" smtClean="0">
                        <a:latin typeface="Cambria Math" panose="02040503050406030204" pitchFamily="18" charset="0"/>
                      </a:rPr>
                      <m:t>=</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𝑎</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反射光线的斜率为</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tan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m:t>
                      </m:r>
                    </m:oMath>
                  </m:oMathPara>
                </a14:m>
                <a:endParaRPr lang="en-US" altLang="zh-CN" dirty="0" smtClean="0"/>
              </a:p>
              <a:p>
                <a:r>
                  <a:rPr lang="zh-CN" altLang="en-US" dirty="0" smtClean="0"/>
                  <a:t>因此反射光线的方程为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2</m:t>
                            </m:r>
                          </m:sup>
                        </m:sSubSup>
                        <m:r>
                          <a:rPr lang="en-US" altLang="zh-CN" i="1">
                            <a:latin typeface="Cambria Math" panose="02040503050406030204" pitchFamily="18" charset="0"/>
                          </a:rPr>
                          <m:t>−4</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 </a:t>
                </a:r>
                <a:r>
                  <a:rPr lang="zh-CN" altLang="en-US" dirty="0" smtClean="0"/>
                  <a:t>它总经过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1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B050"/>
                    </a:solidFill>
                  </a:rPr>
                  <a:t>对数求导法</a:t>
                </a:r>
                <a:endParaRPr lang="en-US" altLang="zh-CN" dirty="0" smtClean="0">
                  <a:solidFill>
                    <a:srgbClr val="00B050"/>
                  </a:solidFill>
                </a:endParaRPr>
              </a:p>
              <a:p>
                <a:r>
                  <a:rPr lang="zh-CN" altLang="en-US" dirty="0" smtClean="0"/>
                  <a:t>当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较复杂</a:t>
                </a:r>
                <a:r>
                  <a:rPr lang="en-US" altLang="zh-CN" dirty="0" smtClean="0"/>
                  <a:t>, </a:t>
                </a:r>
                <a:r>
                  <a:rPr lang="zh-CN" altLang="en-US" dirty="0" smtClean="0"/>
                  <a:t>而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smtClean="0"/>
                  <a:t> </a:t>
                </a:r>
                <a:r>
                  <a:rPr lang="zh-CN" altLang="en-US" dirty="0" smtClean="0"/>
                  <a:t>较简单时</a:t>
                </a:r>
                <a:r>
                  <a:rPr lang="en-US" altLang="zh-CN" dirty="0" smtClean="0"/>
                  <a:t>, </a:t>
                </a:r>
                <a:r>
                  <a:rPr lang="zh-CN" altLang="en-US" dirty="0" smtClean="0"/>
                  <a:t>将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两边取对数得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𝑦</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smtClean="0"/>
                  <a:t>, </a:t>
                </a:r>
                <a:r>
                  <a:rPr lang="zh-CN" altLang="en-US" dirty="0" smtClean="0"/>
                  <a:t>再利用隐函数求导法求出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a:solidFill>
                      <a:srgbClr val="0000FF"/>
                    </a:solidFill>
                  </a:rPr>
                  <a:t>例</a:t>
                </a:r>
                <a:r>
                  <a:rPr lang="zh-CN" altLang="en-US" dirty="0"/>
                  <a:t> 设 </a:t>
                </a:r>
                <a14:m>
                  <m:oMath xmlns:m="http://schemas.openxmlformats.org/officeDocument/2006/math">
                    <m:r>
                      <a:rPr lang="en-US" altLang="zh-CN" i="1">
                        <a:latin typeface="Cambria Math" panose="02040503050406030204" pitchFamily="18" charset="0"/>
                      </a:rPr>
                      <m:t>𝑦</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+5</m:t>
                                </m:r>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−4</m:t>
                                    </m:r>
                                  </m:e>
                                </m:d>
                              </m:e>
                              <m:sup>
                                <m:r>
                                  <a:rPr lang="en-US" altLang="zh-CN" b="0" i="1" smtClean="0">
                                    <a:latin typeface="Cambria Math" panose="02040503050406030204" pitchFamily="18" charset="0"/>
                                  </a:rPr>
                                  <m:t>2</m:t>
                                </m:r>
                              </m:sup>
                            </m:sSup>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−2</m:t>
                                    </m:r>
                                  </m:e>
                                </m:d>
                              </m:e>
                              <m:sup>
                                <m:r>
                                  <a:rPr lang="en-US" altLang="zh-CN" b="0" i="1" smtClean="0">
                                    <a:latin typeface="Cambria Math" panose="02040503050406030204" pitchFamily="18" charset="0"/>
                                  </a:rPr>
                                  <m:t>3</m:t>
                                </m:r>
                              </m:sup>
                            </m:sSup>
                            <m:rad>
                              <m:radPr>
                                <m:ctrlPr>
                                  <a:rPr lang="en-US" altLang="zh-CN" b="0" i="1" smtClean="0">
                                    <a:latin typeface="Cambria Math" panose="02040503050406030204" pitchFamily="18" charset="0"/>
                                  </a:rPr>
                                </m:ctrlPr>
                              </m:radPr>
                              <m:deg>
                                <m:r>
                                  <m:rPr>
                                    <m:brk m:alnAt="7"/>
                                  </m:rPr>
                                  <a:rPr lang="en-US" altLang="zh-CN" b="0" i="1" smtClean="0">
                                    <a:latin typeface="Cambria Math" panose="02040503050406030204" pitchFamily="18" charset="0"/>
                                  </a:rPr>
                                  <m:t>3</m:t>
                                </m:r>
                              </m:deg>
                              <m:e>
                                <m:r>
                                  <a:rPr lang="en-US" altLang="zh-CN" b="0" i="1" smtClean="0">
                                    <a:latin typeface="Cambria Math" panose="02040503050406030204" pitchFamily="18" charset="0"/>
                                  </a:rPr>
                                  <m:t>𝑥</m:t>
                                </m:r>
                                <m:r>
                                  <a:rPr lang="en-US" altLang="zh-CN" b="0" i="1" smtClean="0">
                                    <a:latin typeface="Cambria Math" panose="02040503050406030204" pitchFamily="18" charset="0"/>
                                  </a:rPr>
                                  <m:t>+4</m:t>
                                </m:r>
                              </m:e>
                            </m:rad>
                          </m:den>
                        </m:f>
                      </m:e>
                    </m:rad>
                  </m:oMath>
                </a14:m>
                <a:r>
                  <a:rPr lang="en-US" altLang="zh-CN" dirty="0" smtClean="0"/>
                  <a:t>, </a:t>
                </a:r>
                <a:r>
                  <a:rPr lang="zh-CN" altLang="en-US" dirty="0"/>
                  <a:t>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a:t>
                </a:r>
              </a:p>
              <a:p>
                <a:r>
                  <a:rPr lang="zh-CN" altLang="en-US" dirty="0" smtClean="0">
                    <a:solidFill>
                      <a:srgbClr val="0000FF"/>
                    </a:solidFill>
                  </a:rPr>
                  <a:t>解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𝑦</m:t>
                        </m:r>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+5</m:t>
                                </m:r>
                              </m:e>
                            </m:d>
                          </m:e>
                        </m:func>
                        <m:r>
                          <a:rPr lang="en-US" altLang="zh-CN" b="0" i="1" smtClean="0">
                            <a:latin typeface="Cambria Math" panose="02040503050406030204" pitchFamily="18" charset="0"/>
                          </a:rPr>
                          <m:t>+2</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−4</m:t>
                                </m:r>
                              </m:e>
                            </m:d>
                          </m:e>
                        </m:func>
                        <m:r>
                          <a:rPr lang="en-US" altLang="zh-CN" b="0" i="1" smtClean="0">
                            <a:latin typeface="Cambria Math" panose="02040503050406030204" pitchFamily="18" charset="0"/>
                          </a:rPr>
                          <m:t>−3</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−2</m:t>
                                </m:r>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+4</m:t>
                                </m:r>
                              </m:e>
                            </m:d>
                          </m:e>
                        </m:func>
                      </m:e>
                    </m:d>
                    <m:r>
                      <a:rPr lang="en-US" altLang="zh-CN" b="0" i="1" smtClean="0">
                        <a:latin typeface="Cambria Math" panose="02040503050406030204" pitchFamily="18" charset="0"/>
                      </a:rPr>
                      <m:t>,</m:t>
                    </m:r>
                  </m:oMath>
                </a14:m>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num>
                        <m:den>
                          <m:r>
                            <a:rPr lang="en-US" altLang="zh-CN" b="0" i="1" smtClean="0">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begChr m:val="["/>
                          <m:endChr m:val="]"/>
                          <m:ctrlPr>
                            <a:rPr lang="en-US" altLang="zh-CN" i="1">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𝑥</m:t>
                              </m:r>
                              <m:r>
                                <a:rPr lang="en-US" altLang="zh-CN" i="1">
                                  <a:latin typeface="Cambria Math" panose="02040503050406030204" pitchFamily="18" charset="0"/>
                                </a:rPr>
                                <m:t>+5</m:t>
                              </m:r>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𝑥</m:t>
                              </m:r>
                              <m:r>
                                <a:rPr lang="en-US" altLang="zh-CN" i="1">
                                  <a:latin typeface="Cambria Math" panose="02040503050406030204" pitchFamily="18" charset="0"/>
                                </a:rPr>
                                <m:t>−4</m:t>
                              </m:r>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𝑥</m:t>
                              </m:r>
                              <m:r>
                                <a:rPr lang="en-US" altLang="zh-CN" i="1">
                                  <a:latin typeface="Cambria Math" panose="02040503050406030204" pitchFamily="18" charset="0"/>
                                </a:rPr>
                                <m:t>−2</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+4</m:t>
                                  </m:r>
                                </m:e>
                              </m:d>
                            </m:den>
                          </m:f>
                        </m:e>
                      </m:d>
                      <m:r>
                        <a:rPr lang="en-US" altLang="zh-CN" b="0" i="1"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ad>
                      <m:radPr>
                        <m:degHide m:val="on"/>
                        <m:ctrlPr>
                          <a:rPr lang="en-US" altLang="zh-CN" i="1">
                            <a:latin typeface="Cambria Math" panose="02040503050406030204" pitchFamily="18" charset="0"/>
                          </a:rPr>
                        </m:ctrlPr>
                      </m:radPr>
                      <m:deg/>
                      <m:e>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+5</m:t>
                                </m:r>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−4</m:t>
                                    </m:r>
                                  </m:e>
                                </m:d>
                              </m:e>
                              <m:sup>
                                <m:r>
                                  <a:rPr lang="en-US" altLang="zh-CN" i="1">
                                    <a:latin typeface="Cambria Math" panose="02040503050406030204" pitchFamily="18" charset="0"/>
                                  </a:rPr>
                                  <m:t>2</m:t>
                                </m:r>
                              </m:sup>
                            </m:sSup>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−2</m:t>
                                    </m:r>
                                  </m:e>
                                </m:d>
                              </m:e>
                              <m:sup>
                                <m:r>
                                  <a:rPr lang="en-US" altLang="zh-CN" i="1">
                                    <a:latin typeface="Cambria Math" panose="02040503050406030204" pitchFamily="18" charset="0"/>
                                  </a:rPr>
                                  <m:t>3</m:t>
                                </m:r>
                              </m:sup>
                            </m:sSup>
                            <m:rad>
                              <m:radPr>
                                <m:ctrlPr>
                                  <a:rPr lang="en-US" altLang="zh-CN" i="1">
                                    <a:latin typeface="Cambria Math" panose="02040503050406030204" pitchFamily="18" charset="0"/>
                                  </a:rPr>
                                </m:ctrlPr>
                              </m:radPr>
                              <m:deg>
                                <m:r>
                                  <m:rPr>
                                    <m:brk m:alnAt="7"/>
                                  </m:rPr>
                                  <a:rPr lang="en-US" altLang="zh-CN" i="1">
                                    <a:latin typeface="Cambria Math" panose="02040503050406030204" pitchFamily="18" charset="0"/>
                                  </a:rPr>
                                  <m:t>3</m:t>
                                </m:r>
                              </m:deg>
                              <m:e>
                                <m:r>
                                  <a:rPr lang="en-US" altLang="zh-CN" i="1">
                                    <a:latin typeface="Cambria Math" panose="02040503050406030204" pitchFamily="18" charset="0"/>
                                  </a:rPr>
                                  <m:t>𝑥</m:t>
                                </m:r>
                                <m:r>
                                  <a:rPr lang="en-US" altLang="zh-CN" i="1">
                                    <a:latin typeface="Cambria Math" panose="02040503050406030204" pitchFamily="18" charset="0"/>
                                  </a:rPr>
                                  <m:t>+4</m:t>
                                </m:r>
                              </m:e>
                            </m:rad>
                          </m:den>
                        </m:f>
                      </m:e>
                    </m:rad>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r>
                              <a:rPr lang="en-US" altLang="zh-CN" i="1">
                                <a:latin typeface="Cambria Math" panose="02040503050406030204" pitchFamily="18" charset="0"/>
                              </a:rPr>
                              <m:t>+5</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𝑥</m:t>
                            </m:r>
                            <m:r>
                              <a:rPr lang="en-US" altLang="zh-CN" i="1">
                                <a:latin typeface="Cambria Math" panose="02040503050406030204" pitchFamily="18" charset="0"/>
                              </a:rPr>
                              <m:t>−4</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𝑥</m:t>
                            </m:r>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+4</m:t>
                                </m:r>
                              </m:e>
                            </m:d>
                          </m:den>
                        </m:f>
                      </m:e>
                    </m:d>
                    <m:r>
                      <a:rPr lang="en-US" altLang="zh-CN" b="0" i="0" smtClean="0">
                        <a:latin typeface="Cambria Math" panose="02040503050406030204" pitchFamily="18" charset="0"/>
                      </a:rPr>
                      <m:t>.</m:t>
                    </m:r>
                  </m:oMath>
                </a14:m>
                <a:endParaRPr lang="en-US" altLang="zh-CN" dirty="0" smtClean="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801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注意</a:t>
                </a:r>
                <a:r>
                  <a:rPr lang="en-US" altLang="zh-CN" dirty="0" smtClean="0"/>
                  <a:t>, </a:t>
                </a:r>
                <a:r>
                  <a:rPr lang="zh-CN" altLang="en-US" dirty="0" smtClean="0"/>
                  <a:t>由于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oMath>
                </a14:m>
                <a:r>
                  <a:rPr lang="en-US" altLang="zh-CN" dirty="0" smtClean="0"/>
                  <a:t>, </a:t>
                </a:r>
                <a:r>
                  <a:rPr lang="zh-CN" altLang="en-US" dirty="0" smtClean="0"/>
                  <a:t>故</a:t>
                </a:r>
                <a:r>
                  <a:rPr lang="zh-CN" altLang="en-US" dirty="0" smtClean="0">
                    <a:solidFill>
                      <a:srgbClr val="FF0000"/>
                    </a:solidFill>
                  </a:rPr>
                  <a:t>可不比讨论对数中真数的正负号</a:t>
                </a:r>
                <a:r>
                  <a:rPr lang="en-US" altLang="zh-CN" dirty="0" smtClean="0"/>
                  <a:t>. </a:t>
                </a:r>
                <a:r>
                  <a:rPr lang="zh-CN" altLang="en-US" dirty="0" smtClean="0"/>
                  <a:t>虽然过程不严谨</a:t>
                </a:r>
                <a:r>
                  <a:rPr lang="en-US" altLang="zh-CN" dirty="0" smtClean="0"/>
                  <a:t>, </a:t>
                </a:r>
                <a:r>
                  <a:rPr lang="zh-CN" altLang="en-US" dirty="0" smtClean="0"/>
                  <a:t>但此解法已经默认为常用方法</a:t>
                </a:r>
                <a:r>
                  <a:rPr lang="en-US" altLang="zh-CN" dirty="0" smtClean="0"/>
                  <a:t>.</a:t>
                </a:r>
              </a:p>
              <a:p>
                <a:r>
                  <a:rPr lang="zh-CN" altLang="en-US" dirty="0">
                    <a:solidFill>
                      <a:srgbClr val="0000FF"/>
                    </a:solidFill>
                  </a:rPr>
                  <a:t>例</a:t>
                </a:r>
                <a:r>
                  <a:rPr lang="zh-CN" altLang="en-US" dirty="0"/>
                  <a:t> 设 </a:t>
                </a:r>
                <a14:m>
                  <m:oMath xmlns:m="http://schemas.openxmlformats.org/officeDocument/2006/math">
                    <m:r>
                      <a:rPr lang="en-US" altLang="zh-CN" i="1">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𝑥</m:t>
                        </m:r>
                      </m:sup>
                    </m:sSup>
                  </m:oMath>
                </a14:m>
                <a:r>
                  <a:rPr lang="en-US" altLang="zh-CN" dirty="0" smtClean="0"/>
                  <a:t>, </a:t>
                </a:r>
                <a:r>
                  <a:rPr lang="zh-CN" altLang="en-US" dirty="0"/>
                  <a:t>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a:t>
                </a:r>
              </a:p>
              <a:p>
                <a:r>
                  <a:rPr lang="zh-CN" altLang="en-US" dirty="0" smtClean="0">
                    <a:solidFill>
                      <a:srgbClr val="0000FF"/>
                    </a:solidFill>
                  </a:rPr>
                  <a:t>解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𝑦</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+1, 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𝑥</m:t>
                        </m:r>
                      </m:sup>
                    </m:sSup>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+1</m:t>
                        </m:r>
                      </m:e>
                    </m:d>
                    <m:r>
                      <a:rPr lang="en-US" altLang="zh-CN" b="0" i="0" smtClean="0">
                        <a:latin typeface="Cambria Math" panose="02040503050406030204" pitchFamily="18" charset="0"/>
                      </a:rPr>
                      <m:t>.</m:t>
                    </m:r>
                  </m:oMath>
                </a14:m>
                <a:endParaRPr lang="en-US" altLang="zh-CN" dirty="0" smtClean="0"/>
              </a:p>
              <a:p>
                <a:r>
                  <a:rPr lang="zh-CN" altLang="en-US" dirty="0" smtClean="0">
                    <a:solidFill>
                      <a:srgbClr val="0000FF"/>
                    </a:solidFill>
                  </a:rPr>
                  <a:t>另解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𝑥</m:t>
                            </m:r>
                          </m:e>
                        </m:func>
                      </m:sup>
                    </m:sSup>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𝑥</m:t>
                        </m:r>
                      </m:sup>
                    </m:sSup>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𝑥</m:t>
                            </m:r>
                          </m:e>
                        </m:func>
                        <m:r>
                          <a:rPr lang="en-US" altLang="zh-CN" i="1">
                            <a:latin typeface="Cambria Math" panose="02040503050406030204" pitchFamily="18" charset="0"/>
                          </a:rPr>
                          <m:t>+1</m:t>
                        </m:r>
                      </m:e>
                    </m:d>
                    <m:r>
                      <a:rPr lang="en-US" altLang="zh-CN" b="0" i="1" smtClean="0">
                        <a:latin typeface="Cambria Math" panose="02040503050406030204" pitchFamily="18" charset="0"/>
                      </a:rPr>
                      <m:t>.</m:t>
                    </m:r>
                  </m:oMath>
                </a14:m>
                <a:endParaRPr lang="en-US" altLang="zh-CN" dirty="0" smtClean="0"/>
              </a:p>
              <a:p>
                <a:r>
                  <a:rPr lang="zh-CN" altLang="en-US" dirty="0"/>
                  <a:t>一般</a:t>
                </a:r>
                <a:r>
                  <a:rPr lang="zh-CN" altLang="en-US" dirty="0" smtClean="0"/>
                  <a:t>地</a:t>
                </a:r>
                <a:r>
                  <a:rPr lang="en-US" altLang="zh-CN" dirty="0" smtClean="0"/>
                  <a:t>, </a:t>
                </a:r>
                <a:r>
                  <a:rPr lang="zh-CN" altLang="en-US" dirty="0" smtClean="0"/>
                  <a:t>对于幂指函数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up>
                    </m:sSup>
                  </m:oMath>
                </a14:m>
                <a:r>
                  <a:rPr lang="en-US" altLang="zh-CN" dirty="0" smtClean="0"/>
                  <a:t>, </a:t>
                </a:r>
                <a:r>
                  <a:rPr lang="zh-CN" altLang="en-US" dirty="0" smtClean="0"/>
                  <a:t>对数求导法等同于换底求导法</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𝑣</m:t>
                              </m:r>
                            </m:sup>
                          </m:sSup>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𝑣</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𝑢</m:t>
                                  </m:r>
                                </m:e>
                              </m:func>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𝑣</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𝑢</m:t>
                              </m:r>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𝑣</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num>
                            <m:den>
                              <m:r>
                                <a:rPr lang="en-US" altLang="zh-CN" b="0" i="1" smtClean="0">
                                  <a:latin typeface="Cambria Math" panose="02040503050406030204" pitchFamily="18" charset="0"/>
                                </a:rPr>
                                <m:t>𝑢</m:t>
                              </m:r>
                            </m:den>
                          </m:f>
                        </m:e>
                      </m:d>
                      <m:r>
                        <a:rPr lang="en-US" altLang="zh-CN" b="0" i="1" smtClean="0">
                          <a:latin typeface="Cambria Math" panose="02040503050406030204" pitchFamily="18" charset="0"/>
                        </a:rPr>
                        <m:t>.</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660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由参变量方程所确定的函数的求导</a:t>
                </a:r>
                <a:r>
                  <a:rPr lang="zh-CN" altLang="en-US" dirty="0">
                    <a:solidFill>
                      <a:srgbClr val="00B050"/>
                    </a:solidFill>
                  </a:rPr>
                  <a:t>法则</a:t>
                </a:r>
                <a:endParaRPr lang="en-US" altLang="zh-CN" dirty="0" smtClean="0">
                  <a:solidFill>
                    <a:srgbClr val="00B050"/>
                  </a:solidFill>
                </a:endParaRPr>
              </a:p>
              <a:p>
                <a:r>
                  <a:rPr lang="zh-CN" altLang="en-US" dirty="0" smtClean="0"/>
                  <a:t>设函数满足参数方程 </a:t>
                </a:r>
                <a14:m>
                  <m:oMath xmlns:m="http://schemas.openxmlformats.org/officeDocument/2006/math">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e>
                            <m:e/>
                          </m:mr>
                          <m:m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e/>
                          </m:mr>
                        </m:m>
                      </m:e>
                    </m:d>
                    <m:r>
                      <a:rPr lang="en-US" altLang="zh-CN" i="1">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smtClean="0"/>
                  <a:t> 为参数</a:t>
                </a:r>
                <a:r>
                  <a:rPr lang="en-US" altLang="zh-CN" dirty="0" smtClean="0"/>
                  <a:t>. </a:t>
                </a:r>
                <a:r>
                  <a:rPr lang="zh-CN" altLang="en-US" dirty="0" smtClean="0"/>
                  <a:t>如果能从中消去参数</a:t>
                </a:r>
                <a:r>
                  <a:rPr lang="en-US" altLang="zh-CN" dirty="0" smtClean="0"/>
                  <a:t>, </a:t>
                </a:r>
                <a:r>
                  <a:rPr lang="zh-CN" altLang="en-US" dirty="0" smtClean="0"/>
                  <a:t>化为显函数或隐函数</a:t>
                </a:r>
                <a:r>
                  <a:rPr lang="en-US" altLang="zh-CN" dirty="0" smtClean="0"/>
                  <a:t>, </a:t>
                </a:r>
                <a:r>
                  <a:rPr lang="zh-CN" altLang="en-US" dirty="0" smtClean="0"/>
                  <a:t>则可利用前面介绍的方法求其导数</a:t>
                </a:r>
                <a:r>
                  <a:rPr lang="en-US" altLang="zh-CN" dirty="0" smtClean="0"/>
                  <a:t>.</a:t>
                </a:r>
              </a:p>
              <a:p>
                <a:r>
                  <a:rPr lang="zh-CN" altLang="en-US" dirty="0" smtClean="0">
                    <a:solidFill>
                      <a:srgbClr val="0000FF"/>
                    </a:solidFill>
                  </a:rPr>
                  <a:t>例</a:t>
                </a:r>
                <a:r>
                  <a:rPr lang="zh-CN" altLang="en-US" dirty="0" smtClean="0"/>
                  <a:t> </a:t>
                </a:r>
                <a:r>
                  <a:rPr lang="zh-CN" altLang="en-US" dirty="0"/>
                  <a:t>设 </a:t>
                </a:r>
                <a14:m>
                  <m:oMath xmlns:m="http://schemas.openxmlformats.org/officeDocument/2006/math">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3</m:t>
                                  </m:r>
                                </m:sup>
                              </m:sSup>
                              <m:r>
                                <a:rPr lang="en-US" altLang="zh-CN" i="1">
                                  <a:latin typeface="Cambria Math" panose="02040503050406030204" pitchFamily="18" charset="0"/>
                                </a:rPr>
                                <m:t>,</m:t>
                              </m:r>
                            </m:e>
                            <m:e/>
                          </m:mr>
                          <m:mr>
                            <m:e>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e>
                            <m:e/>
                          </m:mr>
                        </m:m>
                      </m:e>
                    </m:d>
                  </m:oMath>
                </a14:m>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sup>
                    </m:sSup>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sup>
                    </m:sSup>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oMath>
                </a14:m>
                <a:r>
                  <a:rPr lang="en-US" altLang="zh-CN" dirty="0" smtClean="0"/>
                  <a:t>.</a:t>
                </a:r>
              </a:p>
              <a:p>
                <a:r>
                  <a:rPr lang="zh-CN" altLang="en-US" dirty="0">
                    <a:solidFill>
                      <a:srgbClr val="0000FF"/>
                    </a:solidFill>
                  </a:rPr>
                  <a:t>例</a:t>
                </a:r>
                <a:r>
                  <a:rPr lang="zh-CN" altLang="en-US" dirty="0"/>
                  <a:t> 设 </a:t>
                </a:r>
                <a14:m>
                  <m:oMath xmlns:m="http://schemas.openxmlformats.org/officeDocument/2006/math">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𝑥</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𝑡</m:t>
                                  </m:r>
                                </m:e>
                              </m:func>
                              <m:r>
                                <a:rPr lang="en-US" altLang="zh-CN" i="1">
                                  <a:latin typeface="Cambria Math" panose="02040503050406030204" pitchFamily="18" charset="0"/>
                                </a:rPr>
                                <m:t>,</m:t>
                              </m:r>
                            </m:e>
                            <m:e/>
                          </m:mr>
                          <m:mr>
                            <m:e>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𝑡</m:t>
                                  </m:r>
                                </m:e>
                              </m:func>
                            </m:e>
                            <m:e/>
                          </m:mr>
                        </m:m>
                      </m:e>
                    </m:d>
                  </m:oMath>
                </a14:m>
                <a:r>
                  <a:rPr lang="en-US" altLang="zh-CN" dirty="0"/>
                  <a:t>, </a:t>
                </a:r>
                <a:r>
                  <a:rPr lang="zh-CN" altLang="en-US" dirty="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𝑦</m:t>
                        </m:r>
                      </m:den>
                    </m:f>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r>
                          <a:rPr lang="en-US" altLang="zh-CN" i="1">
                            <a:latin typeface="Cambria Math" panose="02040503050406030204" pitchFamily="18" charset="0"/>
                          </a:rPr>
                          <m:t>≠0</m:t>
                        </m:r>
                      </m:e>
                    </m:d>
                  </m:oMath>
                </a14:m>
                <a:r>
                  <a:rPr lang="en-US" altLang="zh-CN" dirty="0" smtClean="0"/>
                  <a:t>.</a:t>
                </a:r>
              </a:p>
              <a:p>
                <a:r>
                  <a:rPr lang="zh-CN" altLang="en-US" dirty="0" smtClean="0"/>
                  <a:t>如果不能从中消去参数</a:t>
                </a:r>
                <a:r>
                  <a:rPr lang="en-US" altLang="zh-CN" dirty="0" smtClean="0"/>
                  <a:t>, </a:t>
                </a:r>
                <a:r>
                  <a:rPr lang="zh-CN" altLang="en-US" dirty="0" smtClean="0"/>
                  <a:t>我们该如何求其导数呢</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772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设 </a:t>
                </a:r>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均可导</a:t>
                </a:r>
                <a:r>
                  <a:rPr lang="en-US" altLang="zh-CN" dirty="0" smtClean="0"/>
                  <a:t>, </a:t>
                </a:r>
                <a:r>
                  <a:rPr lang="zh-CN" altLang="en-US" dirty="0" smtClean="0"/>
                  <a:t>且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𝑡</m:t>
                    </m:r>
                  </m:oMath>
                </a14:m>
                <a:r>
                  <a:rPr lang="zh-CN" altLang="en-US" dirty="0" smtClean="0"/>
                  <a:t> 的某个区间内单调</a:t>
                </a:r>
                <a:r>
                  <a:rPr lang="en-US" altLang="zh-CN" dirty="0" smtClean="0"/>
                  <a:t>, </a:t>
                </a:r>
                <a:r>
                  <a:rPr lang="zh-CN" altLang="en-US" dirty="0" smtClean="0"/>
                  <a:t>则由反函数存在定理知</a:t>
                </a:r>
                <a:r>
                  <a:rPr lang="en-US" altLang="zh-CN" dirty="0" smtClean="0"/>
                  <a:t>, </a:t>
                </a:r>
                <a:r>
                  <a:rPr lang="zh-CN" altLang="en-US" dirty="0" smtClean="0"/>
                  <a:t>存在连续、可导的反函数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𝜑</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这样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与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𝜑</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就构成了复合函数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𝜓</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𝜑</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oMath>
                </a14:m>
                <a:r>
                  <a:rPr lang="en-US" altLang="zh-CN" dirty="0" smtClean="0"/>
                  <a:t>. </a:t>
                </a:r>
                <a:r>
                  <a:rPr lang="zh-CN" altLang="en-US" dirty="0" smtClean="0"/>
                  <a:t>于是</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solidFill>
                                <a:srgbClr val="FF0000"/>
                              </a:solidFill>
                              <a:latin typeface="Cambria Math" panose="02040503050406030204" pitchFamily="18" charset="0"/>
                            </a:rPr>
                          </m:ctrlPr>
                        </m:fPr>
                        <m:num>
                          <m:r>
                            <m:rPr>
                              <m:sty m:val="p"/>
                            </m:rPr>
                            <a:rPr lang="en-US" altLang="zh-CN" b="0" i="0" smtClean="0">
                              <a:solidFill>
                                <a:srgbClr val="FF0000"/>
                              </a:solidFill>
                              <a:latin typeface="Cambria Math" panose="02040503050406030204" pitchFamily="18" charset="0"/>
                            </a:rPr>
                            <m:t>d</m:t>
                          </m:r>
                          <m:r>
                            <a:rPr lang="en-US" altLang="zh-CN" b="0" i="1" smtClean="0">
                              <a:solidFill>
                                <a:srgbClr val="FF0000"/>
                              </a:solidFill>
                              <a:latin typeface="Cambria Math" panose="02040503050406030204" pitchFamily="18" charset="0"/>
                            </a:rPr>
                            <m:t>𝑦</m:t>
                          </m:r>
                        </m:num>
                        <m:den>
                          <m:r>
                            <m:rPr>
                              <m:sty m:val="p"/>
                            </m:rPr>
                            <a:rPr lang="en-US" altLang="zh-CN" b="0" i="0" smtClean="0">
                              <a:solidFill>
                                <a:srgbClr val="FF0000"/>
                              </a:solidFill>
                              <a:latin typeface="Cambria Math" panose="02040503050406030204" pitchFamily="18" charset="0"/>
                            </a:rPr>
                            <m:t>d</m:t>
                          </m:r>
                          <m:r>
                            <a:rPr lang="en-US" altLang="zh-CN" b="0" i="1" smtClean="0">
                              <a:solidFill>
                                <a:srgbClr val="FF0000"/>
                              </a:solidFill>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b="0" i="1" smtClean="0">
                              <a:latin typeface="Cambria Math" panose="02040503050406030204" pitchFamily="18" charset="0"/>
                            </a:rPr>
                            <m:t>𝑡</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solidFill>
                                <a:srgbClr val="FF0000"/>
                              </a:solidFill>
                              <a:latin typeface="Cambria Math" panose="02040503050406030204" pitchFamily="18" charset="0"/>
                            </a:rPr>
                          </m:ctrlPr>
                        </m:fPr>
                        <m:num>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𝜓</m:t>
                              </m:r>
                            </m:e>
                            <m:sup>
                              <m:r>
                                <a:rPr lang="en-US" altLang="zh-CN" b="0" i="1" smtClean="0">
                                  <a:solidFill>
                                    <a:srgbClr val="FF0000"/>
                                  </a:solidFill>
                                  <a:latin typeface="Cambria Math" panose="02040503050406030204" pitchFamily="18" charset="0"/>
                                </a:rPr>
                                <m:t>′</m:t>
                              </m:r>
                            </m:sup>
                          </m:sSup>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𝑡</m:t>
                              </m:r>
                            </m:e>
                          </m:d>
                        </m:num>
                        <m:den>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𝜑</m:t>
                              </m:r>
                            </m:e>
                            <m:sup>
                              <m:r>
                                <a:rPr lang="en-US" altLang="zh-CN" b="0" i="1" smtClean="0">
                                  <a:solidFill>
                                    <a:srgbClr val="FF0000"/>
                                  </a:solidFill>
                                  <a:latin typeface="Cambria Math" panose="02040503050406030204" pitchFamily="18" charset="0"/>
                                </a:rPr>
                                <m:t>′</m:t>
                              </m:r>
                            </m:sup>
                          </m:sSup>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𝑡</m:t>
                              </m:r>
                            </m:e>
                          </m:d>
                        </m:den>
                      </m:f>
                      <m:r>
                        <a:rPr lang="en-US" altLang="zh-CN" b="0" i="1" smtClean="0">
                          <a:latin typeface="Cambria Math" panose="02040503050406030204" pitchFamily="18" charset="0"/>
                        </a:rPr>
                        <m:t>.</m:t>
                      </m:r>
                    </m:oMath>
                  </m:oMathPara>
                </a14:m>
                <a:endParaRPr lang="en-US" altLang="zh-CN" dirty="0"/>
              </a:p>
              <a:p>
                <a:r>
                  <a:rPr lang="zh-CN" altLang="en-US" dirty="0" smtClean="0"/>
                  <a:t>如果 </a:t>
                </a:r>
                <a14:m>
                  <m:oMath xmlns:m="http://schemas.openxmlformats.org/officeDocument/2006/math">
                    <m:r>
                      <a:rPr lang="en-US" altLang="zh-CN"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𝜓</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 </a:t>
                </a:r>
                <a:r>
                  <a:rPr lang="zh-CN" altLang="en-US" dirty="0" smtClean="0"/>
                  <a:t>具有二阶导数</a:t>
                </a:r>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i="1" smtClean="0">
                              <a:solidFill>
                                <a:srgbClr val="FF0000"/>
                              </a:solidFill>
                              <a:latin typeface="Cambria Math" panose="02040503050406030204" pitchFamily="18" charset="0"/>
                            </a:rPr>
                          </m:ctrlPr>
                        </m:fPr>
                        <m:num>
                          <m:sSup>
                            <m:sSupPr>
                              <m:ctrlPr>
                                <a:rPr lang="en-US" altLang="zh-CN" b="0" i="1" smtClean="0">
                                  <a:solidFill>
                                    <a:srgbClr val="FF0000"/>
                                  </a:solidFill>
                                  <a:latin typeface="Cambria Math" panose="02040503050406030204" pitchFamily="18" charset="0"/>
                                </a:rPr>
                              </m:ctrlPr>
                            </m:sSupPr>
                            <m:e>
                              <m:r>
                                <m:rPr>
                                  <m:sty m:val="p"/>
                                </m:rPr>
                                <a:rPr lang="en-US" altLang="zh-CN">
                                  <a:solidFill>
                                    <a:srgbClr val="FF0000"/>
                                  </a:solidFill>
                                  <a:latin typeface="Cambria Math" panose="02040503050406030204" pitchFamily="18" charset="0"/>
                                </a:rPr>
                                <m:t>d</m:t>
                              </m:r>
                            </m:e>
                            <m:sup>
                              <m:r>
                                <a:rPr lang="en-US" altLang="zh-CN" b="0" i="0" smtClean="0">
                                  <a:solidFill>
                                    <a:srgbClr val="FF0000"/>
                                  </a:solidFill>
                                  <a:latin typeface="Cambria Math" panose="02040503050406030204" pitchFamily="18" charset="0"/>
                                </a:rPr>
                                <m:t>2</m:t>
                              </m:r>
                            </m:sup>
                          </m:sSup>
                          <m:r>
                            <a:rPr lang="en-US" altLang="zh-CN" i="1">
                              <a:solidFill>
                                <a:srgbClr val="FF0000"/>
                              </a:solidFill>
                              <a:latin typeface="Cambria Math" panose="02040503050406030204" pitchFamily="18" charset="0"/>
                            </a:rPr>
                            <m:t>𝑦</m:t>
                          </m:r>
                        </m:num>
                        <m:den>
                          <m:r>
                            <m:rPr>
                              <m:sty m:val="p"/>
                            </m:rPr>
                            <a:rPr lang="en-US" altLang="zh-CN">
                              <a:solidFill>
                                <a:srgbClr val="FF0000"/>
                              </a:solidFill>
                              <a:latin typeface="Cambria Math" panose="02040503050406030204" pitchFamily="18" charset="0"/>
                            </a:rPr>
                            <m:t>d</m:t>
                          </m:r>
                          <m:sSup>
                            <m:sSupPr>
                              <m:ctrlPr>
                                <a:rPr lang="en-US" altLang="zh-CN" b="0" i="1" smtClean="0">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𝑥</m:t>
                              </m:r>
                            </m:e>
                            <m:sup>
                              <m:r>
                                <a:rPr lang="en-US" altLang="zh-CN" b="0" i="1" smtClean="0">
                                  <a:solidFill>
                                    <a:srgbClr val="FF0000"/>
                                  </a:solidFill>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num>
                        <m:den>
                          <m:r>
                            <m:rPr>
                              <m:sty m:val="p"/>
                            </m:rPr>
                            <a:rPr lang="en-US" altLang="zh-CN">
                              <a:latin typeface="Cambria Math" panose="02040503050406030204" pitchFamily="18" charset="0"/>
                            </a:rPr>
                            <m:t>d</m:t>
                          </m:r>
                          <m:r>
                            <a:rPr lang="en-US" altLang="zh-CN" i="1">
                              <a:latin typeface="Cambria Math" panose="02040503050406030204" pitchFamily="18" charset="0"/>
                            </a:rPr>
                            <m:t>𝑡</m:t>
                          </m:r>
                        </m:den>
                      </m:f>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0" smtClean="0">
                              <a:latin typeface="Cambria Math" panose="02040503050406030204" pitchFamily="18" charset="0"/>
                            </a:rPr>
                            <m:t>1</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d</m:t>
                          </m:r>
                          <m:r>
                            <a:rPr lang="en-US" altLang="zh-CN" i="1">
                              <a:latin typeface="Cambria Math" panose="02040503050406030204" pitchFamily="18" charset="0"/>
                            </a:rPr>
                            <m:t>𝑡</m:t>
                          </m:r>
                        </m:den>
                      </m:f>
                      <m:r>
                        <a:rPr lang="en-US" altLang="zh-CN" i="1">
                          <a:latin typeface="Cambria Math" panose="02040503050406030204" pitchFamily="18" charset="0"/>
                        </a:rPr>
                        <m:t>=</m:t>
                      </m:r>
                      <m:sSup>
                        <m:sSupPr>
                          <m:ctrlPr>
                            <a:rPr lang="en-US" altLang="zh-CN" b="0" i="1" smtClean="0">
                              <a:solidFill>
                                <a:srgbClr val="FF0000"/>
                              </a:solidFill>
                              <a:latin typeface="Cambria Math" panose="02040503050406030204" pitchFamily="18" charset="0"/>
                            </a:rPr>
                          </m:ctrlPr>
                        </m:sSupPr>
                        <m:e>
                          <m:d>
                            <m:dPr>
                              <m:ctrlPr>
                                <a:rPr lang="en-US" altLang="zh-CN" b="0" i="1" smtClean="0">
                                  <a:solidFill>
                                    <a:srgbClr val="FF0000"/>
                                  </a:solidFill>
                                  <a:latin typeface="Cambria Math" panose="02040503050406030204" pitchFamily="18" charset="0"/>
                                </a:rPr>
                              </m:ctrlPr>
                            </m:dPr>
                            <m:e>
                              <m:f>
                                <m:fPr>
                                  <m:ctrlPr>
                                    <a:rPr lang="en-US" altLang="zh-CN" i="1">
                                      <a:solidFill>
                                        <a:srgbClr val="FF0000"/>
                                      </a:solidFill>
                                      <a:latin typeface="Cambria Math" panose="02040503050406030204" pitchFamily="18" charset="0"/>
                                    </a:rPr>
                                  </m:ctrlPr>
                                </m:fPr>
                                <m:num>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𝜓</m:t>
                                      </m:r>
                                    </m:e>
                                    <m:sup>
                                      <m:r>
                                        <a:rPr lang="en-US" altLang="zh-CN" i="1">
                                          <a:solidFill>
                                            <a:srgbClr val="FF0000"/>
                                          </a:solidFill>
                                          <a:latin typeface="Cambria Math" panose="02040503050406030204" pitchFamily="18" charset="0"/>
                                        </a:rPr>
                                        <m:t>′</m:t>
                                      </m:r>
                                    </m:sup>
                                  </m:sSup>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𝑡</m:t>
                                      </m:r>
                                    </m:e>
                                  </m:d>
                                </m:num>
                                <m:den>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𝜑</m:t>
                                      </m:r>
                                    </m:e>
                                    <m:sup>
                                      <m:r>
                                        <a:rPr lang="en-US" altLang="zh-CN" i="1">
                                          <a:solidFill>
                                            <a:srgbClr val="FF0000"/>
                                          </a:solidFill>
                                          <a:latin typeface="Cambria Math" panose="02040503050406030204" pitchFamily="18" charset="0"/>
                                        </a:rPr>
                                        <m:t>′</m:t>
                                      </m:r>
                                    </m:sup>
                                  </m:sSup>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𝑡</m:t>
                                      </m:r>
                                    </m:e>
                                  </m:d>
                                </m:den>
                              </m:f>
                            </m:e>
                          </m:d>
                        </m:e>
                        <m:sup>
                          <m:r>
                            <a:rPr lang="en-US" altLang="zh-CN" b="0" i="1" smtClean="0">
                              <a:solidFill>
                                <a:srgbClr val="FF0000"/>
                              </a:solidFill>
                              <a:latin typeface="Cambria Math" panose="02040503050406030204" pitchFamily="18" charset="0"/>
                            </a:rPr>
                            <m:t>′</m:t>
                          </m:r>
                        </m:sup>
                      </m:sSup>
                      <m:f>
                        <m:fPr>
                          <m:ctrlPr>
                            <a:rPr lang="en-US" altLang="zh-CN" i="1">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1</m:t>
                          </m:r>
                        </m:num>
                        <m:den>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𝜑</m:t>
                              </m:r>
                            </m:e>
                            <m:sup>
                              <m:r>
                                <a:rPr lang="en-US" altLang="zh-CN" i="1">
                                  <a:solidFill>
                                    <a:srgbClr val="FF0000"/>
                                  </a:solidFill>
                                  <a:latin typeface="Cambria Math" panose="02040503050406030204" pitchFamily="18" charset="0"/>
                                </a:rPr>
                                <m:t>′</m:t>
                              </m:r>
                            </m:sup>
                          </m:sSup>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𝑡</m:t>
                              </m:r>
                            </m:e>
                          </m:d>
                        </m:den>
                      </m:f>
                      <m:r>
                        <a:rPr lang="en-US" altLang="zh-CN" b="0" i="1" smtClean="0">
                          <a:latin typeface="Cambria Math" panose="02040503050406030204" pitchFamily="18" charset="0"/>
                        </a:rPr>
                        <m:t>.</m:t>
                      </m:r>
                    </m:oMath>
                  </m:oMathPara>
                </a14:m>
                <a:endParaRPr lang="en-US" altLang="zh-CN" dirty="0" smtClean="0"/>
              </a:p>
              <a:p>
                <a:endParaRPr lang="en-US" altLang="zh-CN" dirty="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350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85000" lnSpcReduction="10000"/>
              </a:bodyPr>
              <a:lstStyle/>
              <a:p>
                <a:r>
                  <a:rPr lang="zh-CN" altLang="en-US" dirty="0" smtClean="0">
                    <a:solidFill>
                      <a:srgbClr val="0000FF"/>
                    </a:solidFill>
                  </a:rPr>
                  <a:t>例</a:t>
                </a:r>
                <a:r>
                  <a:rPr lang="zh-CN" altLang="en-US" dirty="0" smtClean="0"/>
                  <a:t> </a:t>
                </a:r>
                <a:r>
                  <a:rPr lang="zh-CN" altLang="en-US" dirty="0"/>
                  <a:t>设 </a:t>
                </a:r>
                <a14:m>
                  <m:oMath xmlns:m="http://schemas.openxmlformats.org/officeDocument/2006/math">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+3</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e/>
                          </m:mr>
                          <m:mr>
                            <m:e>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−3</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e/>
                          </m:mr>
                        </m:m>
                      </m:e>
                    </m:d>
                  </m:oMath>
                </a14:m>
                <a:r>
                  <a:rPr lang="en-US" altLang="zh-CN" dirty="0" smtClean="0"/>
                  <a:t>, </a:t>
                </a:r>
                <a:r>
                  <a:rPr lang="zh-CN" altLang="en-US" dirty="0" smtClean="0"/>
                  <a:t>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smtClean="0"/>
                  <a:t>.</a:t>
                </a:r>
              </a:p>
              <a:p>
                <a:r>
                  <a:rPr lang="zh-CN" altLang="en-US" dirty="0" smtClean="0">
                    <a:solidFill>
                      <a:srgbClr val="0000FF"/>
                    </a:solidFill>
                  </a:rPr>
                  <a:t>解</a:t>
                </a:r>
                <a:r>
                  <a:rPr lang="zh-CN" altLang="en-US" dirty="0" smtClean="0"/>
                  <a:t> </a:t>
                </a:r>
                <a14:m>
                  <m:oMath xmlns:m="http://schemas.openxmlformats.org/officeDocument/2006/math">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𝑦</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i="1" smtClean="0">
                            <a:solidFill>
                              <a:schemeClr val="tx1"/>
                            </a:solidFill>
                            <a:latin typeface="Cambria Math" panose="02040503050406030204" pitchFamily="18" charset="0"/>
                          </a:rPr>
                        </m:ctrlPr>
                      </m:fPr>
                      <m:num>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𝑦</m:t>
                        </m:r>
                      </m:num>
                      <m:den>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𝑥</m:t>
                        </m:r>
                      </m:den>
                    </m:f>
                    <m:r>
                      <a:rPr lang="en-US" altLang="zh-CN" sz="2800" i="1">
                        <a:solidFill>
                          <a:schemeClr val="tx1"/>
                        </a:solidFill>
                        <a:latin typeface="Cambria Math" panose="02040503050406030204" pitchFamily="18" charset="0"/>
                      </a:rPr>
                      <m:t>=</m:t>
                    </m:r>
                    <m:f>
                      <m:fPr>
                        <m:ctrlPr>
                          <a:rPr lang="en-US" altLang="zh-CN" sz="2800" i="1" smtClean="0">
                            <a:solidFill>
                              <a:schemeClr val="tx1"/>
                            </a:solidFill>
                            <a:latin typeface="Cambria Math" panose="02040503050406030204" pitchFamily="18" charset="0"/>
                          </a:rPr>
                        </m:ctrlPr>
                      </m:fPr>
                      <m:num>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𝑦</m:t>
                        </m:r>
                        <m:r>
                          <a:rPr lang="en-US" altLang="zh-CN" sz="2800" i="1">
                            <a:solidFill>
                              <a:schemeClr val="tx1"/>
                            </a:solidFill>
                            <a:latin typeface="Cambria Math" panose="02040503050406030204" pitchFamily="18" charset="0"/>
                          </a:rPr>
                          <m:t>/</m:t>
                        </m:r>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𝑡</m:t>
                        </m:r>
                      </m:num>
                      <m:den>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m:t>
                        </m:r>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𝑡</m:t>
                        </m:r>
                      </m:den>
                    </m:f>
                    <m:r>
                      <a:rPr lang="en-US" altLang="zh-CN" sz="2800" i="1">
                        <a:solidFill>
                          <a:schemeClr val="tx1"/>
                        </a:solidFill>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3</m:t>
                        </m:r>
                        <m:sSup>
                          <m:sSupPr>
                            <m:ctrlPr>
                              <a:rPr lang="en-US" altLang="zh-CN" sz="2800" b="0" i="1" smtClean="0">
                                <a:solidFill>
                                  <a:schemeClr val="tx1"/>
                                </a:solidFill>
                                <a:latin typeface="Cambria Math" panose="02040503050406030204" pitchFamily="18" charset="0"/>
                              </a:rPr>
                            </m:ctrlPr>
                          </m:sSupPr>
                          <m:e>
                            <m:r>
                              <a:rPr lang="en-US" altLang="zh-CN" sz="2800" b="0" i="1" smtClean="0">
                                <a:solidFill>
                                  <a:schemeClr val="tx1"/>
                                </a:solidFill>
                                <a:latin typeface="Cambria Math" panose="02040503050406030204" pitchFamily="18" charset="0"/>
                              </a:rPr>
                              <m:t>𝑡</m:t>
                            </m:r>
                          </m:e>
                          <m:sup>
                            <m:r>
                              <a:rPr lang="en-US" altLang="zh-CN" sz="2800" b="0" i="1" smtClean="0">
                                <a:solidFill>
                                  <a:schemeClr val="tx1"/>
                                </a:solidFill>
                                <a:latin typeface="Cambria Math" panose="02040503050406030204" pitchFamily="18" charset="0"/>
                              </a:rPr>
                              <m:t>2</m:t>
                            </m:r>
                          </m:sup>
                        </m:sSup>
                        <m:r>
                          <a:rPr lang="en-US" altLang="zh-CN" sz="2800" b="0" i="1" smtClean="0">
                            <a:solidFill>
                              <a:schemeClr val="tx1"/>
                            </a:solidFill>
                            <a:latin typeface="Cambria Math" panose="02040503050406030204" pitchFamily="18" charset="0"/>
                          </a:rPr>
                          <m:t>−3</m:t>
                        </m:r>
                      </m:num>
                      <m:den>
                        <m:r>
                          <a:rPr lang="en-US" altLang="zh-CN" sz="2800" b="0" i="1" smtClean="0">
                            <a:solidFill>
                              <a:schemeClr val="tx1"/>
                            </a:solidFill>
                            <a:latin typeface="Cambria Math" panose="02040503050406030204" pitchFamily="18" charset="0"/>
                          </a:rPr>
                          <m:t>3</m:t>
                        </m:r>
                        <m:sSup>
                          <m:sSupPr>
                            <m:ctrlPr>
                              <a:rPr lang="en-US" altLang="zh-CN" sz="2800" b="0" i="1" smtClean="0">
                                <a:solidFill>
                                  <a:schemeClr val="tx1"/>
                                </a:solidFill>
                                <a:latin typeface="Cambria Math" panose="02040503050406030204" pitchFamily="18" charset="0"/>
                              </a:rPr>
                            </m:ctrlPr>
                          </m:sSupPr>
                          <m:e>
                            <m:r>
                              <a:rPr lang="en-US" altLang="zh-CN" sz="2800" b="0" i="1" smtClean="0">
                                <a:solidFill>
                                  <a:schemeClr val="tx1"/>
                                </a:solidFill>
                                <a:latin typeface="Cambria Math" panose="02040503050406030204" pitchFamily="18" charset="0"/>
                              </a:rPr>
                              <m:t>𝑡</m:t>
                            </m:r>
                          </m:e>
                          <m:sup>
                            <m:r>
                              <a:rPr lang="en-US" altLang="zh-CN" sz="2800" b="0" i="1" smtClean="0">
                                <a:solidFill>
                                  <a:schemeClr val="tx1"/>
                                </a:solidFill>
                                <a:latin typeface="Cambria Math" panose="02040503050406030204" pitchFamily="18" charset="0"/>
                              </a:rPr>
                              <m:t>2</m:t>
                            </m:r>
                          </m:sup>
                        </m:sSup>
                        <m:r>
                          <a:rPr lang="en-US" altLang="zh-CN" sz="2800" b="0" i="1" smtClean="0">
                            <a:solidFill>
                              <a:schemeClr val="tx1"/>
                            </a:solidFill>
                            <a:latin typeface="Cambria Math" panose="02040503050406030204" pitchFamily="18" charset="0"/>
                          </a:rPr>
                          <m:t>+3</m:t>
                        </m:r>
                      </m:den>
                    </m:f>
                    <m:r>
                      <a:rPr lang="en-US" altLang="zh-CN" sz="2800" b="0" i="1" smtClean="0">
                        <a:solidFill>
                          <a:schemeClr val="tx1"/>
                        </a:solidFill>
                        <a:latin typeface="Cambria Math" panose="02040503050406030204" pitchFamily="18" charset="0"/>
                      </a:rPr>
                      <m:t>=</m:t>
                    </m:r>
                    <m:f>
                      <m:fPr>
                        <m:ctrlPr>
                          <a:rPr lang="en-US" altLang="zh-CN" sz="2800" b="0" i="1" smtClean="0">
                            <a:solidFill>
                              <a:schemeClr val="tx1"/>
                            </a:solidFill>
                            <a:latin typeface="Cambria Math" panose="02040503050406030204" pitchFamily="18" charset="0"/>
                          </a:rPr>
                        </m:ctrlPr>
                      </m:fPr>
                      <m:num>
                        <m:sSup>
                          <m:sSupPr>
                            <m:ctrlPr>
                              <a:rPr lang="en-US" altLang="zh-CN" sz="2800" b="0" i="1" smtClean="0">
                                <a:solidFill>
                                  <a:schemeClr val="tx1"/>
                                </a:solidFill>
                                <a:latin typeface="Cambria Math" panose="02040503050406030204" pitchFamily="18" charset="0"/>
                              </a:rPr>
                            </m:ctrlPr>
                          </m:sSupPr>
                          <m:e>
                            <m:r>
                              <a:rPr lang="en-US" altLang="zh-CN" sz="2800" b="0" i="1" smtClean="0">
                                <a:solidFill>
                                  <a:schemeClr val="tx1"/>
                                </a:solidFill>
                                <a:latin typeface="Cambria Math" panose="02040503050406030204" pitchFamily="18" charset="0"/>
                              </a:rPr>
                              <m:t>𝑡</m:t>
                            </m:r>
                          </m:e>
                          <m:sup>
                            <m:r>
                              <a:rPr lang="en-US" altLang="zh-CN" sz="2800" b="0" i="1" smtClean="0">
                                <a:solidFill>
                                  <a:schemeClr val="tx1"/>
                                </a:solidFill>
                                <a:latin typeface="Cambria Math" panose="02040503050406030204" pitchFamily="18" charset="0"/>
                              </a:rPr>
                              <m:t>2</m:t>
                            </m:r>
                          </m:sup>
                        </m:sSup>
                        <m:r>
                          <a:rPr lang="en-US" altLang="zh-CN" sz="2800" b="0" i="1" smtClean="0">
                            <a:solidFill>
                              <a:schemeClr val="tx1"/>
                            </a:solidFill>
                            <a:latin typeface="Cambria Math" panose="02040503050406030204" pitchFamily="18" charset="0"/>
                          </a:rPr>
                          <m:t>−1</m:t>
                        </m:r>
                      </m:num>
                      <m:den>
                        <m:sSup>
                          <m:sSupPr>
                            <m:ctrlPr>
                              <a:rPr lang="en-US" altLang="zh-CN" sz="2800" b="0" i="1" smtClean="0">
                                <a:solidFill>
                                  <a:schemeClr val="tx1"/>
                                </a:solidFill>
                                <a:latin typeface="Cambria Math" panose="02040503050406030204" pitchFamily="18" charset="0"/>
                              </a:rPr>
                            </m:ctrlPr>
                          </m:sSupPr>
                          <m:e>
                            <m:r>
                              <a:rPr lang="en-US" altLang="zh-CN" sz="2800" b="0" i="1" smtClean="0">
                                <a:solidFill>
                                  <a:schemeClr val="tx1"/>
                                </a:solidFill>
                                <a:latin typeface="Cambria Math" panose="02040503050406030204" pitchFamily="18" charset="0"/>
                              </a:rPr>
                              <m:t>𝑡</m:t>
                            </m:r>
                          </m:e>
                          <m:sup>
                            <m:r>
                              <a:rPr lang="en-US" altLang="zh-CN" sz="2800" b="0" i="1" smtClean="0">
                                <a:solidFill>
                                  <a:schemeClr val="tx1"/>
                                </a:solidFill>
                                <a:latin typeface="Cambria Math" panose="02040503050406030204" pitchFamily="18" charset="0"/>
                              </a:rPr>
                              <m:t>2</m:t>
                            </m:r>
                          </m:sup>
                        </m:sSup>
                        <m:r>
                          <a:rPr lang="en-US" altLang="zh-CN" sz="2800" b="0" i="1" smtClean="0">
                            <a:solidFill>
                              <a:schemeClr val="tx1"/>
                            </a:solidFill>
                            <a:latin typeface="Cambria Math" panose="02040503050406030204" pitchFamily="18" charset="0"/>
                          </a:rPr>
                          <m:t>+1</m:t>
                        </m:r>
                      </m:den>
                    </m:f>
                    <m:r>
                      <a:rPr lang="en-US" altLang="zh-CN" sz="2800" b="0" i="1" smtClean="0">
                        <a:solidFill>
                          <a:schemeClr val="tx1"/>
                        </a:solidFill>
                        <a:latin typeface="Cambria Math" panose="02040503050406030204" pitchFamily="18" charset="0"/>
                      </a:rPr>
                      <m:t>=1−</m:t>
                    </m:r>
                    <m:f>
                      <m:fPr>
                        <m:ctrlPr>
                          <a:rPr lang="en-US" altLang="zh-CN" sz="2800" b="0" i="1" smtClean="0">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2</m:t>
                        </m:r>
                      </m:num>
                      <m:den>
                        <m:sSup>
                          <m:sSupPr>
                            <m:ctrlPr>
                              <a:rPr lang="en-US" altLang="zh-CN" sz="2800" b="0" i="1" smtClean="0">
                                <a:solidFill>
                                  <a:schemeClr val="tx1"/>
                                </a:solidFill>
                                <a:latin typeface="Cambria Math" panose="02040503050406030204" pitchFamily="18" charset="0"/>
                              </a:rPr>
                            </m:ctrlPr>
                          </m:sSupPr>
                          <m:e>
                            <m:r>
                              <a:rPr lang="en-US" altLang="zh-CN" sz="2800" b="0" i="1" smtClean="0">
                                <a:solidFill>
                                  <a:schemeClr val="tx1"/>
                                </a:solidFill>
                                <a:latin typeface="Cambria Math" panose="02040503050406030204" pitchFamily="18" charset="0"/>
                              </a:rPr>
                              <m:t>𝑡</m:t>
                            </m:r>
                          </m:e>
                          <m:sup>
                            <m:r>
                              <a:rPr lang="en-US" altLang="zh-CN" sz="2800" b="0" i="1" smtClean="0">
                                <a:solidFill>
                                  <a:schemeClr val="tx1"/>
                                </a:solidFill>
                                <a:latin typeface="Cambria Math" panose="02040503050406030204" pitchFamily="18" charset="0"/>
                              </a:rPr>
                              <m:t>2</m:t>
                            </m:r>
                          </m:sup>
                        </m:sSup>
                        <m:r>
                          <a:rPr lang="en-US" altLang="zh-CN" sz="2800" b="0" i="1" smtClean="0">
                            <a:solidFill>
                              <a:schemeClr val="tx1"/>
                            </a:solidFill>
                            <a:latin typeface="Cambria Math" panose="02040503050406030204" pitchFamily="18" charset="0"/>
                          </a:rPr>
                          <m:t>+1</m:t>
                        </m:r>
                      </m:den>
                    </m:f>
                  </m:oMath>
                </a14:m>
                <a:r>
                  <a:rPr lang="en-US" altLang="zh-CN" dirty="0" smtClean="0">
                    <a:solidFill>
                      <a:schemeClr val="tx1"/>
                    </a:solidFill>
                  </a:rPr>
                  <a:t>,</a:t>
                </a:r>
                <a:endParaRPr lang="en-US" altLang="zh-CN" dirty="0" smtClean="0"/>
              </a:p>
              <a:p>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i="1">
                            <a:latin typeface="Cambria Math" panose="02040503050406030204" pitchFamily="18" charset="0"/>
                          </a:rPr>
                          <m:t>′</m:t>
                        </m:r>
                        <m:r>
                          <a:rPr lang="en-US" altLang="zh-CN" sz="2800" b="0" i="1" smtClean="0">
                            <a:latin typeface="Cambria Math" panose="02040503050406030204" pitchFamily="18" charset="0"/>
                          </a:rPr>
                          <m:t>′</m:t>
                        </m:r>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sSup>
                          <m:sSupPr>
                            <m:ctrlPr>
                              <a:rPr lang="en-US" altLang="zh-CN" sz="2800" b="0" i="1" smtClean="0">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b="0" i="1" smtClean="0">
                                <a:latin typeface="Cambria Math" panose="02040503050406030204" pitchFamily="18" charset="0"/>
                              </a:rPr>
                              <m:t>′</m:t>
                            </m:r>
                          </m:sup>
                        </m:sSup>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𝑥</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sSup>
                          <m:sSupPr>
                            <m:ctrlPr>
                              <a:rPr lang="en-US" altLang="zh-CN" sz="2800" b="0" i="1" smtClean="0">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b="0" i="1" smtClean="0">
                                <a:latin typeface="Cambria Math" panose="02040503050406030204" pitchFamily="18" charset="0"/>
                              </a:rPr>
                              <m:t>′</m:t>
                            </m:r>
                          </m:sup>
                        </m:sSup>
                        <m:r>
                          <a:rPr lang="en-US" altLang="zh-CN" sz="2800" i="1">
                            <a:latin typeface="Cambria Math" panose="02040503050406030204" pitchFamily="18" charset="0"/>
                          </a:rPr>
                          <m:t>/</m:t>
                        </m:r>
                        <m:r>
                          <m:rPr>
                            <m:sty m:val="p"/>
                          </m:rPr>
                          <a:rPr lang="en-US" altLang="zh-CN" sz="2800">
                            <a:latin typeface="Cambria Math" panose="02040503050406030204" pitchFamily="18" charset="0"/>
                          </a:rPr>
                          <m:t>d</m:t>
                        </m:r>
                        <m:r>
                          <a:rPr lang="en-US" altLang="zh-CN" sz="2800" i="1">
                            <a:latin typeface="Cambria Math" panose="02040503050406030204" pitchFamily="18" charset="0"/>
                          </a:rPr>
                          <m:t>𝑡</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𝑥</m:t>
                        </m:r>
                        <m:r>
                          <a:rPr lang="en-US" altLang="zh-CN" sz="2800" i="1">
                            <a:latin typeface="Cambria Math" panose="02040503050406030204" pitchFamily="18" charset="0"/>
                          </a:rPr>
                          <m:t>/</m:t>
                        </m:r>
                        <m:r>
                          <m:rPr>
                            <m:sty m:val="p"/>
                          </m:rPr>
                          <a:rPr lang="en-US" altLang="zh-CN" sz="2800">
                            <a:latin typeface="Cambria Math" panose="02040503050406030204" pitchFamily="18" charset="0"/>
                          </a:rPr>
                          <m:t>d</m:t>
                        </m:r>
                        <m:r>
                          <a:rPr lang="en-US" altLang="zh-CN" sz="2800" i="1">
                            <a:latin typeface="Cambria Math" panose="02040503050406030204" pitchFamily="18" charset="0"/>
                          </a:rPr>
                          <m:t>𝑡</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num>
                          <m:den>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𝑡</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+1</m:t>
                                    </m:r>
                                  </m:e>
                                </m:d>
                              </m:e>
                              <m:sup>
                                <m:r>
                                  <a:rPr lang="en-US" altLang="zh-CN" sz="2800" b="0" i="1" smtClean="0">
                                    <a:latin typeface="Cambria Math" panose="02040503050406030204" pitchFamily="18" charset="0"/>
                                  </a:rPr>
                                  <m:t>2</m:t>
                                </m:r>
                              </m:sup>
                            </m:sSup>
                          </m:den>
                        </m:f>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𝑡</m:t>
                        </m:r>
                      </m:num>
                      <m:den>
                        <m:r>
                          <a:rPr lang="en-US" altLang="zh-CN" sz="2800" b="0" i="1" smtClean="0">
                            <a:latin typeface="Cambria Math" panose="02040503050406030204" pitchFamily="18" charset="0"/>
                          </a:rPr>
                          <m:t>3</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𝑡</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+3</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4</m:t>
                        </m:r>
                        <m:r>
                          <a:rPr lang="en-US" altLang="zh-CN" sz="2800" b="0" i="1" smtClean="0">
                            <a:latin typeface="Cambria Math" panose="02040503050406030204" pitchFamily="18" charset="0"/>
                          </a:rPr>
                          <m:t>𝑡</m:t>
                        </m:r>
                      </m:num>
                      <m:den>
                        <m:r>
                          <a:rPr lang="en-US" altLang="zh-CN" sz="2800" b="0" i="1" smtClean="0">
                            <a:latin typeface="Cambria Math" panose="02040503050406030204" pitchFamily="18" charset="0"/>
                          </a:rPr>
                          <m:t>3</m:t>
                        </m:r>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𝑡</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+1</m:t>
                                </m:r>
                              </m:e>
                            </m:d>
                          </m:e>
                          <m:sup>
                            <m:r>
                              <a:rPr lang="en-US" altLang="zh-CN" sz="2800" b="0" i="1" smtClean="0">
                                <a:latin typeface="Cambria Math" panose="02040503050406030204" pitchFamily="18" charset="0"/>
                              </a:rPr>
                              <m:t>3</m:t>
                            </m:r>
                          </m:sup>
                        </m:sSup>
                      </m:den>
                    </m:f>
                    <m:r>
                      <a:rPr lang="en-US" altLang="zh-CN" sz="2800" b="0" i="1" smtClean="0">
                        <a:latin typeface="Cambria Math" panose="02040503050406030204" pitchFamily="18" charset="0"/>
                      </a:rPr>
                      <m:t>.</m:t>
                    </m:r>
                  </m:oMath>
                </a14:m>
                <a:endParaRPr lang="en-US" altLang="zh-CN" dirty="0" smtClean="0"/>
              </a:p>
              <a:p>
                <a:r>
                  <a:rPr lang="zh-CN" altLang="en-US" dirty="0">
                    <a:solidFill>
                      <a:srgbClr val="0000FF"/>
                    </a:solidFill>
                  </a:rPr>
                  <a:t>例</a:t>
                </a:r>
                <a:r>
                  <a:rPr lang="zh-CN" altLang="en-US" dirty="0"/>
                  <a:t> 设 </a:t>
                </a:r>
                <a14:m>
                  <m:oMath xmlns:m="http://schemas.openxmlformats.org/officeDocument/2006/math">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𝑡</m:t>
                                  </m:r>
                                </m:e>
                              </m:func>
                              <m:r>
                                <a:rPr lang="en-US" altLang="zh-CN" i="1">
                                  <a:latin typeface="Cambria Math" panose="02040503050406030204" pitchFamily="18" charset="0"/>
                                </a:rPr>
                                <m:t>),</m:t>
                              </m:r>
                            </m:e>
                            <m:e/>
                          </m:mr>
                          <m:m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(1−</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𝑡</m:t>
                                  </m:r>
                                </m:e>
                              </m:func>
                              <m:r>
                                <a:rPr lang="en-US" altLang="zh-CN" i="1">
                                  <a:latin typeface="Cambria Math" panose="02040503050406030204" pitchFamily="18" charset="0"/>
                                </a:rPr>
                                <m:t>)</m:t>
                              </m:r>
                            </m:e>
                            <m:e/>
                          </m:mr>
                        </m:m>
                      </m:e>
                    </m:d>
                  </m:oMath>
                </a14:m>
                <a:r>
                  <a:rPr lang="en-US" altLang="zh-CN" dirty="0"/>
                  <a:t>, </a:t>
                </a:r>
                <a:r>
                  <a:rPr lang="zh-CN" altLang="en-US" dirty="0"/>
                  <a:t>求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a:t>
                </a:r>
              </a:p>
              <a:p>
                <a:r>
                  <a:rPr lang="zh-CN" altLang="en-US" dirty="0">
                    <a:solidFill>
                      <a:srgbClr val="0000FF"/>
                    </a:solidFill>
                  </a:rPr>
                  <a:t>解</a:t>
                </a:r>
                <a:r>
                  <a:rPr lang="zh-CN" altLang="en-US" dirty="0"/>
                  <a:t> </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r>
                          <a:rPr lang="en-US" altLang="zh-CN" sz="2800" i="1">
                            <a:latin typeface="Cambria Math" panose="02040503050406030204" pitchFamily="18" charset="0"/>
                          </a:rPr>
                          <m:t>𝑦</m:t>
                        </m:r>
                        <m:r>
                          <a:rPr lang="en-US" altLang="zh-CN" sz="2800" i="1">
                            <a:latin typeface="Cambria Math" panose="02040503050406030204" pitchFamily="18" charset="0"/>
                          </a:rPr>
                          <m:t>/</m:t>
                        </m:r>
                        <m:r>
                          <m:rPr>
                            <m:sty m:val="p"/>
                          </m:rPr>
                          <a:rPr lang="en-US" altLang="zh-CN" sz="2800">
                            <a:latin typeface="Cambria Math" panose="02040503050406030204" pitchFamily="18" charset="0"/>
                          </a:rPr>
                          <m:t>d</m:t>
                        </m:r>
                        <m:r>
                          <a:rPr lang="en-US" altLang="zh-CN" sz="2800" i="1">
                            <a:latin typeface="Cambria Math" panose="02040503050406030204" pitchFamily="18" charset="0"/>
                          </a:rPr>
                          <m:t>𝑡</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𝑥</m:t>
                        </m:r>
                        <m:r>
                          <a:rPr lang="en-US" altLang="zh-CN" sz="2800" i="1">
                            <a:latin typeface="Cambria Math" panose="02040503050406030204" pitchFamily="18" charset="0"/>
                          </a:rPr>
                          <m:t>/</m:t>
                        </m:r>
                        <m:r>
                          <m:rPr>
                            <m:sty m:val="p"/>
                          </m:rPr>
                          <a:rPr lang="en-US" altLang="zh-CN" sz="2800">
                            <a:latin typeface="Cambria Math" panose="02040503050406030204" pitchFamily="18" charset="0"/>
                          </a:rPr>
                          <m:t>d</m:t>
                        </m:r>
                        <m:r>
                          <a:rPr lang="en-US" altLang="zh-CN" sz="2800" i="1">
                            <a:latin typeface="Cambria Math" panose="02040503050406030204" pitchFamily="18" charset="0"/>
                          </a:rPr>
                          <m:t>𝑡</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𝑎</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r>
                              <a:rPr lang="en-US" altLang="zh-CN" sz="2800" i="1">
                                <a:latin typeface="Cambria Math" panose="02040503050406030204" pitchFamily="18" charset="0"/>
                              </a:rPr>
                              <m:t>𝑡</m:t>
                            </m:r>
                          </m:e>
                        </m:func>
                      </m:num>
                      <m:den>
                        <m:r>
                          <a:rPr lang="en-US" altLang="zh-CN" sz="2800" i="1">
                            <a:latin typeface="Cambria Math" panose="02040503050406030204" pitchFamily="18" charset="0"/>
                          </a:rPr>
                          <m:t>𝑎</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r>
                                  <a:rPr lang="en-US" altLang="zh-CN" sz="2800" i="1">
                                    <a:latin typeface="Cambria Math" panose="02040503050406030204" pitchFamily="18" charset="0"/>
                                  </a:rPr>
                                  <m:t>𝑡</m:t>
                                </m:r>
                              </m:e>
                            </m:func>
                          </m:e>
                        </m:d>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r>
                              <a:rPr lang="en-US" altLang="zh-CN" sz="2800" i="1">
                                <a:latin typeface="Cambria Math" panose="02040503050406030204" pitchFamily="18" charset="0"/>
                              </a:rPr>
                              <m:t>𝑡</m:t>
                            </m:r>
                          </m:e>
                        </m:func>
                      </m:num>
                      <m:den>
                        <m:r>
                          <a:rPr lang="en-US" altLang="zh-CN" sz="2800" i="1">
                            <a:latin typeface="Cambria Math" panose="02040503050406030204" pitchFamily="18" charset="0"/>
                          </a:rPr>
                          <m:t>1−</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r>
                              <a:rPr lang="en-US" altLang="zh-CN" sz="2800" i="1">
                                <a:latin typeface="Cambria Math" panose="02040503050406030204" pitchFamily="18" charset="0"/>
                              </a:rPr>
                              <m:t>𝑡</m:t>
                            </m:r>
                          </m:e>
                        </m:func>
                      </m:den>
                    </m:f>
                    <m:r>
                      <a:rPr lang="en-US" altLang="zh-CN" sz="2800">
                        <a:latin typeface="Cambria Math" panose="02040503050406030204" pitchFamily="18" charset="0"/>
                      </a:rPr>
                      <m:t>,</m:t>
                    </m:r>
                    <m:r>
                      <a:rPr lang="en-US" altLang="zh-CN" sz="2800" b="0" i="0" smtClean="0">
                        <a:latin typeface="Cambria Math" panose="02040503050406030204" pitchFamily="18" charset="0"/>
                      </a:rPr>
                      <m:t>  </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𝑦</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sSup>
                          <m:sSupPr>
                            <m:ctrlPr>
                              <a:rPr lang="en-US" altLang="zh-CN" sz="2800" b="0" i="1" smtClean="0">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b="0" i="1" smtClean="0">
                                <a:latin typeface="Cambria Math" panose="02040503050406030204" pitchFamily="18" charset="0"/>
                              </a:rPr>
                              <m:t>′</m:t>
                            </m:r>
                          </m:sup>
                        </m:sSup>
                        <m:r>
                          <a:rPr lang="en-US" altLang="zh-CN" sz="2800" i="1">
                            <a:latin typeface="Cambria Math" panose="02040503050406030204" pitchFamily="18" charset="0"/>
                          </a:rPr>
                          <m:t>/</m:t>
                        </m:r>
                        <m:r>
                          <m:rPr>
                            <m:sty m:val="p"/>
                          </m:rPr>
                          <a:rPr lang="en-US" altLang="zh-CN" sz="2800">
                            <a:latin typeface="Cambria Math" panose="02040503050406030204" pitchFamily="18" charset="0"/>
                          </a:rPr>
                          <m:t>d</m:t>
                        </m:r>
                        <m:r>
                          <a:rPr lang="en-US" altLang="zh-CN" sz="2800" i="1">
                            <a:latin typeface="Cambria Math" panose="02040503050406030204" pitchFamily="18" charset="0"/>
                          </a:rPr>
                          <m:t>𝑡</m:t>
                        </m:r>
                      </m:num>
                      <m:den>
                        <m:r>
                          <m:rPr>
                            <m:sty m:val="p"/>
                          </m:rPr>
                          <a:rPr lang="en-US" altLang="zh-CN" sz="2800">
                            <a:latin typeface="Cambria Math" panose="02040503050406030204" pitchFamily="18" charset="0"/>
                          </a:rPr>
                          <m:t>d</m:t>
                        </m:r>
                        <m:r>
                          <a:rPr lang="en-US" altLang="zh-CN" sz="2800" i="1">
                            <a:latin typeface="Cambria Math" panose="02040503050406030204" pitchFamily="18" charset="0"/>
                          </a:rPr>
                          <m:t>𝑥</m:t>
                        </m:r>
                        <m:r>
                          <a:rPr lang="en-US" altLang="zh-CN" sz="2800" i="1">
                            <a:latin typeface="Cambria Math" panose="02040503050406030204" pitchFamily="18" charset="0"/>
                          </a:rPr>
                          <m:t>/</m:t>
                        </m:r>
                        <m:r>
                          <m:rPr>
                            <m:sty m:val="p"/>
                          </m:rPr>
                          <a:rPr lang="en-US" altLang="zh-CN" sz="2800">
                            <a:latin typeface="Cambria Math" panose="02040503050406030204" pitchFamily="18" charset="0"/>
                          </a:rPr>
                          <m:t>d</m:t>
                        </m:r>
                        <m:r>
                          <a:rPr lang="en-US" altLang="zh-CN" sz="2800" i="1">
                            <a:latin typeface="Cambria Math" panose="02040503050406030204" pitchFamily="18" charset="0"/>
                          </a:rPr>
                          <m:t>𝑡</m:t>
                        </m:r>
                      </m:den>
                    </m:f>
                  </m:oMath>
                </a14:m>
                <a:endParaRPr lang="en-US" altLang="zh-CN" sz="2800" dirty="0">
                  <a:latin typeface="Cambria Math" panose="02040503050406030204" pitchFamily="18" charset="0"/>
                </a:endParaRPr>
              </a:p>
              <a:p>
                <a14:m>
                  <m:oMath xmlns:m="http://schemas.openxmlformats.org/officeDocument/2006/math">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f>
                          <m:fPr>
                            <m:ctrlPr>
                              <a:rPr lang="en-US" altLang="zh-CN" sz="2800" i="1">
                                <a:latin typeface="Cambria Math" panose="02040503050406030204" pitchFamily="18" charset="0"/>
                              </a:rPr>
                            </m:ctrlPr>
                          </m:fPr>
                          <m:num>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r>
                                  <a:rPr lang="en-US" altLang="zh-CN" sz="2800" i="1">
                                    <a:latin typeface="Cambria Math" panose="02040503050406030204" pitchFamily="18" charset="0"/>
                                  </a:rPr>
                                  <m:t>𝑡</m:t>
                                </m:r>
                              </m:e>
                            </m:func>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r>
                                      <a:rPr lang="en-US" altLang="zh-CN" sz="2800" i="1">
                                        <a:latin typeface="Cambria Math" panose="02040503050406030204" pitchFamily="18" charset="0"/>
                                      </a:rPr>
                                      <m:t>𝑡</m:t>
                                    </m:r>
                                  </m:e>
                                </m:func>
                              </m:e>
                            </m:d>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r>
                                  <a:rPr lang="en-US" altLang="zh-CN" sz="2800" i="1">
                                    <a:latin typeface="Cambria Math" panose="02040503050406030204" pitchFamily="18" charset="0"/>
                                  </a:rPr>
                                  <m:t>𝑡</m:t>
                                </m:r>
                              </m:e>
                            </m:func>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r>
                                  <a:rPr lang="en-US" altLang="zh-CN" sz="2800" i="1">
                                    <a:latin typeface="Cambria Math" panose="02040503050406030204" pitchFamily="18" charset="0"/>
                                  </a:rPr>
                                  <m:t>𝑡</m:t>
                                </m:r>
                              </m:e>
                            </m:func>
                          </m:num>
                          <m:den>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r>
                                          <a:rPr lang="en-US" altLang="zh-CN" sz="2800" i="1">
                                            <a:latin typeface="Cambria Math" panose="02040503050406030204" pitchFamily="18" charset="0"/>
                                          </a:rPr>
                                          <m:t>𝑡</m:t>
                                        </m:r>
                                      </m:e>
                                    </m:func>
                                  </m:e>
                                </m:d>
                              </m:e>
                              <m:sup>
                                <m:r>
                                  <a:rPr lang="en-US" altLang="zh-CN" sz="2800" i="1">
                                    <a:latin typeface="Cambria Math" panose="02040503050406030204" pitchFamily="18" charset="0"/>
                                  </a:rPr>
                                  <m:t>2</m:t>
                                </m:r>
                              </m:sup>
                            </m:sSup>
                          </m:den>
                        </m:f>
                      </m:e>
                    </m:d>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(1−</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r>
                          <a:rPr lang="en-US" altLang="zh-CN" sz="2800" i="1">
                            <a:latin typeface="Cambria Math" panose="02040503050406030204" pitchFamily="18" charset="0"/>
                          </a:rPr>
                          <m:t>𝑡</m:t>
                        </m:r>
                      </m:e>
                    </m:func>
                    <m:r>
                      <a:rPr lang="en-US" altLang="zh-CN" sz="2800" i="1">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𝑡</m:t>
                            </m:r>
                          </m:e>
                        </m:func>
                        <m:r>
                          <a:rPr lang="en-US" altLang="zh-CN" i="1">
                            <a:latin typeface="Cambria Math" panose="02040503050406030204" pitchFamily="18" charset="0"/>
                          </a:rPr>
                          <m:t>−1</m:t>
                        </m:r>
                      </m:num>
                      <m:den>
                        <m:r>
                          <a:rPr lang="en-US" altLang="zh-CN" i="1">
                            <a:latin typeface="Cambria Math" panose="02040503050406030204" pitchFamily="18" charset="0"/>
                          </a:rPr>
                          <m:t>𝑎</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𝑡</m:t>
                                    </m:r>
                                  </m:e>
                                </m:func>
                              </m:e>
                            </m:d>
                          </m:e>
                          <m:sup>
                            <m:r>
                              <a:rPr lang="en-US" altLang="zh-CN" i="1">
                                <a:latin typeface="Cambria Math" panose="02040503050406030204" pitchFamily="18" charset="0"/>
                              </a:rPr>
                              <m:t>3</m:t>
                            </m:r>
                          </m:sup>
                        </m:sSup>
                      </m:den>
                    </m:f>
                    <m:r>
                      <a:rPr lang="en-US" altLang="zh-CN">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𝑡</m:t>
                                    </m:r>
                                  </m:e>
                                </m:func>
                              </m:e>
                            </m:d>
                          </m:e>
                          <m:sup>
                            <m:r>
                              <a:rPr lang="en-US" altLang="zh-CN" i="1">
                                <a:latin typeface="Cambria Math" panose="02040503050406030204" pitchFamily="18" charset="0"/>
                              </a:rPr>
                              <m:t>2</m:t>
                            </m:r>
                          </m:sup>
                        </m:sSup>
                      </m:den>
                    </m:f>
                    <m:r>
                      <a:rPr lang="en-US" altLang="zh-CN" i="1">
                        <a:latin typeface="Cambria Math" panose="02040503050406030204" pitchFamily="18" charset="0"/>
                      </a:rPr>
                      <m:t>.</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813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曲线 </a:t>
                </a:r>
                <a14:m>
                  <m:oMath xmlns:m="http://schemas.openxmlformats.org/officeDocument/2006/math">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𝑥</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arctan</m:t>
                                  </m:r>
                                </m:fName>
                                <m:e>
                                  <m:r>
                                    <a:rPr lang="en-US" altLang="zh-CN" b="0" i="1" smtClean="0">
                                      <a:latin typeface="Cambria Math" panose="02040503050406030204" pitchFamily="18" charset="0"/>
                                    </a:rPr>
                                    <m:t>𝑡</m:t>
                                  </m:r>
                                </m:e>
                              </m:func>
                              <m:r>
                                <a:rPr lang="en-US" altLang="zh-CN" i="1">
                                  <a:latin typeface="Cambria Math" panose="02040503050406030204" pitchFamily="18" charset="0"/>
                                </a:rPr>
                                <m:t>,</m:t>
                              </m:r>
                            </m:e>
                            <m:e/>
                          </m:mr>
                          <m:mr>
                            <m:e>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e>
                                  </m:rad>
                                </m:e>
                              </m:func>
                            </m:e>
                            <m:e/>
                          </m:mr>
                        </m:m>
                      </m:e>
                    </m:d>
                  </m:oMath>
                </a14:m>
                <a:r>
                  <a:rPr lang="en-US" altLang="zh-CN" dirty="0" smtClean="0"/>
                  <a:t> </a:t>
                </a:r>
                <a:r>
                  <a:rPr lang="zh-CN" altLang="en-US" dirty="0" smtClean="0"/>
                  <a:t>上对应于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r>
                  <a:rPr lang="en-US" altLang="zh-CN" dirty="0" smtClean="0"/>
                  <a:t> </a:t>
                </a:r>
                <a:r>
                  <a:rPr lang="zh-CN" altLang="en-US" dirty="0" smtClean="0"/>
                  <a:t>的点处的法线方程为</a:t>
                </a:r>
                <a:r>
                  <a:rPr lang="en-US" altLang="zh-CN" dirty="0" smtClean="0"/>
                  <a:t>______.</a:t>
                </a:r>
              </a:p>
              <a:p>
                <a:r>
                  <a:rPr lang="zh-CN" altLang="en-US" dirty="0" smtClean="0">
                    <a:solidFill>
                      <a:srgbClr val="0000FF"/>
                    </a:solidFill>
                  </a:rPr>
                  <a:t>解</a:t>
                </a:r>
                <a:r>
                  <a:rPr lang="zh-CN" altLang="en-US" dirty="0" smtClean="0"/>
                  <a:t> </a:t>
                </a:r>
                <a14:m>
                  <m:oMath xmlns:m="http://schemas.openxmlformats.org/officeDocument/2006/math">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𝑦</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f>
                      <m:fPr>
                        <m:ctrlPr>
                          <a:rPr lang="en-US" altLang="zh-CN" sz="2800" i="1" smtClean="0">
                            <a:solidFill>
                              <a:schemeClr val="tx1"/>
                            </a:solidFill>
                            <a:latin typeface="Cambria Math" panose="02040503050406030204" pitchFamily="18" charset="0"/>
                          </a:rPr>
                        </m:ctrlPr>
                      </m:fPr>
                      <m:num>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𝑦</m:t>
                        </m:r>
                      </m:num>
                      <m:den>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𝑥</m:t>
                        </m:r>
                      </m:den>
                    </m:f>
                    <m:r>
                      <a:rPr lang="en-US" altLang="zh-CN" sz="2800" i="1">
                        <a:solidFill>
                          <a:schemeClr val="tx1"/>
                        </a:solidFill>
                        <a:latin typeface="Cambria Math" panose="02040503050406030204" pitchFamily="18" charset="0"/>
                      </a:rPr>
                      <m:t>=</m:t>
                    </m:r>
                    <m:f>
                      <m:fPr>
                        <m:ctrlPr>
                          <a:rPr lang="en-US" altLang="zh-CN" sz="2800" i="1" smtClean="0">
                            <a:solidFill>
                              <a:schemeClr val="tx1"/>
                            </a:solidFill>
                            <a:latin typeface="Cambria Math" panose="02040503050406030204" pitchFamily="18" charset="0"/>
                          </a:rPr>
                        </m:ctrlPr>
                      </m:fPr>
                      <m:num>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𝑦</m:t>
                        </m:r>
                        <m:r>
                          <a:rPr lang="en-US" altLang="zh-CN" sz="2800" i="1">
                            <a:solidFill>
                              <a:schemeClr val="tx1"/>
                            </a:solidFill>
                            <a:latin typeface="Cambria Math" panose="02040503050406030204" pitchFamily="18" charset="0"/>
                          </a:rPr>
                          <m:t>/</m:t>
                        </m:r>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𝑡</m:t>
                        </m:r>
                      </m:num>
                      <m:den>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m:t>
                        </m:r>
                        <m:r>
                          <m:rPr>
                            <m:sty m:val="p"/>
                          </m:rPr>
                          <a:rPr lang="en-US" altLang="zh-CN" sz="2800">
                            <a:solidFill>
                              <a:schemeClr val="tx1"/>
                            </a:solidFill>
                            <a:latin typeface="Cambria Math" panose="02040503050406030204" pitchFamily="18" charset="0"/>
                          </a:rPr>
                          <m:t>d</m:t>
                        </m:r>
                        <m:r>
                          <a:rPr lang="en-US" altLang="zh-CN" sz="2800" i="1">
                            <a:solidFill>
                              <a:schemeClr val="tx1"/>
                            </a:solidFill>
                            <a:latin typeface="Cambria Math" panose="02040503050406030204" pitchFamily="18" charset="0"/>
                          </a:rPr>
                          <m:t>𝑡</m:t>
                        </m:r>
                      </m:den>
                    </m:f>
                    <m:r>
                      <a:rPr lang="en-US" altLang="zh-CN" sz="2800" i="1">
                        <a:solidFill>
                          <a:schemeClr val="tx1"/>
                        </a:solidFill>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f>
                          <m:fPr>
                            <m:ctrlPr>
                              <a:rPr lang="en-US" altLang="zh-CN" sz="2800" b="0" i="1" smtClean="0">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1</m:t>
                            </m:r>
                          </m:num>
                          <m:den>
                            <m:r>
                              <a:rPr lang="en-US" altLang="zh-CN" sz="2800" b="0" i="1" smtClean="0">
                                <a:latin typeface="Cambria Math" panose="02040503050406030204" pitchFamily="18" charset="0"/>
                              </a:rPr>
                              <m:t>2</m:t>
                            </m:r>
                          </m:den>
                        </m:f>
                        <m:r>
                          <a:rPr lang="en-US" altLang="zh-CN" sz="280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𝑡</m:t>
                            </m:r>
                          </m:num>
                          <m:den>
                            <m:r>
                              <a:rPr lang="en-US" altLang="zh-CN" sz="2800" b="0" i="1" smtClean="0">
                                <a:latin typeface="Cambria Math" panose="02040503050406030204" pitchFamily="18" charset="0"/>
                              </a:rPr>
                              <m:t>1+</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𝑡</m:t>
                                </m:r>
                              </m:e>
                              <m:sup>
                                <m:r>
                                  <a:rPr lang="en-US" altLang="zh-CN" sz="2800" b="0" i="1" smtClean="0">
                                    <a:latin typeface="Cambria Math" panose="02040503050406030204" pitchFamily="18" charset="0"/>
                                  </a:rPr>
                                  <m:t>2</m:t>
                                </m:r>
                              </m:sup>
                            </m:sSup>
                          </m:den>
                        </m:f>
                      </m:num>
                      <m:den>
                        <m:f>
                          <m:fPr>
                            <m:ctrlPr>
                              <a:rPr lang="en-US" altLang="zh-CN" sz="2800" b="0" i="1" smtClean="0">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1</m:t>
                            </m:r>
                          </m:num>
                          <m:den>
                            <m:r>
                              <a:rPr lang="en-US" altLang="zh-CN" sz="2800" b="0" i="1" smtClean="0">
                                <a:solidFill>
                                  <a:schemeClr val="tx1"/>
                                </a:solidFill>
                                <a:latin typeface="Cambria Math" panose="02040503050406030204" pitchFamily="18" charset="0"/>
                              </a:rPr>
                              <m:t>1+</m:t>
                            </m:r>
                            <m:sSup>
                              <m:sSupPr>
                                <m:ctrlPr>
                                  <a:rPr lang="en-US" altLang="zh-CN" sz="2800" b="0" i="1" smtClean="0">
                                    <a:solidFill>
                                      <a:schemeClr val="tx1"/>
                                    </a:solidFill>
                                    <a:latin typeface="Cambria Math" panose="02040503050406030204" pitchFamily="18" charset="0"/>
                                  </a:rPr>
                                </m:ctrlPr>
                              </m:sSupPr>
                              <m:e>
                                <m:r>
                                  <a:rPr lang="en-US" altLang="zh-CN" sz="2800" b="0" i="1" smtClean="0">
                                    <a:solidFill>
                                      <a:schemeClr val="tx1"/>
                                    </a:solidFill>
                                    <a:latin typeface="Cambria Math" panose="02040503050406030204" pitchFamily="18" charset="0"/>
                                  </a:rPr>
                                  <m:t>𝑡</m:t>
                                </m:r>
                              </m:e>
                              <m:sup>
                                <m:r>
                                  <a:rPr lang="en-US" altLang="zh-CN" sz="2800" b="0" i="1" smtClean="0">
                                    <a:solidFill>
                                      <a:schemeClr val="tx1"/>
                                    </a:solidFill>
                                    <a:latin typeface="Cambria Math" panose="02040503050406030204" pitchFamily="18" charset="0"/>
                                  </a:rPr>
                                  <m:t>2</m:t>
                                </m:r>
                              </m:sup>
                            </m:sSup>
                          </m:den>
                        </m:f>
                      </m:den>
                    </m:f>
                    <m:r>
                      <a:rPr lang="en-US" altLang="zh-CN" sz="2800" b="0" i="1" smtClean="0">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𝑡</m:t>
                    </m:r>
                  </m:oMath>
                </a14:m>
                <a:r>
                  <a:rPr lang="en-US" altLang="zh-CN" dirty="0" smtClean="0">
                    <a:solidFill>
                      <a:schemeClr val="tx1"/>
                    </a:solidFill>
                  </a:rPr>
                  <a:t>, </a:t>
                </a:r>
                <a:r>
                  <a:rPr lang="zh-CN" altLang="en-US" dirty="0" smtClean="0">
                    <a:solidFill>
                      <a:schemeClr val="tx1"/>
                    </a:solidFill>
                  </a:rPr>
                  <a:t>因此 </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𝑦</m:t>
                        </m:r>
                      </m:e>
                      <m:sup>
                        <m:r>
                          <a:rPr lang="en-US" altLang="zh-CN" b="0" i="1" smtClean="0">
                            <a:solidFill>
                              <a:schemeClr val="tx1"/>
                            </a:solidFill>
                            <a:latin typeface="Cambria Math" panose="02040503050406030204" pitchFamily="18" charset="0"/>
                          </a:rPr>
                          <m:t>′</m:t>
                        </m:r>
                      </m:sup>
                    </m:sSup>
                    <m:sSub>
                      <m:sSubPr>
                        <m:ctrlPr>
                          <a:rPr lang="en-US" altLang="zh-CN" b="0" i="1" smtClean="0">
                            <a:solidFill>
                              <a:schemeClr val="tx1"/>
                            </a:solidFill>
                            <a:latin typeface="Cambria Math" panose="02040503050406030204" pitchFamily="18" charset="0"/>
                          </a:rPr>
                        </m:ctrlPr>
                      </m:sSubPr>
                      <m:e>
                        <m:d>
                          <m:dPr>
                            <m:begChr m:val=""/>
                            <m:endChr m:val="|"/>
                            <m:ctrlPr>
                              <a:rPr lang="en-US" altLang="zh-CN" b="0" i="1" smtClean="0">
                                <a:solidFill>
                                  <a:schemeClr val="tx1"/>
                                </a:solidFill>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solidFill>
                              <a:schemeClr val="tx1"/>
                            </a:solidFill>
                            <a:latin typeface="Cambria Math" panose="02040503050406030204" pitchFamily="18" charset="0"/>
                          </a:rPr>
                          <m:t>𝑡</m:t>
                        </m:r>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=1</m:t>
                    </m:r>
                  </m:oMath>
                </a14:m>
                <a:r>
                  <a:rPr lang="en-US" altLang="zh-CN" dirty="0" smtClean="0"/>
                  <a:t>, </a:t>
                </a:r>
                <a:r>
                  <a:rPr lang="zh-CN" altLang="en-US" dirty="0" smtClean="0"/>
                  <a:t>法线斜率为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den>
                    </m:f>
                    <m:r>
                      <a:rPr lang="en-US" altLang="zh-CN" b="0" i="1" smtClean="0">
                        <a:latin typeface="Cambria Math" panose="02040503050406030204" pitchFamily="18" charset="0"/>
                      </a:rPr>
                      <m:t>=−1</m:t>
                    </m:r>
                  </m:oMath>
                </a14:m>
                <a:r>
                  <a:rPr lang="en-US" altLang="zh-CN" dirty="0" smtClean="0"/>
                  <a:t>. </a:t>
                </a:r>
                <a:r>
                  <a:rPr lang="zh-CN" altLang="en-US" dirty="0" smtClean="0"/>
                  <a:t>由于 </a:t>
                </a:r>
                <a14:m>
                  <m:oMath xmlns:m="http://schemas.openxmlformats.org/officeDocument/2006/math">
                    <m:r>
                      <a:rPr lang="en-US" altLang="zh-CN" b="0" i="1" smtClean="0">
                        <a:latin typeface="Cambria Math" panose="02040503050406030204" pitchFamily="18" charset="0"/>
                      </a:rPr>
                      <m:t>𝑥</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𝑦</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2</m:t>
                        </m:r>
                      </m:e>
                    </m:func>
                  </m:oMath>
                </a14:m>
                <a:r>
                  <a:rPr lang="en-US" altLang="zh-CN" dirty="0" smtClean="0"/>
                  <a:t>, </a:t>
                </a:r>
                <a:r>
                  <a:rPr lang="zh-CN" altLang="en-US" dirty="0" smtClean="0"/>
                  <a:t>因此法线方程为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2</m:t>
                          </m:r>
                        </m:e>
                      </m:func>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4</m:t>
                              </m:r>
                            </m:den>
                          </m:f>
                        </m:e>
                      </m:d>
                      <m:r>
                        <a:rPr lang="en-US" altLang="zh-CN" b="0" i="1" smtClean="0">
                          <a:latin typeface="Cambria Math" panose="02040503050406030204" pitchFamily="18" charset="0"/>
                        </a:rPr>
                        <m:t>,  </m:t>
                      </m:r>
                      <m:r>
                        <a:rPr lang="zh-CN" altLang="en-US" i="1">
                          <a:latin typeface="Cambria Math" panose="02040503050406030204" pitchFamily="18" charset="0"/>
                        </a:rPr>
                        <m:t>即</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2</m:t>
                          </m:r>
                        </m:e>
                      </m:func>
                      <m:r>
                        <a:rPr lang="en-US" altLang="zh-CN" b="0" i="1" smtClean="0">
                          <a:latin typeface="Cambria Math" panose="02040503050406030204" pitchFamily="18" charset="0"/>
                        </a:rPr>
                        <m:t>.</m:t>
                      </m:r>
                    </m:oMath>
                  </m:oMathPara>
                </a14:m>
                <a:endParaRPr lang="en-US" altLang="zh-CN" i="1"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827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极坐标系中的问题可以转化为直角坐标中的参数方程问题</a:t>
                </a:r>
                <a:endParaRPr lang="en-US" altLang="zh-CN" dirty="0" smtClean="0"/>
              </a:p>
              <a:p>
                <a:r>
                  <a:rPr lang="zh-CN" altLang="en-US" b="0" dirty="0" smtClean="0"/>
                  <a:t>极坐标中 </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ea typeface="Cambria Math" panose="02040503050406030204" pitchFamily="18" charset="0"/>
                      </a:rPr>
                      <m:t>⇔</m:t>
                    </m:r>
                  </m:oMath>
                </a14:m>
                <a:r>
                  <a:rPr lang="zh-CN" altLang="en-US" dirty="0" smtClean="0"/>
                  <a:t> 直角坐标系中 </a:t>
                </a:r>
                <a14:m>
                  <m:oMath xmlns:m="http://schemas.openxmlformats.org/officeDocument/2006/math">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𝑟</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𝜃</m:t>
                                  </m:r>
                                </m:e>
                              </m:func>
                              <m:r>
                                <a:rPr lang="en-US" altLang="zh-CN" b="0" i="1" smtClean="0">
                                  <a:latin typeface="Cambria Math" panose="02040503050406030204" pitchFamily="18" charset="0"/>
                                </a:rPr>
                                <m:t>,</m:t>
                              </m:r>
                            </m:e>
                            <m:e/>
                          </m:mr>
                          <m:m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i="1">
                                  <a:latin typeface="Cambria Math" panose="02040503050406030204" pitchFamily="18" charset="0"/>
                                </a:rPr>
                                <m:t>𝑟</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𝜃</m:t>
                                  </m:r>
                                </m:e>
                              </m:func>
                            </m:e>
                            <m:e/>
                          </m:mr>
                        </m:m>
                      </m:e>
                    </m:d>
                    <m:r>
                      <a:rPr lang="en-US" altLang="zh-CN" i="1">
                        <a:latin typeface="Cambria Math" panose="02040503050406030204" pitchFamily="18" charset="0"/>
                      </a:rPr>
                      <m:t>,</m:t>
                    </m:r>
                    <m:r>
                      <a:rPr lang="en-US" altLang="zh-CN" i="1">
                        <a:latin typeface="Cambria Math" panose="02040503050406030204" pitchFamily="18" charset="0"/>
                      </a:rPr>
                      <m:t>𝜃</m:t>
                    </m:r>
                  </m:oMath>
                </a14:m>
                <a:r>
                  <a:rPr lang="zh-CN" altLang="en-US" dirty="0" smtClean="0"/>
                  <a:t> 为参数</a:t>
                </a:r>
                <a:r>
                  <a:rPr lang="en-US" altLang="zh-CN" dirty="0" smtClean="0"/>
                  <a:t>.</a:t>
                </a:r>
              </a:p>
              <a:p>
                <a:r>
                  <a:rPr lang="zh-CN" altLang="en-US" dirty="0" smtClean="0">
                    <a:solidFill>
                      <a:srgbClr val="0000FF"/>
                    </a:solidFill>
                  </a:rPr>
                  <a:t>例</a:t>
                </a:r>
                <a:r>
                  <a:rPr lang="zh-CN" altLang="en-US" dirty="0" smtClean="0"/>
                  <a:t> 求对数螺旋线 </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𝜃</m:t>
                        </m:r>
                      </m:sup>
                    </m:sSup>
                  </m:oMath>
                </a14:m>
                <a:r>
                  <a:rPr lang="zh-CN" altLang="en-US" dirty="0" smtClean="0"/>
                  <a:t> 在 </a:t>
                </a:r>
                <a14:m>
                  <m:oMath xmlns:m="http://schemas.openxmlformats.org/officeDocument/2006/math">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oMath>
                </a14:m>
                <a:r>
                  <a:rPr lang="zh-CN" altLang="en-US" dirty="0" smtClean="0"/>
                  <a:t> 处的切线的极坐标方程</a:t>
                </a:r>
                <a:r>
                  <a:rPr lang="en-US" altLang="zh-CN" dirty="0" smtClean="0"/>
                  <a:t>.</a:t>
                </a:r>
              </a:p>
              <a:p>
                <a:r>
                  <a:rPr lang="zh-CN" altLang="en-US" dirty="0" smtClean="0">
                    <a:solidFill>
                      <a:srgbClr val="0000FF"/>
                    </a:solidFill>
                  </a:rPr>
                  <a:t>解</a:t>
                </a:r>
                <a:r>
                  <a:rPr lang="zh-CN" altLang="en-US" dirty="0" smtClean="0"/>
                  <a:t> 由题意得 </a:t>
                </a:r>
                <a14:m>
                  <m:oMath xmlns:m="http://schemas.openxmlformats.org/officeDocument/2006/math">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𝜃</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𝜃</m:t>
                                  </m:r>
                                </m:e>
                              </m:func>
                              <m:r>
                                <a:rPr lang="en-US" altLang="zh-CN" i="1">
                                  <a:latin typeface="Cambria Math" panose="02040503050406030204" pitchFamily="18" charset="0"/>
                                </a:rPr>
                                <m:t>,</m:t>
                              </m:r>
                            </m:e>
                            <m:e/>
                          </m:mr>
                          <m:mr>
                            <m:e>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𝜃</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𝜃</m:t>
                                  </m:r>
                                </m:e>
                              </m:func>
                              <m:r>
                                <a:rPr lang="en-US" altLang="zh-CN" i="1" smtClean="0">
                                  <a:latin typeface="Cambria Math" panose="02040503050406030204" pitchFamily="18" charset="0"/>
                                </a:rPr>
                                <m:t>.</m:t>
                              </m:r>
                            </m:e>
                            <m:e/>
                          </m:mr>
                        </m:m>
                      </m:e>
                    </m:d>
                  </m:oMath>
                </a14:m>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r>
                            <a:rPr lang="en-US" altLang="zh-CN" i="1">
                              <a:latin typeface="Cambria Math" panose="02040503050406030204" pitchFamily="18" charset="0"/>
                            </a:rPr>
                            <m:t>/</m:t>
                          </m:r>
                          <m:r>
                            <m:rPr>
                              <m:sty m:val="p"/>
                            </m:rPr>
                            <a:rPr lang="en-US" altLang="zh-CN">
                              <a:latin typeface="Cambria Math" panose="02040503050406030204" pitchFamily="18" charset="0"/>
                            </a:rPr>
                            <m:t>d</m:t>
                          </m:r>
                          <m:r>
                            <a:rPr lang="en-US" altLang="zh-CN" i="1">
                              <a:latin typeface="Cambria Math" panose="02040503050406030204" pitchFamily="18" charset="0"/>
                            </a:rPr>
                            <m:t>𝜃</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d</m:t>
                          </m:r>
                          <m:r>
                            <a:rPr lang="en-US" altLang="zh-CN" i="1">
                              <a:latin typeface="Cambria Math" panose="02040503050406030204" pitchFamily="18" charset="0"/>
                            </a:rPr>
                            <m:t>𝜃</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𝜃</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𝜃</m:t>
                              </m:r>
                            </m:e>
                          </m:func>
                          <m:r>
                            <a:rPr lang="en-US" altLang="zh-CN"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𝜃</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𝜃</m:t>
                              </m:r>
                            </m:e>
                          </m:func>
                        </m:num>
                        <m:den>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𝜃</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𝜃</m:t>
                              </m:r>
                            </m:e>
                          </m:func>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𝜃</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𝜃</m:t>
                              </m:r>
                            </m:e>
                          </m:func>
                        </m:den>
                      </m:f>
                      <m:r>
                        <a:rPr lang="en-US" altLang="zh-CN" i="1">
                          <a:latin typeface="Cambria Math" panose="02040503050406030204" pitchFamily="18" charset="0"/>
                        </a:rPr>
                        <m:t>=</m:t>
                      </m:r>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𝜃</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𝜃</m:t>
                              </m:r>
                            </m:e>
                          </m:func>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𝜃</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𝜃</m:t>
                              </m:r>
                            </m:e>
                          </m:func>
                        </m:den>
                      </m:f>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𝜃</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sub>
                      </m:sSub>
                      <m:r>
                        <a:rPr lang="en-US" altLang="zh-CN" b="0" i="1" smtClean="0">
                          <a:latin typeface="Cambria Math" panose="02040503050406030204" pitchFamily="18" charset="0"/>
                        </a:rPr>
                        <m:t>=−1</m:t>
                      </m:r>
                      <m:r>
                        <a:rPr lang="en-US" altLang="zh-CN" b="0" i="0" smtClean="0">
                          <a:latin typeface="Cambria Math" panose="02040503050406030204" pitchFamily="18" charset="0"/>
                        </a:rPr>
                        <m:t>.</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960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当 </a:t>
                </a:r>
                <a14:m>
                  <m:oMath xmlns:m="http://schemas.openxmlformats.org/officeDocument/2006/math">
                    <m:r>
                      <a:rPr lang="en-US" altLang="zh-CN" b="0" i="1" smtClean="0">
                        <a:latin typeface="Cambria Math" panose="02040503050406030204" pitchFamily="18" charset="0"/>
                      </a:rPr>
                      <m:t>𝜃</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oMath>
                </a14:m>
                <a:r>
                  <a:rPr lang="en-US" altLang="zh-CN" dirty="0" smtClean="0"/>
                  <a:t> </a:t>
                </a:r>
                <a:r>
                  <a:rPr lang="zh-CN" altLang="en-US" dirty="0" smtClean="0"/>
                  <a:t>时</a:t>
                </a:r>
                <a:r>
                  <a:rPr lang="en-US" altLang="zh-CN" dirty="0" smtClean="0"/>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sup>
                    </m:sSup>
                  </m:oMath>
                </a14:m>
                <a:r>
                  <a:rPr lang="en-US" altLang="zh-CN" dirty="0" smtClean="0"/>
                  <a:t>, </a:t>
                </a:r>
                <a:r>
                  <a:rPr lang="zh-CN" altLang="en-US" dirty="0" smtClean="0"/>
                  <a:t>相应的切线方程为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sup>
                    </m:sSup>
                  </m:oMath>
                </a14:m>
                <a:r>
                  <a:rPr lang="en-US" altLang="zh-CN" dirty="0" smtClean="0"/>
                  <a:t>.</a:t>
                </a:r>
              </a:p>
              <a:p>
                <a:r>
                  <a:rPr lang="zh-CN" altLang="en-US" dirty="0"/>
                  <a:t>化</a:t>
                </a:r>
                <a:r>
                  <a:rPr lang="zh-CN" altLang="en-US" dirty="0" smtClean="0"/>
                  <a:t>成极坐标为 </a:t>
                </a:r>
                <a14:m>
                  <m:oMath xmlns:m="http://schemas.openxmlformats.org/officeDocument/2006/math">
                    <m:r>
                      <a:rPr lang="en-US" altLang="zh-CN" b="0" i="1" smtClean="0">
                        <a:latin typeface="Cambria Math" panose="02040503050406030204" pitchFamily="18" charset="0"/>
                      </a:rPr>
                      <m:t>𝑟</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𝜃</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𝑟</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𝜃</m:t>
                        </m:r>
                      </m:e>
                    </m:func>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2</m:t>
                            </m:r>
                          </m:den>
                        </m:f>
                      </m:sup>
                    </m:sSup>
                  </m:oMath>
                </a14:m>
                <a:r>
                  <a:rPr lang="en-US" altLang="zh-CN" dirty="0" smtClean="0"/>
                  <a:t>, </a:t>
                </a:r>
                <a:r>
                  <a:rPr lang="zh-CN" altLang="en-US" dirty="0" smtClean="0"/>
                  <a:t>即 </a:t>
                </a:r>
                <a14:m>
                  <m:oMath xmlns:m="http://schemas.openxmlformats.org/officeDocument/2006/math">
                    <m:r>
                      <a:rPr lang="en-US" altLang="zh-CN" sz="2800" i="1">
                        <a:latin typeface="Cambria Math" panose="02040503050406030204" pitchFamily="18" charset="0"/>
                      </a:rPr>
                      <m:t>𝑟</m:t>
                    </m:r>
                    <m:r>
                      <a:rPr lang="en-US" altLang="zh-CN" sz="2800" i="1">
                        <a:latin typeface="Cambria Math" panose="02040503050406030204" pitchFamily="18" charset="0"/>
                      </a:rPr>
                      <m:t>=</m:t>
                    </m:r>
                    <m:f>
                      <m:fPr>
                        <m:ctrlPr>
                          <a:rPr lang="en-US" altLang="zh-CN" sz="2800" b="0" i="1" smtClean="0">
                            <a:latin typeface="Cambria Math" panose="02040503050406030204" pitchFamily="18" charset="0"/>
                          </a:rPr>
                        </m:ctrlPr>
                      </m:fPr>
                      <m:num>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𝜋</m:t>
                                </m:r>
                              </m:num>
                              <m:den>
                                <m:r>
                                  <a:rPr lang="en-US" altLang="zh-CN" sz="2800" i="1">
                                    <a:latin typeface="Cambria Math" panose="02040503050406030204" pitchFamily="18" charset="0"/>
                                  </a:rPr>
                                  <m:t>2</m:t>
                                </m:r>
                              </m:den>
                            </m:f>
                          </m:sup>
                        </m:sSup>
                      </m:num>
                      <m:den>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cos</m:t>
                            </m:r>
                          </m:fName>
                          <m:e>
                            <m:r>
                              <a:rPr lang="en-US" altLang="zh-CN" sz="2800" i="1">
                                <a:latin typeface="Cambria Math" panose="02040503050406030204" pitchFamily="18" charset="0"/>
                              </a:rPr>
                              <m:t>𝜃</m:t>
                            </m:r>
                          </m:e>
                        </m:func>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sin</m:t>
                            </m:r>
                          </m:fName>
                          <m:e>
                            <m:r>
                              <a:rPr lang="en-US" altLang="zh-CN" sz="2800" i="1">
                                <a:latin typeface="Cambria Math" panose="02040503050406030204" pitchFamily="18" charset="0"/>
                              </a:rPr>
                              <m:t>𝜃</m:t>
                            </m:r>
                          </m:e>
                        </m:func>
                      </m:den>
                    </m:f>
                  </m:oMath>
                </a14:m>
                <a:r>
                  <a:rPr lang="en-US" altLang="zh-CN" dirty="0" smtClean="0"/>
                  <a:t>.</a:t>
                </a:r>
              </a:p>
              <a:p>
                <a:r>
                  <a:rPr lang="zh-CN" altLang="en-US" dirty="0"/>
                  <a:t>一般</a:t>
                </a:r>
                <a:r>
                  <a:rPr lang="zh-CN" altLang="en-US" dirty="0" smtClean="0"/>
                  <a:t>地</a:t>
                </a:r>
                <a:r>
                  <a:rPr lang="en-US" altLang="zh-CN" dirty="0" smtClean="0"/>
                  <a:t>, </a:t>
                </a:r>
                <a:r>
                  <a:rPr lang="zh-CN" altLang="en-US" dirty="0" smtClean="0"/>
                  <a:t>设曲线 </a:t>
                </a:r>
                <a14:m>
                  <m:oMath xmlns:m="http://schemas.openxmlformats.org/officeDocument/2006/math">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oMath>
                </a14:m>
                <a:r>
                  <a:rPr lang="en-US" altLang="zh-CN" b="0" dirty="0" smtClean="0">
                    <a:latin typeface="Cambria Math" panose="02040503050406030204" pitchFamily="18" charset="0"/>
                  </a:rPr>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r>
                          <a:rPr lang="en-US" altLang="zh-CN" i="1">
                            <a:latin typeface="Cambria Math" panose="02040503050406030204" pitchFamily="18" charset="0"/>
                          </a:rPr>
                          <m:t>/</m:t>
                        </m:r>
                        <m:r>
                          <m:rPr>
                            <m:sty m:val="p"/>
                          </m:rPr>
                          <a:rPr lang="en-US" altLang="zh-CN">
                            <a:latin typeface="Cambria Math" panose="02040503050406030204" pitchFamily="18" charset="0"/>
                          </a:rPr>
                          <m:t>d</m:t>
                        </m:r>
                        <m:r>
                          <a:rPr lang="en-US" altLang="zh-CN" i="1">
                            <a:latin typeface="Cambria Math" panose="02040503050406030204" pitchFamily="18" charset="0"/>
                          </a:rPr>
                          <m:t>𝜃</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d</m:t>
                        </m:r>
                        <m:r>
                          <a:rPr lang="en-US" altLang="zh-CN" i="1">
                            <a:latin typeface="Cambria Math" panose="02040503050406030204" pitchFamily="18" charset="0"/>
                          </a:rPr>
                          <m:t>𝜃</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𝜃</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𝜃</m:t>
                            </m:r>
                          </m:e>
                        </m:func>
                        <m:r>
                          <a:rPr lang="en-US" altLang="zh-CN" i="1">
                            <a:latin typeface="Cambria Math" panose="02040503050406030204" pitchFamily="18" charset="0"/>
                          </a:rPr>
                          <m:t>+</m:t>
                        </m:r>
                        <m:r>
                          <a:rPr lang="en-US" altLang="zh-CN" b="0" i="1" smtClean="0">
                            <a:latin typeface="Cambria Math" panose="02040503050406030204" pitchFamily="18" charset="0"/>
                          </a:rPr>
                          <m:t>𝑟</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𝜃</m:t>
                            </m:r>
                          </m:e>
                        </m:func>
                      </m:num>
                      <m:den>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𝜃</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𝜃</m:t>
                            </m:r>
                          </m:e>
                        </m:func>
                        <m:r>
                          <a:rPr lang="en-US" altLang="zh-CN" i="1">
                            <a:latin typeface="Cambria Math" panose="02040503050406030204" pitchFamily="18" charset="0"/>
                          </a:rPr>
                          <m:t>−</m:t>
                        </m:r>
                        <m:r>
                          <a:rPr lang="en-US" altLang="zh-CN" b="0" i="1" smtClean="0">
                            <a:latin typeface="Cambria Math" panose="02040503050406030204" pitchFamily="18" charset="0"/>
                          </a:rPr>
                          <m:t>𝑟</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𝜃</m:t>
                            </m:r>
                          </m:e>
                        </m:func>
                      </m:den>
                    </m:f>
                  </m:oMath>
                </a14:m>
                <a:r>
                  <a:rPr lang="en-US" altLang="zh-CN" dirty="0" smtClean="0"/>
                  <a:t>.</a:t>
                </a:r>
              </a:p>
              <a:p>
                <a:r>
                  <a:rPr lang="zh-CN" altLang="en-US" dirty="0" smtClean="0"/>
                  <a:t>于是在 </a:t>
                </a:r>
                <a14:m>
                  <m:oMath xmlns:m="http://schemas.openxmlformats.org/officeDocument/2006/math">
                    <m:d>
                      <m:dPr>
                        <m:ctrlPr>
                          <a:rPr lang="en-US" altLang="zh-CN" i="1">
                            <a:latin typeface="Cambria Math" panose="02040503050406030204" pitchFamily="18" charset="0"/>
                          </a:rPr>
                        </m:ctrlPr>
                      </m:dPr>
                      <m:e>
                        <m:r>
                          <a:rPr lang="en-US" altLang="zh-CN" i="1" smtClean="0">
                            <a:latin typeface="Cambria Math" panose="02040503050406030204" pitchFamily="18" charset="0"/>
                          </a:rPr>
                          <m:t>𝑟</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0</m:t>
                            </m:r>
                          </m:sub>
                        </m:sSub>
                      </m:e>
                    </m:d>
                  </m:oMath>
                </a14:m>
                <a:r>
                  <a:rPr lang="zh-CN" altLang="en-US" dirty="0"/>
                  <a:t> 处的</a:t>
                </a:r>
                <a:r>
                  <a:rPr lang="zh-CN" altLang="en-US" dirty="0" smtClean="0"/>
                  <a:t>切线极坐标方程为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𝜃</m:t>
                                  </m:r>
                                </m:e>
                                <m:sub>
                                  <m:r>
                                    <a:rPr lang="en-US" altLang="zh-CN" b="0" i="1" smtClean="0">
                                      <a:latin typeface="Cambria Math" panose="02040503050406030204" pitchFamily="18" charset="0"/>
                                    </a:rPr>
                                    <m:t>0</m:t>
                                  </m:r>
                                </m:sub>
                              </m:sSub>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𝜃</m:t>
                                  </m:r>
                                </m:e>
                                <m:sub>
                                  <m:r>
                                    <a:rPr lang="en-US" altLang="zh-CN" b="0" i="1" smtClean="0">
                                      <a:latin typeface="Cambria Math" panose="02040503050406030204" pitchFamily="18" charset="0"/>
                                    </a:rPr>
                                    <m:t>0</m:t>
                                  </m:r>
                                </m:sub>
                              </m:sSub>
                            </m:e>
                          </m:func>
                          <m:r>
                            <a:rPr lang="en-US" altLang="zh-CN" i="1">
                              <a:latin typeface="Cambria Math" panose="02040503050406030204" pitchFamily="18" charset="0"/>
                            </a:rPr>
                            <m:t>+</m:t>
                          </m:r>
                          <m:r>
                            <a:rPr lang="en-US" altLang="zh-CN" i="1">
                              <a:latin typeface="Cambria Math" panose="02040503050406030204" pitchFamily="18" charset="0"/>
                            </a:rPr>
                            <m:t>𝑟</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𝜃</m:t>
                                  </m:r>
                                </m:e>
                                <m:sub>
                                  <m:r>
                                    <a:rPr lang="en-US" altLang="zh-CN" b="0" i="1" smtClean="0">
                                      <a:latin typeface="Cambria Math" panose="02040503050406030204" pitchFamily="18" charset="0"/>
                                    </a:rPr>
                                    <m:t>0</m:t>
                                  </m:r>
                                </m:sub>
                              </m:sSub>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𝜃</m:t>
                                  </m:r>
                                </m:e>
                                <m:sub>
                                  <m:r>
                                    <a:rPr lang="en-US" altLang="zh-CN" b="0" i="1" smtClean="0">
                                      <a:latin typeface="Cambria Math" panose="02040503050406030204" pitchFamily="18" charset="0"/>
                                    </a:rPr>
                                    <m:t>0</m:t>
                                  </m:r>
                                </m:sub>
                              </m:sSub>
                            </m:e>
                          </m:func>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𝜃</m:t>
                              </m:r>
                            </m:e>
                          </m:func>
                          <m:r>
                            <a:rPr lang="en-US" altLang="zh-CN" b="0" i="1" smtClean="0">
                              <a:latin typeface="Cambria Math" panose="02040503050406030204" pitchFamily="18" charset="0"/>
                            </a:rPr>
                            <m:t>−</m:t>
                          </m:r>
                          <m:r>
                            <a:rPr lang="en-US" altLang="zh-CN" i="1">
                              <a:latin typeface="Cambria Math" panose="02040503050406030204" pitchFamily="18" charset="0"/>
                            </a:rPr>
                            <m:t>𝑟</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0</m:t>
                                  </m:r>
                                </m:sub>
                              </m:sSub>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𝜃</m:t>
                              </m:r>
                            </m:e>
                          </m:func>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𝜃</m:t>
                                  </m:r>
                                </m:e>
                                <m:sub>
                                  <m:r>
                                    <a:rPr lang="en-US" altLang="zh-CN" b="0" i="1" smtClean="0">
                                      <a:latin typeface="Cambria Math" panose="02040503050406030204" pitchFamily="18" charset="0"/>
                                    </a:rPr>
                                    <m:t>0</m:t>
                                  </m:r>
                                </m:sub>
                              </m:sSub>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𝜃</m:t>
                                  </m:r>
                                </m:e>
                                <m:sub>
                                  <m:r>
                                    <a:rPr lang="en-US" altLang="zh-CN" b="0" i="1" smtClean="0">
                                      <a:latin typeface="Cambria Math" panose="02040503050406030204" pitchFamily="18" charset="0"/>
                                    </a:rPr>
                                    <m:t>0</m:t>
                                  </m:r>
                                </m:sub>
                              </m:sSub>
                            </m:e>
                          </m:func>
                          <m:r>
                            <a:rPr lang="en-US" altLang="zh-CN" i="1">
                              <a:latin typeface="Cambria Math" panose="02040503050406030204" pitchFamily="18" charset="0"/>
                            </a:rPr>
                            <m:t>−</m:t>
                          </m:r>
                          <m:r>
                            <a:rPr lang="en-US" altLang="zh-CN" i="1">
                              <a:latin typeface="Cambria Math" panose="02040503050406030204" pitchFamily="18" charset="0"/>
                            </a:rPr>
                            <m:t>𝑟</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𝜃</m:t>
                                  </m:r>
                                </m:e>
                                <m:sub>
                                  <m:r>
                                    <a:rPr lang="en-US" altLang="zh-CN" b="0" i="1" smtClean="0">
                                      <a:latin typeface="Cambria Math" panose="02040503050406030204" pitchFamily="18" charset="0"/>
                                    </a:rPr>
                                    <m:t>0</m:t>
                                  </m:r>
                                </m:sub>
                              </m:sSub>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𝜃</m:t>
                                  </m:r>
                                </m:e>
                                <m:sub>
                                  <m:r>
                                    <a:rPr lang="en-US" altLang="zh-CN" b="0" i="1" smtClean="0">
                                      <a:latin typeface="Cambria Math" panose="02040503050406030204" pitchFamily="18" charset="0"/>
                                    </a:rPr>
                                    <m:t>0</m:t>
                                  </m:r>
                                </m:sub>
                              </m:sSub>
                            </m:e>
                          </m:func>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𝜃</m:t>
                              </m:r>
                            </m:e>
                          </m:func>
                          <m:r>
                            <a:rPr lang="en-US" altLang="zh-CN" b="0" i="1" smtClean="0">
                              <a:latin typeface="Cambria Math" panose="02040503050406030204" pitchFamily="18" charset="0"/>
                            </a:rPr>
                            <m:t>−</m:t>
                          </m:r>
                          <m:r>
                            <a:rPr lang="en-US" altLang="zh-CN" i="1">
                              <a:latin typeface="Cambria Math" panose="02040503050406030204" pitchFamily="18" charset="0"/>
                            </a:rPr>
                            <m:t>𝑟</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0</m:t>
                                  </m:r>
                                </m:sub>
                              </m:sSub>
                            </m:e>
                          </m:d>
                          <m:func>
                            <m:funcPr>
                              <m:ctrlPr>
                                <a:rPr lang="en-US" altLang="zh-CN" i="1">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i="1">
                                  <a:latin typeface="Cambria Math" panose="02040503050406030204" pitchFamily="18" charset="0"/>
                                </a:rPr>
                                <m:t>𝜃</m:t>
                              </m:r>
                            </m:e>
                          </m:func>
                        </m:e>
                      </m:d>
                      <m:r>
                        <a:rPr lang="en-US" altLang="zh-CN" b="0" i="1" smtClean="0">
                          <a:latin typeface="Cambria Math" panose="02040503050406030204" pitchFamily="18" charset="0"/>
                        </a:rPr>
                        <m:t>,</m:t>
                      </m:r>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即</m:t>
                      </m:r>
                      <m:r>
                        <a:rPr lang="en-US" altLang="zh-CN" b="0" i="1" dirty="0" smtClean="0">
                          <a:latin typeface="Cambria Math" panose="02040503050406030204" pitchFamily="18" charset="0"/>
                        </a:rPr>
                        <m:t> </m:t>
                      </m:r>
                      <m:r>
                        <a:rPr lang="zh-CN" altLang="en-US" i="1" dirty="0"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0</m:t>
                                  </m:r>
                                </m:sub>
                              </m:sSub>
                            </m:e>
                          </m:d>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0</m:t>
                                      </m:r>
                                    </m:sub>
                                  </m:sSub>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𝑟</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0</m:t>
                                      </m:r>
                                    </m:sub>
                                  </m:sSub>
                                </m:e>
                              </m:d>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0</m:t>
                                  </m:r>
                                </m:sub>
                              </m:sSub>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0</m:t>
                                      </m:r>
                                    </m:sub>
                                  </m:sSub>
                                </m:e>
                              </m:d>
                            </m:e>
                          </m:func>
                        </m:den>
                      </m:f>
                      <m:r>
                        <a:rPr lang="en-US" altLang="zh-CN" b="0" i="1" smtClean="0">
                          <a:latin typeface="Cambria Math" panose="02040503050406030204" pitchFamily="18" charset="0"/>
                        </a:rPr>
                        <m:t>.</m:t>
                      </m:r>
                    </m:oMath>
                  </m:oMathPara>
                </a14:m>
                <a:endParaRPr lang="en-US" altLang="zh-CN" dirty="0"/>
              </a:p>
              <a:p>
                <a:endParaRPr lang="en-US" altLang="zh-CN" dirty="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391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00B050"/>
                </a:solidFill>
              </a:rPr>
              <a:t>3.5 </a:t>
            </a:r>
            <a:r>
              <a:rPr lang="zh-CN" altLang="en-US" dirty="0" smtClean="0">
                <a:solidFill>
                  <a:srgbClr val="00B050"/>
                </a:solidFill>
              </a:rPr>
              <a:t>函数的微分</a:t>
            </a:r>
            <a:endParaRPr lang="zh-CN" altLang="en-US" dirty="0">
              <a:solidFill>
                <a:srgbClr val="00B05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0"/>
              </p:nvPr>
            </p:nvSpPr>
            <p:spPr/>
            <p:txBody>
              <a:bodyPr>
                <a:normAutofit/>
              </a:bodyPr>
              <a:lstStyle/>
              <a:p>
                <a:pPr>
                  <a:lnSpc>
                    <a:spcPct val="120000"/>
                  </a:lnSpc>
                  <a:spcAft>
                    <a:spcPts val="600"/>
                  </a:spcAft>
                </a:pPr>
                <a:r>
                  <a:rPr lang="zh-CN" altLang="en-US" dirty="0" smtClean="0"/>
                  <a:t>对于一个给定的函数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如果在某点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处给自变量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一个增量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就可以得到相应的函数值的增量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pPr>
                  <a:lnSpc>
                    <a:spcPct val="120000"/>
                  </a:lnSpc>
                  <a:spcAft>
                    <a:spcPts val="600"/>
                  </a:spcAft>
                </a:pPr>
                <a:r>
                  <a:rPr lang="zh-CN" altLang="en-US" dirty="0" smtClean="0"/>
                  <a:t>一般而言</a:t>
                </a:r>
                <a:r>
                  <a:rPr lang="en-US" altLang="zh-CN" dirty="0" smtClean="0"/>
                  <a:t>,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oMath>
                </a14:m>
                <a:r>
                  <a:rPr lang="zh-CN" altLang="en-US" dirty="0" smtClean="0"/>
                  <a:t> 与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zh-CN" altLang="en-US" dirty="0" smtClean="0"/>
                  <a:t> 的关系非常复杂</a:t>
                </a:r>
                <a:r>
                  <a:rPr lang="en-US" altLang="zh-CN" dirty="0" smtClean="0"/>
                  <a:t>, </a:t>
                </a:r>
                <a:r>
                  <a:rPr lang="zh-CN" altLang="en-US" dirty="0" smtClean="0"/>
                  <a:t>这给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oMath>
                </a14:m>
                <a:r>
                  <a:rPr lang="zh-CN" altLang="en-US" dirty="0" smtClean="0"/>
                  <a:t> 的计算带来困难</a:t>
                </a:r>
                <a:r>
                  <a:rPr lang="en-US" altLang="zh-CN" dirty="0" smtClean="0"/>
                  <a:t>. </a:t>
                </a:r>
                <a:r>
                  <a:rPr lang="zh-CN" altLang="en-US" dirty="0" smtClean="0"/>
                  <a:t>但如果允许有一定的误差</a:t>
                </a:r>
                <a:r>
                  <a:rPr lang="en-US" altLang="zh-CN" dirty="0" smtClean="0"/>
                  <a:t>, </a:t>
                </a:r>
                <a:r>
                  <a:rPr lang="zh-CN" altLang="en-US" dirty="0" smtClean="0"/>
                  <a:t>我们是否能够寻求一种简便的方法</a:t>
                </a:r>
                <a:r>
                  <a:rPr lang="en-US" altLang="zh-CN" dirty="0" smtClean="0"/>
                  <a:t>, </a:t>
                </a:r>
                <a:r>
                  <a:rPr lang="zh-CN" altLang="en-US" dirty="0" smtClean="0"/>
                  <a:t>来近似计算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oMath>
                </a14:m>
                <a:r>
                  <a:rPr lang="zh-CN" altLang="en-US" dirty="0" smtClean="0"/>
                  <a:t> 呢</a:t>
                </a:r>
                <a:r>
                  <a:rPr lang="en-US" altLang="zh-CN" dirty="0" smtClean="0"/>
                  <a:t>? </a:t>
                </a:r>
                <a:r>
                  <a:rPr lang="zh-CN" altLang="en-US" dirty="0" smtClean="0"/>
                  <a:t>这个问题就是本节将要介绍的微分问题</a:t>
                </a:r>
                <a:r>
                  <a:rPr lang="en-US" altLang="zh-CN" dirty="0" smtClean="0"/>
                  <a:t>.</a:t>
                </a:r>
              </a:p>
              <a:p>
                <a:pPr>
                  <a:lnSpc>
                    <a:spcPct val="120000"/>
                  </a:lnSpc>
                  <a:spcAft>
                    <a:spcPts val="600"/>
                  </a:spcAft>
                </a:pPr>
                <a:r>
                  <a:rPr lang="zh-CN" altLang="en-US" dirty="0" smtClean="0">
                    <a:solidFill>
                      <a:srgbClr val="0000FF"/>
                    </a:solidFill>
                  </a:rPr>
                  <a:t>例</a:t>
                </a:r>
                <a:r>
                  <a:rPr lang="zh-CN" altLang="en-US" dirty="0" smtClean="0"/>
                  <a:t> 一块正方形金属薄片受温度变化的影响</a:t>
                </a:r>
                <a:r>
                  <a:rPr lang="en-US" altLang="zh-CN" dirty="0" smtClean="0"/>
                  <a:t>, </a:t>
                </a:r>
                <a:r>
                  <a:rPr lang="zh-CN" altLang="en-US" dirty="0" smtClean="0"/>
                  <a:t>其边长由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变成了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问此薄片的面积 </a:t>
                </a:r>
                <a14:m>
                  <m:oMath xmlns:m="http://schemas.openxmlformats.org/officeDocument/2006/math">
                    <m:r>
                      <a:rPr lang="en-US" altLang="zh-CN" b="0" i="1" smtClean="0">
                        <a:latin typeface="Cambria Math" panose="02040503050406030204" pitchFamily="18" charset="0"/>
                      </a:rPr>
                      <m:t>𝑆</m:t>
                    </m:r>
                  </m:oMath>
                </a14:m>
                <a:r>
                  <a:rPr lang="en-US" altLang="zh-CN" dirty="0" smtClean="0"/>
                  <a:t> </a:t>
                </a:r>
                <a:r>
                  <a:rPr lang="zh-CN" altLang="en-US" dirty="0" smtClean="0"/>
                  <a:t>改变了多少</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sz="quarter" idx="10"/>
              </p:nvPr>
            </p:nvSpPr>
            <p:spPr>
              <a:blipFill>
                <a:blip r:embed="rId2"/>
                <a:stretch>
                  <a:fillRect l="-734" t="-260" r="-7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75203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a:xfrm>
                <a:off x="696000" y="819000"/>
                <a:ext cx="6408112" cy="5220000"/>
              </a:xfrm>
            </p:spPr>
            <p:txBody>
              <a:bodyPr>
                <a:normAutofit/>
              </a:bodyPr>
              <a:lstStyle/>
              <a:p>
                <a:pPr>
                  <a:lnSpc>
                    <a:spcPct val="110000"/>
                  </a:lnSpc>
                </a:pPr>
                <a:r>
                  <a:rPr lang="zh-CN" altLang="en-US" dirty="0" smtClean="0">
                    <a:solidFill>
                      <a:srgbClr val="0000FF"/>
                    </a:solidFill>
                  </a:rPr>
                  <a:t>解</a:t>
                </a:r>
                <a:r>
                  <a:rPr lang="zh-CN" altLang="en-US" dirty="0" smtClean="0"/>
                  <a:t>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endParaRPr lang="en-US" altLang="zh-CN" b="0" i="1" dirty="0" smtClean="0">
                  <a:latin typeface="Cambria Math" panose="02040503050406030204" pitchFamily="18" charset="0"/>
                </a:endParaRPr>
              </a:p>
              <a:p>
                <a:pPr>
                  <a:lnSpc>
                    <a:spcPct val="110000"/>
                  </a:lnSpc>
                </a:pPr>
                <a14:m>
                  <m:oMath xmlns:m="http://schemas.openxmlformats.org/officeDocument/2006/math">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2</m:t>
                        </m:r>
                      </m:sup>
                    </m:sSup>
                  </m:oMath>
                </a14:m>
                <a:r>
                  <a:rPr lang="en-US" altLang="zh-CN" dirty="0" smtClean="0"/>
                  <a:t>.</a:t>
                </a:r>
              </a:p>
              <a:p>
                <a:pPr>
                  <a:lnSpc>
                    <a:spcPct val="110000"/>
                  </a:lnSpc>
                </a:pPr>
                <a:r>
                  <a:rPr lang="zh-CN" altLang="en-US" dirty="0" smtClean="0"/>
                  <a:t>其中 </a:t>
                </a:r>
                <a14:m>
                  <m:oMath xmlns:m="http://schemas.openxmlformats.org/officeDocument/2006/math">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是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的线性函数</a:t>
                </a:r>
                <a:r>
                  <a:rPr lang="en-US" altLang="zh-CN" dirty="0" smtClean="0"/>
                  <a:t>, </a:t>
                </a:r>
                <a:r>
                  <a:rPr lang="zh-CN" altLang="en-US" dirty="0" smtClean="0"/>
                  <a:t>称为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𝑆</m:t>
                    </m:r>
                  </m:oMath>
                </a14:m>
                <a:r>
                  <a:rPr lang="en-US" altLang="zh-CN" dirty="0" smtClean="0"/>
                  <a:t> </a:t>
                </a:r>
                <a:r>
                  <a:rPr lang="zh-CN" altLang="en-US" dirty="0" smtClean="0"/>
                  <a:t>的线性主部</a:t>
                </a:r>
                <a:r>
                  <a:rPr lang="en-US" altLang="zh-CN" dirty="0" smtClean="0"/>
                  <a:t>.</a:t>
                </a:r>
              </a:p>
              <a:p>
                <a:pPr>
                  <a:lnSpc>
                    <a:spcPct val="110000"/>
                  </a:lnSpc>
                </a:pPr>
                <a:r>
                  <a:rPr lang="zh-CN" altLang="en-US" dirty="0" smtClean="0"/>
                  <a:t>当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时</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2</m:t>
                        </m:r>
                      </m:sup>
                    </m:sSup>
                  </m:oMath>
                </a14:m>
                <a:r>
                  <a:rPr lang="en-US" altLang="zh-CN" dirty="0" smtClean="0"/>
                  <a:t> </a:t>
                </a:r>
                <a:r>
                  <a:rPr lang="zh-CN" altLang="en-US" dirty="0" smtClean="0"/>
                  <a:t>是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的高阶无穷小</a:t>
                </a:r>
                <a:r>
                  <a:rPr lang="en-US" altLang="zh-CN" dirty="0" smtClean="0"/>
                  <a:t>.</a:t>
                </a:r>
              </a:p>
              <a:p>
                <a:pPr>
                  <a:lnSpc>
                    <a:spcPct val="110000"/>
                  </a:lnSpc>
                </a:pPr>
                <a:r>
                  <a:rPr lang="zh-CN" altLang="en-US" dirty="0" smtClean="0"/>
                  <a:t>当 </a:t>
                </a:r>
                <a14:m>
                  <m:oMath xmlns:m="http://schemas.openxmlformats.org/officeDocument/2006/math">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oMath>
                </a14:m>
                <a:r>
                  <a:rPr lang="en-US" altLang="zh-CN" dirty="0" smtClean="0"/>
                  <a:t> </a:t>
                </a:r>
                <a:r>
                  <a:rPr lang="zh-CN" altLang="en-US" dirty="0" smtClean="0"/>
                  <a:t>充分小时</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2</m:t>
                        </m:r>
                      </m:sup>
                    </m:sSup>
                  </m:oMath>
                </a14:m>
                <a:r>
                  <a:rPr lang="en-US" altLang="zh-CN" dirty="0" smtClean="0"/>
                  <a:t> </a:t>
                </a:r>
                <a:r>
                  <a:rPr lang="zh-CN" altLang="en-US" dirty="0"/>
                  <a:t>相比</a:t>
                </a:r>
                <a:r>
                  <a:rPr lang="zh-CN" altLang="en-US" dirty="0" smtClean="0"/>
                  <a:t>于 </a:t>
                </a:r>
                <a14:m>
                  <m:oMath xmlns:m="http://schemas.openxmlformats.org/officeDocument/2006/math">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oMath>
                </a14:m>
                <a:r>
                  <a:rPr lang="en-US" altLang="zh-CN" dirty="0"/>
                  <a:t> </a:t>
                </a:r>
                <a:r>
                  <a:rPr lang="zh-CN" altLang="en-US" dirty="0"/>
                  <a:t>非常</a:t>
                </a:r>
                <a:r>
                  <a:rPr lang="zh-CN" altLang="en-US" dirty="0" smtClean="0"/>
                  <a:t>小</a:t>
                </a:r>
                <a:r>
                  <a:rPr lang="en-US" altLang="zh-CN" dirty="0" smtClean="0"/>
                  <a:t>, </a:t>
                </a:r>
                <a:r>
                  <a:rPr lang="zh-CN" altLang="en-US" dirty="0" smtClean="0"/>
                  <a:t>可以忽略不计</a:t>
                </a:r>
                <a:r>
                  <a:rPr lang="en-US" altLang="zh-CN" dirty="0" smtClean="0"/>
                  <a:t>, </a:t>
                </a:r>
                <a:r>
                  <a:rPr lang="zh-CN" altLang="en-US" dirty="0" smtClean="0"/>
                  <a:t>则增量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𝑆</m:t>
                    </m:r>
                  </m:oMath>
                </a14:m>
                <a:r>
                  <a:rPr lang="en-US" altLang="zh-CN" dirty="0" smtClean="0"/>
                  <a:t> </a:t>
                </a:r>
                <a:r>
                  <a:rPr lang="zh-CN" altLang="en-US" dirty="0" smtClean="0"/>
                  <a:t>可近似用 </a:t>
                </a:r>
                <a14:m>
                  <m:oMath xmlns:m="http://schemas.openxmlformats.org/officeDocument/2006/math">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代替</a:t>
                </a:r>
                <a:r>
                  <a:rPr lang="en-US" altLang="zh-CN" dirty="0" smtClean="0"/>
                  <a:t>, </a:t>
                </a:r>
                <a:r>
                  <a:rPr lang="zh-CN" altLang="en-US" dirty="0" smtClean="0"/>
                  <a:t>即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𝑆</m:t>
                    </m:r>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a:t>
                </a:r>
              </a:p>
              <a:p>
                <a:pPr>
                  <a:lnSpc>
                    <a:spcPct val="110000"/>
                  </a:lnSpc>
                </a:pPr>
                <a:r>
                  <a:rPr lang="zh-CN" altLang="en-US" dirty="0" smtClean="0"/>
                  <a:t>这给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𝑆</m:t>
                    </m:r>
                  </m:oMath>
                </a14:m>
                <a:r>
                  <a:rPr lang="en-US" altLang="zh-CN" dirty="0" smtClean="0"/>
                  <a:t> </a:t>
                </a:r>
                <a:r>
                  <a:rPr lang="zh-CN" altLang="en-US" dirty="0" smtClean="0"/>
                  <a:t>的近似计算带来方便</a:t>
                </a:r>
                <a:r>
                  <a:rPr lang="en-US" altLang="zh-CN" dirty="0" smtClean="0"/>
                  <a:t>, </a:t>
                </a:r>
                <a:r>
                  <a:rPr lang="zh-CN" altLang="en-US" dirty="0" smtClean="0"/>
                  <a:t>并且误差也很小</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xfrm>
                <a:off x="696000" y="819000"/>
                <a:ext cx="6408112" cy="5220000"/>
              </a:xfrm>
              <a:blipFill>
                <a:blip r:embed="rId2"/>
                <a:stretch>
                  <a:fillRect l="-1237" t="-700" r="-3045"/>
                </a:stretch>
              </a:blipFill>
            </p:spPr>
            <p:txBody>
              <a:bodyPr/>
              <a:lstStyle/>
              <a:p>
                <a:r>
                  <a:rPr lang="zh-CN" altLang="en-US">
                    <a:noFill/>
                  </a:rPr>
                  <a:t> </a:t>
                </a:r>
              </a:p>
            </p:txBody>
          </p:sp>
        </mc:Fallback>
      </mc:AlternateContent>
      <p:grpSp>
        <p:nvGrpSpPr>
          <p:cNvPr id="27" name="组合 26"/>
          <p:cNvGrpSpPr/>
          <p:nvPr/>
        </p:nvGrpSpPr>
        <p:grpSpPr>
          <a:xfrm>
            <a:off x="7200000" y="1800000"/>
            <a:ext cx="4320000" cy="3060000"/>
            <a:chOff x="7200000" y="1800000"/>
            <a:chExt cx="4320000" cy="3060000"/>
          </a:xfrm>
        </p:grpSpPr>
        <p:sp>
          <p:nvSpPr>
            <p:cNvPr id="22" name="矩形 21"/>
            <p:cNvSpPr/>
            <p:nvPr/>
          </p:nvSpPr>
          <p:spPr>
            <a:xfrm>
              <a:off x="9720000" y="2340000"/>
              <a:ext cx="540000" cy="2520000"/>
            </a:xfrm>
            <a:prstGeom prst="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200000" y="1800000"/>
              <a:ext cx="2520000" cy="540000"/>
            </a:xfrm>
            <a:prstGeom prst="rect">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200000" y="2340000"/>
              <a:ext cx="2520000" cy="252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720000" y="1800000"/>
              <a:ext cx="540000" cy="540000"/>
            </a:xfrm>
            <a:prstGeom prst="rect">
              <a:avLst/>
            </a:prstGeom>
            <a:solidFill>
              <a:schemeClr val="accent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7740000" y="1835512"/>
                  <a:ext cx="1620000"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𝐷</m:t>
                            </m:r>
                          </m:e>
                          <m:sub>
                            <m:r>
                              <a:rPr lang="en-US" altLang="zh-CN" sz="2000" b="0" i="1" smtClean="0">
                                <a:solidFill>
                                  <a:schemeClr val="tx1"/>
                                </a:solidFill>
                                <a:latin typeface="Cambria Math" panose="02040503050406030204" pitchFamily="18" charset="0"/>
                              </a:rPr>
                              <m:t>1</m:t>
                            </m:r>
                          </m:sub>
                        </m:sSub>
                        <m:r>
                          <a:rPr lang="en-US" altLang="zh-CN" sz="2000" b="0" i="1" smtClean="0">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0</m:t>
                            </m:r>
                          </m:sub>
                        </m:sSub>
                        <m:r>
                          <m:rPr>
                            <m:sty m:val="p"/>
                          </m:rPr>
                          <a:rPr lang="en-US" altLang="zh-CN" sz="2000" b="0" i="0" smtClean="0">
                            <a:solidFill>
                              <a:schemeClr val="tx1"/>
                            </a:solidFill>
                            <a:latin typeface="Cambria Math" panose="02040503050406030204" pitchFamily="18" charset="0"/>
                          </a:rPr>
                          <m:t>Δ</m:t>
                        </m:r>
                        <m:r>
                          <a:rPr lang="en-US" altLang="zh-CN" sz="2000" b="0" i="1" smtClean="0">
                            <a:solidFill>
                              <a:schemeClr val="tx1"/>
                            </a:solidFill>
                            <a:latin typeface="Cambria Math" panose="02040503050406030204" pitchFamily="18" charset="0"/>
                          </a:rPr>
                          <m:t>𝑥</m:t>
                        </m:r>
                      </m:oMath>
                    </m:oMathPara>
                  </a14:m>
                  <a:endParaRPr lang="zh-CN" altLang="en-US" sz="2000" dirty="0">
                    <a:solidFill>
                      <a:schemeClr val="tx1"/>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7740000" y="1835512"/>
                  <a:ext cx="1620000" cy="70076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9180000" y="3330000"/>
                  <a:ext cx="1620000"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𝐷</m:t>
                            </m:r>
                          </m:e>
                          <m:sub>
                            <m:r>
                              <a:rPr lang="en-US" altLang="zh-CN" sz="2000" b="0" i="1" smtClean="0">
                                <a:solidFill>
                                  <a:schemeClr val="tx1"/>
                                </a:solidFill>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0</m:t>
                            </m:r>
                          </m:sub>
                        </m:sSub>
                        <m:r>
                          <m:rPr>
                            <m:sty m:val="p"/>
                          </m:rPr>
                          <a:rPr lang="en-US" altLang="zh-CN" sz="2000">
                            <a:latin typeface="Cambria Math" panose="02040503050406030204" pitchFamily="18" charset="0"/>
                          </a:rPr>
                          <m:t>Δ</m:t>
                        </m:r>
                        <m:r>
                          <a:rPr lang="en-US" altLang="zh-CN" sz="2000" i="1">
                            <a:latin typeface="Cambria Math" panose="02040503050406030204" pitchFamily="18" charset="0"/>
                          </a:rPr>
                          <m:t>𝑥</m:t>
                        </m:r>
                      </m:oMath>
                    </m:oMathPara>
                  </a14:m>
                  <a:endParaRPr lang="zh-CN" altLang="en-US" sz="2000" dirty="0">
                    <a:solidFill>
                      <a:schemeClr val="tx1"/>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9180000" y="3330000"/>
                  <a:ext cx="1620000" cy="70076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9180000" y="1836000"/>
                  <a:ext cx="16200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𝐷</m:t>
                            </m:r>
                          </m:e>
                          <m:sub>
                            <m:r>
                              <a:rPr lang="en-US" altLang="zh-CN" sz="2000" b="0" i="1" smtClean="0">
                                <a:solidFill>
                                  <a:schemeClr val="tx1"/>
                                </a:solidFill>
                                <a:latin typeface="Cambria Math" panose="02040503050406030204" pitchFamily="18" charset="0"/>
                              </a:rPr>
                              <m:t>3</m:t>
                            </m:r>
                          </m:sub>
                        </m:sSub>
                        <m:r>
                          <a:rPr lang="en-US" altLang="zh-CN" sz="2000" b="0" i="1" smtClean="0">
                            <a:solidFill>
                              <a:schemeClr val="tx1"/>
                            </a:solidFill>
                            <a:latin typeface="Cambria Math" panose="02040503050406030204" pitchFamily="18" charset="0"/>
                          </a:rPr>
                          <m:t>=</m:t>
                        </m:r>
                        <m:sSup>
                          <m:sSupPr>
                            <m:ctrlPr>
                              <a:rPr lang="en-US" altLang="zh-CN" sz="2000" b="0" i="1" smtClean="0">
                                <a:solidFill>
                                  <a:schemeClr val="tx1"/>
                                </a:solidFill>
                                <a:latin typeface="Cambria Math" panose="02040503050406030204" pitchFamily="18" charset="0"/>
                              </a:rPr>
                            </m:ctrlPr>
                          </m:sSupPr>
                          <m:e>
                            <m:d>
                              <m:dPr>
                                <m:ctrlPr>
                                  <a:rPr lang="en-US" altLang="zh-CN" sz="2000" b="0" i="1" smtClean="0">
                                    <a:solidFill>
                                      <a:schemeClr val="tx1"/>
                                    </a:solidFill>
                                    <a:latin typeface="Cambria Math" panose="02040503050406030204" pitchFamily="18" charset="0"/>
                                  </a:rPr>
                                </m:ctrlPr>
                              </m:dPr>
                              <m:e>
                                <m:r>
                                  <m:rPr>
                                    <m:sty m:val="p"/>
                                  </m:rPr>
                                  <a:rPr lang="en-US" altLang="zh-CN" sz="2000" b="0" i="0" smtClean="0">
                                    <a:solidFill>
                                      <a:schemeClr val="tx1"/>
                                    </a:solidFill>
                                    <a:latin typeface="Cambria Math" panose="02040503050406030204" pitchFamily="18" charset="0"/>
                                  </a:rPr>
                                  <m:t>Δ</m:t>
                                </m:r>
                                <m:r>
                                  <a:rPr lang="en-US" altLang="zh-CN" sz="2000" b="0" i="1" smtClean="0">
                                    <a:solidFill>
                                      <a:schemeClr val="tx1"/>
                                    </a:solidFill>
                                    <a:latin typeface="Cambria Math" panose="02040503050406030204" pitchFamily="18" charset="0"/>
                                  </a:rPr>
                                  <m:t>𝑥</m:t>
                                </m:r>
                              </m:e>
                            </m:d>
                          </m:e>
                          <m:sup>
                            <m:r>
                              <a:rPr lang="en-US" altLang="zh-CN" sz="2000" b="0" i="1" smtClean="0">
                                <a:solidFill>
                                  <a:schemeClr val="tx1"/>
                                </a:solidFill>
                                <a:latin typeface="Cambria Math" panose="02040503050406030204" pitchFamily="18" charset="0"/>
                              </a:rPr>
                              <m:t>2</m:t>
                            </m:r>
                          </m:sup>
                        </m:sSup>
                      </m:oMath>
                    </m:oMathPara>
                  </a14:m>
                  <a:endParaRPr lang="zh-CN" altLang="en-US" sz="2000" i="1" dirty="0">
                    <a:solidFill>
                      <a:schemeClr val="tx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180000" y="1836000"/>
                  <a:ext cx="1620000" cy="400110"/>
                </a:xfrm>
                <a:prstGeom prst="rect">
                  <a:avLst/>
                </a:prstGeom>
                <a:blipFill>
                  <a:blip r:embed="rId5"/>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8100000" y="3330000"/>
                  <a:ext cx="900000"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i="1">
                                <a:latin typeface="Cambria Math" panose="02040503050406030204" pitchFamily="18" charset="0"/>
                              </a:rPr>
                              <m:t>0</m:t>
                            </m:r>
                          </m:sub>
                          <m:sup>
                            <m:r>
                              <a:rPr lang="en-US" altLang="zh-CN" sz="2400" i="1">
                                <a:latin typeface="Cambria Math" panose="02040503050406030204" pitchFamily="18" charset="0"/>
                              </a:rPr>
                              <m:t>2</m:t>
                            </m:r>
                          </m:sup>
                        </m:sSubSup>
                      </m:oMath>
                    </m:oMathPara>
                  </a14:m>
                  <a:endParaRPr lang="zh-CN" altLang="en-US" sz="2400" dirty="0">
                    <a:solidFill>
                      <a:schemeClr val="tx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8100000" y="3330000"/>
                  <a:ext cx="900000" cy="468975"/>
                </a:xfrm>
                <a:prstGeom prst="rect">
                  <a:avLst/>
                </a:prstGeom>
                <a:blipFill>
                  <a:blip r:embed="rId6"/>
                  <a:stretch>
                    <a:fillRect b="-5195"/>
                  </a:stretch>
                </a:blipFill>
              </p:spPr>
              <p:txBody>
                <a:bodyPr/>
                <a:lstStyle/>
                <a:p>
                  <a:r>
                    <a:rPr lang="zh-CN" altLang="en-US">
                      <a:noFill/>
                    </a:rPr>
                    <a:t> </a:t>
                  </a:r>
                </a:p>
              </p:txBody>
            </p:sp>
          </mc:Fallback>
        </mc:AlternateContent>
        <p:cxnSp>
          <p:nvCxnSpPr>
            <p:cNvPr id="12" name="直接连接符 11"/>
            <p:cNvCxnSpPr/>
            <p:nvPr/>
          </p:nvCxnSpPr>
          <p:spPr>
            <a:xfrm>
              <a:off x="10620000" y="1800000"/>
              <a:ext cx="54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620000" y="2340000"/>
              <a:ext cx="54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620000" y="4860000"/>
              <a:ext cx="54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0800000" y="1800000"/>
              <a:ext cx="0" cy="54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0800000" y="2340000"/>
              <a:ext cx="0" cy="252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10620000" y="1836000"/>
                  <a:ext cx="900000"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b="0" i="0" smtClean="0">
                            <a:solidFill>
                              <a:schemeClr val="tx1"/>
                            </a:solidFill>
                            <a:latin typeface="Cambria Math" panose="02040503050406030204" pitchFamily="18" charset="0"/>
                          </a:rPr>
                          <m:t>Δ</m:t>
                        </m:r>
                        <m:r>
                          <a:rPr lang="en-US" altLang="zh-CN" sz="2400" b="0" i="1" smtClean="0">
                            <a:solidFill>
                              <a:schemeClr val="tx1"/>
                            </a:solidFill>
                            <a:latin typeface="Cambria Math" panose="02040503050406030204" pitchFamily="18" charset="0"/>
                          </a:rPr>
                          <m:t>𝑥</m:t>
                        </m:r>
                      </m:oMath>
                    </m:oMathPara>
                  </a14:m>
                  <a:endParaRPr lang="zh-CN" altLang="en-US" sz="2400" dirty="0">
                    <a:solidFill>
                      <a:schemeClr val="tx1"/>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10620000" y="1836000"/>
                  <a:ext cx="900000" cy="46897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10620000" y="3330000"/>
                  <a:ext cx="900000"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𝑥</m:t>
                            </m:r>
                          </m:e>
                          <m:sub>
                            <m:r>
                              <a:rPr lang="en-US" altLang="zh-CN" sz="2400" b="0" i="1" smtClean="0">
                                <a:solidFill>
                                  <a:schemeClr val="tx1"/>
                                </a:solidFill>
                                <a:latin typeface="Cambria Math" panose="02040503050406030204" pitchFamily="18" charset="0"/>
                              </a:rPr>
                              <m:t>0</m:t>
                            </m:r>
                          </m:sub>
                        </m:sSub>
                      </m:oMath>
                    </m:oMathPara>
                  </a14:m>
                  <a:endParaRPr lang="zh-CN" altLang="en-US" sz="2400" dirty="0">
                    <a:solidFill>
                      <a:schemeClr val="tx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10620000" y="3330000"/>
                  <a:ext cx="900000" cy="468975"/>
                </a:xfrm>
                <a:prstGeom prst="rect">
                  <a:avLst/>
                </a:prstGeom>
                <a:blipFill>
                  <a:blip r:embed="rId8"/>
                  <a:stretch>
                    <a:fillRect b="-259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84608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solidFill>
                      <a:srgbClr val="0000FF"/>
                    </a:solidFill>
                  </a:rPr>
                  <a:t>例 </a:t>
                </a:r>
                <a:r>
                  <a:rPr lang="zh-CN" altLang="en-US" dirty="0" smtClean="0"/>
                  <a:t>设</a:t>
                </a:r>
                <a:r>
                  <a:rPr lang="zh-CN" altLang="en-US" dirty="0"/>
                  <a:t>一物体在做直线运动</a:t>
                </a:r>
                <a:r>
                  <a:rPr lang="en-US" altLang="zh-CN" dirty="0"/>
                  <a:t>, </a:t>
                </a:r>
                <a:r>
                  <a:rPr lang="zh-CN" altLang="en-US" dirty="0"/>
                  <a:t>位置函数为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r>
                      <a:rPr lang="en-US" altLang="zh-CN" b="0" i="1" smtClean="0">
                        <a:latin typeface="Cambria Math" panose="02040503050406030204" pitchFamily="18" charset="0"/>
                      </a:rPr>
                      <m:t>𝑡</m:t>
                    </m:r>
                  </m:oMath>
                </a14:m>
                <a:r>
                  <a:rPr lang="en-US" altLang="zh-CN" dirty="0"/>
                  <a:t>, </a:t>
                </a:r>
                <a:r>
                  <a:rPr lang="zh-CN" altLang="en-US" dirty="0"/>
                  <a:t>其中 </a:t>
                </a:r>
                <a14:m>
                  <m:oMath xmlns:m="http://schemas.openxmlformats.org/officeDocument/2006/math">
                    <m:r>
                      <a:rPr lang="en-US" altLang="zh-CN" i="1">
                        <a:latin typeface="Cambria Math" panose="02040503050406030204" pitchFamily="18" charset="0"/>
                      </a:rPr>
                      <m:t>𝑡</m:t>
                    </m:r>
                  </m:oMath>
                </a14:m>
                <a:r>
                  <a:rPr lang="en-US" altLang="zh-CN" dirty="0"/>
                  <a:t> </a:t>
                </a:r>
                <a:r>
                  <a:rPr lang="zh-CN" altLang="en-US" dirty="0"/>
                  <a:t>为时间</a:t>
                </a:r>
                <a:r>
                  <a:rPr lang="en-US" altLang="zh-CN" dirty="0"/>
                  <a:t>. </a:t>
                </a:r>
                <a:r>
                  <a:rPr lang="zh-CN" altLang="en-US" dirty="0"/>
                  <a:t>那么在时间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a:t> </a:t>
                </a:r>
                <a:r>
                  <a:rPr lang="zh-CN" altLang="en-US" dirty="0" smtClean="0"/>
                  <a:t>时它的瞬时速度是</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𝑠</m:t>
                          </m:r>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m:oMathPara>
                </a14:m>
                <a:endParaRPr lang="en-US" altLang="zh-CN" b="0" i="1" dirty="0" smtClean="0"/>
              </a:p>
              <a:p>
                <a:pPr marL="0" indent="0"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𝑡</m:t>
                          </m:r>
                          <m:r>
                            <a:rPr lang="en-US" altLang="zh-CN" i="1">
                              <a:latin typeface="Cambria Math" panose="02040503050406030204" pitchFamily="18" charset="0"/>
                            </a:rPr>
                            <m:t>→0</m:t>
                          </m:r>
                        </m:lim>
                      </m:limLow>
                      <m:d>
                        <m:dPr>
                          <m:ctrlPr>
                            <a:rPr lang="en-US" altLang="zh-CN" b="0" i="1" smtClean="0">
                              <a:latin typeface="Cambria Math" panose="02040503050406030204" pitchFamily="18" charset="0"/>
                            </a:rPr>
                          </m:ctrlPr>
                        </m:dPr>
                        <m:e>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+5+2</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+5.</m:t>
                      </m:r>
                    </m:oMath>
                  </m:oMathPara>
                </a14:m>
                <a:endParaRPr lang="en-US" altLang="zh-CN" dirty="0" smtClean="0"/>
              </a:p>
              <a:p>
                <a:r>
                  <a:rPr lang="zh-CN" altLang="en-US" dirty="0" smtClean="0"/>
                  <a:t>和极限类似</a:t>
                </a:r>
                <a:r>
                  <a:rPr lang="en-US" altLang="zh-CN" dirty="0" smtClean="0"/>
                  <a:t>, </a:t>
                </a:r>
                <a:r>
                  <a:rPr lang="zh-CN" altLang="en-US" dirty="0" smtClean="0"/>
                  <a:t>我们也可以定义单侧导数</a:t>
                </a:r>
                <a:r>
                  <a:rPr lang="en-US" altLang="zh-CN" dirty="0"/>
                  <a:t>.</a:t>
                </a:r>
              </a:p>
              <a:p>
                <a:r>
                  <a:rPr lang="zh-CN" altLang="en-US" dirty="0">
                    <a:solidFill>
                      <a:srgbClr val="00B050"/>
                    </a:solidFill>
                  </a:rPr>
                  <a:t>定义</a:t>
                </a:r>
                <a:r>
                  <a:rPr lang="zh-CN" altLang="en-US" dirty="0"/>
                  <a:t> 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就</a:t>
                </a:r>
                <a:r>
                  <a:rPr lang="zh-CN" altLang="en-US" dirty="0" smtClean="0"/>
                  <a:t>称函数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a:t>
                </a:r>
                <a:r>
                  <a:rPr lang="zh-CN" altLang="en-US" dirty="0">
                    <a:solidFill>
                      <a:srgbClr val="00B050"/>
                    </a:solidFill>
                  </a:rPr>
                  <a:t>左可导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的</a:t>
                </a:r>
                <a:r>
                  <a:rPr lang="zh-CN" altLang="en-US" dirty="0">
                    <a:solidFill>
                      <a:srgbClr val="00B050"/>
                    </a:solidFill>
                  </a:rPr>
                  <a:t>左导数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i="1">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i="1">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a:t>.</a:t>
                </a:r>
              </a:p>
              <a:p>
                <a:r>
                  <a:rPr lang="zh-CN" altLang="en-US" dirty="0">
                    <a:solidFill>
                      <a:srgbClr val="00B050"/>
                    </a:solidFill>
                  </a:rPr>
                  <a:t>定义</a:t>
                </a:r>
                <a:r>
                  <a:rPr lang="zh-CN" altLang="en-US" dirty="0"/>
                  <a:t> 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就称函数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右可</a:t>
                </a:r>
                <a:r>
                  <a:rPr lang="zh-CN" altLang="en-US" dirty="0">
                    <a:solidFill>
                      <a:srgbClr val="00B050"/>
                    </a:solidFill>
                  </a:rPr>
                  <a:t>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的</a:t>
                </a:r>
                <a:r>
                  <a:rPr lang="zh-CN" altLang="en-US" dirty="0" smtClean="0">
                    <a:solidFill>
                      <a:srgbClr val="00B050"/>
                    </a:solidFill>
                  </a:rPr>
                  <a:t>右导数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b="0" i="1" smtClean="0">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b="0" i="1" smtClean="0">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583" r="-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16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在实际问题中</a:t>
                </a:r>
                <a:r>
                  <a:rPr lang="en-US" altLang="zh-CN" dirty="0" smtClean="0"/>
                  <a:t>, </a:t>
                </a:r>
                <a:r>
                  <a:rPr lang="zh-CN" altLang="en-US" dirty="0" smtClean="0"/>
                  <a:t>有许多函数具有这种特征</a:t>
                </a:r>
                <a:r>
                  <a:rPr lang="en-US" altLang="zh-CN" dirty="0" smtClean="0"/>
                  <a:t>, </a:t>
                </a:r>
                <a:r>
                  <a:rPr lang="zh-CN" altLang="en-US" dirty="0" smtClean="0"/>
                  <a:t>即函数的增量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zh-CN" altLang="en-US" dirty="0" smtClean="0"/>
                  <a:t> 可以表示为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zh-CN" altLang="en-US" dirty="0" smtClean="0"/>
                  <a:t> 的一个线性函数 </a:t>
                </a:r>
                <a14:m>
                  <m:oMath xmlns:m="http://schemas.openxmlformats.org/officeDocument/2006/math">
                    <m:r>
                      <a:rPr lang="en-US" altLang="zh-CN" b="0" i="1" smtClean="0">
                        <a:latin typeface="Cambria Math" panose="02040503050406030204" pitchFamily="18" charset="0"/>
                      </a:rPr>
                      <m:t>𝐴</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zh-CN" altLang="en-US" dirty="0" smtClean="0"/>
                  <a:t> 与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zh-CN" altLang="en-US" dirty="0" smtClean="0"/>
                  <a:t> 的一个高阶无穷小 </a:t>
                </a:r>
                <a14:m>
                  <m:oMath xmlns:m="http://schemas.openxmlformats.org/officeDocument/2006/math">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oMath>
                </a14:m>
                <a:r>
                  <a:rPr lang="zh-CN" altLang="en-US" dirty="0" smtClean="0"/>
                  <a:t> 之和</a:t>
                </a:r>
                <a:r>
                  <a:rPr lang="en-US" altLang="zh-CN" dirty="0" smtClean="0"/>
                  <a:t>, </a:t>
                </a:r>
                <a14:m>
                  <m:oMath xmlns:m="http://schemas.openxmlformats.org/officeDocument/2006/math">
                    <m:r>
                      <m:rPr>
                        <m:sty m:val="p"/>
                      </m:rPr>
                      <a:rPr lang="en-US" altLang="zh-CN">
                        <a:latin typeface="Cambria Math" panose="02040503050406030204" pitchFamily="18" charset="0"/>
                      </a:rPr>
                      <m:t>Δ</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i="1">
                        <a:latin typeface="Cambria Math" panose="02040503050406030204" pitchFamily="18" charset="0"/>
                      </a:rPr>
                      <m:t>𝐴</m:t>
                    </m:r>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𝑜</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oMath>
                </a14:m>
                <a:r>
                  <a:rPr lang="en-US" altLang="zh-CN" b="0" dirty="0" smtClean="0"/>
                  <a:t>.</a:t>
                </a:r>
              </a:p>
              <a:p>
                <a:r>
                  <a:rPr lang="zh-CN" altLang="en-US" dirty="0" smtClean="0"/>
                  <a:t>由此</a:t>
                </a:r>
                <a:r>
                  <a:rPr lang="en-US" altLang="zh-CN" dirty="0" smtClean="0"/>
                  <a:t>, </a:t>
                </a:r>
                <a:r>
                  <a:rPr lang="zh-CN" altLang="en-US" dirty="0" smtClean="0"/>
                  <a:t>我们引入微分的概念</a:t>
                </a:r>
                <a:r>
                  <a:rPr lang="en-US" altLang="zh-CN" dirty="0" smtClean="0"/>
                  <a:t>.</a:t>
                </a:r>
              </a:p>
              <a:p>
                <a:r>
                  <a:rPr lang="zh-CN" altLang="en-US" dirty="0" smtClean="0">
                    <a:solidFill>
                      <a:srgbClr val="00B050"/>
                    </a:solidFill>
                  </a:rPr>
                  <a:t>定义</a:t>
                </a:r>
                <a:r>
                  <a:rPr lang="zh-CN" altLang="en-US" dirty="0" smtClean="0"/>
                  <a:t> 设函数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的某邻域内有定义</a:t>
                </a:r>
                <a:r>
                  <a:rPr lang="en-US" altLang="zh-CN" dirty="0" smtClean="0"/>
                  <a:t>. </a:t>
                </a:r>
                <a:r>
                  <a:rPr lang="zh-CN" altLang="en-US" dirty="0" smtClean="0"/>
                  <a:t>当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处改变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时</a:t>
                </a:r>
                <a:r>
                  <a:rPr lang="en-US" altLang="zh-CN" dirty="0" smtClean="0"/>
                  <a:t>, </a:t>
                </a:r>
                <a:r>
                  <a:rPr lang="zh-CN" altLang="en-US" dirty="0" smtClean="0"/>
                  <a:t>如果存在一个与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无关的常数 </a:t>
                </a:r>
                <a14:m>
                  <m:oMath xmlns:m="http://schemas.openxmlformats.org/officeDocument/2006/math">
                    <m:r>
                      <a:rPr lang="en-US" altLang="zh-CN" b="0" i="1" smtClean="0">
                        <a:latin typeface="Cambria Math" panose="02040503050406030204" pitchFamily="18" charset="0"/>
                      </a:rPr>
                      <m:t>𝐴</m:t>
                    </m:r>
                  </m:oMath>
                </a14:m>
                <a:r>
                  <a:rPr lang="en-US" altLang="zh-CN" dirty="0" smtClean="0"/>
                  <a:t> </a:t>
                </a:r>
                <a:r>
                  <a:rPr lang="zh-CN" altLang="en-US" dirty="0" smtClean="0"/>
                  <a:t>使得</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Δ</m:t>
                      </m:r>
                      <m:r>
                        <a:rPr lang="en-US" altLang="zh-CN" i="1">
                          <a:latin typeface="Cambria Math" panose="02040503050406030204" pitchFamily="18" charset="0"/>
                        </a:rPr>
                        <m:t>𝑦</m:t>
                      </m:r>
                      <m:r>
                        <a:rPr lang="en-US" altLang="zh-CN">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smtClean="0">
                          <a:latin typeface="Cambria Math" panose="02040503050406030204" pitchFamily="18" charset="0"/>
                        </a:rPr>
                        <m:t>=</m:t>
                      </m:r>
                      <m:r>
                        <a:rPr lang="en-US" altLang="zh-CN" i="1">
                          <a:latin typeface="Cambria Math" panose="02040503050406030204" pitchFamily="18" charset="0"/>
                        </a:rPr>
                        <m:t>𝐴</m:t>
                      </m:r>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𝑜</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0" smtClean="0">
                          <a:latin typeface="Cambria Math" panose="02040503050406030204" pitchFamily="18" charset="0"/>
                        </a:rPr>
                        <m:t>    </m:t>
                      </m:r>
                      <m:d>
                        <m:dPr>
                          <m:ctrlPr>
                            <a:rPr lang="en-US" altLang="zh-CN" i="1">
                              <a:latin typeface="Cambria Math" panose="02040503050406030204" pitchFamily="18" charset="0"/>
                            </a:rPr>
                          </m:ctrlPr>
                        </m:dPr>
                        <m:e>
                          <m:r>
                            <m:rPr>
                              <m:sty m:val="p"/>
                            </m:rPr>
                            <a:rPr lang="en-US" altLang="zh-CN"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a:latin typeface="Cambria Math" panose="02040503050406030204" pitchFamily="18" charset="0"/>
                        </a:rPr>
                        <m:t>.</m:t>
                      </m:r>
                    </m:oMath>
                  </m:oMathPara>
                </a14:m>
                <a:endParaRPr lang="en-US" altLang="zh-CN" dirty="0" smtClean="0"/>
              </a:p>
              <a:p>
                <a:r>
                  <a:rPr lang="zh-CN" altLang="en-US" dirty="0" smtClean="0"/>
                  <a:t>则称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a:t>
                </a:r>
                <a:r>
                  <a:rPr lang="zh-CN" altLang="en-US" dirty="0" smtClean="0">
                    <a:solidFill>
                      <a:srgbClr val="00B050"/>
                    </a:solidFill>
                  </a:rPr>
                  <a:t>可微</a:t>
                </a:r>
                <a:r>
                  <a:rPr lang="en-US" altLang="zh-CN" dirty="0" smtClean="0"/>
                  <a:t>, </a:t>
                </a:r>
                <a:r>
                  <a:rPr lang="zh-CN" altLang="en-US" dirty="0" smtClean="0"/>
                  <a:t>并称 </a:t>
                </a:r>
                <a14:m>
                  <m:oMath xmlns:m="http://schemas.openxmlformats.org/officeDocument/2006/math">
                    <m:r>
                      <a:rPr lang="en-US" altLang="zh-CN" b="0" i="1" smtClean="0">
                        <a:latin typeface="Cambria Math" panose="02040503050406030204" pitchFamily="18" charset="0"/>
                      </a:rPr>
                      <m:t>𝐴</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处的</a:t>
                </a:r>
                <a:r>
                  <a:rPr lang="zh-CN" altLang="en-US" dirty="0" smtClean="0">
                    <a:solidFill>
                      <a:srgbClr val="00B050"/>
                    </a:solidFill>
                  </a:rPr>
                  <a:t>微分</a:t>
                </a:r>
                <a:r>
                  <a:rPr lang="en-US" altLang="zh-CN" dirty="0" smtClean="0"/>
                  <a:t>, </a:t>
                </a:r>
                <a:r>
                  <a:rPr lang="zh-CN" altLang="en-US" dirty="0" smtClean="0"/>
                  <a:t>记作 </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oMath>
                </a14:m>
                <a:r>
                  <a:rPr lang="en-US" altLang="zh-CN" dirty="0" smtClean="0"/>
                  <a:t> </a:t>
                </a:r>
                <a:r>
                  <a:rPr lang="zh-CN" altLang="en-US" dirty="0" smtClean="0"/>
                  <a:t>或 </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oMath>
                </a14:m>
                <a:r>
                  <a:rPr lang="en-US" altLang="zh-CN" dirty="0" smtClean="0"/>
                  <a:t>, </a:t>
                </a:r>
                <a:r>
                  <a:rPr lang="zh-CN" altLang="en-US" dirty="0" smtClean="0"/>
                  <a:t>即 </a:t>
                </a:r>
                <a14:m>
                  <m:oMath xmlns:m="http://schemas.openxmlformats.org/officeDocument/2006/math">
                    <m:r>
                      <m:rPr>
                        <m:sty m:val="p"/>
                      </m:rPr>
                      <a:rPr lang="en-US" altLang="zh-CN" smtClean="0">
                        <a:solidFill>
                          <a:srgbClr val="00B050"/>
                        </a:solidFill>
                        <a:latin typeface="Cambria Math" panose="02040503050406030204" pitchFamily="18" charset="0"/>
                      </a:rPr>
                      <m:t>d</m:t>
                    </m:r>
                    <m:r>
                      <a:rPr lang="en-US" altLang="zh-CN" i="1">
                        <a:solidFill>
                          <a:srgbClr val="00B050"/>
                        </a:solidFill>
                        <a:latin typeface="Cambria Math" panose="02040503050406030204" pitchFamily="18" charset="0"/>
                      </a:rPr>
                      <m:t>𝑦</m:t>
                    </m:r>
                    <m:sSub>
                      <m:sSubPr>
                        <m:ctrlPr>
                          <a:rPr lang="en-US" altLang="zh-CN" i="1">
                            <a:solidFill>
                              <a:srgbClr val="00B050"/>
                            </a:solidFill>
                            <a:latin typeface="Cambria Math" panose="02040503050406030204" pitchFamily="18" charset="0"/>
                          </a:rPr>
                        </m:ctrlPr>
                      </m:sSubPr>
                      <m:e>
                        <m:d>
                          <m:dPr>
                            <m:begChr m:val=""/>
                            <m:endChr m:val="|"/>
                            <m:ctrlPr>
                              <a:rPr lang="en-US" altLang="zh-CN" i="1">
                                <a:solidFill>
                                  <a:srgbClr val="00B050"/>
                                </a:solidFill>
                                <a:latin typeface="Cambria Math" panose="02040503050406030204" pitchFamily="18" charset="0"/>
                              </a:rPr>
                            </m:ctrlPr>
                          </m:dPr>
                          <m:e>
                            <m:r>
                              <a:rPr lang="zh-CN" altLang="en-US">
                                <a:solidFill>
                                  <a:srgbClr val="00B050"/>
                                </a:solidFill>
                                <a:latin typeface="Cambria Math" panose="02040503050406030204" pitchFamily="18" charset="0"/>
                              </a:rPr>
                              <m:t>​</m:t>
                            </m:r>
                          </m:e>
                        </m:d>
                      </m:e>
                      <m:sub>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sub>
                    </m:sSub>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𝐴</m:t>
                    </m:r>
                    <m:r>
                      <m:rPr>
                        <m:sty m:val="p"/>
                      </m:rPr>
                      <a:rPr lang="en-US" altLang="zh-CN" b="0" i="0" smtClean="0">
                        <a:solidFill>
                          <a:srgbClr val="00B050"/>
                        </a:solidFill>
                        <a:latin typeface="Cambria Math" panose="02040503050406030204" pitchFamily="18" charset="0"/>
                      </a:rPr>
                      <m:t>Δ</m:t>
                    </m:r>
                    <m:r>
                      <a:rPr lang="en-US" altLang="zh-CN" b="0" i="1" smtClean="0">
                        <a:solidFill>
                          <a:srgbClr val="00B050"/>
                        </a:solidFill>
                        <a:latin typeface="Cambria Math" panose="02040503050406030204" pitchFamily="18" charset="0"/>
                      </a:rPr>
                      <m:t>𝑥</m:t>
                    </m:r>
                  </m:oMath>
                </a14:m>
                <a:r>
                  <a:rPr lang="en-US" altLang="zh-CN" dirty="0" smtClean="0"/>
                  <a:t>.</a:t>
                </a:r>
                <a:endParaRPr lang="en-US" altLang="zh-CN" dirty="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10735" r="-2709" b="-4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741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定理</a:t>
                </a:r>
                <a:r>
                  <a:rPr lang="zh-CN" altLang="en-US" dirty="0" smtClean="0"/>
                  <a:t> 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处可微当且仅当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a:t>
                </a:r>
                <a:r>
                  <a:rPr lang="zh-CN" altLang="en-US" dirty="0" smtClean="0"/>
                  <a:t>可导</a:t>
                </a:r>
                <a:r>
                  <a:rPr lang="en-US" altLang="zh-CN" dirty="0" smtClean="0"/>
                  <a:t>. </a:t>
                </a:r>
                <a:r>
                  <a:rPr lang="zh-CN" altLang="en-US" dirty="0" smtClean="0"/>
                  <a:t>此时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solidFill>
                      <a:srgbClr val="0000FF"/>
                    </a:solidFill>
                  </a:rPr>
                  <a:t>证明 </a:t>
                </a:r>
                <a:r>
                  <a:rPr lang="zh-CN" altLang="en-US" dirty="0" smtClean="0"/>
                  <a:t>若函数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a:t>
                </a:r>
                <a:r>
                  <a:rPr lang="zh-CN" altLang="en-US" dirty="0" smtClean="0"/>
                  <a:t>导</a:t>
                </a:r>
                <a:r>
                  <a:rPr lang="en-US" altLang="zh-CN" dirty="0" smtClean="0"/>
                  <a:t>, </a:t>
                </a:r>
                <a:r>
                  <a:rPr lang="zh-CN" altLang="en-US" dirty="0" smtClean="0"/>
                  <a:t>则 </a:t>
                </a:r>
                <a14:m>
                  <m:oMath xmlns:m="http://schemas.openxmlformats.org/officeDocument/2006/math">
                    <m:func>
                      <m:funcPr>
                        <m:ctrlPr>
                          <a:rPr lang="en-US" altLang="zh-CN" b="0" smtClean="0">
                            <a:latin typeface="Cambria Math" panose="02040503050406030204" pitchFamily="18" charset="0"/>
                          </a:rPr>
                        </m:ctrlPr>
                      </m:funcPr>
                      <m:fName>
                        <m:limLow>
                          <m:limLowPr>
                            <m:ctrlPr>
                              <a:rPr lang="en-US" altLang="zh-CN" b="0"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i="0">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b="0" i="1" smtClean="0">
                                <a:latin typeface="Cambria Math" panose="02040503050406030204" pitchFamily="18" charset="0"/>
                              </a:rPr>
                            </m:ctrlPr>
                          </m:fPr>
                          <m:num>
                            <m:r>
                              <m:rPr>
                                <m:sty m:val="p"/>
                              </m:rPr>
                              <a:rPr lang="en-US" altLang="zh-CN" i="0">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t>因此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𝛼</m:t>
                    </m:r>
                  </m:oMath>
                </a14:m>
                <a:r>
                  <a:rPr lang="en-US" altLang="zh-CN" dirty="0" smtClean="0"/>
                  <a:t>, </a:t>
                </a:r>
                <a:r>
                  <a:rPr lang="zh-CN" altLang="en-US" dirty="0" smtClean="0"/>
                  <a:t>其中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a:rPr lang="en-US" altLang="zh-CN" i="1" smtClean="0">
                            <a:latin typeface="Cambria Math" panose="02040503050406030204" pitchFamily="18" charset="0"/>
                          </a:rPr>
                          <m:t>𝛼</m:t>
                        </m:r>
                      </m:e>
                    </m:func>
                    <m:r>
                      <a:rPr lang="en-US" altLang="zh-CN" b="0" i="1" smtClean="0">
                        <a:latin typeface="Cambria Math" panose="02040503050406030204" pitchFamily="18" charset="0"/>
                      </a:rPr>
                      <m:t>=0</m:t>
                    </m:r>
                  </m:oMath>
                </a14:m>
                <a:r>
                  <a:rPr lang="en-US" altLang="zh-CN" dirty="0" smtClean="0"/>
                  <a:t>, </a:t>
                </a:r>
                <a:r>
                  <a:rPr lang="zh-CN" altLang="en-US" dirty="0" smtClean="0"/>
                  <a:t>故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0" smtClean="0">
                        <a:latin typeface="Cambria Math" panose="02040503050406030204" pitchFamily="18" charset="0"/>
                      </a:rPr>
                      <m:t>+</m:t>
                    </m:r>
                    <m:r>
                      <a:rPr lang="en-US" altLang="zh-CN" b="0" i="1" smtClean="0">
                        <a:latin typeface="Cambria Math" panose="02040503050406030204" pitchFamily="18" charset="0"/>
                      </a:rPr>
                      <m:t>𝛼</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其中 </a:t>
                </a:r>
                <a14:m>
                  <m:oMath xmlns:m="http://schemas.openxmlformats.org/officeDocument/2006/math">
                    <m:r>
                      <a:rPr lang="en-US" altLang="zh-CN" i="1">
                        <a:latin typeface="Cambria Math" panose="02040503050406030204" pitchFamily="18" charset="0"/>
                      </a:rPr>
                      <m:t>𝛼</m:t>
                    </m:r>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0" smtClean="0">
                        <a:latin typeface="Cambria Math" panose="02040503050406030204" pitchFamily="18" charset="0"/>
                      </a:rPr>
                      <m:t>=</m:t>
                    </m:r>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a:t>
                </a:r>
              </a:p>
              <a:p>
                <a:r>
                  <a:rPr lang="zh-CN" altLang="en-US" dirty="0"/>
                  <a:t>因此函数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a:t>
                </a:r>
                <a:r>
                  <a:rPr lang="zh-CN" altLang="en-US" dirty="0" smtClean="0"/>
                  <a:t>微且 </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a:t>
                </a:r>
              </a:p>
              <a:p>
                <a:r>
                  <a:rPr lang="zh-CN" altLang="en-US" dirty="0" smtClean="0"/>
                  <a:t>反过来，若函数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a:t>
                </a:r>
                <a:r>
                  <a:rPr lang="zh-CN" altLang="en-US" dirty="0" smtClean="0"/>
                  <a:t>微，</a:t>
                </a:r>
                <a14:m>
                  <m:oMath xmlns:m="http://schemas.openxmlformats.org/officeDocument/2006/math">
                    <m:r>
                      <m:rPr>
                        <m:sty m:val="p"/>
                      </m:rPr>
                      <a:rPr lang="en-US" altLang="zh-CN">
                        <a:latin typeface="Cambria Math" panose="02040503050406030204" pitchFamily="18" charset="0"/>
                      </a:rPr>
                      <m:t>Δ</m:t>
                    </m:r>
                    <m:r>
                      <a:rPr lang="en-US" altLang="zh-CN" i="1">
                        <a:latin typeface="Cambria Math" panose="02040503050406030204" pitchFamily="18" charset="0"/>
                      </a:rPr>
                      <m:t>𝑦</m:t>
                    </m:r>
                    <m:r>
                      <a:rPr lang="en-US" altLang="zh-CN">
                        <a:latin typeface="Cambria Math" panose="02040503050406030204" pitchFamily="18" charset="0"/>
                      </a:rPr>
                      <m:t>=</m:t>
                    </m:r>
                    <m:r>
                      <a:rPr lang="en-US" altLang="zh-CN" i="1">
                        <a:latin typeface="Cambria Math" panose="02040503050406030204" pitchFamily="18" charset="0"/>
                      </a:rPr>
                      <m:t>𝐴</m:t>
                    </m:r>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𝛽</m:t>
                    </m:r>
                    <m:r>
                      <a:rPr lang="en-US" altLang="zh-CN" b="0" i="1" smtClean="0">
                        <a:latin typeface="Cambria Math" panose="02040503050406030204" pitchFamily="18" charset="0"/>
                      </a:rPr>
                      <m:t>,</m:t>
                    </m:r>
                    <m:r>
                      <a:rPr lang="en-US" altLang="zh-CN" i="1">
                        <a:latin typeface="Cambria Math" panose="02040503050406030204" pitchFamily="18" charset="0"/>
                      </a:rPr>
                      <m:t>𝛽</m:t>
                    </m:r>
                    <m:r>
                      <a:rPr lang="en-US" altLang="zh-CN" b="0" i="1" smtClean="0">
                        <a:latin typeface="Cambria Math" panose="02040503050406030204" pitchFamily="18" charset="0"/>
                      </a:rPr>
                      <m:t>=</m:t>
                    </m:r>
                    <m:r>
                      <a:rPr lang="en-US" altLang="zh-CN" i="1">
                        <a:latin typeface="Cambria Math" panose="02040503050406030204" pitchFamily="18" charset="0"/>
                      </a:rPr>
                      <m:t>𝑜</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a:latin typeface="Cambria Math" panose="02040503050406030204" pitchFamily="18" charset="0"/>
                      </a:rPr>
                      <m:t>    </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e>
                    </m:d>
                  </m:oMath>
                </a14:m>
                <a:r>
                  <a:rPr lang="en-US" altLang="zh-CN" dirty="0" smtClean="0"/>
                  <a:t>, </a:t>
                </a:r>
                <a:r>
                  <a:rPr lang="zh-CN" altLang="en-US" dirty="0" smtClean="0"/>
                  <a:t>因此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𝐴</m:t>
                            </m:r>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𝛽</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𝛽</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en-US" altLang="zh-CN" dirty="0" smtClean="0"/>
                  <a:t>, </a:t>
                </a:r>
                <a:r>
                  <a:rPr lang="zh-CN" altLang="en-US" dirty="0" smtClean="0"/>
                  <a:t>从而函数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a:t>
                </a:r>
                <a:r>
                  <a:rPr lang="zh-CN" altLang="en-US" dirty="0"/>
                  <a:t>可</a:t>
                </a:r>
                <a:r>
                  <a:rPr lang="zh-CN" altLang="en-US" dirty="0" smtClean="0"/>
                  <a:t>导且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en-US" altLang="zh-CN" dirty="0" smtClean="0"/>
                  <a:t>.</a:t>
                </a:r>
                <a:endParaRPr lang="en-US" altLang="zh-CN" dirty="0"/>
              </a:p>
              <a:p>
                <a:endParaRPr lang="en-US" altLang="zh-CN" dirty="0" smtClean="0"/>
              </a:p>
              <a:p>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368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由此可见</a:t>
                </a:r>
                <a:r>
                  <a:rPr lang="en-US" altLang="zh-CN" dirty="0" smtClean="0"/>
                  <a:t>, </a:t>
                </a:r>
                <a:r>
                  <a:rPr lang="zh-CN" altLang="en-US" dirty="0" smtClean="0"/>
                  <a:t>可微和可导是等价的</a:t>
                </a:r>
                <a:r>
                  <a:rPr lang="en-US" altLang="zh-CN" dirty="0" smtClean="0"/>
                  <a:t>. </a:t>
                </a:r>
                <a:r>
                  <a:rPr lang="zh-CN" altLang="en-US" dirty="0" smtClean="0"/>
                  <a:t>自然地</a:t>
                </a:r>
                <a:r>
                  <a:rPr lang="en-US" altLang="zh-CN" dirty="0" smtClean="0"/>
                  <a:t>, </a:t>
                </a:r>
                <a:r>
                  <a:rPr lang="zh-CN" altLang="en-US" dirty="0" smtClean="0"/>
                  <a:t>我们可以定义在区间上可微函数的概念</a:t>
                </a:r>
                <a:r>
                  <a:rPr lang="en-US" altLang="zh-CN" dirty="0" smtClean="0"/>
                  <a:t>.</a:t>
                </a:r>
              </a:p>
              <a:p>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的微分记作 </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a:t>
                </a:r>
              </a:p>
              <a:p>
                <a:r>
                  <a:rPr lang="zh-CN" altLang="en-US" dirty="0" smtClean="0"/>
                  <a:t>当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smtClean="0"/>
                  <a:t> </a:t>
                </a:r>
                <a:r>
                  <a:rPr lang="zh-CN" altLang="en-US" dirty="0" smtClean="0"/>
                  <a:t>时</a:t>
                </a:r>
                <a:r>
                  <a:rPr lang="en-US" altLang="zh-CN" dirty="0" smtClean="0"/>
                  <a:t>, </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因此我们直接记 </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oMath>
                </a14:m>
                <a:r>
                  <a:rPr lang="en-US" altLang="zh-CN" dirty="0" smtClean="0"/>
                  <a:t> </a:t>
                </a:r>
                <a:r>
                  <a:rPr lang="zh-CN" altLang="en-US" dirty="0" smtClean="0"/>
                  <a:t>为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的微分</a:t>
                </a:r>
                <a:r>
                  <a:rPr lang="en-US" altLang="zh-CN" dirty="0" smtClean="0"/>
                  <a:t>. </a:t>
                </a:r>
                <a:r>
                  <a:rPr lang="zh-CN" altLang="en-US" dirty="0" smtClean="0"/>
                  <a:t>从而 </a:t>
                </a:r>
                <a14:m>
                  <m:oMath xmlns:m="http://schemas.openxmlformats.org/officeDocument/2006/math">
                    <m:r>
                      <m:rPr>
                        <m:sty m:val="p"/>
                      </m:rPr>
                      <a:rPr lang="en-US" altLang="zh-CN" b="0" i="0" smtClean="0">
                        <a:solidFill>
                          <a:srgbClr val="00B050"/>
                        </a:solidFill>
                        <a:latin typeface="Cambria Math" panose="02040503050406030204" pitchFamily="18" charset="0"/>
                      </a:rPr>
                      <m:t>d</m:t>
                    </m:r>
                    <m:r>
                      <a:rPr lang="en-US" altLang="zh-CN" b="0" i="1" smtClean="0">
                        <a:solidFill>
                          <a:srgbClr val="00B050"/>
                        </a:solidFill>
                        <a:latin typeface="Cambria Math" panose="02040503050406030204" pitchFamily="18" charset="0"/>
                      </a:rPr>
                      <m:t>𝑦</m:t>
                    </m:r>
                    <m:r>
                      <a:rPr lang="en-US" altLang="zh-CN" b="0" i="1" smtClean="0">
                        <a:solidFill>
                          <a:srgbClr val="00B050"/>
                        </a:solidFill>
                        <a:latin typeface="Cambria Math" panose="02040503050406030204" pitchFamily="18" charset="0"/>
                      </a:rPr>
                      <m:t>=</m:t>
                    </m:r>
                    <m:sSup>
                      <m:sSupPr>
                        <m:ctrlPr>
                          <a:rPr lang="en-US" altLang="zh-CN" b="0" i="1" smtClean="0">
                            <a:solidFill>
                              <a:srgbClr val="00B050"/>
                            </a:solidFill>
                            <a:latin typeface="Cambria Math" panose="02040503050406030204" pitchFamily="18" charset="0"/>
                          </a:rPr>
                        </m:ctrlPr>
                      </m:sSupPr>
                      <m:e>
                        <m:r>
                          <a:rPr lang="en-US" altLang="zh-CN" b="0" i="1" smtClean="0">
                            <a:solidFill>
                              <a:srgbClr val="00B050"/>
                            </a:solidFill>
                            <a:latin typeface="Cambria Math" panose="02040503050406030204" pitchFamily="18" charset="0"/>
                          </a:rPr>
                          <m:t>𝑓</m:t>
                        </m:r>
                      </m:e>
                      <m:sup>
                        <m:r>
                          <a:rPr lang="en-US" altLang="zh-CN" b="0" i="1" smtClean="0">
                            <a:solidFill>
                              <a:srgbClr val="00B050"/>
                            </a:solidFill>
                            <a:latin typeface="Cambria Math" panose="02040503050406030204" pitchFamily="18" charset="0"/>
                          </a:rPr>
                          <m:t>′</m:t>
                        </m:r>
                      </m:sup>
                    </m:sSup>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r>
                      <m:rPr>
                        <m:sty m:val="p"/>
                      </m:rPr>
                      <a:rPr lang="en-US" altLang="zh-CN" b="0" i="0" smtClean="0">
                        <a:solidFill>
                          <a:srgbClr val="00B050"/>
                        </a:solidFill>
                        <a:latin typeface="Cambria Math" panose="02040503050406030204" pitchFamily="18" charset="0"/>
                      </a:rPr>
                      <m:t>d</m:t>
                    </m:r>
                    <m:r>
                      <a:rPr lang="en-US" altLang="zh-CN" b="0" i="1" smtClean="0">
                        <a:solidFill>
                          <a:srgbClr val="00B050"/>
                        </a:solidFill>
                        <a:latin typeface="Cambria Math" panose="02040503050406030204" pitchFamily="18" charset="0"/>
                      </a:rPr>
                      <m:t>𝑥</m:t>
                    </m:r>
                  </m:oMath>
                </a14:m>
                <a:r>
                  <a:rPr lang="en-US" altLang="zh-CN" dirty="0" smtClean="0"/>
                  <a:t>,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这就是为什么我们也将导数记为 </a:t>
                </a:r>
                <a14:m>
                  <m:oMath xmlns:m="http://schemas.openxmlformats.org/officeDocument/2006/math">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oMath>
                </a14:m>
                <a:r>
                  <a:rPr lang="en-US" altLang="zh-CN" dirty="0" smtClean="0"/>
                  <a:t> </a:t>
                </a:r>
                <a:r>
                  <a:rPr lang="zh-CN" altLang="en-US" dirty="0" smtClean="0"/>
                  <a:t>的原因</a:t>
                </a:r>
                <a:r>
                  <a:rPr lang="en-US" altLang="zh-CN" dirty="0" smtClean="0"/>
                  <a:t>. </a:t>
                </a:r>
                <a:r>
                  <a:rPr lang="zh-CN" altLang="en-US" dirty="0" smtClean="0"/>
                  <a:t>因此我们也将导数称为</a:t>
                </a:r>
                <a:r>
                  <a:rPr lang="zh-CN" altLang="en-US" dirty="0" smtClean="0">
                    <a:solidFill>
                      <a:srgbClr val="00B050"/>
                    </a:solidFill>
                  </a:rPr>
                  <a:t>微商</a:t>
                </a:r>
                <a:r>
                  <a:rPr lang="en-US" altLang="zh-CN" dirty="0" smtClean="0"/>
                  <a:t>.</a:t>
                </a:r>
              </a:p>
              <a:p>
                <a:r>
                  <a:rPr lang="zh-CN" altLang="en-US" dirty="0" smtClean="0"/>
                  <a:t>我们可以将 </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oMath>
                </a14:m>
                <a:r>
                  <a:rPr lang="en-US" altLang="zh-CN" dirty="0" smtClean="0"/>
                  <a:t> </a:t>
                </a:r>
                <a:r>
                  <a:rPr lang="zh-CN" altLang="en-US" dirty="0" smtClean="0"/>
                  <a:t>理解为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极小时的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oMath>
                </a14:m>
                <a:r>
                  <a:rPr lang="en-US" altLang="zh-CN" dirty="0" smtClean="0"/>
                  <a:t>, </a:t>
                </a:r>
                <a:r>
                  <a:rPr lang="zh-CN" altLang="en-US" dirty="0" smtClean="0"/>
                  <a:t>这样很自然地有</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𝑥</m:t>
                          </m:r>
                        </m:num>
                        <m:den>
                          <m:r>
                            <m:rPr>
                              <m:sty m:val="p"/>
                            </m:rPr>
                            <a:rPr lang="en-US" altLang="zh-CN">
                              <a:latin typeface="Cambria Math" panose="02040503050406030204" pitchFamily="18" charset="0"/>
                            </a:rPr>
                            <m:t>d</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a:latin typeface="Cambria Math" panose="02040503050406030204" pitchFamily="18" charset="0"/>
                            </a:rPr>
                            <m:t>d</m:t>
                          </m:r>
                          <m:r>
                            <a:rPr lang="en-US" altLang="zh-CN" i="1">
                              <a:latin typeface="Cambria Math" panose="02040503050406030204" pitchFamily="18" charset="0"/>
                            </a:rPr>
                            <m:t>𝑦</m:t>
                          </m:r>
                          <m:r>
                            <a:rPr lang="en-US" altLang="zh-CN" i="1">
                              <a:latin typeface="Cambria Math" panose="02040503050406030204" pitchFamily="18" charset="0"/>
                            </a:rPr>
                            <m:t>/</m:t>
                          </m:r>
                          <m:r>
                            <m:rPr>
                              <m:sty m:val="p"/>
                            </m:rPr>
                            <a:rPr lang="en-US" altLang="zh-CN">
                              <a:latin typeface="Cambria Math" panose="02040503050406030204" pitchFamily="18" charset="0"/>
                            </a:rPr>
                            <m:t>d</m:t>
                          </m:r>
                          <m:r>
                            <a:rPr lang="en-US" altLang="zh-CN" i="1">
                              <a:latin typeface="Cambria Math" panose="02040503050406030204" pitchFamily="18" charset="0"/>
                            </a:rPr>
                            <m:t>𝑥</m:t>
                          </m:r>
                        </m:den>
                      </m:f>
                      <m:r>
                        <a:rPr lang="en-US" altLang="zh-CN" b="0" i="1" smtClean="0">
                          <a:latin typeface="Cambria Math" panose="02040503050406030204" pitchFamily="18" charset="0"/>
                        </a:rPr>
                        <m:t>,  </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𝑢</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𝑢</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r>
                        <a:rPr lang="en-US" altLang="zh-CN" b="0" i="1" smtClean="0">
                          <a:latin typeface="Cambria Math" panose="02040503050406030204" pitchFamily="18" charset="0"/>
                        </a:rPr>
                        <m:t>,  </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num>
                        <m:den>
                          <m:r>
                            <m:rPr>
                              <m:sty m:val="p"/>
                            </m:rPr>
                            <a:rPr lang="en-US" altLang="zh-CN">
                              <a:latin typeface="Cambria Math" panose="02040503050406030204" pitchFamily="18" charset="0"/>
                            </a:rPr>
                            <m:t>d</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i="1">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a:latin typeface="Cambria Math" panose="02040503050406030204" pitchFamily="18" charset="0"/>
                            </a:rPr>
                            <m:t>d</m:t>
                          </m:r>
                          <m:r>
                            <a:rPr lang="en-US" altLang="zh-CN" b="0" i="1" smtClean="0">
                              <a:latin typeface="Cambria Math" panose="02040503050406030204" pitchFamily="18" charset="0"/>
                            </a:rPr>
                            <m:t>𝑡</m:t>
                          </m:r>
                        </m:num>
                        <m:den>
                          <m:r>
                            <m:rPr>
                              <m:sty m:val="p"/>
                            </m:rPr>
                            <a:rPr lang="en-US" altLang="zh-CN">
                              <a:latin typeface="Cambria Math" panose="02040503050406030204" pitchFamily="18" charset="0"/>
                            </a:rPr>
                            <m:t>d</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a:latin typeface="Cambria Math" panose="02040503050406030204" pitchFamily="18" charset="0"/>
                            </a:rPr>
                            <m:t>d</m:t>
                          </m:r>
                          <m:r>
                            <a:rPr lang="en-US" altLang="zh-CN" b="0" i="1" smtClean="0">
                              <a:latin typeface="Cambria Math" panose="02040503050406030204" pitchFamily="18" charset="0"/>
                            </a:rPr>
                            <m:t>𝑡</m:t>
                          </m:r>
                        </m:den>
                      </m:f>
                      <m:r>
                        <a:rPr lang="en-US" altLang="zh-CN" i="1" smtClean="0">
                          <a:latin typeface="Cambria Math" panose="02040503050406030204" pitchFamily="18" charset="0"/>
                        </a:rPr>
                        <m:t>.</m:t>
                      </m:r>
                    </m:oMath>
                  </m:oMathPara>
                </a14:m>
                <a:endParaRPr lang="en-US" altLang="zh-CN" dirty="0"/>
              </a:p>
              <a:p>
                <a:r>
                  <a:rPr lang="zh-CN" altLang="en-US" dirty="0" smtClean="0"/>
                  <a:t>这样从微分角度重新得到了逆函数、复合函数、参数方程的求导法则</a:t>
                </a:r>
                <a:r>
                  <a:rPr lang="en-US" altLang="zh-CN" dirty="0" smtClean="0"/>
                  <a:t>.</a:t>
                </a:r>
                <a:endParaRPr lang="en-US" altLang="zh-CN" dirty="0"/>
              </a:p>
              <a:p>
                <a:pPr marL="0" indent="0">
                  <a:buNone/>
                </a:pPr>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121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a:xfrm>
                <a:off x="696000" y="819000"/>
                <a:ext cx="6563202" cy="5220000"/>
              </a:xfrm>
            </p:spPr>
            <p:txBody>
              <a:bodyPr>
                <a:normAutofit/>
              </a:bodyPr>
              <a:lstStyle/>
              <a:p>
                <a:r>
                  <a:rPr lang="zh-CN" altLang="en-US" dirty="0" smtClean="0">
                    <a:solidFill>
                      <a:srgbClr val="00B050"/>
                    </a:solidFill>
                  </a:rPr>
                  <a:t>微分的几何意义</a:t>
                </a:r>
                <a:endParaRPr lang="en-US" altLang="zh-CN" dirty="0" smtClean="0"/>
              </a:p>
              <a:p>
                <a:r>
                  <a:rPr lang="zh-CN" altLang="en-US" dirty="0" smtClean="0"/>
                  <a:t>在曲线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上取一点 </a:t>
                </a:r>
                <a14:m>
                  <m:oMath xmlns:m="http://schemas.openxmlformats.org/officeDocument/2006/math">
                    <m:r>
                      <a:rPr lang="en-US" altLang="zh-CN" b="0" i="1" smtClean="0">
                        <a:latin typeface="Cambria Math" panose="02040503050406030204" pitchFamily="18" charset="0"/>
                      </a:rPr>
                      <m:t>𝑀</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zh-CN" altLang="en-US" dirty="0" smtClean="0"/>
                  <a:t> 及其邻近点 </a:t>
                </a:r>
                <a14:m>
                  <m:oMath xmlns:m="http://schemas.openxmlformats.org/officeDocument/2006/math">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e>
                    </m:d>
                  </m:oMath>
                </a14:m>
                <a:r>
                  <a:rPr lang="en-US" altLang="zh-CN" dirty="0" smtClean="0"/>
                  <a:t>. </a:t>
                </a:r>
                <a:r>
                  <a:rPr lang="zh-CN" altLang="en-US" dirty="0" smtClean="0"/>
                  <a:t>过 </a:t>
                </a:r>
                <a14:m>
                  <m:oMath xmlns:m="http://schemas.openxmlformats.org/officeDocument/2006/math">
                    <m:r>
                      <a:rPr lang="en-US" altLang="zh-CN" b="0" i="1" smtClean="0">
                        <a:latin typeface="Cambria Math" panose="02040503050406030204" pitchFamily="18" charset="0"/>
                      </a:rPr>
                      <m:t>𝑀</m:t>
                    </m:r>
                  </m:oMath>
                </a14:m>
                <a:r>
                  <a:rPr lang="zh-CN" altLang="en-US" dirty="0" smtClean="0"/>
                  <a:t> 作曲线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的切线 </a:t>
                </a:r>
                <a14:m>
                  <m:oMath xmlns:m="http://schemas.openxmlformats.org/officeDocument/2006/math">
                    <m:r>
                      <a:rPr lang="en-US" altLang="zh-CN" b="0" i="1" smtClean="0">
                        <a:latin typeface="Cambria Math" panose="02040503050406030204" pitchFamily="18" charset="0"/>
                      </a:rPr>
                      <m:t>𝑀𝑇</m:t>
                    </m:r>
                  </m:oMath>
                </a14:m>
                <a:r>
                  <a:rPr lang="en-US" altLang="zh-CN" dirty="0" smtClean="0"/>
                  <a:t>, </a:t>
                </a:r>
                <a:r>
                  <a:rPr lang="zh-CN" altLang="en-US" dirty="0" smtClean="0"/>
                  <a:t>设其倾角为 </a:t>
                </a:r>
                <a14:m>
                  <m:oMath xmlns:m="http://schemas.openxmlformats.org/officeDocument/2006/math">
                    <m:r>
                      <a:rPr lang="en-US" altLang="zh-CN" b="0" i="1" smtClean="0">
                        <a:latin typeface="Cambria Math" panose="02040503050406030204" pitchFamily="18" charset="0"/>
                      </a:rPr>
                      <m:t>𝛼</m:t>
                    </m:r>
                  </m:oMath>
                </a14:m>
                <a:r>
                  <a:rPr lang="en-US" altLang="zh-CN" dirty="0" smtClean="0"/>
                  <a:t>, </a:t>
                </a:r>
                <a:r>
                  <a:rPr lang="zh-CN" altLang="en-US" dirty="0" smtClean="0"/>
                  <a:t>则切线 </a:t>
                </a:r>
                <a14:m>
                  <m:oMath xmlns:m="http://schemas.openxmlformats.org/officeDocument/2006/math">
                    <m:r>
                      <a:rPr lang="en-US" altLang="zh-CN" b="0" i="1" smtClean="0">
                        <a:latin typeface="Cambria Math" panose="02040503050406030204" pitchFamily="18" charset="0"/>
                      </a:rPr>
                      <m:t>𝑀𝑇</m:t>
                    </m:r>
                  </m:oMath>
                </a14:m>
                <a:r>
                  <a:rPr lang="zh-CN" altLang="en-US" dirty="0" smtClean="0"/>
                  <a:t> 的斜率为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r>
                          <a:rPr lang="en-US" altLang="zh-CN" b="0" i="1" smtClean="0">
                            <a:latin typeface="Cambria Math" panose="02040503050406030204" pitchFamily="18" charset="0"/>
                          </a:rPr>
                          <m:t>𝛼</m:t>
                        </m:r>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故</a:t>
                </a:r>
                <a:endParaRPr lang="en-US" altLang="zh-CN" dirty="0" smtClean="0"/>
              </a:p>
              <a:p>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r>
                          <a:rPr lang="en-US" altLang="zh-CN" b="0" i="1" smtClean="0">
                            <a:latin typeface="Cambria Math" panose="02040503050406030204" pitchFamily="18" charset="0"/>
                          </a:rPr>
                          <m:t>𝛼</m:t>
                        </m:r>
                      </m:e>
                    </m:func>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𝑃𝑄</m:t>
                    </m:r>
                  </m:oMath>
                </a14:m>
                <a:r>
                  <a:rPr lang="en-US" altLang="zh-CN" dirty="0" smtClean="0"/>
                  <a:t> </a:t>
                </a:r>
                <a:r>
                  <a:rPr lang="zh-CN" altLang="en-US" dirty="0" smtClean="0"/>
                  <a:t>是</a:t>
                </a:r>
                <a:r>
                  <a:rPr lang="zh-CN" altLang="en-US" dirty="0" smtClean="0">
                    <a:solidFill>
                      <a:srgbClr val="0000FF"/>
                    </a:solidFill>
                  </a:rPr>
                  <a:t>切线纵坐标的改变量</a:t>
                </a:r>
                <a:r>
                  <a:rPr lang="en-US" altLang="zh-CN" dirty="0" smtClean="0"/>
                  <a:t>;</a:t>
                </a:r>
              </a:p>
              <a:p>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𝑃𝑁</m:t>
                    </m:r>
                  </m:oMath>
                </a14:m>
                <a:r>
                  <a:rPr lang="en-US" altLang="zh-CN" dirty="0" smtClean="0"/>
                  <a:t> </a:t>
                </a:r>
                <a:r>
                  <a:rPr lang="zh-CN" altLang="en-US" dirty="0" smtClean="0"/>
                  <a:t>是</a:t>
                </a:r>
                <a:r>
                  <a:rPr lang="zh-CN" altLang="en-US" dirty="0" smtClean="0">
                    <a:solidFill>
                      <a:srgbClr val="0000FF"/>
                    </a:solidFill>
                  </a:rPr>
                  <a:t>曲线纵坐标的改变量</a:t>
                </a:r>
                <a:r>
                  <a:rPr lang="en-US" altLang="zh-CN" dirty="0" smtClean="0"/>
                  <a:t>;</a:t>
                </a:r>
              </a:p>
              <a:p>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𝑃𝑁</m:t>
                    </m:r>
                    <m:r>
                      <a:rPr lang="en-US" altLang="zh-CN" b="0" i="1" smtClean="0">
                        <a:latin typeface="Cambria Math" panose="02040503050406030204" pitchFamily="18" charset="0"/>
                      </a:rPr>
                      <m:t>−</m:t>
                    </m:r>
                    <m:r>
                      <a:rPr lang="en-US" altLang="zh-CN" b="0" i="1" smtClean="0">
                        <a:latin typeface="Cambria Math" panose="02040503050406030204" pitchFamily="18" charset="0"/>
                      </a:rPr>
                      <m:t>𝑃𝑄</m:t>
                    </m:r>
                    <m:r>
                      <a:rPr lang="en-US" altLang="zh-CN" b="0" i="1" smtClean="0">
                        <a:latin typeface="Cambria Math" panose="02040503050406030204" pitchFamily="18" charset="0"/>
                      </a:rPr>
                      <m:t>=</m:t>
                    </m:r>
                    <m:r>
                      <a:rPr lang="en-US" altLang="zh-CN" b="0" i="1" smtClean="0">
                        <a:latin typeface="Cambria Math" panose="02040503050406030204" pitchFamily="18" charset="0"/>
                      </a:rPr>
                      <m:t>𝑄𝑁</m:t>
                    </m:r>
                    <m:r>
                      <a:rPr lang="en-US" altLang="zh-CN" b="0" i="1" smtClean="0">
                        <a:latin typeface="Cambria Math" panose="02040503050406030204" pitchFamily="18" charset="0"/>
                      </a:rPr>
                      <m:t>=</m:t>
                    </m:r>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oMath>
                </a14:m>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xfrm>
                <a:off x="696000" y="819000"/>
                <a:ext cx="6563202" cy="5220000"/>
              </a:xfrm>
              <a:blipFill>
                <a:blip r:embed="rId2"/>
                <a:stretch>
                  <a:fillRect l="-1207" t="-233" b="-1167"/>
                </a:stretch>
              </a:blipFill>
            </p:spPr>
            <p:txBody>
              <a:bodyPr/>
              <a:lstStyle/>
              <a:p>
                <a:r>
                  <a:rPr lang="zh-CN" altLang="en-US">
                    <a:noFill/>
                  </a:rPr>
                  <a:t> </a:t>
                </a:r>
              </a:p>
            </p:txBody>
          </p:sp>
        </mc:Fallback>
      </mc:AlternateContent>
      <p:grpSp>
        <p:nvGrpSpPr>
          <p:cNvPr id="19" name="组合 18"/>
          <p:cNvGrpSpPr/>
          <p:nvPr/>
        </p:nvGrpSpPr>
        <p:grpSpPr>
          <a:xfrm>
            <a:off x="7032104" y="1700808"/>
            <a:ext cx="5053942" cy="3483407"/>
            <a:chOff x="3639796" y="1796208"/>
            <a:chExt cx="6560661" cy="4521906"/>
          </a:xfrm>
        </p:grpSpPr>
        <p:grpSp>
          <p:nvGrpSpPr>
            <p:cNvPr id="20" name="组合 19"/>
            <p:cNvGrpSpPr/>
            <p:nvPr/>
          </p:nvGrpSpPr>
          <p:grpSpPr>
            <a:xfrm>
              <a:off x="3639796" y="1796208"/>
              <a:ext cx="6560661" cy="4438210"/>
              <a:chOff x="4169055" y="1819381"/>
              <a:chExt cx="4304195" cy="3054924"/>
            </a:xfrm>
          </p:grpSpPr>
          <p:sp>
            <p:nvSpPr>
              <p:cNvPr id="40" name="任意多边形 39"/>
              <p:cNvSpPr/>
              <p:nvPr/>
            </p:nvSpPr>
            <p:spPr>
              <a:xfrm>
                <a:off x="5001591" y="2088409"/>
                <a:ext cx="2064919" cy="1917484"/>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p:nvPr/>
            </p:nvCxnSpPr>
            <p:spPr>
              <a:xfrm>
                <a:off x="4367808" y="4557773"/>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619837" y="1852845"/>
                <a:ext cx="0" cy="29876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文本框 42"/>
                  <p:cNvSpPr txBox="1"/>
                  <p:nvPr/>
                </p:nvSpPr>
                <p:spPr>
                  <a:xfrm>
                    <a:off x="7701387" y="4555908"/>
                    <a:ext cx="323981" cy="317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43" name="文本框 42"/>
                  <p:cNvSpPr txBox="1">
                    <a:spLocks noRot="1" noChangeAspect="1" noMove="1" noResize="1" noEditPoints="1" noAdjustHandles="1" noChangeArrowheads="1" noChangeShapeType="1" noTextEdit="1"/>
                  </p:cNvSpPr>
                  <p:nvPr/>
                </p:nvSpPr>
                <p:spPr>
                  <a:xfrm>
                    <a:off x="7701387" y="4555908"/>
                    <a:ext cx="323981" cy="317775"/>
                  </a:xfrm>
                  <a:prstGeom prst="rect">
                    <a:avLst/>
                  </a:prstGeom>
                  <a:blipFill>
                    <a:blip r:embed="rId3"/>
                    <a:stretch>
                      <a:fillRect b="-169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文本框 43"/>
                  <p:cNvSpPr txBox="1"/>
                  <p:nvPr/>
                </p:nvSpPr>
                <p:spPr>
                  <a:xfrm>
                    <a:off x="4336155" y="1819381"/>
                    <a:ext cx="188791" cy="317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p:sp>
                <p:nvSpPr>
                  <p:cNvPr id="44" name="文本框 43"/>
                  <p:cNvSpPr txBox="1">
                    <a:spLocks noRot="1" noChangeAspect="1" noMove="1" noResize="1" noEditPoints="1" noAdjustHandles="1" noChangeArrowheads="1" noChangeShapeType="1" noTextEdit="1"/>
                  </p:cNvSpPr>
                  <p:nvPr/>
                </p:nvSpPr>
                <p:spPr>
                  <a:xfrm>
                    <a:off x="4336155" y="1819381"/>
                    <a:ext cx="188791" cy="317775"/>
                  </a:xfrm>
                  <a:prstGeom prst="rect">
                    <a:avLst/>
                  </a:prstGeom>
                  <a:blipFill>
                    <a:blip r:embed="rId4"/>
                    <a:stretch>
                      <a:fillRect l="-8333" r="-69444" b="-482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文本框 44"/>
                  <p:cNvSpPr txBox="1"/>
                  <p:nvPr/>
                </p:nvSpPr>
                <p:spPr>
                  <a:xfrm>
                    <a:off x="4169055" y="4556530"/>
                    <a:ext cx="648072" cy="317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p:sp>
                <p:nvSpPr>
                  <p:cNvPr id="45" name="文本框 44"/>
                  <p:cNvSpPr txBox="1">
                    <a:spLocks noRot="1" noChangeAspect="1" noMove="1" noResize="1" noEditPoints="1" noAdjustHandles="1" noChangeArrowheads="1" noChangeShapeType="1" noTextEdit="1"/>
                  </p:cNvSpPr>
                  <p:nvPr/>
                </p:nvSpPr>
                <p:spPr>
                  <a:xfrm>
                    <a:off x="4169055" y="4556530"/>
                    <a:ext cx="648072" cy="317775"/>
                  </a:xfrm>
                  <a:prstGeom prst="rect">
                    <a:avLst/>
                  </a:prstGeom>
                  <a:blipFill>
                    <a:blip r:embed="rId5"/>
                    <a:stretch>
                      <a:fillRect b="-27586"/>
                    </a:stretch>
                  </a:blipFill>
                </p:spPr>
                <p:txBody>
                  <a:bodyPr/>
                  <a:lstStyle/>
                  <a:p>
                    <a:r>
                      <a:rPr lang="zh-CN" altLang="en-US">
                        <a:noFill/>
                      </a:rPr>
                      <a:t> </a:t>
                    </a:r>
                  </a:p>
                </p:txBody>
              </p:sp>
            </mc:Fallback>
          </mc:AlternateContent>
          <p:cxnSp>
            <p:nvCxnSpPr>
              <p:cNvPr id="46" name="直接连接符 45"/>
              <p:cNvCxnSpPr/>
              <p:nvPr/>
            </p:nvCxnSpPr>
            <p:spPr>
              <a:xfrm flipV="1">
                <a:off x="4774912" y="2234243"/>
                <a:ext cx="3698338" cy="2506953"/>
              </a:xfrm>
              <a:prstGeom prst="line">
                <a:avLst/>
              </a:prstGeom>
              <a:ln w="12700">
                <a:solidFill>
                  <a:srgbClr val="5B9BD5"/>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文本框 46"/>
                  <p:cNvSpPr txBox="1"/>
                  <p:nvPr/>
                </p:nvSpPr>
                <p:spPr>
                  <a:xfrm>
                    <a:off x="6157560" y="3389354"/>
                    <a:ext cx="422506" cy="275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𝑀</m:t>
                          </m:r>
                        </m:oMath>
                      </m:oMathPara>
                    </a14:m>
                    <a:endParaRPr lang="zh-CN" altLang="en-US" sz="2000" dirty="0">
                      <a:solidFill>
                        <a:schemeClr val="tx1"/>
                      </a:solidFill>
                    </a:endParaRPr>
                  </a:p>
                </p:txBody>
              </p:sp>
            </mc:Choice>
            <mc:Fallback>
              <p:sp>
                <p:nvSpPr>
                  <p:cNvPr id="47" name="文本框 46"/>
                  <p:cNvSpPr txBox="1">
                    <a:spLocks noRot="1" noChangeAspect="1" noMove="1" noResize="1" noEditPoints="1" noAdjustHandles="1" noChangeArrowheads="1" noChangeShapeType="1" noTextEdit="1"/>
                  </p:cNvSpPr>
                  <p:nvPr/>
                </p:nvSpPr>
                <p:spPr>
                  <a:xfrm>
                    <a:off x="6157560" y="3389354"/>
                    <a:ext cx="422506" cy="275405"/>
                  </a:xfrm>
                  <a:prstGeom prst="rect">
                    <a:avLst/>
                  </a:prstGeom>
                  <a:blipFill>
                    <a:blip r:embed="rId6"/>
                    <a:stretch>
                      <a:fillRect b="-23529"/>
                    </a:stretch>
                  </a:blipFill>
                </p:spPr>
                <p:txBody>
                  <a:bodyPr/>
                  <a:lstStyle/>
                  <a:p>
                    <a:r>
                      <a:rPr lang="zh-CN" altLang="en-US">
                        <a:noFill/>
                      </a:rPr>
                      <a:t> </a:t>
                    </a:r>
                  </a:p>
                </p:txBody>
              </p:sp>
            </mc:Fallback>
          </mc:AlternateContent>
        </p:grpSp>
        <p:cxnSp>
          <p:nvCxnSpPr>
            <p:cNvPr id="21" name="直接连接符 20"/>
            <p:cNvCxnSpPr/>
            <p:nvPr/>
          </p:nvCxnSpPr>
          <p:spPr>
            <a:xfrm>
              <a:off x="7089823" y="4417405"/>
              <a:ext cx="2606577" cy="3623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089823" y="4419494"/>
              <a:ext cx="0" cy="135756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025927" y="3001715"/>
              <a:ext cx="0" cy="2771953"/>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文本框 23"/>
                <p:cNvSpPr txBox="1"/>
                <p:nvPr/>
              </p:nvSpPr>
              <p:spPr>
                <a:xfrm>
                  <a:off x="7465312" y="2695726"/>
                  <a:ext cx="6440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𝑁</m:t>
                        </m:r>
                      </m:oMath>
                    </m:oMathPara>
                  </a14:m>
                  <a:endParaRPr lang="zh-CN" altLang="en-US" sz="2000" dirty="0">
                    <a:solidFill>
                      <a:schemeClr val="tx1"/>
                    </a:solidFill>
                  </a:endParaRPr>
                </a:p>
              </p:txBody>
            </p:sp>
          </mc:Choice>
          <mc:Fallback>
            <p:sp>
              <p:nvSpPr>
                <p:cNvPr id="24" name="文本框 23"/>
                <p:cNvSpPr txBox="1">
                  <a:spLocks noRot="1" noChangeAspect="1" noMove="1" noResize="1" noEditPoints="1" noAdjustHandles="1" noChangeArrowheads="1" noChangeShapeType="1" noTextEdit="1"/>
                </p:cNvSpPr>
                <p:nvPr/>
              </p:nvSpPr>
              <p:spPr>
                <a:xfrm>
                  <a:off x="7465312" y="2695726"/>
                  <a:ext cx="644004" cy="400110"/>
                </a:xfrm>
                <a:prstGeom prst="rect">
                  <a:avLst/>
                </a:prstGeom>
                <a:blipFill>
                  <a:blip r:embed="rId7"/>
                  <a:stretch>
                    <a:fillRect b="-26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p:cNvSpPr txBox="1"/>
                <p:nvPr/>
              </p:nvSpPr>
              <p:spPr>
                <a:xfrm>
                  <a:off x="7581159" y="3482534"/>
                  <a:ext cx="6440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𝑄</m:t>
                        </m:r>
                      </m:oMath>
                    </m:oMathPara>
                  </a14:m>
                  <a:endParaRPr lang="zh-CN" altLang="en-US" sz="2000" dirty="0">
                    <a:solidFill>
                      <a:schemeClr val="tx1"/>
                    </a:solidFill>
                  </a:endParaRPr>
                </a:p>
              </p:txBody>
            </p:sp>
          </mc:Choice>
          <mc:Fallback>
            <p:sp>
              <p:nvSpPr>
                <p:cNvPr id="25" name="文本框 24"/>
                <p:cNvSpPr txBox="1">
                  <a:spLocks noRot="1" noChangeAspect="1" noMove="1" noResize="1" noEditPoints="1" noAdjustHandles="1" noChangeArrowheads="1" noChangeShapeType="1" noTextEdit="1"/>
                </p:cNvSpPr>
                <p:nvPr/>
              </p:nvSpPr>
              <p:spPr>
                <a:xfrm>
                  <a:off x="7581159" y="3482534"/>
                  <a:ext cx="644004" cy="400110"/>
                </a:xfrm>
                <a:prstGeom prst="rect">
                  <a:avLst/>
                </a:prstGeom>
                <a:blipFill>
                  <a:blip r:embed="rId8"/>
                  <a:stretch>
                    <a:fillRect b="-450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p:cNvSpPr txBox="1"/>
                <p:nvPr/>
              </p:nvSpPr>
              <p:spPr>
                <a:xfrm>
                  <a:off x="9451916" y="3482534"/>
                  <a:ext cx="6440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b="0" i="0" smtClean="0">
                            <a:solidFill>
                              <a:schemeClr val="tx1"/>
                            </a:solidFill>
                            <a:latin typeface="Cambria Math" panose="02040503050406030204" pitchFamily="18" charset="0"/>
                          </a:rPr>
                          <m:t>Δ</m:t>
                        </m:r>
                        <m:r>
                          <a:rPr lang="en-US" altLang="zh-CN" sz="2000" b="0" i="1" smtClean="0">
                            <a:solidFill>
                              <a:schemeClr val="tx1"/>
                            </a:solidFill>
                            <a:latin typeface="Cambria Math" panose="02040503050406030204" pitchFamily="18" charset="0"/>
                          </a:rPr>
                          <m:t>𝑦</m:t>
                        </m:r>
                      </m:oMath>
                    </m:oMathPara>
                  </a14:m>
                  <a:endParaRPr lang="zh-CN" altLang="en-US" sz="2000" dirty="0">
                    <a:solidFill>
                      <a:schemeClr val="tx1"/>
                    </a:solidFill>
                  </a:endParaRPr>
                </a:p>
              </p:txBody>
            </p:sp>
          </mc:Choice>
          <mc:Fallback>
            <p:sp>
              <p:nvSpPr>
                <p:cNvPr id="26" name="文本框 25"/>
                <p:cNvSpPr txBox="1">
                  <a:spLocks noRot="1" noChangeAspect="1" noMove="1" noResize="1" noEditPoints="1" noAdjustHandles="1" noChangeArrowheads="1" noChangeShapeType="1" noTextEdit="1"/>
                </p:cNvSpPr>
                <p:nvPr/>
              </p:nvSpPr>
              <p:spPr>
                <a:xfrm>
                  <a:off x="9451916" y="3482534"/>
                  <a:ext cx="644004" cy="400110"/>
                </a:xfrm>
                <a:prstGeom prst="rect">
                  <a:avLst/>
                </a:prstGeom>
                <a:blipFill>
                  <a:blip r:embed="rId9"/>
                  <a:stretch>
                    <a:fillRect b="-431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p:cNvSpPr txBox="1"/>
                <p:nvPr/>
              </p:nvSpPr>
              <p:spPr>
                <a:xfrm>
                  <a:off x="7827991" y="4409080"/>
                  <a:ext cx="6440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𝑃</m:t>
                        </m:r>
                      </m:oMath>
                    </m:oMathPara>
                  </a14:m>
                  <a:endParaRPr lang="zh-CN" altLang="en-US" sz="2000" dirty="0">
                    <a:solidFill>
                      <a:schemeClr val="tx1"/>
                    </a:solidFill>
                  </a:endParaRPr>
                </a:p>
              </p:txBody>
            </p:sp>
          </mc:Choice>
          <mc:Fallback>
            <p:sp>
              <p:nvSpPr>
                <p:cNvPr id="27" name="文本框 26"/>
                <p:cNvSpPr txBox="1">
                  <a:spLocks noRot="1" noChangeAspect="1" noMove="1" noResize="1" noEditPoints="1" noAdjustHandles="1" noChangeArrowheads="1" noChangeShapeType="1" noTextEdit="1"/>
                </p:cNvSpPr>
                <p:nvPr/>
              </p:nvSpPr>
              <p:spPr>
                <a:xfrm>
                  <a:off x="7827991" y="4409080"/>
                  <a:ext cx="644004" cy="400110"/>
                </a:xfrm>
                <a:prstGeom prst="rect">
                  <a:avLst/>
                </a:prstGeom>
                <a:blipFill>
                  <a:blip r:embed="rId10"/>
                  <a:stretch>
                    <a:fillRect b="-23529"/>
                  </a:stretch>
                </a:blipFill>
              </p:spPr>
              <p:txBody>
                <a:bodyPr/>
                <a:lstStyle/>
                <a:p>
                  <a:r>
                    <a:rPr lang="zh-CN" altLang="en-US">
                      <a:noFill/>
                    </a:rPr>
                    <a:t> </a:t>
                  </a:r>
                </a:p>
              </p:txBody>
            </p:sp>
          </mc:Fallback>
        </mc:AlternateContent>
        <p:cxnSp>
          <p:nvCxnSpPr>
            <p:cNvPr id="28" name="直接箭头连接符 27"/>
            <p:cNvCxnSpPr/>
            <p:nvPr/>
          </p:nvCxnSpPr>
          <p:spPr>
            <a:xfrm>
              <a:off x="9552384" y="3020110"/>
              <a:ext cx="0" cy="144000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030674" y="2996952"/>
              <a:ext cx="1665726" cy="2315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035453" y="3814075"/>
              <a:ext cx="796851" cy="11078"/>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8184232" y="3823104"/>
              <a:ext cx="0" cy="61200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文本框 31"/>
                <p:cNvSpPr txBox="1"/>
                <p:nvPr/>
              </p:nvSpPr>
              <p:spPr>
                <a:xfrm>
                  <a:off x="7221005" y="5032299"/>
                  <a:ext cx="6440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b="0" i="0" smtClean="0">
                            <a:solidFill>
                              <a:schemeClr val="tx1"/>
                            </a:solidFill>
                            <a:latin typeface="Cambria Math" panose="02040503050406030204" pitchFamily="18" charset="0"/>
                          </a:rPr>
                          <m:t>Δ</m:t>
                        </m:r>
                        <m:r>
                          <a:rPr lang="en-US" altLang="zh-CN" sz="2000" b="0" i="1" smtClean="0">
                            <a:solidFill>
                              <a:schemeClr val="tx1"/>
                            </a:solidFill>
                            <a:latin typeface="Cambria Math" panose="02040503050406030204" pitchFamily="18" charset="0"/>
                          </a:rPr>
                          <m:t>𝑥</m:t>
                        </m:r>
                      </m:oMath>
                    </m:oMathPara>
                  </a14:m>
                  <a:endParaRPr lang="zh-CN" altLang="en-US" sz="2000" dirty="0">
                    <a:solidFill>
                      <a:schemeClr val="tx1"/>
                    </a:solidFill>
                  </a:endParaRPr>
                </a:p>
              </p:txBody>
            </p:sp>
          </mc:Choice>
          <mc:Fallback>
            <p:sp>
              <p:nvSpPr>
                <p:cNvPr id="32" name="文本框 31"/>
                <p:cNvSpPr txBox="1">
                  <a:spLocks noRot="1" noChangeAspect="1" noMove="1" noResize="1" noEditPoints="1" noAdjustHandles="1" noChangeArrowheads="1" noChangeShapeType="1" noTextEdit="1"/>
                </p:cNvSpPr>
                <p:nvPr/>
              </p:nvSpPr>
              <p:spPr>
                <a:xfrm>
                  <a:off x="7221005" y="5032299"/>
                  <a:ext cx="644004" cy="400110"/>
                </a:xfrm>
                <a:prstGeom prst="rect">
                  <a:avLst/>
                </a:prstGeom>
                <a:blipFill>
                  <a:blip r:embed="rId11"/>
                  <a:stretch>
                    <a:fillRect b="-235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8123385" y="3929049"/>
                  <a:ext cx="6440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b="0" i="0" smtClean="0">
                            <a:solidFill>
                              <a:schemeClr val="tx1"/>
                            </a:solidFill>
                            <a:latin typeface="Cambria Math" panose="02040503050406030204" pitchFamily="18" charset="0"/>
                          </a:rPr>
                          <m:t>d</m:t>
                        </m:r>
                        <m:r>
                          <a:rPr lang="en-US" altLang="zh-CN" sz="2000" b="0" i="1" smtClean="0">
                            <a:solidFill>
                              <a:schemeClr val="tx1"/>
                            </a:solidFill>
                            <a:latin typeface="Cambria Math" panose="02040503050406030204" pitchFamily="18" charset="0"/>
                          </a:rPr>
                          <m:t>𝑦</m:t>
                        </m:r>
                      </m:oMath>
                    </m:oMathPara>
                  </a14:m>
                  <a:endParaRPr lang="zh-CN" altLang="en-US" sz="2000" dirty="0">
                    <a:solidFill>
                      <a:schemeClr val="tx1"/>
                    </a:solidFill>
                  </a:endParaRPr>
                </a:p>
              </p:txBody>
            </p:sp>
          </mc:Choice>
          <mc:Fallback>
            <p:sp>
              <p:nvSpPr>
                <p:cNvPr id="33" name="文本框 32"/>
                <p:cNvSpPr txBox="1">
                  <a:spLocks noRot="1" noChangeAspect="1" noMove="1" noResize="1" noEditPoints="1" noAdjustHandles="1" noChangeArrowheads="1" noChangeShapeType="1" noTextEdit="1"/>
                </p:cNvSpPr>
                <p:nvPr/>
              </p:nvSpPr>
              <p:spPr>
                <a:xfrm>
                  <a:off x="8123385" y="3929049"/>
                  <a:ext cx="644004" cy="400110"/>
                </a:xfrm>
                <a:prstGeom prst="rect">
                  <a:avLst/>
                </a:prstGeom>
                <a:blipFill>
                  <a:blip r:embed="rId12"/>
                  <a:stretch>
                    <a:fillRect b="-44000"/>
                  </a:stretch>
                </a:blipFill>
              </p:spPr>
              <p:txBody>
                <a:bodyPr/>
                <a:lstStyle/>
                <a:p>
                  <a:r>
                    <a:rPr lang="zh-CN" altLang="en-US">
                      <a:noFill/>
                    </a:rPr>
                    <a:t> </a:t>
                  </a:r>
                </a:p>
              </p:txBody>
            </p:sp>
          </mc:Fallback>
        </mc:AlternateContent>
        <p:cxnSp>
          <p:nvCxnSpPr>
            <p:cNvPr id="34" name="直接箭头连接符 33"/>
            <p:cNvCxnSpPr/>
            <p:nvPr/>
          </p:nvCxnSpPr>
          <p:spPr>
            <a:xfrm>
              <a:off x="7094585" y="5517232"/>
              <a:ext cx="9216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文本框 34"/>
                <p:cNvSpPr txBox="1"/>
                <p:nvPr/>
              </p:nvSpPr>
              <p:spPr>
                <a:xfrm>
                  <a:off x="6767821" y="5782399"/>
                  <a:ext cx="6440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0</m:t>
                            </m:r>
                          </m:sub>
                        </m:sSub>
                      </m:oMath>
                    </m:oMathPara>
                  </a14:m>
                  <a:endParaRPr lang="zh-CN" altLang="en-US" sz="2000" dirty="0">
                    <a:solidFill>
                      <a:schemeClr val="tx1"/>
                    </a:solidFill>
                  </a:endParaRPr>
                </a:p>
              </p:txBody>
            </p:sp>
          </mc:Choice>
          <mc:Fallback>
            <p:sp>
              <p:nvSpPr>
                <p:cNvPr id="35" name="文本框 34"/>
                <p:cNvSpPr txBox="1">
                  <a:spLocks noRot="1" noChangeAspect="1" noMove="1" noResize="1" noEditPoints="1" noAdjustHandles="1" noChangeArrowheads="1" noChangeShapeType="1" noTextEdit="1"/>
                </p:cNvSpPr>
                <p:nvPr/>
              </p:nvSpPr>
              <p:spPr>
                <a:xfrm>
                  <a:off x="6767821" y="5782399"/>
                  <a:ext cx="644004" cy="400110"/>
                </a:xfrm>
                <a:prstGeom prst="rect">
                  <a:avLst/>
                </a:prstGeom>
                <a:blipFill>
                  <a:blip r:embed="rId13"/>
                  <a:stretch>
                    <a:fillRect b="-36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7441400" y="5798720"/>
                  <a:ext cx="1363971" cy="5193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0</m:t>
                            </m:r>
                          </m:sub>
                        </m:sSub>
                        <m:r>
                          <a:rPr lang="en-US" altLang="zh-CN" sz="2000" b="0" i="1" smtClean="0">
                            <a:solidFill>
                              <a:schemeClr val="tx1"/>
                            </a:solidFill>
                            <a:latin typeface="Cambria Math" panose="02040503050406030204" pitchFamily="18" charset="0"/>
                          </a:rPr>
                          <m:t>+</m:t>
                        </m:r>
                        <m:r>
                          <m:rPr>
                            <m:sty m:val="p"/>
                          </m:rPr>
                          <a:rPr lang="en-US" altLang="zh-CN" sz="2000" b="0" i="0" smtClean="0">
                            <a:solidFill>
                              <a:schemeClr val="tx1"/>
                            </a:solidFill>
                            <a:latin typeface="Cambria Math" panose="02040503050406030204" pitchFamily="18" charset="0"/>
                          </a:rPr>
                          <m:t>Δ</m:t>
                        </m:r>
                        <m:r>
                          <a:rPr lang="en-US" altLang="zh-CN" sz="2000" b="0" i="1" smtClean="0">
                            <a:solidFill>
                              <a:schemeClr val="tx1"/>
                            </a:solidFill>
                            <a:latin typeface="Cambria Math" panose="02040503050406030204" pitchFamily="18" charset="0"/>
                          </a:rPr>
                          <m:t>𝑥</m:t>
                        </m:r>
                      </m:oMath>
                    </m:oMathPara>
                  </a14:m>
                  <a:endParaRPr lang="zh-CN" altLang="en-US" sz="2000" dirty="0">
                    <a:solidFill>
                      <a:schemeClr val="tx1"/>
                    </a:solidFill>
                  </a:endParaRPr>
                </a:p>
              </p:txBody>
            </p:sp>
          </mc:Choice>
          <mc:Fallback>
            <p:sp>
              <p:nvSpPr>
                <p:cNvPr id="36" name="文本框 35"/>
                <p:cNvSpPr txBox="1">
                  <a:spLocks noRot="1" noChangeAspect="1" noMove="1" noResize="1" noEditPoints="1" noAdjustHandles="1" noChangeArrowheads="1" noChangeShapeType="1" noTextEdit="1"/>
                </p:cNvSpPr>
                <p:nvPr/>
              </p:nvSpPr>
              <p:spPr>
                <a:xfrm>
                  <a:off x="7441400" y="5798720"/>
                  <a:ext cx="1363971" cy="519394"/>
                </a:xfrm>
                <a:prstGeom prst="rect">
                  <a:avLst/>
                </a:prstGeom>
                <a:blipFill>
                  <a:blip r:embed="rId14"/>
                  <a:stretch>
                    <a:fillRect b="-4615"/>
                  </a:stretch>
                </a:blipFill>
              </p:spPr>
              <p:txBody>
                <a:bodyPr/>
                <a:lstStyle/>
                <a:p>
                  <a:r>
                    <a:rPr lang="zh-CN" altLang="en-US">
                      <a:noFill/>
                    </a:rPr>
                    <a:t> </a:t>
                  </a:r>
                </a:p>
              </p:txBody>
            </p:sp>
          </mc:Fallback>
        </mc:AlternateContent>
        <p:sp>
          <p:nvSpPr>
            <p:cNvPr id="37" name="弧形 36"/>
            <p:cNvSpPr/>
            <p:nvPr/>
          </p:nvSpPr>
          <p:spPr>
            <a:xfrm>
              <a:off x="5390209" y="5388068"/>
              <a:ext cx="360040" cy="792088"/>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8" name="文本框 37"/>
                <p:cNvSpPr txBox="1"/>
                <p:nvPr/>
              </p:nvSpPr>
              <p:spPr>
                <a:xfrm>
                  <a:off x="5525864" y="5304332"/>
                  <a:ext cx="6440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𝛼</m:t>
                        </m:r>
                      </m:oMath>
                    </m:oMathPara>
                  </a14:m>
                  <a:endParaRPr lang="zh-CN" altLang="en-US" sz="2000" dirty="0">
                    <a:solidFill>
                      <a:schemeClr val="tx1"/>
                    </a:solidFill>
                  </a:endParaRPr>
                </a:p>
              </p:txBody>
            </p:sp>
          </mc:Choice>
          <mc:Fallback>
            <p:sp>
              <p:nvSpPr>
                <p:cNvPr id="38" name="文本框 37"/>
                <p:cNvSpPr txBox="1">
                  <a:spLocks noRot="1" noChangeAspect="1" noMove="1" noResize="1" noEditPoints="1" noAdjustHandles="1" noChangeArrowheads="1" noChangeShapeType="1" noTextEdit="1"/>
                </p:cNvSpPr>
                <p:nvPr/>
              </p:nvSpPr>
              <p:spPr>
                <a:xfrm>
                  <a:off x="5525864" y="5304332"/>
                  <a:ext cx="644004" cy="400110"/>
                </a:xfrm>
                <a:prstGeom prst="rect">
                  <a:avLst/>
                </a:prstGeom>
                <a:blipFill>
                  <a:blip r:embed="rId15"/>
                  <a:stretch>
                    <a:fillRect b="-156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p:cNvSpPr txBox="1"/>
                <p:nvPr/>
              </p:nvSpPr>
              <p:spPr>
                <a:xfrm>
                  <a:off x="9352573" y="2354207"/>
                  <a:ext cx="6440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𝑇</m:t>
                        </m:r>
                      </m:oMath>
                    </m:oMathPara>
                  </a14:m>
                  <a:endParaRPr lang="zh-CN" altLang="en-US" sz="2000" dirty="0">
                    <a:solidFill>
                      <a:schemeClr val="tx1"/>
                    </a:solidFill>
                  </a:endParaRPr>
                </a:p>
              </p:txBody>
            </p:sp>
          </mc:Choice>
          <mc:Fallback>
            <p:sp>
              <p:nvSpPr>
                <p:cNvPr id="39" name="文本框 38"/>
                <p:cNvSpPr txBox="1">
                  <a:spLocks noRot="1" noChangeAspect="1" noMove="1" noResize="1" noEditPoints="1" noAdjustHandles="1" noChangeArrowheads="1" noChangeShapeType="1" noTextEdit="1"/>
                </p:cNvSpPr>
                <p:nvPr/>
              </p:nvSpPr>
              <p:spPr>
                <a:xfrm>
                  <a:off x="9352573" y="2354207"/>
                  <a:ext cx="644004" cy="400110"/>
                </a:xfrm>
                <a:prstGeom prst="rect">
                  <a:avLst/>
                </a:prstGeom>
                <a:blipFill>
                  <a:blip r:embed="rId16"/>
                  <a:stretch>
                    <a:fillRect b="-26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24447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微分的四则运算</a:t>
                </a:r>
                <a:endParaRPr lang="en-US" altLang="zh-CN" dirty="0" smtClean="0"/>
              </a:p>
              <a:p>
                <a:r>
                  <a:rPr lang="zh-CN" altLang="en-US" dirty="0" smtClean="0"/>
                  <a:t>从导数的四则运算可知</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𝑣</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𝑣</m:t>
                          </m:r>
                          <m:r>
                            <m:rPr>
                              <m:sty m:val="p"/>
                            </m:rPr>
                            <a:rPr lang="en-US" altLang="zh-CN" i="0">
                              <a:latin typeface="Cambria Math" panose="02040503050406030204" pitchFamily="18" charset="0"/>
                            </a:rPr>
                            <m:t>d</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𝑢</m:t>
                          </m:r>
                          <m:r>
                            <m:rPr>
                              <m:sty m:val="p"/>
                            </m:rPr>
                            <a:rPr lang="en-US" altLang="zh-CN" i="0">
                              <a:latin typeface="Cambria Math" panose="02040503050406030204" pitchFamily="18" charset="0"/>
                            </a:rPr>
                            <m:t>d</m:t>
                          </m:r>
                          <m:r>
                            <a:rPr lang="en-US" altLang="zh-CN" i="1">
                              <a:latin typeface="Cambria Math" panose="02040503050406030204" pitchFamily="18" charset="0"/>
                            </a:rPr>
                            <m:t>𝑣</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oMath>
                  </m:oMathPara>
                </a14:m>
                <a:endParaRPr lang="en-US" altLang="zh-CN" dirty="0" smtClean="0"/>
              </a:p>
              <a:p>
                <a:r>
                  <a:rPr lang="zh-CN" altLang="en-US" dirty="0" smtClean="0">
                    <a:solidFill>
                      <a:srgbClr val="0000FF"/>
                    </a:solidFill>
                  </a:rPr>
                  <a:t>证明</a:t>
                </a:r>
                <a:r>
                  <a:rPr lang="zh-CN" altLang="en-US" dirty="0" smtClean="0"/>
                  <a:t> </a:t>
                </a:r>
                <a14:m>
                  <m:oMath xmlns:m="http://schemas.openxmlformats.org/officeDocument/2006/math">
                    <m:r>
                      <m:rPr>
                        <m:sty m:val="p"/>
                      </m:rPr>
                      <a:rPr lang="en-US" altLang="zh-CN">
                        <a:latin typeface="Cambria Math" panose="02040503050406030204" pitchFamily="18" charset="0"/>
                      </a:rPr>
                      <m:t>d</m:t>
                    </m:r>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sup>
                        <m:r>
                          <a:rPr lang="en-US" altLang="zh-CN" b="0" i="1" smtClean="0">
                            <a:latin typeface="Cambria Math" panose="02040503050406030204" pitchFamily="18" charset="0"/>
                          </a:rPr>
                          <m:t>′</m:t>
                        </m:r>
                      </m:sup>
                    </m:sSup>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d</m:t>
                    </m:r>
                    <m:r>
                      <a:rPr lang="en-US" altLang="zh-CN" i="1">
                        <a:latin typeface="Cambria Math" panose="02040503050406030204" pitchFamily="18" charset="0"/>
                      </a:rPr>
                      <m:t>𝑢</m:t>
                    </m:r>
                    <m:r>
                      <a:rPr lang="en-US" altLang="zh-CN" i="1">
                        <a:latin typeface="Cambria Math" panose="02040503050406030204" pitchFamily="18" charset="0"/>
                      </a:rPr>
                      <m:t>±</m:t>
                    </m:r>
                    <m:r>
                      <m:rPr>
                        <m:sty m:val="p"/>
                      </m:rPr>
                      <a:rPr lang="en-US" altLang="zh-CN">
                        <a:latin typeface="Cambria Math" panose="02040503050406030204" pitchFamily="18" charset="0"/>
                      </a:rPr>
                      <m:t>d</m:t>
                    </m:r>
                    <m:r>
                      <a:rPr lang="en-US" altLang="zh-CN" i="1">
                        <a:latin typeface="Cambria Math" panose="02040503050406030204" pitchFamily="18" charset="0"/>
                      </a:rPr>
                      <m:t>𝑣</m:t>
                    </m:r>
                  </m:oMath>
                </a14:m>
                <a:r>
                  <a:rPr lang="en-US" altLang="zh-CN" dirty="0" smtClean="0"/>
                  <a:t>, </a:t>
                </a:r>
                <a:r>
                  <a:rPr lang="zh-CN" altLang="en-US" dirty="0" smtClean="0"/>
                  <a:t>其它情形类似</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465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微分形式的不变性</a:t>
                </a:r>
                <a:endParaRPr lang="en-US" altLang="zh-CN" dirty="0" smtClean="0">
                  <a:solidFill>
                    <a:srgbClr val="00B050"/>
                  </a:solidFill>
                </a:endParaRPr>
              </a:p>
              <a:p>
                <a:r>
                  <a:rPr lang="zh-CN" altLang="en-US" dirty="0" smtClean="0"/>
                  <a:t>设函数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oMath>
                </a14:m>
                <a:r>
                  <a:rPr lang="zh-CN" altLang="en-US" dirty="0" smtClean="0"/>
                  <a:t> 可微</a:t>
                </a:r>
                <a:r>
                  <a:rPr lang="en-US" altLang="zh-CN" dirty="0" smtClean="0"/>
                  <a:t>.</a:t>
                </a:r>
              </a:p>
              <a:p>
                <a:r>
                  <a:rPr lang="zh-CN" altLang="en-US" dirty="0" smtClean="0"/>
                  <a:t>如果 </a:t>
                </a:r>
                <a14:m>
                  <m:oMath xmlns:m="http://schemas.openxmlformats.org/officeDocument/2006/math">
                    <m:r>
                      <a:rPr lang="en-US" altLang="zh-CN" b="0" i="1" smtClean="0">
                        <a:latin typeface="Cambria Math" panose="02040503050406030204" pitchFamily="18" charset="0"/>
                      </a:rPr>
                      <m:t>𝑢</m:t>
                    </m:r>
                  </m:oMath>
                </a14:m>
                <a:r>
                  <a:rPr lang="zh-CN" altLang="en-US" dirty="0" smtClean="0"/>
                  <a:t> 是自变量</a:t>
                </a:r>
                <a:r>
                  <a:rPr lang="en-US" altLang="zh-CN" dirty="0" smtClean="0"/>
                  <a:t>, </a:t>
                </a:r>
                <a:r>
                  <a:rPr lang="zh-CN" altLang="en-US" dirty="0" smtClean="0"/>
                  <a:t>则有 </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oMath>
                </a14:m>
                <a:r>
                  <a:rPr lang="en-US" altLang="zh-CN" dirty="0" smtClean="0"/>
                  <a:t>.</a:t>
                </a:r>
              </a:p>
              <a:p>
                <a:r>
                  <a:rPr lang="zh-CN" altLang="en-US" dirty="0" smtClean="0"/>
                  <a:t>如果 </a:t>
                </a:r>
                <a14:m>
                  <m:oMath xmlns:m="http://schemas.openxmlformats.org/officeDocument/2006/math">
                    <m:r>
                      <a:rPr lang="en-US" altLang="zh-CN" b="0" i="1" smtClean="0">
                        <a:latin typeface="Cambria Math" panose="02040503050406030204" pitchFamily="18" charset="0"/>
                      </a:rPr>
                      <m:t>𝑢</m:t>
                    </m:r>
                  </m:oMath>
                </a14:m>
                <a:r>
                  <a:rPr lang="zh-CN" altLang="en-US" dirty="0" smtClean="0"/>
                  <a:t> 是另一变量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的可微函数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oMath>
                </a14:m>
                <a:r>
                  <a:rPr lang="zh-CN" altLang="en-US" dirty="0" smtClean="0"/>
                  <a:t> 是复合函数</a:t>
                </a:r>
                <a:r>
                  <a:rPr lang="en-US" altLang="zh-CN" dirty="0" smtClean="0"/>
                  <a:t>. </a:t>
                </a:r>
                <a:r>
                  <a:rPr lang="zh-CN" altLang="en-US" dirty="0" smtClean="0"/>
                  <a:t>因此 </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d>
                      </m:e>
                      <m:sup>
                        <m:r>
                          <a:rPr lang="en-US" altLang="zh-CN" b="0" i="1" smtClean="0">
                            <a:latin typeface="Cambria Math" panose="02040503050406030204" pitchFamily="18" charset="0"/>
                          </a:rPr>
                          <m:t>′</m:t>
                        </m:r>
                      </m:sup>
                    </m:sSup>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𝜑</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endParaRPr lang="en-US" altLang="zh-CN" b="0" dirty="0" smtClean="0"/>
              </a:p>
              <a:p>
                <a:r>
                  <a:rPr lang="zh-CN" altLang="en-US" dirty="0" smtClean="0"/>
                  <a:t>这表明</a:t>
                </a:r>
                <a:r>
                  <a:rPr lang="zh-CN" altLang="en-US" dirty="0" smtClean="0">
                    <a:solidFill>
                      <a:srgbClr val="FF0000"/>
                    </a:solidFill>
                  </a:rPr>
                  <a:t>不论 </a:t>
                </a:r>
                <a14:m>
                  <m:oMath xmlns:m="http://schemas.openxmlformats.org/officeDocument/2006/math">
                    <m:r>
                      <a:rPr lang="en-US" altLang="zh-CN" b="0" i="1" smtClean="0">
                        <a:solidFill>
                          <a:srgbClr val="FF0000"/>
                        </a:solidFill>
                        <a:latin typeface="Cambria Math" panose="02040503050406030204" pitchFamily="18" charset="0"/>
                      </a:rPr>
                      <m:t>𝑢</m:t>
                    </m:r>
                  </m:oMath>
                </a14:m>
                <a:r>
                  <a:rPr lang="en-US" altLang="zh-CN" dirty="0" smtClean="0">
                    <a:solidFill>
                      <a:srgbClr val="FF0000"/>
                    </a:solidFill>
                  </a:rPr>
                  <a:t> </a:t>
                </a:r>
                <a:r>
                  <a:rPr lang="zh-CN" altLang="en-US" dirty="0" smtClean="0">
                    <a:solidFill>
                      <a:srgbClr val="FF0000"/>
                    </a:solidFill>
                  </a:rPr>
                  <a:t>是自变量还是中间变量</a:t>
                </a:r>
                <a:r>
                  <a:rPr lang="en-US" altLang="zh-CN" dirty="0" smtClean="0">
                    <a:solidFill>
                      <a:srgbClr val="FF0000"/>
                    </a:solidFill>
                  </a:rPr>
                  <a:t>, </a:t>
                </a:r>
                <a:r>
                  <a:rPr lang="zh-CN" altLang="en-US" dirty="0" smtClean="0">
                    <a:solidFill>
                      <a:srgbClr val="FF0000"/>
                    </a:solidFill>
                  </a:rPr>
                  <a:t>总有 </a:t>
                </a:r>
                <a14:m>
                  <m:oMath xmlns:m="http://schemas.openxmlformats.org/officeDocument/2006/math">
                    <m:r>
                      <m:rPr>
                        <m:sty m:val="p"/>
                      </m:rPr>
                      <a:rPr lang="en-US" altLang="zh-CN" b="0" i="0" smtClean="0">
                        <a:solidFill>
                          <a:srgbClr val="FF0000"/>
                        </a:solidFill>
                        <a:latin typeface="Cambria Math" panose="02040503050406030204" pitchFamily="18" charset="0"/>
                      </a:rPr>
                      <m:t>d</m:t>
                    </m:r>
                    <m:r>
                      <a:rPr lang="en-US" altLang="zh-CN" b="0" i="1" smtClean="0">
                        <a:solidFill>
                          <a:srgbClr val="FF0000"/>
                        </a:solidFill>
                        <a:latin typeface="Cambria Math" panose="02040503050406030204" pitchFamily="18" charset="0"/>
                      </a:rPr>
                      <m:t>𝑦</m:t>
                    </m:r>
                    <m:r>
                      <a:rPr lang="en-US" altLang="zh-CN" b="0" i="1" smtClean="0">
                        <a:solidFill>
                          <a:srgbClr val="FF0000"/>
                        </a:solidFill>
                        <a:latin typeface="Cambria Math" panose="02040503050406030204" pitchFamily="18" charset="0"/>
                      </a:rPr>
                      <m:t>=</m:t>
                    </m:r>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𝑓</m:t>
                        </m:r>
                      </m:e>
                      <m:sup>
                        <m:r>
                          <a:rPr lang="en-US" altLang="zh-CN" b="0" i="1" smtClean="0">
                            <a:solidFill>
                              <a:srgbClr val="FF0000"/>
                            </a:solidFill>
                            <a:latin typeface="Cambria Math" panose="02040503050406030204" pitchFamily="18" charset="0"/>
                          </a:rPr>
                          <m:t>′</m:t>
                        </m:r>
                      </m:sup>
                    </m:sSup>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𝑢</m:t>
                        </m:r>
                      </m:e>
                    </m:d>
                    <m:r>
                      <m:rPr>
                        <m:sty m:val="p"/>
                      </m:rPr>
                      <a:rPr lang="en-US" altLang="zh-CN" b="0" i="0" smtClean="0">
                        <a:solidFill>
                          <a:srgbClr val="FF0000"/>
                        </a:solidFill>
                        <a:latin typeface="Cambria Math" panose="02040503050406030204" pitchFamily="18" charset="0"/>
                      </a:rPr>
                      <m:t>d</m:t>
                    </m:r>
                    <m:r>
                      <a:rPr lang="en-US" altLang="zh-CN" b="0" i="1" smtClean="0">
                        <a:solidFill>
                          <a:srgbClr val="FF0000"/>
                        </a:solidFill>
                        <a:latin typeface="Cambria Math" panose="02040503050406030204" pitchFamily="18" charset="0"/>
                      </a:rPr>
                      <m:t>𝑢</m:t>
                    </m:r>
                  </m:oMath>
                </a14:m>
                <a:r>
                  <a:rPr lang="en-US" altLang="zh-CN" dirty="0" smtClean="0"/>
                  <a:t>. </a:t>
                </a:r>
                <a:r>
                  <a:rPr lang="zh-CN" altLang="en-US" dirty="0" smtClean="0"/>
                  <a:t>这一性质称为</a:t>
                </a:r>
                <a:r>
                  <a:rPr lang="zh-CN" altLang="en-US" dirty="0" smtClean="0">
                    <a:solidFill>
                      <a:srgbClr val="00B050"/>
                    </a:solidFill>
                  </a:rPr>
                  <a:t>微分形式的不变性</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645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求 </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4</m:t>
                            </m:r>
                          </m:den>
                        </m:f>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=−0.1</m:t>
                        </m:r>
                      </m:sub>
                    </m:sSub>
                  </m:oMath>
                </a14:m>
                <a:r>
                  <a:rPr lang="en-US" altLang="zh-CN" dirty="0" smtClean="0"/>
                  <a:t>.</a:t>
                </a:r>
              </a:p>
              <a:p>
                <a:r>
                  <a:rPr lang="zh-CN" altLang="en-US" dirty="0" smtClean="0">
                    <a:solidFill>
                      <a:srgbClr val="0000FF"/>
                    </a:solidFill>
                  </a:rPr>
                  <a:t>解</a:t>
                </a:r>
                <a:r>
                  <a:rPr lang="zh-CN" altLang="en-US" dirty="0" smtClean="0"/>
                  <a:t> 根据微分公式我们只要求出函数的导数</a:t>
                </a:r>
                <a:r>
                  <a:rPr lang="en-US" altLang="zh-CN" dirty="0" smtClean="0"/>
                  <a:t>, </a:t>
                </a:r>
                <a:r>
                  <a:rPr lang="zh-CN" altLang="en-US" dirty="0" smtClean="0"/>
                  <a:t>就可以求得函数的微分</a:t>
                </a:r>
                <a:r>
                  <a:rPr lang="en-US" altLang="zh-CN" dirty="0" smtClean="0"/>
                  <a:t>.</a:t>
                </a:r>
              </a:p>
              <a:p>
                <a:r>
                  <a:rPr lang="zh-CN" altLang="en-US" dirty="0" smtClean="0"/>
                  <a:t>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e>
                    </m:d>
                  </m:oMath>
                </a14:m>
                <a:r>
                  <a:rPr lang="en-US" altLang="zh-CN" dirty="0" smtClean="0"/>
                  <a:t>, </a:t>
                </a:r>
                <a:r>
                  <a:rPr lang="zh-CN" altLang="en-US" dirty="0" smtClean="0"/>
                  <a:t>因此 </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oMath>
                </a14:m>
                <a:r>
                  <a:rPr lang="en-US" altLang="zh-CN" dirty="0" smtClean="0"/>
                  <a:t>.</a:t>
                </a:r>
              </a:p>
              <a:p>
                <a:r>
                  <a:rPr lang="zh-CN" altLang="en-US" dirty="0" smtClean="0"/>
                  <a:t>我们也可以直接由微分形式的四则运算得</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d</m:t>
                      </m:r>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m:rPr>
                          <m:sty m:val="p"/>
                        </m:rPr>
                        <a:rPr lang="en-US" altLang="zh-CN">
                          <a:latin typeface="Cambria Math" panose="02040503050406030204" pitchFamily="18" charset="0"/>
                        </a:rPr>
                        <m:t>d</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r>
                        <m:rPr>
                          <m:sty m:val="p"/>
                        </m:rPr>
                        <a:rPr lang="en-US" altLang="zh-CN" b="0" i="0" smtClean="0">
                          <a:latin typeface="Cambria Math" panose="02040503050406030204" pitchFamily="18" charset="0"/>
                        </a:rPr>
                        <m:t>d</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r>
                        <a:rPr lang="en-US" altLang="zh-CN" b="0" i="0"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oMath>
                  </m:oMathPara>
                </a14:m>
                <a:endParaRPr lang="en-US" altLang="zh-CN" b="0"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e>
                      </m:d>
                      <m:r>
                        <m:rPr>
                          <m:sty m:val="p"/>
                        </m:rPr>
                        <a:rPr lang="en-US" altLang="zh-CN">
                          <a:latin typeface="Cambria Math" panose="02040503050406030204" pitchFamily="18" charset="0"/>
                        </a:rPr>
                        <m:t>d</m:t>
                      </m:r>
                      <m:r>
                        <a:rPr lang="en-US" altLang="zh-CN" i="1">
                          <a:latin typeface="Cambria Math" panose="02040503050406030204" pitchFamily="18" charset="0"/>
                        </a:rPr>
                        <m:t>𝑥</m:t>
                      </m:r>
                      <m:r>
                        <a:rPr lang="en-US" altLang="zh-CN" b="0" i="0" smtClean="0">
                          <a:latin typeface="Cambria Math" panose="02040503050406030204" pitchFamily="18" charset="0"/>
                        </a:rPr>
                        <m:t>.</m:t>
                      </m:r>
                    </m:oMath>
                  </m:oMathPara>
                </a14:m>
                <a:endParaRPr lang="en-US" altLang="zh-CN" dirty="0"/>
              </a:p>
              <a:p>
                <a:r>
                  <a:rPr lang="zh-CN" altLang="en-US" dirty="0" smtClean="0"/>
                  <a:t>于是 </a:t>
                </a:r>
                <a14:m>
                  <m:oMath xmlns:m="http://schemas.openxmlformats.org/officeDocument/2006/math">
                    <m:r>
                      <m:rPr>
                        <m:sty m:val="p"/>
                      </m:rPr>
                      <a:rPr lang="en-US" altLang="zh-CN">
                        <a:latin typeface="Cambria Math" panose="02040503050406030204" pitchFamily="18" charset="0"/>
                      </a:rPr>
                      <m:t>d</m:t>
                    </m:r>
                    <m:r>
                      <a:rPr lang="en-US" altLang="zh-CN" i="1">
                        <a:latin typeface="Cambria Math" panose="02040503050406030204" pitchFamily="18" charset="0"/>
                      </a:rPr>
                      <m:t>𝑦</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4</m:t>
                            </m:r>
                          </m:den>
                        </m:f>
                      </m:sub>
                    </m:sSub>
                    <m:r>
                      <a:rPr lang="en-US" altLang="zh-CN"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e>
                    </m:d>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4</m:t>
                            </m:r>
                          </m:den>
                        </m:f>
                      </m:sub>
                    </m:sSub>
                    <m:r>
                      <m:rPr>
                        <m:sty m:val="p"/>
                      </m:rPr>
                      <a:rPr lang="en-US" altLang="zh-CN">
                        <a:latin typeface="Cambria Math" panose="02040503050406030204" pitchFamily="18" charset="0"/>
                      </a:rPr>
                      <m:t>d</m:t>
                    </m:r>
                    <m:r>
                      <a:rPr lang="en-US" altLang="zh-CN" i="1">
                        <a:latin typeface="Cambria Math" panose="02040503050406030204" pitchFamily="18" charset="0"/>
                      </a:rPr>
                      <m:t>𝑥</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4</m:t>
                            </m:r>
                          </m:den>
                        </m:f>
                      </m:sup>
                    </m:sSup>
                    <m:r>
                      <m:rPr>
                        <m:sty m:val="p"/>
                      </m:rPr>
                      <a:rPr lang="en-US" altLang="zh-CN">
                        <a:latin typeface="Cambria Math" panose="02040503050406030204" pitchFamily="18" charset="0"/>
                      </a:rPr>
                      <m:t>d</m:t>
                    </m:r>
                    <m:r>
                      <a:rPr lang="en-US" altLang="zh-CN" i="1">
                        <a:latin typeface="Cambria Math" panose="02040503050406030204" pitchFamily="18" charset="0"/>
                      </a:rPr>
                      <m:t>𝑥</m:t>
                    </m:r>
                    <m:r>
                      <a:rPr lang="en-US" altLang="zh-CN" b="0" i="0" smtClean="0">
                        <a:latin typeface="Cambria Math" panose="02040503050406030204" pitchFamily="18" charset="0"/>
                      </a:rPr>
                      <m:t>,</m:t>
                    </m:r>
                  </m:oMath>
                </a14:m>
                <a:endParaRPr lang="en-US" altLang="zh-CN" dirty="0" smtClean="0"/>
              </a:p>
              <a:p>
                <a14:m>
                  <m:oMath xmlns:m="http://schemas.openxmlformats.org/officeDocument/2006/math">
                    <m:r>
                      <m:rPr>
                        <m:sty m:val="p"/>
                      </m:rPr>
                      <a:rPr lang="en-US" altLang="zh-CN">
                        <a:latin typeface="Cambria Math" panose="02040503050406030204" pitchFamily="18" charset="0"/>
                      </a:rPr>
                      <m:t>d</m:t>
                    </m:r>
                    <m:r>
                      <a:rPr lang="en-US" altLang="zh-CN" i="1">
                        <a:latin typeface="Cambria Math" panose="02040503050406030204" pitchFamily="18" charset="0"/>
                      </a:rPr>
                      <m:t>𝑦</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4</m:t>
                            </m:r>
                          </m:den>
                        </m:f>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=−0.1</m:t>
                        </m:r>
                      </m:sub>
                    </m:sSub>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4</m:t>
                            </m:r>
                          </m:den>
                        </m:f>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=−0.1</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4</m:t>
                            </m:r>
                          </m:den>
                        </m:f>
                      </m:sup>
                    </m:sSup>
                    <m:r>
                      <a:rPr lang="en-US" altLang="zh-CN" b="0" i="1" smtClean="0">
                        <a:latin typeface="Cambria Math" panose="02040503050406030204" pitchFamily="18" charset="0"/>
                      </a:rPr>
                      <m:t>.</m:t>
                    </m:r>
                  </m:oMath>
                </a14:m>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94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397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arctan</m:t>
                            </m:r>
                          </m:fName>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d>
                          </m:e>
                        </m:func>
                      </m:sup>
                    </m:sSup>
                  </m:oMath>
                </a14:m>
                <a:r>
                  <a:rPr lang="en-US" altLang="zh-CN" dirty="0" smtClean="0"/>
                  <a:t>, </a:t>
                </a:r>
                <a:r>
                  <a:rPr lang="zh-CN" altLang="en-US" dirty="0" smtClean="0"/>
                  <a:t>利用微分运算求 </a:t>
                </a:r>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oMath>
                </a14:m>
                <a:r>
                  <a:rPr lang="en-US" altLang="zh-CN" dirty="0" smtClean="0"/>
                  <a:t> </a:t>
                </a:r>
                <a:r>
                  <a:rPr lang="zh-CN" altLang="en-US" dirty="0" smtClean="0"/>
                  <a:t>并求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smtClean="0"/>
                  <a:t>.</a:t>
                </a:r>
              </a:p>
              <a:p>
                <a:r>
                  <a:rPr lang="zh-CN" altLang="en-US" dirty="0" smtClean="0">
                    <a:solidFill>
                      <a:srgbClr val="0000FF"/>
                    </a:solidFill>
                  </a:rPr>
                  <a:t>解</a:t>
                </a:r>
                <a:r>
                  <a:rPr lang="zh-CN" altLang="en-US" dirty="0" smtClean="0"/>
                  <a:t> </a:t>
                </a:r>
                <a14:m>
                  <m:oMath xmlns:m="http://schemas.openxmlformats.org/officeDocument/2006/math">
                    <m:r>
                      <m:rPr>
                        <m:sty m:val="p"/>
                      </m:rPr>
                      <a:rPr lang="en-US" altLang="zh-CN" sz="2800" smtClean="0">
                        <a:latin typeface="Cambria Math" panose="02040503050406030204" pitchFamily="18" charset="0"/>
                      </a:rPr>
                      <m:t>d</m:t>
                    </m:r>
                    <m:r>
                      <a:rPr lang="en-US" altLang="zh-CN" sz="2800" i="1">
                        <a:latin typeface="Cambria Math" panose="02040503050406030204" pitchFamily="18" charset="0"/>
                      </a:rPr>
                      <m:t>𝑦</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arctan</m:t>
                            </m:r>
                          </m:fName>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d>
                          </m:e>
                        </m:func>
                      </m:sup>
                    </m:sSup>
                    <m:r>
                      <m:rPr>
                        <m:sty m:val="p"/>
                      </m:rPr>
                      <a:rPr lang="en-US" altLang="zh-CN" sz="2800">
                        <a:latin typeface="Cambria Math" panose="02040503050406030204" pitchFamily="18" charset="0"/>
                      </a:rPr>
                      <m:t>d</m:t>
                    </m:r>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arctan</m:t>
                            </m:r>
                          </m:fName>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d>
                          </m:e>
                        </m:func>
                      </m:e>
                    </m:d>
                    <m:r>
                      <a:rPr lang="en-US" altLang="zh-CN" sz="2800" b="0" i="0" smtClean="0">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arctan</m:t>
                            </m:r>
                          </m:fName>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d>
                          </m:e>
                        </m:func>
                      </m:sup>
                    </m:sSup>
                    <m:r>
                      <a:rPr lang="en-US" altLang="zh-CN" sz="2800" b="0" i="1" smtClean="0">
                        <a:latin typeface="Cambria Math" panose="02040503050406030204" pitchFamily="18" charset="0"/>
                      </a:rPr>
                      <m:t>⋅</m:t>
                    </m:r>
                    <m:f>
                      <m:fPr>
                        <m:ctrlPr>
                          <a:rPr lang="en-US" altLang="zh-CN" sz="2800" b="0" i="0" smtClean="0">
                            <a:latin typeface="Cambria Math" panose="02040503050406030204" pitchFamily="18" charset="0"/>
                          </a:rPr>
                        </m:ctrlPr>
                      </m:fPr>
                      <m:num>
                        <m:r>
                          <m:rPr>
                            <m:sty m:val="p"/>
                          </m:rPr>
                          <a:rPr lang="en-US" altLang="zh-CN" sz="2800" b="0" i="0" smtClean="0">
                            <a:latin typeface="Cambria Math" panose="02040503050406030204" pitchFamily="18" charset="0"/>
                          </a:rPr>
                          <m:t>d</m:t>
                        </m:r>
                        <m:d>
                          <m:dPr>
                            <m:ctrlPr>
                              <a:rPr lang="en-US" altLang="zh-CN" sz="2800" b="0" i="0"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e>
                        </m:d>
                      </m:num>
                      <m:den>
                        <m:r>
                          <a:rPr lang="en-US" altLang="zh-CN" sz="2800" b="0" i="0" smtClean="0">
                            <a:latin typeface="Cambria Math" panose="02040503050406030204" pitchFamily="18" charset="0"/>
                          </a:rPr>
                          <m:t>1+</m:t>
                        </m:r>
                        <m:sSup>
                          <m:sSupPr>
                            <m:ctrlPr>
                              <a:rPr lang="en-US" altLang="zh-CN" sz="2800" b="0" i="0"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0" smtClean="0">
                                <a:latin typeface="Cambria Math" panose="02040503050406030204" pitchFamily="18" charset="0"/>
                              </a:rPr>
                              <m:t>4</m:t>
                            </m:r>
                          </m:sup>
                        </m:sSup>
                      </m:den>
                    </m:f>
                    <m:r>
                      <a:rPr lang="en-US" altLang="zh-CN" sz="2800" b="0" i="0" smtClean="0">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arctan</m:t>
                            </m:r>
                          </m:fName>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d>
                          </m:e>
                        </m:func>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𝑥</m:t>
                        </m:r>
                        <m:r>
                          <m:rPr>
                            <m:sty m:val="p"/>
                          </m:rPr>
                          <a:rPr lang="en-US" altLang="zh-CN" sz="2800">
                            <a:latin typeface="Cambria Math" panose="02040503050406030204" pitchFamily="18" charset="0"/>
                          </a:rPr>
                          <m:t>d</m:t>
                        </m:r>
                        <m:r>
                          <a:rPr lang="en-US" altLang="zh-CN" sz="2800" b="0" i="1" smtClean="0">
                            <a:latin typeface="Cambria Math" panose="02040503050406030204" pitchFamily="18" charset="0"/>
                          </a:rPr>
                          <m:t>𝑥</m:t>
                        </m:r>
                      </m:num>
                      <m:den>
                        <m:r>
                          <a:rPr lang="en-US" altLang="zh-CN" sz="2800">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a:latin typeface="Cambria Math" panose="02040503050406030204" pitchFamily="18" charset="0"/>
                              </a:rPr>
                              <m:t>4</m:t>
                            </m:r>
                          </m:sup>
                        </m:sSup>
                      </m:den>
                    </m:f>
                  </m:oMath>
                </a14:m>
                <a:r>
                  <a:rPr lang="en-US" altLang="zh-CN" b="0" dirty="0" smtClean="0">
                    <a:latin typeface="Cambria Math" panose="02040503050406030204" pitchFamily="18" charset="0"/>
                  </a:rPr>
                  <a:t>, </a:t>
                </a:r>
                <a:r>
                  <a:rPr lang="zh-CN" altLang="en-US" b="0" dirty="0" smtClean="0"/>
                  <a:t>故 </a:t>
                </a:r>
                <a14:m>
                  <m:oMath xmlns:m="http://schemas.openxmlformats.org/officeDocument/2006/math">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𝑦</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e</m:t>
                        </m:r>
                      </m:e>
                      <m:sup>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arctan</m:t>
                            </m:r>
                          </m:fName>
                          <m:e>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d>
                          </m:e>
                        </m:func>
                      </m:sup>
                    </m:sSup>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r>
                          <a:rPr lang="en-US" altLang="zh-CN" sz="2800" i="1">
                            <a:latin typeface="Cambria Math" panose="02040503050406030204" pitchFamily="18" charset="0"/>
                          </a:rPr>
                          <m:t>𝑥</m:t>
                        </m:r>
                      </m:num>
                      <m:den>
                        <m:r>
                          <a:rPr lang="en-US" altLang="zh-CN" sz="2800">
                            <a:latin typeface="Cambria Math" panose="02040503050406030204" pitchFamily="18" charset="0"/>
                          </a:rPr>
                          <m:t>1+</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a:latin typeface="Cambria Math" panose="02040503050406030204" pitchFamily="18" charset="0"/>
                              </a:rPr>
                              <m:t>4</m:t>
                            </m:r>
                          </m:sup>
                        </m:sSup>
                      </m:den>
                    </m:f>
                  </m:oMath>
                </a14:m>
                <a:r>
                  <a:rPr lang="en-US" altLang="zh-CN" dirty="0" smtClean="0"/>
                  <a:t>.</a:t>
                </a:r>
              </a:p>
              <a:p>
                <a:r>
                  <a:rPr lang="zh-CN" altLang="en-US" dirty="0" smtClean="0"/>
                  <a:t>当函数较复杂时</a:t>
                </a:r>
                <a:r>
                  <a:rPr lang="en-US" altLang="zh-CN" dirty="0" smtClean="0"/>
                  <a:t>, </a:t>
                </a:r>
                <a:r>
                  <a:rPr lang="zh-CN" altLang="en-US" dirty="0" smtClean="0"/>
                  <a:t>这种利用微分反过来求导数的方法可以保持较高的计算准确率</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942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num>
                      <m:den>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d>
                      </m:den>
                    </m:f>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e>
                    </m:d>
                  </m:oMath>
                </a14:m>
                <a:r>
                  <a:rPr lang="en-US" altLang="zh-CN" dirty="0" smtClean="0"/>
                  <a:t>.</a:t>
                </a:r>
              </a:p>
              <a:p>
                <a:r>
                  <a:rPr lang="zh-CN" altLang="en-US" dirty="0" smtClean="0">
                    <a:solidFill>
                      <a:srgbClr val="0000FF"/>
                    </a:solidFill>
                  </a:rPr>
                  <a:t>解 </a:t>
                </a:r>
                <a14:m>
                  <m:oMath xmlns:m="http://schemas.openxmlformats.org/officeDocument/2006/math">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num>
                      <m:den>
                        <m:r>
                          <m:rPr>
                            <m:sty m:val="p"/>
                          </m:rPr>
                          <a:rPr lang="en-US" altLang="zh-CN" sz="2800">
                            <a:latin typeface="Cambria Math" panose="02040503050406030204" pitchFamily="18" charset="0"/>
                          </a:rPr>
                          <m:t>d</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d>
                      </m:den>
                    </m:f>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ln</m:t>
                            </m:r>
                          </m:fName>
                          <m:e>
                            <m:r>
                              <a:rPr lang="en-US" altLang="zh-CN" sz="2800" i="1">
                                <a:latin typeface="Cambria Math" panose="02040503050406030204" pitchFamily="18" charset="0"/>
                              </a:rPr>
                              <m:t>𝑥</m:t>
                            </m:r>
                          </m:e>
                        </m:func>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den>
                        </m:f>
                      </m:e>
                    </m:d>
                    <m:r>
                      <a:rPr lang="en-US" altLang="zh-CN" sz="3200" i="1">
                        <a:latin typeface="Cambria Math" panose="02040503050406030204" pitchFamily="18" charset="0"/>
                      </a:rPr>
                      <m:t>=</m:t>
                    </m:r>
                    <m:f>
                      <m:fPr>
                        <m:ctrlPr>
                          <a:rPr lang="en-US" altLang="zh-CN" sz="3200" b="0" i="1" smtClean="0">
                            <a:latin typeface="Cambria Math" panose="02040503050406030204" pitchFamily="18" charset="0"/>
                          </a:rPr>
                        </m:ctrlPr>
                      </m:fPr>
                      <m:num>
                        <m:d>
                          <m:dPr>
                            <m:ctrlPr>
                              <a:rPr lang="en-US" altLang="zh-CN" sz="3200" b="0" i="1" smtClean="0">
                                <a:latin typeface="Cambria Math" panose="02040503050406030204" pitchFamily="18" charset="0"/>
                              </a:rPr>
                            </m:ctrlPr>
                          </m:dPr>
                          <m:e>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𝑥</m:t>
                                </m:r>
                              </m:den>
                            </m:f>
                            <m:r>
                              <a:rPr lang="en-US" altLang="zh-CN" sz="3200" b="0" i="1" smtClean="0">
                                <a:latin typeface="Cambria Math" panose="02040503050406030204" pitchFamily="18" charset="0"/>
                              </a:rPr>
                              <m:t>−2⋅</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2</m:t>
                                </m:r>
                              </m:num>
                              <m:den>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𝑥</m:t>
                                    </m:r>
                                  </m:e>
                                  <m:sup>
                                    <m:r>
                                      <a:rPr lang="en-US" altLang="zh-CN" sz="3200" b="0" i="1" smtClean="0">
                                        <a:latin typeface="Cambria Math" panose="02040503050406030204" pitchFamily="18" charset="0"/>
                                      </a:rPr>
                                      <m:t>3</m:t>
                                    </m:r>
                                  </m:sup>
                                </m:sSup>
                              </m:den>
                            </m:f>
                          </m:e>
                        </m:d>
                        <m:r>
                          <m:rPr>
                            <m:sty m:val="p"/>
                          </m:rPr>
                          <a:rPr lang="en-US" altLang="zh-CN" sz="3200">
                            <a:latin typeface="Cambria Math" panose="02040503050406030204" pitchFamily="18" charset="0"/>
                          </a:rPr>
                          <m:t>d</m:t>
                        </m:r>
                        <m:r>
                          <a:rPr lang="en-US" altLang="zh-CN" sz="3200" i="1">
                            <a:latin typeface="Cambria Math" panose="02040503050406030204" pitchFamily="18" charset="0"/>
                          </a:rPr>
                          <m:t>𝑥</m:t>
                        </m:r>
                      </m:num>
                      <m:den>
                        <m:r>
                          <a:rPr lang="en-US" altLang="zh-CN" sz="3200" b="0" i="1" smtClean="0">
                            <a:latin typeface="Cambria Math" panose="02040503050406030204" pitchFamily="18" charset="0"/>
                          </a:rPr>
                          <m:t>2</m:t>
                        </m:r>
                        <m:r>
                          <a:rPr lang="en-US" altLang="zh-CN" sz="3200" b="0" i="1" smtClean="0">
                            <a:latin typeface="Cambria Math" panose="02040503050406030204" pitchFamily="18" charset="0"/>
                          </a:rPr>
                          <m:t>𝑥</m:t>
                        </m:r>
                        <m:r>
                          <m:rPr>
                            <m:sty m:val="p"/>
                          </m:rPr>
                          <a:rPr lang="en-US" altLang="zh-CN" sz="3200">
                            <a:latin typeface="Cambria Math" panose="02040503050406030204" pitchFamily="18" charset="0"/>
                          </a:rPr>
                          <m:t>d</m:t>
                        </m:r>
                        <m:r>
                          <a:rPr lang="en-US" altLang="zh-CN" sz="3200" b="0" i="1" smtClean="0">
                            <a:latin typeface="Cambria Math" panose="02040503050406030204" pitchFamily="18" charset="0"/>
                          </a:rPr>
                          <m:t>𝑥</m:t>
                        </m:r>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𝑥</m:t>
                            </m:r>
                          </m:e>
                          <m:sup>
                            <m:r>
                              <a:rPr lang="en-US" altLang="zh-CN" sz="3200" b="0" i="1" smtClean="0">
                                <a:latin typeface="Cambria Math" panose="02040503050406030204" pitchFamily="18" charset="0"/>
                              </a:rPr>
                              <m:t>2</m:t>
                            </m:r>
                          </m:sup>
                        </m:sSup>
                        <m:r>
                          <a:rPr lang="en-US" altLang="zh-CN" sz="3200" b="0" i="1" smtClean="0">
                            <a:latin typeface="Cambria Math" panose="02040503050406030204" pitchFamily="18" charset="0"/>
                          </a:rPr>
                          <m:t>−4</m:t>
                        </m:r>
                      </m:num>
                      <m:den>
                        <m:r>
                          <a:rPr lang="en-US" altLang="zh-CN" sz="3200" b="0" i="1" smtClean="0">
                            <a:latin typeface="Cambria Math" panose="02040503050406030204" pitchFamily="18" charset="0"/>
                          </a:rPr>
                          <m:t>2</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𝑥</m:t>
                            </m:r>
                          </m:e>
                          <m:sup>
                            <m:r>
                              <a:rPr lang="en-US" altLang="zh-CN" sz="3200" b="0" i="1" smtClean="0">
                                <a:latin typeface="Cambria Math" panose="02040503050406030204" pitchFamily="18" charset="0"/>
                              </a:rPr>
                              <m:t>4</m:t>
                            </m:r>
                          </m:sup>
                        </m:sSup>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2</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𝑥</m:t>
                            </m:r>
                          </m:e>
                          <m:sup>
                            <m:r>
                              <a:rPr lang="en-US" altLang="zh-CN" sz="3200" b="0" i="1" smtClean="0">
                                <a:latin typeface="Cambria Math" panose="02040503050406030204" pitchFamily="18" charset="0"/>
                              </a:rPr>
                              <m:t>2</m:t>
                            </m:r>
                          </m:sup>
                        </m:sSup>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2</m:t>
                        </m:r>
                      </m:num>
                      <m:den>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𝑥</m:t>
                            </m:r>
                          </m:e>
                          <m:sup>
                            <m:r>
                              <a:rPr lang="en-US" altLang="zh-CN" sz="3200" b="0" i="1" smtClean="0">
                                <a:latin typeface="Cambria Math" panose="02040503050406030204" pitchFamily="18" charset="0"/>
                              </a:rPr>
                              <m:t>4</m:t>
                            </m:r>
                          </m:sup>
                        </m:sSup>
                      </m:den>
                    </m:f>
                    <m:r>
                      <a:rPr lang="en-US" altLang="zh-CN" sz="3200" b="0" i="1" smtClean="0">
                        <a:latin typeface="Cambria Math" panose="02040503050406030204" pitchFamily="18" charset="0"/>
                      </a:rPr>
                      <m:t>.</m:t>
                    </m:r>
                  </m:oMath>
                </a14:m>
                <a:endParaRPr lang="en-US" altLang="zh-CN" dirty="0" smtClean="0"/>
              </a:p>
              <a:p>
                <a:r>
                  <a:rPr lang="zh-CN" altLang="en-US" dirty="0"/>
                  <a:t>也</a:t>
                </a:r>
                <a:r>
                  <a:rPr lang="zh-CN" altLang="en-US" dirty="0" smtClean="0"/>
                  <a:t>可以先做变量替换</a:t>
                </a:r>
                <a:r>
                  <a:rPr lang="en-US" altLang="zh-CN" dirty="0" smtClean="0"/>
                  <a:t>, </a:t>
                </a:r>
                <a:r>
                  <a:rPr lang="zh-CN" altLang="en-US" dirty="0" smtClean="0"/>
                  <a:t>设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oMath>
                </a14:m>
                <a:r>
                  <a:rPr lang="en-US" altLang="zh-CN" dirty="0" smtClean="0"/>
                  <a:t>, </a:t>
                </a:r>
                <a:r>
                  <a:rPr lang="zh-CN" altLang="en-US" dirty="0" smtClean="0"/>
                  <a:t>则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𝑡</m:t>
                        </m:r>
                      </m:e>
                    </m:func>
                    <m:r>
                      <a:rPr lang="en-US" altLang="zh-CN" b="0" i="1" smtClean="0">
                        <a:latin typeface="Cambria Math" panose="02040503050406030204" pitchFamily="18" charset="0"/>
                      </a:rPr>
                      <m:t>=2</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从而</a:t>
                </a:r>
                <a:endParaRPr lang="en-US" altLang="zh-CN" dirty="0" smtClean="0"/>
              </a:p>
              <a:p>
                <a14:m>
                  <m:oMath xmlns:m="http://schemas.openxmlformats.org/officeDocument/2006/math">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num>
                      <m:den>
                        <m:r>
                          <m:rPr>
                            <m:sty m:val="p"/>
                          </m:rPr>
                          <a:rPr lang="en-US" altLang="zh-CN" sz="2800">
                            <a:latin typeface="Cambria Math" panose="02040503050406030204" pitchFamily="18" charset="0"/>
                          </a:rPr>
                          <m:t>d</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e>
                        </m:d>
                      </m:den>
                    </m:f>
                    <m:d>
                      <m:dPr>
                        <m:ctrlPr>
                          <a:rPr lang="en-US" altLang="zh-CN" sz="2800" i="1">
                            <a:latin typeface="Cambria Math" panose="02040503050406030204" pitchFamily="18" charset="0"/>
                          </a:rPr>
                        </m:ctrlPr>
                      </m:dPr>
                      <m:e>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ln</m:t>
                            </m:r>
                          </m:fName>
                          <m:e>
                            <m:r>
                              <a:rPr lang="en-US" altLang="zh-CN" sz="2800" i="1">
                                <a:latin typeface="Cambria Math" panose="02040503050406030204" pitchFamily="18" charset="0"/>
                              </a:rPr>
                              <m:t>𝑥</m:t>
                            </m:r>
                          </m:e>
                        </m:func>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den>
                        </m:f>
                      </m:e>
                    </m:d>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m:rPr>
                            <m:sty m:val="p"/>
                          </m:rPr>
                          <a:rPr lang="en-US" altLang="zh-CN" sz="2800">
                            <a:latin typeface="Cambria Math" panose="02040503050406030204" pitchFamily="18" charset="0"/>
                          </a:rPr>
                          <m:t>d</m:t>
                        </m:r>
                      </m:num>
                      <m:den>
                        <m:r>
                          <m:rPr>
                            <m:sty m:val="p"/>
                          </m:rPr>
                          <a:rPr lang="en-US" altLang="zh-CN" sz="2800">
                            <a:latin typeface="Cambria Math" panose="02040503050406030204" pitchFamily="18" charset="0"/>
                          </a:rPr>
                          <m:t>d</m:t>
                        </m:r>
                        <m:r>
                          <a:rPr lang="en-US" altLang="zh-CN" sz="2800" b="0" i="1" smtClean="0">
                            <a:latin typeface="Cambria Math" panose="02040503050406030204" pitchFamily="18" charset="0"/>
                          </a:rPr>
                          <m:t>𝑡</m:t>
                        </m:r>
                      </m:den>
                    </m:f>
                    <m:d>
                      <m:dPr>
                        <m:ctrlPr>
                          <a:rPr lang="en-US" altLang="zh-CN" sz="2800" i="1">
                            <a:latin typeface="Cambria Math" panose="02040503050406030204" pitchFamily="18" charset="0"/>
                          </a:rPr>
                        </m:ctrlPr>
                      </m:dPr>
                      <m:e>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den>
                        </m:f>
                        <m:func>
                          <m:funcPr>
                            <m:ctrlPr>
                              <a:rPr lang="en-US" altLang="zh-CN" sz="2800" i="1">
                                <a:latin typeface="Cambria Math" panose="02040503050406030204" pitchFamily="18" charset="0"/>
                              </a:rPr>
                            </m:ctrlPr>
                          </m:funcPr>
                          <m:fName>
                            <m:r>
                              <m:rPr>
                                <m:sty m:val="p"/>
                              </m:rPr>
                              <a:rPr lang="en-US" altLang="zh-CN" sz="2800">
                                <a:latin typeface="Cambria Math" panose="02040503050406030204" pitchFamily="18" charset="0"/>
                              </a:rPr>
                              <m:t>ln</m:t>
                            </m:r>
                          </m:fName>
                          <m:e>
                            <m:r>
                              <a:rPr lang="en-US" altLang="zh-CN" sz="2800" b="0" i="1" smtClean="0">
                                <a:latin typeface="Cambria Math" panose="02040503050406030204" pitchFamily="18" charset="0"/>
                              </a:rPr>
                              <m:t>𝑡</m:t>
                            </m:r>
                          </m:e>
                        </m:func>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num>
                          <m:den>
                            <m:r>
                              <a:rPr lang="en-US" altLang="zh-CN" sz="2800" b="0" i="1" smtClean="0">
                                <a:latin typeface="Cambria Math" panose="02040503050406030204" pitchFamily="18" charset="0"/>
                              </a:rPr>
                              <m:t>𝑡</m:t>
                            </m:r>
                          </m:den>
                        </m:f>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𝑡</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num>
                      <m:den>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𝑡</m:t>
                            </m:r>
                          </m:e>
                          <m:sup>
                            <m:r>
                              <a:rPr lang="en-US" altLang="zh-CN" sz="2800" b="0" i="1" smtClean="0">
                                <a:latin typeface="Cambria Math" panose="02040503050406030204" pitchFamily="18" charset="0"/>
                              </a:rPr>
                              <m:t>2</m:t>
                            </m:r>
                          </m:sup>
                        </m:sSup>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2</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4</m:t>
                            </m:r>
                          </m:sup>
                        </m:sSup>
                      </m:den>
                    </m:f>
                    <m:r>
                      <a:rPr lang="en-US" altLang="zh-CN" sz="2800" b="0" i="1" smtClean="0">
                        <a:latin typeface="Cambria Math" panose="02040503050406030204" pitchFamily="18" charset="0"/>
                      </a:rPr>
                      <m:t>.</m:t>
                    </m:r>
                  </m:oMath>
                </a14:m>
                <a:endParaRPr lang="en-US" altLang="zh-CN" dirty="0" smtClean="0"/>
              </a:p>
              <a:p>
                <a:r>
                  <a:rPr lang="zh-CN" altLang="en-US" dirty="0" smtClean="0"/>
                  <a:t>显然</a:t>
                </a:r>
                <a:r>
                  <a:rPr lang="en-US" altLang="zh-CN" dirty="0" smtClean="0"/>
                  <a:t>, </a:t>
                </a:r>
                <a:r>
                  <a:rPr lang="zh-CN" altLang="en-US" dirty="0" smtClean="0"/>
                  <a:t>第一种更直接</a:t>
                </a:r>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343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微分的应用</a:t>
                </a:r>
                <a:endParaRPr lang="en-US" altLang="zh-CN" dirty="0" smtClean="0">
                  <a:solidFill>
                    <a:srgbClr val="00B050"/>
                  </a:solidFill>
                </a:endParaRPr>
              </a:p>
              <a:p>
                <a:r>
                  <a:rPr lang="zh-CN" altLang="en-US" dirty="0" smtClean="0"/>
                  <a:t>微分可应用于近似计算</a:t>
                </a:r>
                <a:r>
                  <a:rPr lang="en-US" altLang="zh-CN" dirty="0" smtClean="0"/>
                  <a:t>.</a:t>
                </a:r>
              </a:p>
              <a:p>
                <a:r>
                  <a:rPr lang="zh-CN" altLang="en-US" dirty="0" smtClean="0"/>
                  <a:t>设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处可微</a:t>
                </a:r>
                <a:r>
                  <a:rPr lang="en-US" altLang="zh-CN" dirty="0" smtClean="0"/>
                  <a:t>, </a:t>
                </a:r>
                <a:r>
                  <a:rPr lang="zh-CN" altLang="en-US" dirty="0" smtClean="0"/>
                  <a:t>所以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oMath>
                </a14:m>
                <a:r>
                  <a:rPr lang="en-US" altLang="zh-CN" dirty="0" smtClean="0"/>
                  <a:t>.</a:t>
                </a:r>
              </a:p>
              <a:p>
                <a:r>
                  <a:rPr lang="zh-CN" altLang="en-US" dirty="0" smtClean="0"/>
                  <a:t>当 </a:t>
                </a:r>
                <a14:m>
                  <m:oMath xmlns:m="http://schemas.openxmlformats.org/officeDocument/2006/math">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oMath>
                </a14:m>
                <a:r>
                  <a:rPr lang="zh-CN" altLang="en-US" dirty="0" smtClean="0"/>
                  <a:t> 很小时</a:t>
                </a:r>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处附近有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oMath>
                </a14:m>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oMath>
                </a14:m>
                <a:r>
                  <a:rPr lang="en-US" altLang="zh-CN" dirty="0" smtClean="0"/>
                  <a:t>.</a:t>
                </a:r>
              </a:p>
              <a:p>
                <a:r>
                  <a:rPr lang="zh-CN" altLang="en-US" dirty="0" smtClean="0"/>
                  <a:t>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smtClean="0"/>
                  <a:t>, </a:t>
                </a:r>
                <a:r>
                  <a:rPr lang="zh-CN" altLang="en-US" dirty="0" smtClean="0"/>
                  <a:t>在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上式化为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r>
                        <a:rPr lang="en-US" altLang="zh-CN" i="1">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𝑓</m:t>
                          </m:r>
                        </m:e>
                        <m:sup>
                          <m:r>
                            <a:rPr lang="en-US" altLang="zh-CN" i="1">
                              <a:solidFill>
                                <a:srgbClr val="FF0000"/>
                              </a:solidFill>
                              <a:latin typeface="Cambria Math" panose="02040503050406030204" pitchFamily="18" charset="0"/>
                            </a:rPr>
                            <m:t>′</m:t>
                          </m:r>
                        </m:sup>
                      </m:sSup>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d>
                        <m:dPr>
                          <m:ctrlPr>
                            <a:rPr lang="en-US" altLang="zh-CN" b="0" i="0" smtClean="0">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r>
                        <a:rPr lang="en-US" altLang="zh-CN" b="0" i="0" smtClean="0">
                          <a:solidFill>
                            <a:srgbClr val="FF0000"/>
                          </a:solidFill>
                          <a:latin typeface="Cambria Math" panose="02040503050406030204" pitchFamily="18" charset="0"/>
                        </a:rPr>
                        <m:t>.</m:t>
                      </m:r>
                    </m:oMath>
                  </m:oMathPara>
                </a14:m>
                <a:endParaRPr lang="en-US" altLang="zh-CN" dirty="0" smtClean="0">
                  <a:solidFill>
                    <a:srgbClr val="FF0000"/>
                  </a:solidFill>
                </a:endParaRPr>
              </a:p>
              <a:p>
                <a:r>
                  <a:rPr lang="zh-CN" altLang="en-US" dirty="0" smtClean="0"/>
                  <a:t>这被称为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的</a:t>
                </a:r>
                <a:r>
                  <a:rPr lang="zh-CN" altLang="en-US" dirty="0" smtClean="0">
                    <a:solidFill>
                      <a:srgbClr val="0000FF"/>
                    </a:solidFill>
                  </a:rPr>
                  <a:t>一阶近似</a:t>
                </a:r>
                <a:r>
                  <a:rPr lang="en-US" altLang="zh-CN" dirty="0" smtClean="0"/>
                  <a:t>.</a:t>
                </a:r>
                <a:endParaRPr lang="zh-CN" altLang="en-US"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522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HF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FUT" id="{5D9814CE-9300-4351-B0AF-689433522D50}" vid="{AE55F223-B21C-4545-A0C1-00686DEDE69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HFUT</Template>
  <TotalTime>4739</TotalTime>
  <Words>1297</Words>
  <Application>Microsoft Office PowerPoint</Application>
  <PresentationFormat>宽屏</PresentationFormat>
  <Paragraphs>621</Paragraphs>
  <Slides>102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102</vt:i4>
      </vt:variant>
    </vt:vector>
  </HeadingPairs>
  <TitlesOfParts>
    <vt:vector size="111" baseType="lpstr">
      <vt:lpstr>黑体</vt:lpstr>
      <vt:lpstr>SimSun</vt:lpstr>
      <vt:lpstr>SimSun</vt:lpstr>
      <vt:lpstr>微软雅黑</vt:lpstr>
      <vt:lpstr>Arial</vt:lpstr>
      <vt:lpstr>Cambria Math</vt:lpstr>
      <vt:lpstr>Consolas</vt:lpstr>
      <vt:lpstr>Times New Roman</vt:lpstr>
      <vt:lpstr>HFUT</vt:lpstr>
      <vt:lpstr>第三章 一元函数微分学</vt:lpstr>
      <vt:lpstr>3.1 导数的概念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求导的运算法则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高阶导数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隐函数与参数方程确定函数的求导方法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函数的微分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一元函数微分学</dc:title>
  <dc:subject>高等数学</dc:subject>
  <dc:creator>张神星</dc:creator>
  <cp:lastModifiedBy>zsx</cp:lastModifiedBy>
  <cp:revision>149</cp:revision>
  <dcterms:created xsi:type="dcterms:W3CDTF">2000-05-19T08:23:03Z</dcterms:created>
  <dcterms:modified xsi:type="dcterms:W3CDTF">2022-03-24T13:36:03Z</dcterms:modified>
  <cp:category>教学课件</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