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notesMasterIdLst>
    <p:notesMasterId r:id="rId25"/>
  </p:notesMasterIdLst>
  <p:handoutMasterIdLst>
    <p:handoutMasterId r:id="rId26"/>
  </p:handoutMasterIdLst>
  <p:sldIdLst>
    <p:sldId id="408" r:id="rId2"/>
    <p:sldId id="409" r:id="rId3"/>
    <p:sldId id="410" r:id="rId4"/>
    <p:sldId id="411" r:id="rId5"/>
    <p:sldId id="414" r:id="rId6"/>
    <p:sldId id="426" r:id="rId7"/>
    <p:sldId id="416" r:id="rId8"/>
    <p:sldId id="417" r:id="rId9"/>
    <p:sldId id="418" r:id="rId10"/>
    <p:sldId id="419" r:id="rId11"/>
    <p:sldId id="420" r:id="rId12"/>
    <p:sldId id="427" r:id="rId13"/>
    <p:sldId id="428" r:id="rId14"/>
    <p:sldId id="434" r:id="rId15"/>
    <p:sldId id="435" r:id="rId16"/>
    <p:sldId id="429" r:id="rId17"/>
    <p:sldId id="430" r:id="rId18"/>
    <p:sldId id="433" r:id="rId19"/>
    <p:sldId id="431" r:id="rId20"/>
    <p:sldId id="421" r:id="rId21"/>
    <p:sldId id="422" r:id="rId22"/>
    <p:sldId id="423" r:id="rId23"/>
    <p:sldId id="432" r:id="rId24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B050"/>
    <a:srgbClr val="009900"/>
    <a:srgbClr val="FF0000"/>
    <a:srgbClr val="006600"/>
    <a:srgbClr val="0033CC"/>
    <a:srgbClr val="EAEAEA"/>
    <a:srgbClr val="969696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1" autoAdjust="0"/>
    <p:restoredTop sz="94682" autoAdjust="0"/>
  </p:normalViewPr>
  <p:slideViewPr>
    <p:cSldViewPr>
      <p:cViewPr varScale="1">
        <p:scale>
          <a:sx n="90" d="100"/>
          <a:sy n="90" d="100"/>
        </p:scale>
        <p:origin x="266" y="31"/>
      </p:cViewPr>
      <p:guideLst>
        <p:guide orient="horz" pos="28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-590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latin typeface="Times New Roman" panose="02020503050405090304" pitchFamily="18" charset="0"/>
                <a:ea typeface="SimSun" pitchFamily="2" charset="-122"/>
              </a:defRPr>
            </a:lvl1pPr>
          </a:lstStyle>
          <a:p>
            <a:fld id="{2EFFEC77-84FD-4F46-BAB1-CF09307EDD85}" type="slidenum">
              <a:rPr lang="en-US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latin typeface="Times New Roman" panose="02020503050405090304" pitchFamily="18" charset="0"/>
                <a:ea typeface="SimSun" pitchFamily="2" charset="-122"/>
              </a:defRPr>
            </a:lvl1pPr>
          </a:lstStyle>
          <a:p>
            <a:fld id="{4F2C60FA-8FA6-4012-B809-1A1CCFF63C5E}" type="slidenum">
              <a:rPr lang="en-US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96000" y="819000"/>
            <a:ext cx="10800000" cy="5220000"/>
          </a:xfrm>
          <a:prstGeom prst="rect">
            <a:avLst/>
          </a:prstGeom>
        </p:spPr>
        <p:txBody>
          <a:bodyPr lIns="101600" tIns="38100" rIns="25400" bIns="38100" anchor="ctr" anchorCtr="0">
            <a:noAutofit/>
          </a:bodyPr>
          <a:lstStyle>
            <a:lvl1pPr algn="ctr">
              <a:defRPr sz="3600" b="1" spc="600">
                <a:solidFill>
                  <a:srgbClr val="00B050"/>
                </a:solidFill>
                <a:effectLst/>
              </a:defRPr>
            </a:lvl1pPr>
          </a:lstStyle>
          <a:p>
            <a:r>
              <a:rPr lang="zh-CN" altLang="en-US" dirty="0" smtClean="0"/>
              <a:t>第</a:t>
            </a:r>
            <a:r>
              <a:rPr lang="en-US" altLang="zh-CN" dirty="0" smtClean="0"/>
              <a:t>X</a:t>
            </a:r>
            <a:r>
              <a:rPr lang="zh-CN" altLang="en-US" dirty="0" smtClean="0"/>
              <a:t>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单击</a:t>
            </a:r>
            <a:r>
              <a:rPr lang="zh-CN" altLang="en-US" dirty="0"/>
              <a:t>此处编辑</a:t>
            </a:r>
            <a:r>
              <a:rPr lang="zh-CN" altLang="en-US" dirty="0" smtClean="0"/>
              <a:t>标题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723984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6000" y="721534"/>
            <a:ext cx="10800000" cy="504000"/>
          </a:xfrm>
          <a:prstGeom prst="rect">
            <a:avLst/>
          </a:prstGeom>
        </p:spPr>
        <p:txBody>
          <a:bodyPr anchor="ctr"/>
          <a:lstStyle>
            <a:lvl1pPr algn="ctr">
              <a:defRPr sz="2800" b="0">
                <a:solidFill>
                  <a:srgbClr val="00B050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96000" y="1422398"/>
            <a:ext cx="10800000" cy="4680000"/>
          </a:xfrm>
          <a:prstGeom prst="rect">
            <a:avLst/>
          </a:prstGeom>
        </p:spPr>
        <p:txBody>
          <a:bodyPr anchor="ctr"/>
          <a:lstStyle>
            <a:lvl1pPr>
              <a:defRPr sz="2400">
                <a:latin typeface="+mn-ea"/>
                <a:ea typeface="+mn-ea"/>
              </a:defRPr>
            </a:lvl1pPr>
            <a:lvl2pPr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412595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696000" y="882000"/>
            <a:ext cx="10800000" cy="5220000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376397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582780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696000" y="819000"/>
            <a:ext cx="10800000" cy="52200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lang="en-US" altLang="zh-CN" sz="2400" b="0" smtClean="0">
                <a:solidFill>
                  <a:schemeClr val="tx1"/>
                </a:solidFill>
                <a:effectLst/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标题 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0 176 80</a:t>
            </a:r>
          </a:p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环境名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概念 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0 0 255</a:t>
            </a:r>
          </a:p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强调 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255 0 0</a:t>
            </a:r>
          </a:p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坐标轴 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91 155 213</a:t>
            </a:r>
          </a:p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函数图像</a:t>
            </a:r>
          </a:p>
          <a:p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192 0 0 </a:t>
            </a:r>
          </a:p>
          <a:p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0 153 0</a:t>
            </a:r>
          </a:p>
          <a:p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112 48 160</a:t>
            </a:r>
          </a:p>
          <a:p>
            <a:pPr lvl="0">
              <a:spcAft>
                <a:spcPts val="1200"/>
              </a:spcAft>
            </a:pPr>
            <a:endParaRPr lang="zh-CN" altLang="en-US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774629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7733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75" y="62462"/>
            <a:ext cx="553935" cy="55393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0" y="6508233"/>
            <a:ext cx="12192000" cy="1492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174567" y="107832"/>
            <a:ext cx="3436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 smtClean="0">
                <a:solidFill>
                  <a:srgbClr val="00B0F0"/>
                </a:solidFill>
                <a:latin typeface="+mj-ea"/>
                <a:ea typeface="+mj-ea"/>
              </a:rPr>
              <a:t>数学（下）</a:t>
            </a:r>
            <a:endParaRPr lang="zh-CN" altLang="en-US" sz="2400" b="1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85" y="80211"/>
            <a:ext cx="2012393" cy="51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854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17" r:id="rId5"/>
  </p:sldLayoutIdLst>
  <p:transition>
    <p:zoom/>
  </p:transition>
  <p:timing>
    <p:tnLst>
      <p:par>
        <p:cTn id="1" dur="indefinite" restart="never" nodeType="tmRoot"/>
      </p:par>
    </p:tnLst>
  </p:timing>
  <p:hf sldNum="0" hdr="0" ftr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zh-CN" dirty="0" smtClean="0">
                <a:solidFill>
                  <a:srgbClr val="00B050"/>
                </a:solidFill>
              </a:rPr>
              <a:t>3.3 </a:t>
            </a:r>
            <a:r>
              <a:rPr lang="zh-CN" altLang="en-US" dirty="0" smtClean="0">
                <a:solidFill>
                  <a:srgbClr val="00B050"/>
                </a:solidFill>
              </a:rPr>
              <a:t>高阶导数</a:t>
            </a:r>
            <a:endParaRPr lang="zh-CN" altLang="en-US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/>
                  <a:t>沿直线运动的物体的速度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dirty="0" smtClean="0"/>
                  <a:t> 是位置函数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dirty="0" smtClean="0"/>
                  <a:t> 对时间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 smtClean="0"/>
                  <a:t> 的变化率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即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而加速度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dirty="0" smtClean="0"/>
                  <a:t> 是速度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dirty="0"/>
                  <a:t> 对时间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 的变化</a:t>
                </a:r>
                <a:r>
                  <a:rPr lang="zh-CN" altLang="en-US" dirty="0" smtClean="0"/>
                  <a:t>率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即这种导数称为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dirty="0" smtClean="0"/>
                  <a:t> 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 smtClean="0"/>
                  <a:t> 的二阶导数</a:t>
                </a:r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一物体沿单位圆逆时针匀速运动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其位置函数为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则速度为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加速度为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,−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因此该物体受力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该力为指向圆心的大小固定的力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被称为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向心力</a:t>
                </a:r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/>
                  <a:t>对导函数再讨论其可导性或再求导数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甚至可以对导函数的导函数继续讨论下去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则就是本节所要介绍的高阶导数</a:t>
                </a:r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81852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求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的各阶导数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/>
                  <a:t> </a:t>
                </a: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93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求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的各阶导数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/>
                  <a:t> </a:t>
                </a: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4318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olidFill>
                      <a:schemeClr val="tx1"/>
                    </a:solidFill>
                  </a:rPr>
                  <a:t>对于一般的有理函数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我们是不是可以类似地求得任意阶导数呢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?</a:t>
                </a:r>
              </a:p>
              <a:p>
                <a:r>
                  <a:rPr lang="zh-CN" altLang="en-US" dirty="0" smtClean="0">
                    <a:solidFill>
                      <a:schemeClr val="tx1"/>
                    </a:solidFill>
                  </a:rPr>
                  <a:t>实际上是可以的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</a:t>
                </a:r>
                <a:r>
                  <a:rPr lang="zh-CN" altLang="en-US" dirty="0"/>
                  <a:t> </a:t>
                </a:r>
                <a:r>
                  <a:rPr lang="zh-CN" altLang="en-US" dirty="0" smtClean="0"/>
                  <a:t>但一般的情形过于复杂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我们只考虑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可以分解为一些一次多项式的</a:t>
                </a:r>
                <a:r>
                  <a:rPr lang="zh-CN" altLang="en-US" dirty="0" smtClean="0"/>
                  <a:t>乘积的情形</a:t>
                </a:r>
                <a:r>
                  <a:rPr lang="en-US" altLang="zh-CN" dirty="0" smtClean="0"/>
                  <a:t>.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dirty="0" smtClean="0">
                    <a:solidFill>
                      <a:schemeClr val="tx1"/>
                    </a:solidFill>
                  </a:rPr>
                  <a:t>对于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非零多项式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存在多项式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使得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func>
                        <m:func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deg</m:t>
                          </m:r>
                        </m:fName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func>
                        <m:func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deg</m:t>
                          </m:r>
                        </m:fName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func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dirty="0" smtClean="0">
                    <a:solidFill>
                      <a:schemeClr val="tx1"/>
                    </a:solidFill>
                  </a:rPr>
                  <a:t>这被称为多项式的带余除法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.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如此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有理函数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其中多项式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的各阶导数容易求得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而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 可以</a:t>
                </a:r>
                <a:r>
                  <a:rPr lang="zh-CN" altLang="en-US" dirty="0" smtClean="0"/>
                  <a:t>表为一些形如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dirty="0" smtClean="0"/>
                  <a:t> 的有理函数之和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从而可以求得它的导数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4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0834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设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由于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+2+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p>
                          </m:sSup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7936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设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其中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/>
                  <a:t> </a:t>
                </a: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两边同时对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 求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zh-CN" altLang="en-US" dirty="0" smtClean="0"/>
                  <a:t> 阶导数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</a:t>
                </a:r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+2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</m:t>
                      </m:r>
                    </m:oMath>
                  </m:oMathPara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dirty="0" smtClean="0">
                    <a:latin typeface="Cambria Math" panose="02040503050406030204" pitchFamily="18" charset="0"/>
                  </a:rPr>
                  <a:t>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.</a:t>
                </a:r>
              </a:p>
              <a:p>
                <a:r>
                  <a:rPr lang="zh-CN" altLang="en-US" dirty="0" smtClean="0">
                    <a:latin typeface="Cambria Math" panose="02040503050406030204" pitchFamily="18" charset="0"/>
                  </a:rPr>
                  <a:t>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因此</a:t>
                </a:r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!,&amp;&amp;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+1,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&amp;0,&amp;&amp;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</m:eqAr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=1,2,…</m:t>
                      </m:r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018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zh-CN" altLang="en-US" sz="2200" dirty="0" smtClean="0">
                    <a:latin typeface="Cambria Math" panose="02040503050406030204" pitchFamily="18" charset="0"/>
                  </a:rPr>
                  <a:t>如果允许使用复数的话</a:t>
                </a:r>
                <a:r>
                  <a:rPr lang="en-US" altLang="zh-CN" sz="2200" dirty="0" smtClean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altLang="zh-CN" sz="22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!</m:t>
                          </m:r>
                          <m:func>
                            <m:func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2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func>
                                    <m:funcPr>
                                      <m:ctrlP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200" b="0" i="0" smtClean="0">
                                          <a:latin typeface="Cambria Math" panose="02040503050406030204" pitchFamily="18" charset="0"/>
                                        </a:rPr>
                                        <m:t>arccos</m:t>
                                      </m:r>
                                    </m:fName>
                                    <m:e>
                                      <m:f>
                                        <m:fPr>
                                          <m:ctrlPr>
                                            <a:rPr lang="en-US" altLang="zh-CN" sz="2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22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num>
                                        <m:den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altLang="zh-CN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altLang="zh-CN" sz="2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zh-CN" sz="2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zh-CN" sz="2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en-US" altLang="zh-CN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+1</m:t>
                                              </m:r>
                                            </m:e>
                                          </m:rad>
                                        </m:den>
                                      </m:f>
                                    </m:e>
                                  </m:func>
                                </m:e>
                              </m:d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200" b="0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sz="2200" dirty="0" smtClean="0">
                    <a:latin typeface="Cambria Math" panose="02040503050406030204" pitchFamily="18" charset="0"/>
                  </a:rPr>
                  <a:t>类似地</a:t>
                </a:r>
                <a:r>
                  <a:rPr lang="en-US" altLang="zh-CN" sz="2200" dirty="0" smtClean="0">
                    <a:latin typeface="Cambria Math" panose="02040503050406030204" pitchFamily="18" charset="0"/>
                  </a:rPr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2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200" b="0" i="1" dirty="0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2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en-US" altLang="zh-CN" sz="2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200" b="0" i="0" dirty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sz="22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altLang="zh-CN" sz="2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CN" sz="2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2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f>
                            <m:fPr>
                              <m:ctrlPr>
                                <a:rPr lang="en-US" altLang="zh-CN" sz="2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2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CN" sz="22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US" altLang="zh-CN" sz="22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func>
                        <m:funcPr>
                          <m:ctrlPr>
                            <a:rPr lang="en-US" altLang="zh-CN" sz="22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200" b="0" i="0" dirty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200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2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200" b="0" i="1" dirty="0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sz="2200" b="0" i="1" dirty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sz="2200" b="0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200" b="0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4265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>
                    <a:solidFill>
                      <a:srgbClr val="00B050"/>
                    </a:solidFill>
                  </a:rPr>
                  <a:t>(2) 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指数函数</a:t>
                </a:r>
                <a:endParaRPr lang="en-US" altLang="zh-CN" dirty="0">
                  <a:solidFill>
                    <a:srgbClr val="00B050"/>
                  </a:solidFill>
                </a:endParaRP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</a:t>
                </a:r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zh-CN" altLang="en-US" dirty="0"/>
                  <a:t> 的</a:t>
                </a:r>
                <a:r>
                  <a:rPr lang="zh-CN" altLang="en-US" dirty="0"/>
                  <a:t>各阶</a:t>
                </a:r>
                <a:r>
                  <a:rPr lang="zh-CN" altLang="en-US" dirty="0" smtClean="0"/>
                  <a:t>导数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m:rPr>
                        <m:aln/>
                      </m:rP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′′</m:t>
                    </m:r>
                    <m:r>
                      <m:rPr>
                        <m:aln/>
                      </m:rP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r>
                  <a:rPr lang="zh-CN" altLang="en-US" dirty="0">
                    <a:latin typeface="Cambria Math" panose="02040503050406030204" pitchFamily="18" charset="0"/>
                  </a:rPr>
                  <a:t>归纳可知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/>
                  <a:t> </a:t>
                </a:r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dirty="0"/>
                  <a:t> (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为常数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的各阶导数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′=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′′=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>
                    <a:latin typeface="Cambria Math" panose="02040503050406030204" pitchFamily="18" charset="0"/>
                  </a:rPr>
                  <a:t>归纳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可知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.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特别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地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.</a:t>
                </a:r>
                <a:endParaRPr lang="en-US" altLang="zh-CN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496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</a:t>
                </a:r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阶导数</a:t>
                </a:r>
                <a:r>
                  <a:rPr lang="en-US" altLang="zh-CN" dirty="0"/>
                  <a:t>.</a:t>
                </a:r>
                <a:endParaRPr lang="en-US" altLang="zh-CN" dirty="0"/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/>
                  <a:t> </a:t>
                </a:r>
                <a:r>
                  <a:rPr lang="zh-CN" altLang="en-US" dirty="0"/>
                  <a:t>由莱布尼兹公式</a:t>
                </a:r>
                <a:r>
                  <a:rPr lang="en-US" altLang="zh-CN" dirty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d>
                        </m:sup>
                      </m:sSup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d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d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⋅2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d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⋅2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d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−20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90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−20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+90</m:t>
                          </m:r>
                        </m:e>
                      </m:d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9575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latin typeface="Cambria Math" panose="02040503050406030204" pitchFamily="18" charset="0"/>
                  </a:rPr>
                  <a:t>一般地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如果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是多项式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的各阶导数仍然为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这种形式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其中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是与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同次数的多项式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.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r>
                  <a:rPr lang="zh-CN" altLang="en-US" b="0" dirty="0" smtClean="0">
                    <a:latin typeface="Cambria Math" panose="02040503050406030204" pitchFamily="18" charset="0"/>
                  </a:rPr>
                  <a:t>例如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由</a:t>
                </a:r>
                <a:r>
                  <a:rPr lang="zh-CN" altLang="en-US" dirty="0" smtClean="0"/>
                  <a:t>莱布尼兹公式有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⋅2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⋅2⋅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600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altLang="zh-CN" dirty="0" smtClean="0">
                    <a:solidFill>
                      <a:srgbClr val="00B050"/>
                    </a:solidFill>
                  </a:rPr>
                  <a:t>(3) 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三角函数</a:t>
                </a:r>
                <a:endParaRPr lang="en-US" altLang="zh-CN" dirty="0" smtClean="0">
                  <a:solidFill>
                    <a:srgbClr val="0000FF"/>
                  </a:solidFill>
                </a:endParaRP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</a:t>
                </a:r>
                <a:r>
                  <a:rPr lang="zh-CN" altLang="en-US" dirty="0" smtClean="0"/>
                  <a:t>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 smtClean="0"/>
                  <a:t> (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为常数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的各阶导数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0000FF"/>
                          </a:solidFill>
                        </a:rPr>
                        <m:t>• </m:t>
                      </m:r>
                      <m:r>
                        <m:rPr>
                          <m:nor/>
                        </m:rPr>
                        <a:rPr lang="zh-CN" altLang="en-US" dirty="0">
                          <a:solidFill>
                            <a:srgbClr val="0000FF"/>
                          </a:solidFill>
                        </a:rPr>
                        <m:t>解</m:t>
                      </m:r>
                      <m:r>
                        <m:rPr>
                          <m:nor/>
                        </m:rPr>
                        <a:rPr lang="en-US" altLang="zh-CN" b="0" i="0" dirty="0" smtClean="0">
                          <a:solidFill>
                            <a:srgbClr val="0000FF"/>
                          </a:solidFill>
                        </a:rPr>
                        <m:t>  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𝜔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𝜔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,  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奇变偶不变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符号看象限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+2⋅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+2⋅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+3⋅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=0,1,2,…</m:t>
                      </m:r>
                    </m:oMath>
                  </m:oMathPara>
                </a14:m>
                <a:endParaRPr lang="en-US" altLang="zh-CN" b="0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b="0" dirty="0" smtClean="0">
                    <a:latin typeface="Cambria Math" panose="02040503050406030204" pitchFamily="18" charset="0"/>
                  </a:rPr>
                  <a:t>同理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=0,1,2,…</m:t>
                    </m:r>
                  </m:oMath>
                </a14:m>
                <a:endParaRPr lang="en-US" altLang="zh-CN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2346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dirty="0" smtClean="0">
                    <a:solidFill>
                      <a:srgbClr val="00B050"/>
                    </a:solidFill>
                  </a:rPr>
                  <a:t>定义</a:t>
                </a:r>
                <a:r>
                  <a:rPr lang="zh-CN" altLang="en-US" dirty="0" smtClean="0"/>
                  <a:t> 如果函数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的导函数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在点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处可导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就称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处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二阶可导</a:t>
                </a:r>
                <a:r>
                  <a:rPr lang="en-US" altLang="zh-CN" dirty="0" smtClean="0"/>
                  <a:t>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在点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处的导数称为函数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点处的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二阶导数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记作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p>
                            <m:r>
                              <a:rPr lang="en-US" altLang="zh-CN" b="0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或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即</a:t>
                </a:r>
                <a:endParaRPr lang="en-US" altLang="zh-CN" dirty="0" smtClean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p>
                              <m:r>
                                <a:rPr lang="en-US" altLang="zh-CN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altLang="zh-CN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pPr>
                  <a:lnSpc>
                    <a:spcPct val="110000"/>
                  </a:lnSpc>
                </a:pPr>
                <a:r>
                  <a:rPr lang="zh-CN" altLang="en-US" dirty="0"/>
                  <a:t>此处的分母表示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即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p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lnSpc>
                    <a:spcPct val="110000"/>
                  </a:lnSpc>
                </a:pPr>
                <a:r>
                  <a:rPr lang="zh-CN" altLang="en-US" dirty="0" smtClean="0"/>
                  <a:t>极限形式为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10000"/>
                  </a:lnSpc>
                </a:pPr>
                <a:r>
                  <a:rPr lang="zh-CN" altLang="en-US" dirty="0"/>
                  <a:t>类似</a:t>
                </a:r>
                <a:r>
                  <a:rPr lang="zh-CN" altLang="en-US" dirty="0" smtClean="0"/>
                  <a:t>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我们可以定义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三阶导数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或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四阶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导数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或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等等</a:t>
                </a:r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584" b="-5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326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求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阶导数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/>
                  <a:t> </a:t>
                </a:r>
                <a:r>
                  <a:rPr lang="zh-CN" altLang="en-US" dirty="0" smtClean="0"/>
                  <a:t>由于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r>
                  <a:rPr lang="en-US" altLang="zh-CN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 smtClean="0">
                    <a:latin typeface="Cambria Math" panose="02040503050406030204" pitchFamily="18" charset="0"/>
                  </a:rPr>
                </a:br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+10⋅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0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7481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m:t>•</m:t>
                      </m:r>
                      <m:r>
                        <m:rPr>
                          <m:nor/>
                        </m:rPr>
                        <a:rPr lang="en-US" altLang="zh-CN" b="0" i="0" dirty="0" smtClean="0">
                          <a:solidFill>
                            <a:srgbClr val="0000FF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dirty="0" smtClean="0">
                          <a:solidFill>
                            <a:srgbClr val="0000FF"/>
                          </a:solidFill>
                        </a:rPr>
                        <m:t>另解</m:t>
                      </m:r>
                      <m:r>
                        <m:rPr>
                          <m:nor/>
                        </m:rPr>
                        <a:rPr lang="zh-CN" altLang="en-US" dirty="0" smtClean="0"/>
                        <m:t> 由于</m:t>
                      </m:r>
                      <m:r>
                        <m:rPr>
                          <m:nor/>
                        </m:rPr>
                        <a:rPr lang="en-US" altLang="zh-CN" b="0" i="0" dirty="0" smtClean="0"/>
                        <m:t>      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4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−4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4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−2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r>
                  <a:rPr lang="en-US" altLang="zh-CN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 smtClean="0">
                    <a:latin typeface="Cambria Math" panose="02040503050406030204" pitchFamily="18" charset="0"/>
                  </a:rPr>
                </a:b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d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</m:d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+9⋅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求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阶导数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/>
                  <a:t> </a:t>
                </a: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e>
                          </m:d>
                        </m:sup>
                      </m:sSup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+20⋅</m:t>
                                  </m:r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+20⋅</m:t>
                                  </m:r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19</m:t>
                          </m:r>
                        </m:sup>
                      </m:sSup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39</m:t>
                          </m:r>
                        </m:sup>
                      </m:sSup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5581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zh-CN" altLang="en-US" dirty="0" smtClean="0"/>
                  <a:t>一般地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由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zh-CN" altLang="en-US" dirty="0" smtClean="0"/>
                  <a:t> 和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zh-CN" altLang="en-US" dirty="0" smtClean="0"/>
                  <a:t> 构成的多项式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总可以通过积化和差最终化为若干这种形式的三角函数的线性组合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</a:t>
                </a:r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 smtClean="0"/>
                  <a:t>的各阶</a:t>
                </a:r>
                <a:r>
                  <a:rPr lang="zh-CN" altLang="en-US" dirty="0"/>
                  <a:t>导数</a:t>
                </a:r>
                <a:r>
                  <a:rPr lang="en-US" altLang="zh-CN" dirty="0"/>
                  <a:t>.</a:t>
                </a:r>
                <a:endParaRPr lang="en-US" altLang="zh-CN" dirty="0"/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/>
                  <a:t> </a:t>
                </a:r>
                <a:r>
                  <a:rPr lang="zh-CN" altLang="en-US" dirty="0"/>
                  <a:t>由于 </a:t>
                </a:r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0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b="0" i="0" dirty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altLang="zh-CN" b="0" i="0" dirty="0" smtClean="0">
                                  <a:latin typeface="Cambria Math" panose="02040503050406030204" pitchFamily="18" charset="0"/>
                                </a:rPr>
                                <m:t> 4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dirty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altLang="zh-CN" b="0" i="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0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b="0" i="0" dirty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altLang="zh-CN" b="0" i="0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0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dirty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altLang="zh-CN" b="0" i="0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CN" b="0" i="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 smtClean="0"/>
                  <a:t>因此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5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444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spcAft>
                    <a:spcPts val="1200"/>
                  </a:spcAft>
                </a:pPr>
                <a:r>
                  <a:rPr lang="zh-CN" altLang="en-US" dirty="0" smtClean="0">
                    <a:solidFill>
                      <a:srgbClr val="00B050"/>
                    </a:solidFill>
                  </a:rPr>
                  <a:t>常用高阶导数公式</a:t>
                </a:r>
                <a:endParaRPr lang="en-US" altLang="zh-CN" dirty="0" smtClean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⋯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!.</m:t>
                      </m:r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[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altLang="zh-CN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zh-CN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func>
                        <m:func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func>
                        <m:func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7307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dirty="0" smtClean="0"/>
                  <a:t>一般地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zh-CN" altLang="en-US" dirty="0" smtClean="0"/>
                  <a:t> 阶导数的导数称为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的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>
                    <a:solidFill>
                      <a:srgbClr val="00B050"/>
                    </a:solidFill>
                  </a:rPr>
                  <a:t> 阶导数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记作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或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即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p>
                              <m:d>
                                <m:d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或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10000"/>
                  </a:lnSpc>
                </a:pPr>
                <a:r>
                  <a:rPr lang="zh-CN" altLang="en-US" dirty="0" smtClean="0">
                    <a:solidFill>
                      <a:schemeClr val="tx1"/>
                    </a:solidFill>
                  </a:rPr>
                  <a:t>二阶及二阶以上的导数称为高阶导数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称为一阶导数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有时候为了方便也称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为零阶导数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即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lnSpc>
                    <a:spcPct val="110000"/>
                  </a:lnSpc>
                </a:pPr>
                <a:r>
                  <a:rPr lang="zh-CN" altLang="en-US" dirty="0" smtClean="0"/>
                  <a:t>注意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低阶导数存在不能推出更高阶的导数存在</a:t>
                </a:r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10000"/>
                  </a:lnSpc>
                </a:pPr>
                <a:r>
                  <a:rPr lang="zh-CN" altLang="en-US" dirty="0" smtClean="0"/>
                  <a:t>例如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处可导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但导函数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 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处不可导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即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 smtClean="0"/>
                  <a:t>处不是二阶可导的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实际上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r>
                  <a:rPr lang="zh-CN" altLang="en-US" dirty="0" smtClean="0"/>
                  <a:t> 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 smtClean="0"/>
                  <a:t>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 阶可导但不是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阶可导</a:t>
                </a:r>
                <a:r>
                  <a:rPr lang="en-US" altLang="zh-CN" dirty="0" smtClean="0"/>
                  <a:t>.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395" b="-5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248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zh-CN" altLang="en-US" dirty="0" smtClean="0"/>
                  <a:t>一般函数的高阶导数难以求得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我们本节主要介绍三种情形的高阶导数</a:t>
                </a:r>
                <a:r>
                  <a:rPr lang="en-US" altLang="zh-CN" dirty="0" smtClean="0"/>
                  <a:t>.</a:t>
                </a:r>
              </a:p>
              <a:p>
                <a:r>
                  <a:rPr lang="en-US" altLang="zh-CN" dirty="0" smtClean="0">
                    <a:solidFill>
                      <a:srgbClr val="00B050"/>
                    </a:solidFill>
                  </a:rPr>
                  <a:t>(1) 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多项式</a:t>
                </a:r>
                <a:r>
                  <a:rPr lang="en-US" altLang="zh-CN" dirty="0" smtClean="0">
                    <a:solidFill>
                      <a:srgbClr val="00B050"/>
                    </a:solidFill>
                  </a:rPr>
                  <a:t>/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幂函数</a:t>
                </a:r>
                <a:r>
                  <a:rPr lang="en-US" altLang="zh-CN" dirty="0" smtClean="0">
                    <a:solidFill>
                      <a:srgbClr val="00B050"/>
                    </a:solidFill>
                  </a:rPr>
                  <a:t>/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对数函数</a:t>
                </a:r>
                <a:endParaRPr lang="en-US" altLang="zh-CN" dirty="0" smtClean="0">
                  <a:solidFill>
                    <a:srgbClr val="00B050"/>
                  </a:solidFill>
                </a:endParaRP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</a:t>
                </a:r>
                <a:r>
                  <a:rPr lang="zh-CN" altLang="en-US" dirty="0" smtClean="0"/>
                  <a:t>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 smtClean="0"/>
                  <a:t>的各阶导数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′=6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+5, 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′′=12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−2,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=12.</m:t>
                    </m:r>
                  </m:oMath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dirty="0" smtClean="0">
                    <a:latin typeface="Cambria Math" panose="02040503050406030204" pitchFamily="18" charset="0"/>
                  </a:rPr>
                  <a:t>当</a:t>
                </a:r>
                <a:r>
                  <a:rPr lang="zh-CN" altLang="en-US" i="1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≥4</m:t>
                    </m:r>
                  </m:oMath>
                </a14:m>
                <a:r>
                  <a:rPr lang="en-US" altLang="zh-CN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时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.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:r>
                  <a:rPr lang="zh-CN" altLang="en-US" b="0" dirty="0" smtClean="0">
                    <a:latin typeface="Cambria Math" panose="02040503050406030204" pitchFamily="18" charset="0"/>
                  </a:rPr>
                  <a:t>从这个例子中可以看出</a:t>
                </a:r>
                <a:r>
                  <a:rPr lang="en-US" altLang="zh-CN" b="0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b="0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多项式函数任意阶可导</a:t>
                </a:r>
                <a:r>
                  <a:rPr lang="en-US" altLang="zh-CN" b="0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, </a:t>
                </a:r>
                <a:r>
                  <a:rPr lang="zh-CN" altLang="en-US" b="0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且每次求导后仍然为多项式</a:t>
                </a:r>
                <a:r>
                  <a:rPr lang="en-US" altLang="zh-CN" b="0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, </a:t>
                </a:r>
                <a:r>
                  <a:rPr lang="zh-CN" altLang="en-US" b="0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次数降低一次直至为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b="0" dirty="0" smtClean="0">
                    <a:latin typeface="Cambria Math" panose="02040503050406030204" pitchFamily="18" charset="0"/>
                  </a:rPr>
                  <a:t>.</a:t>
                </a:r>
              </a:p>
              <a:p>
                <a:r>
                  <a:rPr lang="zh-CN" altLang="en-US" dirty="0">
                    <a:latin typeface="Cambria Math" panose="02040503050406030204" pitchFamily="18" charset="0"/>
                  </a:rPr>
                  <a:t>一般地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若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≠0)</m:t>
                    </m:r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则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+⋯+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!,&amp; &amp;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!,&amp; &amp;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&amp;0,&amp;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&amp;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5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3408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</m:oMath>
                </a14:m>
                <a:r>
                  <a:rPr lang="en-US" altLang="zh-CN" dirty="0" smtClean="0"/>
                  <a:t> 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为常数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的各阶导数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𝜇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b="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altLang="zh-CN" b="0" dirty="0" smtClean="0"/>
              </a:p>
              <a:p>
                <a:r>
                  <a:rPr lang="zh-CN" altLang="en-US" b="0" dirty="0" smtClean="0">
                    <a:latin typeface="Cambria Math" panose="02040503050406030204" pitchFamily="18" charset="0"/>
                  </a:rPr>
                  <a:t>一般地</a:t>
                </a:r>
                <a:r>
                  <a:rPr lang="en-US" altLang="zh-CN" b="0" dirty="0" smtClean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⋯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=0,1,2,…</m:t>
                    </m:r>
                  </m:oMath>
                </a14:m>
                <a:endParaRPr lang="en-US" altLang="zh-CN" b="0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b="0" dirty="0" smtClean="0">
                    <a:latin typeface="Cambria Math" panose="02040503050406030204" pitchFamily="18" charset="0"/>
                  </a:rPr>
                  <a:t>如果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zh-CN" b="0" dirty="0" smtClean="0">
                    <a:latin typeface="Cambria Math" panose="02040503050406030204" pitchFamily="18" charset="0"/>
                  </a:rPr>
                  <a:t> </a:t>
                </a:r>
                <a:r>
                  <a:rPr lang="zh-CN" altLang="en-US" b="0" dirty="0" smtClean="0">
                    <a:latin typeface="Cambria Math" panose="02040503050406030204" pitchFamily="18" charset="0"/>
                  </a:rPr>
                  <a:t>是正整数则情形同多项式</a:t>
                </a:r>
                <a:r>
                  <a:rPr lang="en-US" altLang="zh-CN" b="0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b="0" dirty="0" smtClean="0">
                    <a:latin typeface="Cambria Math" panose="02040503050406030204" pitchFamily="18" charset="0"/>
                  </a:rPr>
                  <a:t>上式亦成立</a:t>
                </a:r>
                <a:r>
                  <a:rPr lang="en-US" altLang="zh-CN" b="0" dirty="0" smtClean="0">
                    <a:latin typeface="Cambria Math" panose="02040503050406030204" pitchFamily="18" charset="0"/>
                  </a:rPr>
                  <a:t>.</a:t>
                </a:r>
              </a:p>
              <a:p>
                <a:r>
                  <a:rPr lang="zh-CN" altLang="en-US" dirty="0" smtClean="0">
                    <a:latin typeface="Cambria Math" panose="02040503050406030204" pitchFamily="18" charset="0"/>
                  </a:rPr>
                  <a:t>特别地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我们有</a:t>
                </a:r>
                <a:r>
                  <a:rPr lang="zh-CN" altLang="en-US" b="0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=0,1,2,…</m:t>
                    </m:r>
                  </m:oMath>
                </a14:m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dirty="0" smtClean="0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a:t>结论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.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如果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.</a:t>
                </a:r>
                <a:endParaRPr lang="en-US" altLang="zh-CN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040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latin typeface="Cambria Math" panose="02040503050406030204" pitchFamily="18" charset="0"/>
                  </a:rPr>
                  <a:t>由此可知</a:t>
                </a:r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>
                    <a:latin typeface="Cambria Math" panose="02040503050406030204" pitchFamily="18" charset="0"/>
                  </a:rPr>
                  <a:t>这意味着特别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地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875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dirty="0" smtClean="0"/>
                  <a:t>求一个函数的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阶</a:t>
                </a:r>
                <a:r>
                  <a:rPr lang="zh-CN" altLang="en-US" dirty="0"/>
                  <a:t>导数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可以</a:t>
                </a:r>
                <a:r>
                  <a:rPr lang="zh-CN" altLang="en-US" dirty="0"/>
                  <a:t>先求一阶</a:t>
                </a:r>
                <a:r>
                  <a:rPr lang="zh-CN" altLang="en-US" dirty="0" smtClean="0"/>
                  <a:t>导数、二</a:t>
                </a:r>
                <a:r>
                  <a:rPr lang="zh-CN" altLang="en-US" dirty="0"/>
                  <a:t>阶导数、三阶</a:t>
                </a:r>
                <a:r>
                  <a:rPr lang="zh-CN" altLang="en-US" dirty="0" smtClean="0"/>
                  <a:t>导数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根据</a:t>
                </a:r>
                <a:r>
                  <a:rPr lang="zh-CN" altLang="en-US" dirty="0"/>
                  <a:t>其中的</a:t>
                </a:r>
                <a:r>
                  <a:rPr lang="zh-CN" altLang="en-US" dirty="0" smtClean="0"/>
                  <a:t>规律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归纳</a:t>
                </a:r>
                <a:r>
                  <a:rPr lang="zh-CN" altLang="en-US" dirty="0"/>
                  <a:t>得到函数</a:t>
                </a:r>
                <a:r>
                  <a:rPr lang="zh-CN" altLang="en-US" dirty="0" smtClean="0"/>
                  <a:t>的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阶导数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这种</a:t>
                </a:r>
                <a:r>
                  <a:rPr lang="zh-CN" altLang="en-US" dirty="0"/>
                  <a:t>求</a:t>
                </a:r>
                <a:r>
                  <a:rPr lang="zh-CN" altLang="en-US" dirty="0" smtClean="0"/>
                  <a:t>函数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阶</a:t>
                </a:r>
                <a:r>
                  <a:rPr lang="zh-CN" altLang="en-US" dirty="0"/>
                  <a:t>导数的方法</a:t>
                </a:r>
                <a:r>
                  <a:rPr lang="zh-CN" altLang="en-US" dirty="0" smtClean="0"/>
                  <a:t>我们称为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直接法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利用</a:t>
                </a:r>
                <a:r>
                  <a:rPr lang="zh-CN" altLang="en-US" dirty="0"/>
                  <a:t>直接法可以求一些简单函数的</a:t>
                </a:r>
                <a:r>
                  <a:rPr lang="zh-CN" altLang="en-US" dirty="0" smtClean="0"/>
                  <a:t>高阶导数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对于复杂</a:t>
                </a:r>
                <a:r>
                  <a:rPr lang="zh-CN" altLang="en-US" dirty="0"/>
                  <a:t>的</a:t>
                </a:r>
                <a:r>
                  <a:rPr lang="zh-CN" altLang="en-US" dirty="0" smtClean="0"/>
                  <a:t>函数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用</a:t>
                </a:r>
                <a:r>
                  <a:rPr lang="zh-CN" altLang="en-US" dirty="0"/>
                  <a:t>直接法很难求</a:t>
                </a:r>
                <a:r>
                  <a:rPr lang="zh-CN" altLang="en-US" dirty="0" smtClean="0"/>
                  <a:t>出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阶导数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下面</a:t>
                </a:r>
                <a:r>
                  <a:rPr lang="zh-CN" altLang="en-US" dirty="0"/>
                  <a:t>介绍</a:t>
                </a:r>
                <a:r>
                  <a:rPr lang="zh-CN" altLang="en-US" dirty="0" smtClean="0"/>
                  <a:t>间接法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为此</a:t>
                </a:r>
                <a:r>
                  <a:rPr lang="zh-CN" altLang="en-US" dirty="0"/>
                  <a:t>先介绍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高阶导数的运算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法则</a:t>
                </a:r>
                <a:r>
                  <a:rPr lang="en-US" altLang="zh-CN" dirty="0" smtClean="0"/>
                  <a:t>.</a:t>
                </a:r>
              </a:p>
              <a:p>
                <a:pPr marL="0" indent="0">
                  <a:lnSpc>
                    <a:spcPct val="11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±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𝐶𝑢</m:t>
                              </m:r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lnSpc>
                    <a:spcPct val="11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𝑢𝑣</m:t>
                              </m:r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莱布尼兹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公式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en-US" altLang="zh-CN" b="0" dirty="0" smtClean="0"/>
              </a:p>
              <a:p>
                <a:r>
                  <a:rPr lang="zh-CN" altLang="en-US" dirty="0"/>
                  <a:t>特别</a:t>
                </a:r>
                <a:r>
                  <a:rPr lang="zh-CN" altLang="en-US" dirty="0" smtClean="0"/>
                  <a:t>地</a:t>
                </a:r>
                <a:r>
                  <a:rPr lang="en-US" altLang="zh-CN" dirty="0" smtClean="0"/>
                  <a:t>,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𝑢𝑣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𝑢𝑣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+3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′+3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dirty="0"/>
              </a:p>
              <a:p>
                <a:endParaRPr lang="en-US" altLang="zh-CN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 t="-2220" r="-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220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利用高阶导数运算法则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以及常用高阶导数公式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通过适当的函数变形求出函数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阶导数的方法称为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间接法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/>
                  <a:t> 函数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1−2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在点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 处的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阶导数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u="sng" dirty="0" smtClean="0"/>
                  <a:t>          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/>
                  <a:t> 由于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因此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!.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30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/>
                  <a:t> 设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rad>
                      </m:e>
                    </m:func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99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u="sng" dirty="0" smtClean="0"/>
                  <a:t>         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/>
                  <a:t>由于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</m:fun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因此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99</m:t>
                              </m:r>
                            </m:e>
                          </m:d>
                        </m:sup>
                      </m:sSup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100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98!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99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100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98!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99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98!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99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99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99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−98!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6753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HFU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FUT" id="{3F79D0C1-0346-46FE-A718-68C0885A7510}" vid="{F2929A5C-8D5E-47DE-8191-0F7D5CC11D31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HFUT</Template>
  <TotalTime>4886</TotalTime>
  <Words>290</Words>
  <Application>Microsoft Office PowerPoint</Application>
  <PresentationFormat>宽屏</PresentationFormat>
  <Paragraphs>111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黑体</vt:lpstr>
      <vt:lpstr>宋体</vt:lpstr>
      <vt:lpstr>宋体</vt:lpstr>
      <vt:lpstr>微软雅黑</vt:lpstr>
      <vt:lpstr>Arial</vt:lpstr>
      <vt:lpstr>Cambria Math</vt:lpstr>
      <vt:lpstr>Consolas</vt:lpstr>
      <vt:lpstr>Times New Roman</vt:lpstr>
      <vt:lpstr>HFUT</vt:lpstr>
      <vt:lpstr>3.3 高阶导数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合肥工业大学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3.3 高阶导数</dc:title>
  <dc:subject>高等数学</dc:subject>
  <dc:creator>张神星</dc:creator>
  <cp:lastModifiedBy>zsx</cp:lastModifiedBy>
  <cp:revision>170</cp:revision>
  <dcterms:created xsi:type="dcterms:W3CDTF">2000-05-19T08:23:03Z</dcterms:created>
  <dcterms:modified xsi:type="dcterms:W3CDTF">2022-04-20T08:56:53Z</dcterms:modified>
  <cp:category>教学课件</cp:category>
  <cp:version>1.0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1033-3.3.0.5120</vt:lpwstr>
  </property>
</Properties>
</file>