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8"/>
  </p:notesMasterIdLst>
  <p:handoutMasterIdLst>
    <p:handoutMasterId r:id="rId49"/>
  </p:handoutMasterIdLst>
  <p:sldIdLst>
    <p:sldId id="413" r:id="rId2"/>
    <p:sldId id="382" r:id="rId3"/>
    <p:sldId id="432" r:id="rId4"/>
    <p:sldId id="433" r:id="rId5"/>
    <p:sldId id="383" r:id="rId6"/>
    <p:sldId id="384" r:id="rId7"/>
    <p:sldId id="387" r:id="rId8"/>
    <p:sldId id="434" r:id="rId9"/>
    <p:sldId id="388" r:id="rId10"/>
    <p:sldId id="435" r:id="rId11"/>
    <p:sldId id="414" r:id="rId12"/>
    <p:sldId id="436" r:id="rId13"/>
    <p:sldId id="389" r:id="rId14"/>
    <p:sldId id="437" r:id="rId15"/>
    <p:sldId id="390" r:id="rId16"/>
    <p:sldId id="415" r:id="rId17"/>
    <p:sldId id="391" r:id="rId18"/>
    <p:sldId id="392" r:id="rId19"/>
    <p:sldId id="416" r:id="rId20"/>
    <p:sldId id="393" r:id="rId21"/>
    <p:sldId id="394" r:id="rId22"/>
    <p:sldId id="395" r:id="rId23"/>
    <p:sldId id="419" r:id="rId24"/>
    <p:sldId id="424" r:id="rId25"/>
    <p:sldId id="425" r:id="rId26"/>
    <p:sldId id="426" r:id="rId27"/>
    <p:sldId id="427" r:id="rId28"/>
    <p:sldId id="439" r:id="rId29"/>
    <p:sldId id="428" r:id="rId30"/>
    <p:sldId id="429" r:id="rId31"/>
    <p:sldId id="440" r:id="rId32"/>
    <p:sldId id="396" r:id="rId33"/>
    <p:sldId id="397" r:id="rId34"/>
    <p:sldId id="398" r:id="rId35"/>
    <p:sldId id="399" r:id="rId36"/>
    <p:sldId id="417" r:id="rId37"/>
    <p:sldId id="400" r:id="rId38"/>
    <p:sldId id="401" r:id="rId39"/>
    <p:sldId id="402" r:id="rId40"/>
    <p:sldId id="403" r:id="rId41"/>
    <p:sldId id="404" r:id="rId42"/>
    <p:sldId id="441" r:id="rId43"/>
    <p:sldId id="420" r:id="rId44"/>
    <p:sldId id="421" r:id="rId45"/>
    <p:sldId id="422" r:id="rId46"/>
    <p:sldId id="423" r:id="rId4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章" id="{C8EBC31B-372F-4F61-A2FC-F9A27E4B9EA0}">
          <p14:sldIdLst>
            <p14:sldId id="413"/>
            <p14:sldId id="382"/>
            <p14:sldId id="432"/>
            <p14:sldId id="433"/>
            <p14:sldId id="383"/>
            <p14:sldId id="384"/>
            <p14:sldId id="387"/>
            <p14:sldId id="434"/>
            <p14:sldId id="388"/>
            <p14:sldId id="435"/>
            <p14:sldId id="414"/>
            <p14:sldId id="436"/>
            <p14:sldId id="389"/>
            <p14:sldId id="437"/>
            <p14:sldId id="390"/>
            <p14:sldId id="415"/>
            <p14:sldId id="391"/>
            <p14:sldId id="392"/>
            <p14:sldId id="416"/>
            <p14:sldId id="393"/>
            <p14:sldId id="394"/>
            <p14:sldId id="395"/>
            <p14:sldId id="419"/>
            <p14:sldId id="424"/>
            <p14:sldId id="425"/>
            <p14:sldId id="426"/>
            <p14:sldId id="427"/>
            <p14:sldId id="439"/>
            <p14:sldId id="428"/>
            <p14:sldId id="429"/>
            <p14:sldId id="440"/>
            <p14:sldId id="396"/>
            <p14:sldId id="397"/>
            <p14:sldId id="398"/>
            <p14:sldId id="399"/>
            <p14:sldId id="417"/>
            <p14:sldId id="400"/>
            <p14:sldId id="401"/>
            <p14:sldId id="402"/>
            <p14:sldId id="403"/>
            <p14:sldId id="404"/>
            <p14:sldId id="441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1050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5322" autoAdjust="0"/>
  </p:normalViewPr>
  <p:slideViewPr>
    <p:cSldViewPr>
      <p:cViewPr varScale="1">
        <p:scale>
          <a:sx n="86" d="100"/>
          <a:sy n="86" d="100"/>
        </p:scale>
        <p:origin x="547" y="2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>
              <a:spcAft>
                <a:spcPts val="120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使得当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从而有界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30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2.3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A) </a:t>
                </a:r>
                <a:r>
                  <a:rPr lang="en-US" altLang="zh-CN" dirty="0"/>
                  <a:t>1. 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错误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12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这是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型不定式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+2)(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−2×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452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虽然这是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但是我们可以将其通分化为其它形式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也可以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=2×1=2.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zh-CN" altLang="en-US" dirty="0" smtClean="0"/>
                  <a:t>否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7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2.4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(5)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这二者极限为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都不是无穷小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580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i="1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以后遇到这种有理函数在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时的极限可以直接写结果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→2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−2→0,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+1→13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049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3.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因此它们不是等价无穷小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但是是同阶无穷小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4.(1)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B) </a:t>
                </a:r>
                <a:r>
                  <a:rPr lang="en-US" altLang="zh-CN" sz="28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−1&gt;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时是无穷大</a:t>
                </a:r>
                <a:r>
                  <a:rPr lang="en-US" altLang="zh-CN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−1=1330&gt;1000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b="-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9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:r>
                  <a:rPr lang="zh-CN" altLang="en-US" dirty="0" smtClean="0"/>
                  <a:t>分析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上无界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为正整数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/>
                  <a:t> 时的无穷大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76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−1→0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1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2.5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sz="2800" dirty="0" smtClean="0"/>
                  <a:t>1. </a:t>
                </a:r>
                <a:r>
                  <a:rPr lang="en-US" altLang="zh-CN" sz="2800" dirty="0"/>
                  <a:t>(1)-(5) </a:t>
                </a:r>
                <a:r>
                  <a:rPr lang="zh-CN" altLang="en-US" sz="2800" dirty="0"/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型不定式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因此我们总可以用等价无穷小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或等价无穷大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替换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t="-350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1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2-1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极限是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奇数项恒为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偶数项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奇数项递减趋向于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偶数项递减趋向于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之间震荡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递增趋向于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极限是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递增</a:t>
                </a:r>
                <a:r>
                  <a:rPr lang="zh-CN" altLang="en-US" dirty="0" smtClean="0"/>
                  <a:t>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0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(5)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(6)-(8) </a:t>
                </a:r>
                <a:r>
                  <a:rPr lang="zh-CN" altLang="en-US" sz="2800" dirty="0" smtClean="0"/>
                  <a:t>都是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型</a:t>
                </a:r>
                <a:r>
                  <a:rPr lang="zh-CN" altLang="en-US" sz="2800" dirty="0" smtClean="0"/>
                  <a:t>不定式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由于在本节还没有学习连续性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因此我们直接用第二个重要极限</a:t>
                </a:r>
                <a:r>
                  <a:rPr lang="en-US" altLang="zh-CN" sz="2800" dirty="0" smtClean="0"/>
                  <a:t>.</a:t>
                </a:r>
                <a:endParaRPr lang="en-US" altLang="zh-CN" sz="2800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/2)⋅(−2)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7</a:t>
                </a:r>
                <a:r>
                  <a:rPr lang="en-US" altLang="zh-CN" sz="2800" dirty="0"/>
                  <a:t>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(8)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62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2.(1)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</a:t>
                </a:r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2.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</a:t>
                </a:r>
                <a:endParaRPr lang="en-US" altLang="zh-CN" sz="2800" dirty="0" smtClean="0"/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74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algn="ctr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题目</a:t>
                </a:r>
                <a:r>
                  <a:rPr lang="zh-CN" altLang="en-US" dirty="0" smtClean="0"/>
                  <a:t>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不需要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4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2.6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因为连续函数的差是连续函数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处不连续但是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(5)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同上例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(6)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115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1,−3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→+∞,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需要区分正负的最常见的就是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4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94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处无定义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因此间断点为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→∞,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是可去间断点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补充定义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31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取值为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在其定义域连续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因此该极限为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21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altLang="zh-CN" sz="3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由于函数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=1&gt;0,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−3&lt;0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内存在实根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36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1.(</a:t>
                </a:r>
                <a:r>
                  <a:rPr lang="en-US" altLang="zh-CN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也</a:t>
                </a:r>
                <a:r>
                  <a:rPr lang="zh-CN" altLang="en-US" dirty="0" smtClean="0"/>
                  <a:t>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92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(B)</a:t>
                </a: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sz="2800" b="0" i="1" smtClean="0"/>
                      <m:t>𝑓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sz="2800" b="0" i="1" smtClean="0"/>
                      <m:t>𝑥</m:t>
                    </m:r>
                    <m:r>
                      <a:rPr lang="en-US" altLang="zh-CN" sz="2800" b="0" i="1" smtClean="0"/>
                      <m:t>≠0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处均连续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sz="2800" b="0" i="1" smtClean="0"/>
                      <m:t>𝑓</m:t>
                    </m:r>
                    <m:d>
                      <m:dPr>
                        <m:ctrlPr>
                          <a:rPr lang="en-US" altLang="zh-CN" sz="2800" b="0" i="1" smtClean="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/>
                            </m:ctrlPr>
                          </m:sSupPr>
                          <m:e>
                            <m:r>
                              <a:rPr lang="en-US" altLang="zh-CN" sz="2800" b="0" i="1" smtClean="0"/>
                              <m:t>0</m:t>
                            </m:r>
                          </m:e>
                          <m:sup>
                            <m:r>
                              <a:rPr lang="en-US" altLang="zh-CN" sz="2800" b="0" i="1" smtClean="0"/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/>
                      <m:t>=</m:t>
                    </m:r>
                    <m:r>
                      <a:rPr lang="en-US" altLang="zh-CN" sz="2800" b="0" i="1" smtClean="0"/>
                      <m:t>𝑓</m:t>
                    </m:r>
                    <m:d>
                      <m:dPr>
                        <m:ctrlPr>
                          <a:rPr lang="en-US" altLang="zh-CN" sz="2800" b="0" i="1" smtClean="0"/>
                        </m:ctrlPr>
                      </m:dPr>
                      <m:e>
                        <m:r>
                          <a:rPr lang="en-US" altLang="zh-CN" sz="2800" b="0" i="1" smtClean="0"/>
                          <m:t>0</m:t>
                        </m:r>
                      </m:e>
                    </m:d>
                    <m:r>
                      <a:rPr lang="en-US" altLang="zh-CN" sz="2800" b="0" i="1" smtClean="0"/>
                      <m:t>=</m:t>
                    </m:r>
                    <m:r>
                      <a:rPr lang="en-US" altLang="zh-CN" sz="2800" b="0" i="1" smtClean="0"/>
                      <m:t>𝑎</m:t>
                    </m:r>
                  </m:oMath>
                </a14:m>
                <a:r>
                  <a:rPr lang="en-US" altLang="zh-CN" sz="2800" dirty="0" smtClean="0"/>
                  <a:t>, 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/>
                      <m:t>𝑓</m:t>
                    </m:r>
                    <m:d>
                      <m:dPr>
                        <m:ctrlPr>
                          <a:rPr lang="en-US" altLang="zh-CN" sz="2800" i="1"/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/>
                            </m:ctrlPr>
                          </m:sSupPr>
                          <m:e>
                            <m:r>
                              <a:rPr lang="en-US" altLang="zh-CN" sz="2800" i="1"/>
                              <m:t>0</m:t>
                            </m:r>
                          </m:e>
                          <m:sup>
                            <m:r>
                              <a:rPr lang="en-US" altLang="zh-CN" sz="2800" i="1"/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800" i="1"/>
                      <m:t>=</m:t>
                    </m:r>
                    <m:limLow>
                      <m:limLowPr>
                        <m:ctrlPr>
                          <a:rPr lang="en-US" altLang="zh-CN" sz="2800" i="1"/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lim</m:t>
                        </m:r>
                      </m:e>
                      <m:lim>
                        <m:r>
                          <a:rPr lang="en-US" altLang="zh-CN" sz="2800" i="1"/>
                          <m:t>𝑥</m:t>
                        </m:r>
                        <m:r>
                          <a:rPr lang="en-US" altLang="zh-CN" sz="2800" i="1"/>
                          <m:t>→</m:t>
                        </m:r>
                        <m:sSup>
                          <m:sSupPr>
                            <m:ctrlPr>
                              <a:rPr lang="en-US" altLang="zh-CN" sz="2800" i="1"/>
                            </m:ctrlPr>
                          </m:sSupPr>
                          <m:e>
                            <m:r>
                              <a:rPr lang="en-US" altLang="zh-CN" sz="2800" i="1"/>
                              <m:t>0</m:t>
                            </m:r>
                          </m:e>
                          <m:sup>
                            <m:r>
                              <a:rPr lang="en-US" altLang="zh-CN" sz="2800" i="1"/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/>
                        </m:ctrlPr>
                      </m:fPr>
                      <m:num>
                        <m:r>
                          <a:rPr lang="en-US" altLang="zh-CN" sz="2800" i="1"/>
                          <m:t>1−</m:t>
                        </m:r>
                        <m:sSup>
                          <m:sSupPr>
                            <m:ctrlPr>
                              <a:rPr lang="en-US" altLang="zh-CN" sz="2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/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8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/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/>
                                  <m:t>𝑥</m:t>
                                </m:r>
                              </m:e>
                            </m:func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/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/>
                                </m:ctrlPr>
                              </m:fPr>
                              <m:num>
                                <m:r>
                                  <a:rPr lang="en-US" altLang="zh-CN" sz="2800" i="1"/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/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CN" sz="2800" i="1"/>
                      <m:t>=</m:t>
                    </m:r>
                    <m:limLow>
                      <m:limLowPr>
                        <m:ctrlPr>
                          <a:rPr lang="en-US" altLang="zh-CN" sz="2800" i="1"/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lim</m:t>
                        </m:r>
                      </m:e>
                      <m:lim>
                        <m:r>
                          <a:rPr lang="en-US" altLang="zh-CN" sz="2800" i="1"/>
                          <m:t>𝑥</m:t>
                        </m:r>
                        <m:r>
                          <a:rPr lang="en-US" altLang="zh-CN" sz="2800" i="1"/>
                          <m:t>→</m:t>
                        </m:r>
                        <m:sSup>
                          <m:sSupPr>
                            <m:ctrlPr>
                              <a:rPr lang="en-US" altLang="zh-CN" sz="2800" i="1"/>
                            </m:ctrlPr>
                          </m:sSupPr>
                          <m:e>
                            <m:r>
                              <a:rPr lang="en-US" altLang="zh-CN" sz="2800" i="1"/>
                              <m:t>0</m:t>
                            </m:r>
                          </m:e>
                          <m:sup>
                            <m:r>
                              <a:rPr lang="en-US" altLang="zh-CN" sz="2800" i="1"/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/>
                        </m:ctrlPr>
                      </m:fPr>
                      <m:num>
                        <m:r>
                          <a:rPr lang="en-US" altLang="zh-CN" sz="2800" i="1"/>
                          <m:t>−</m:t>
                        </m:r>
                        <m:func>
                          <m:funcPr>
                            <m:ctrlPr>
                              <a:rPr lang="en-US" altLang="zh-CN" sz="28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/>
                              <m:t>sin</m:t>
                            </m:r>
                          </m:fName>
                          <m:e>
                            <m:r>
                              <a:rPr lang="en-US" altLang="zh-CN" sz="2800" i="1"/>
                              <m:t>𝑥</m:t>
                            </m:r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altLang="zh-CN" sz="2800" i="1"/>
                            </m:ctrlPr>
                          </m:fPr>
                          <m:num>
                            <m:r>
                              <a:rPr lang="en-US" altLang="zh-CN" sz="2800" i="1"/>
                              <m:t>𝑥</m:t>
                            </m:r>
                          </m:num>
                          <m:den>
                            <m:r>
                              <a:rPr lang="en-US" altLang="zh-CN" sz="2800" i="1"/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800" i="1"/>
                      <m:t>=−2</m:t>
                    </m:r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 因此 </a:t>
                </a:r>
                <a14:m>
                  <m:oMath xmlns:m="http://schemas.openxmlformats.org/officeDocument/2006/math">
                    <m:r>
                      <a:rPr lang="en-US" altLang="zh-CN" sz="2800" b="0" i="1" smtClean="0"/>
                      <m:t>𝑎</m:t>
                    </m:r>
                    <m:r>
                      <a:rPr lang="en-US" altLang="zh-CN" sz="2800" b="0" i="1" smtClean="0"/>
                      <m:t>=−2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2.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/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lim</m:t>
                        </m:r>
                      </m:e>
                      <m:lim>
                        <m:r>
                          <a:rPr lang="en-US" altLang="zh-CN" sz="2800" i="1"/>
                          <m:t>𝑥</m:t>
                        </m:r>
                        <m:r>
                          <a:rPr lang="en-US" altLang="zh-CN" sz="2800" i="1"/>
                          <m:t>→∞</m:t>
                        </m:r>
                      </m:lim>
                    </m:limLow>
                    <m:r>
                      <a:rPr lang="en-US" altLang="zh-CN" sz="2800" i="1"/>
                      <m:t> 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 smtClean="0"/>
                                    </m:ctrlPr>
                                  </m:sSupPr>
                                  <m:e>
                                    <m:r>
                                      <a:rPr lang="en-US" altLang="zh-CN" sz="2800" i="1"/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/>
                                  <m:t>+</m:t>
                                </m:r>
                                <m:r>
                                  <a:rPr lang="en-US" altLang="zh-CN" sz="2800" b="0" i="1" smtClean="0"/>
                                  <m:t>3</m:t>
                                </m:r>
                                <m:r>
                                  <a:rPr lang="en-US" altLang="zh-CN" sz="2800" b="0" i="1" smtClean="0"/>
                                  <m:t>𝑥</m:t>
                                </m:r>
                                <m:r>
                                  <a:rPr lang="en-US" altLang="zh-CN" sz="2800" b="0" i="1" smtClean="0"/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/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/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/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/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/>
                          <m:t>𝑥</m:t>
                        </m:r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/>
                              <m:t>lim</m:t>
                            </m:r>
                          </m:e>
                          <m:lim>
                            <m:r>
                              <a:rPr lang="en-US" altLang="zh-CN" sz="2800" i="1"/>
                              <m:t>𝑥</m:t>
                            </m:r>
                            <m:r>
                              <a:rPr lang="en-US" altLang="zh-CN" sz="2800" i="1"/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/>
                                    </m:ctrlPr>
                                  </m:sSupPr>
                                  <m:e>
                                    <m:r>
                                      <a:rPr lang="en-US" altLang="zh-CN" sz="2800" i="1"/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/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/>
                                  <m:t>+3</m:t>
                                </m:r>
                                <m:r>
                                  <a:rPr lang="en-US" altLang="zh-CN" sz="2800" i="1"/>
                                  <m:t>𝑥</m:t>
                                </m:r>
                                <m:r>
                                  <a:rPr lang="en-US" altLang="zh-CN" sz="2800" i="1"/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/>
                                    </m:ctrlPr>
                                  </m:sSupPr>
                                  <m:e>
                                    <m:r>
                                      <a:rPr lang="en-US" altLang="zh-CN" sz="2800" i="1"/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/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/>
                                  <m:t>+1</m:t>
                                </m:r>
                              </m:den>
                            </m:f>
                            <m:r>
                              <a:rPr lang="en-US" altLang="zh-CN" sz="2800" i="1"/>
                              <m:t>−1</m:t>
                            </m:r>
                          </m:e>
                        </m:d>
                        <m:r>
                          <a:rPr lang="en-US" altLang="zh-CN" sz="2800" i="1"/>
                          <m:t>𝑥</m:t>
                        </m:r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/>
                              <m:t>lim</m:t>
                            </m:r>
                          </m:e>
                          <m:lim>
                            <m:r>
                              <a:rPr lang="en-US" altLang="zh-CN" sz="2800" i="1"/>
                              <m:t>𝑥</m:t>
                            </m:r>
                            <m:r>
                              <a:rPr lang="en-US" altLang="zh-CN" sz="2800" i="1"/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/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800" b="0" i="1" smtClean="0"/>
                                </m:ctrlPr>
                              </m:dPr>
                              <m:e>
                                <m:r>
                                  <a:rPr lang="en-US" altLang="zh-CN" sz="2800" b="0" i="1" smtClean="0"/>
                                  <m:t>3</m:t>
                                </m:r>
                                <m:r>
                                  <a:rPr lang="en-US" altLang="zh-CN" sz="2800" b="0" i="1" smtClean="0"/>
                                  <m:t>𝑥</m:t>
                                </m:r>
                                <m:r>
                                  <a:rPr lang="en-US" altLang="zh-CN" sz="2800" b="0" i="1" smtClean="0"/>
                                  <m:t>+1</m:t>
                                </m:r>
                              </m:e>
                            </m:d>
                            <m:r>
                              <a:rPr lang="en-US" altLang="zh-CN" sz="2800" b="0" i="1" smtClean="0"/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/>
                                </m:ctrlPr>
                              </m:sSupPr>
                              <m:e>
                                <m:r>
                                  <a:rPr lang="en-US" altLang="zh-CN" sz="2800" i="1"/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/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/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r>
                          <a:rPr lang="en-US" altLang="zh-CN" sz="2800" b="0" i="1" smtClean="0"/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1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/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lim</m:t>
                        </m:r>
                      </m:e>
                      <m:lim>
                        <m:r>
                          <a:rPr lang="en-US" altLang="zh-CN" sz="2800" i="1"/>
                          <m:t>𝑛</m:t>
                        </m:r>
                        <m:r>
                          <a:rPr lang="en-US" altLang="zh-CN" sz="2800" i="1"/>
                          <m:t>→∞</m:t>
                        </m:r>
                      </m:lim>
                    </m:limLow>
                    <m:r>
                      <a:rPr lang="en-US" altLang="zh-CN" sz="2800" i="1"/>
                      <m:t> 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/>
                                </m:ctrlPr>
                              </m:fPr>
                              <m:num>
                                <m:r>
                                  <a:rPr lang="en-US" altLang="zh-CN" sz="2800" i="1"/>
                                  <m:t>𝑛</m:t>
                                </m:r>
                                <m:r>
                                  <a:rPr lang="en-US" altLang="zh-CN" sz="2800" i="1"/>
                                  <m:t>+</m:t>
                                </m:r>
                                <m:r>
                                  <a:rPr lang="en-US" altLang="zh-CN" sz="2800" i="1"/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/>
                                  <m:t>𝑛</m:t>
                                </m:r>
                                <m:r>
                                  <a:rPr lang="en-US" altLang="zh-CN" sz="2800" i="1"/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/>
                          <m:t>𝑛</m:t>
                        </m:r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/>
                              <m:t>lim</m:t>
                            </m:r>
                          </m:e>
                          <m:lim>
                            <m:r>
                              <a:rPr lang="en-US" altLang="zh-CN" sz="2800" i="1"/>
                              <m:t>𝑛</m:t>
                            </m:r>
                            <m:r>
                              <a:rPr lang="en-US" altLang="zh-CN" sz="2800" i="1"/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/>
                                </m:ctrlPr>
                              </m:fPr>
                              <m:num>
                                <m:r>
                                  <a:rPr lang="en-US" altLang="zh-CN" sz="2800" i="1"/>
                                  <m:t>𝑛</m:t>
                                </m:r>
                                <m:r>
                                  <a:rPr lang="en-US" altLang="zh-CN" sz="2800" i="1"/>
                                  <m:t>+</m:t>
                                </m:r>
                                <m:r>
                                  <a:rPr lang="en-US" altLang="zh-CN" sz="2800" i="1"/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/>
                                  <m:t>𝑛</m:t>
                                </m:r>
                                <m:r>
                                  <a:rPr lang="en-US" altLang="zh-CN" sz="2800" i="1"/>
                                  <m:t>+1</m:t>
                                </m:r>
                              </m:den>
                            </m:f>
                            <m:r>
                              <a:rPr lang="en-US" altLang="zh-CN" sz="2800" i="1"/>
                              <m:t>−1</m:t>
                            </m:r>
                          </m:e>
                        </m:d>
                        <m:r>
                          <a:rPr lang="en-US" altLang="zh-CN" sz="2800" i="1"/>
                          <m:t>𝑛</m:t>
                        </m:r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/>
                              <m:t>lim</m:t>
                            </m:r>
                          </m:e>
                          <m:lim>
                            <m:r>
                              <a:rPr lang="en-US" altLang="zh-CN" sz="2800" i="1"/>
                              <m:t>𝑛</m:t>
                            </m:r>
                            <m:r>
                              <a:rPr lang="en-US" altLang="zh-CN" sz="2800" i="1"/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/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800" i="1"/>
                                </m:ctrlPr>
                              </m:dPr>
                              <m:e>
                                <m:r>
                                  <a:rPr lang="en-US" altLang="zh-CN" sz="2800" i="1"/>
                                  <m:t>𝑥</m:t>
                                </m:r>
                                <m:r>
                                  <a:rPr lang="en-US" altLang="zh-CN" sz="2800" i="1"/>
                                  <m:t>−</m:t>
                                </m:r>
                                <m:r>
                                  <a:rPr lang="en-US" altLang="zh-CN" sz="2800" i="1"/>
                                  <m:t>1</m:t>
                                </m:r>
                              </m:e>
                            </m:d>
                            <m:r>
                              <a:rPr lang="en-US" altLang="zh-CN" sz="2800" i="1"/>
                              <m:t>𝑛</m:t>
                            </m:r>
                          </m:num>
                          <m:den>
                            <m:r>
                              <a:rPr lang="en-US" altLang="zh-CN" sz="2800" i="1"/>
                              <m:t>𝑛</m:t>
                            </m:r>
                            <m:r>
                              <a:rPr lang="en-US" altLang="zh-CN" sz="2800" i="1"/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r>
                          <a:rPr lang="en-US" altLang="zh-CN" sz="2800" i="1"/>
                          <m:t>𝑥</m:t>
                        </m:r>
                        <m:r>
                          <a:rPr lang="en-US" altLang="zh-CN" sz="2800" i="1"/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3. </a:t>
                </a:r>
                <a14:m>
                  <m:oMath xmlns:m="http://schemas.openxmlformats.org/officeDocument/2006/math">
                    <m:r>
                      <a:rPr lang="en-US" altLang="zh-CN" sz="2800" dirty="0"/>
                      <m:t>9</m:t>
                    </m:r>
                    <m:r>
                      <a:rPr lang="en-US" altLang="zh-CN" sz="2800" i="1" dirty="0"/>
                      <m:t>=</m:t>
                    </m:r>
                    <m:limLow>
                      <m:limLowPr>
                        <m:ctrlPr>
                          <a:rPr lang="en-US" altLang="zh-CN" sz="2800" i="1"/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lim</m:t>
                        </m:r>
                      </m:e>
                      <m:lim>
                        <m:r>
                          <a:rPr lang="en-US" altLang="zh-CN" sz="2800" i="1"/>
                          <m:t>𝑥</m:t>
                        </m:r>
                        <m:r>
                          <a:rPr lang="en-US" altLang="zh-CN" sz="2800" i="1"/>
                          <m:t>→∞</m:t>
                        </m:r>
                      </m:lim>
                    </m:limLow>
                    <m:r>
                      <a:rPr lang="en-US" altLang="zh-CN" sz="2800" i="1"/>
                      <m:t> 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/>
                                </m:ctrlPr>
                              </m:fPr>
                              <m:num>
                                <m:r>
                                  <a:rPr lang="en-US" altLang="zh-CN" sz="2800" i="1"/>
                                  <m:t>𝑥</m:t>
                                </m:r>
                                <m:r>
                                  <a:rPr lang="en-US" altLang="zh-CN" sz="2800" i="1"/>
                                  <m:t>+</m:t>
                                </m:r>
                                <m:r>
                                  <a:rPr lang="en-US" altLang="zh-CN" sz="2800" i="1"/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800" i="1"/>
                                  <m:t>𝑥</m:t>
                                </m:r>
                                <m:r>
                                  <a:rPr lang="en-US" altLang="zh-CN" sz="2800" i="1"/>
                                  <m:t>−</m:t>
                                </m:r>
                                <m:r>
                                  <a:rPr lang="en-US" altLang="zh-CN" sz="2800" i="1"/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/>
                          <m:t>𝑥</m:t>
                        </m:r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/>
                              <m:t>lim</m:t>
                            </m:r>
                          </m:e>
                          <m:lim>
                            <m:r>
                              <a:rPr lang="en-US" altLang="zh-CN" sz="2800" i="1"/>
                              <m:t>𝑥</m:t>
                            </m:r>
                            <m:r>
                              <a:rPr lang="en-US" altLang="zh-CN" sz="2800" i="1"/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/>
                                </m:ctrlPr>
                              </m:fPr>
                              <m:num>
                                <m:r>
                                  <a:rPr lang="en-US" altLang="zh-CN" sz="2800" i="1"/>
                                  <m:t>𝑥</m:t>
                                </m:r>
                                <m:r>
                                  <a:rPr lang="en-US" altLang="zh-CN" sz="2800" i="1"/>
                                  <m:t>+</m:t>
                                </m:r>
                                <m:r>
                                  <a:rPr lang="en-US" altLang="zh-CN" sz="2800" i="1"/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800" i="1"/>
                                  <m:t>𝑥</m:t>
                                </m:r>
                                <m:r>
                                  <a:rPr lang="en-US" altLang="zh-CN" sz="2800" i="1"/>
                                  <m:t>−</m:t>
                                </m:r>
                                <m:r>
                                  <a:rPr lang="en-US" altLang="zh-CN" sz="2800" i="1"/>
                                  <m:t>𝑎</m:t>
                                </m:r>
                              </m:den>
                            </m:f>
                            <m:r>
                              <a:rPr lang="en-US" altLang="zh-CN" sz="2800" i="1"/>
                              <m:t>−1</m:t>
                            </m:r>
                          </m:e>
                        </m:d>
                        <m:r>
                          <a:rPr lang="en-US" altLang="zh-CN" sz="2800" i="1"/>
                          <m:t>𝑥</m:t>
                        </m:r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/>
                              <m:t>lim</m:t>
                            </m:r>
                          </m:e>
                          <m:lim>
                            <m:r>
                              <a:rPr lang="en-US" altLang="zh-CN" sz="2800" i="1"/>
                              <m:t>𝑥</m:t>
                            </m:r>
                            <m:r>
                              <a:rPr lang="en-US" altLang="zh-CN" sz="2800" i="1"/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/>
                            </m:ctrlPr>
                          </m:fPr>
                          <m:num>
                            <m:r>
                              <a:rPr lang="en-US" altLang="zh-CN" sz="2800" i="1"/>
                              <m:t>2</m:t>
                            </m:r>
                            <m:r>
                              <a:rPr lang="en-US" altLang="zh-CN" sz="2800" i="1"/>
                              <m:t>𝑎𝑥</m:t>
                            </m:r>
                          </m:num>
                          <m:den>
                            <m:r>
                              <a:rPr lang="en-US" altLang="zh-CN" sz="2800" i="1"/>
                              <m:t>𝑥</m:t>
                            </m:r>
                            <m:r>
                              <a:rPr lang="en-US" altLang="zh-CN" sz="2800" i="1"/>
                              <m:t>−</m:t>
                            </m:r>
                            <m:r>
                              <a:rPr lang="en-US" altLang="zh-CN" sz="2800" i="1"/>
                              <m:t>𝑎</m:t>
                            </m:r>
                          </m:den>
                        </m:f>
                      </m:sup>
                    </m:sSup>
                    <m:r>
                      <a:rPr lang="en-US" altLang="zh-CN" sz="2800" i="1"/>
                      <m:t>=</m:t>
                    </m:r>
                    <m:sSup>
                      <m:sSupPr>
                        <m:ctrlPr>
                          <a:rPr lang="en-US" altLang="zh-CN" sz="28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/>
                          <m:t>e</m:t>
                        </m:r>
                      </m:e>
                      <m:sup>
                        <m:r>
                          <a:rPr lang="en-US" altLang="zh-CN" sz="2800" i="1"/>
                          <m:t>2</m:t>
                        </m:r>
                        <m:r>
                          <a:rPr lang="en-US" altLang="zh-CN" sz="2800" i="1"/>
                          <m:t>𝑎</m:t>
                        </m:r>
                      </m:sup>
                    </m:sSup>
                    <m:r>
                      <a:rPr lang="en-US" altLang="zh-CN" sz="2800" i="1"/>
                      <m:t>,</m:t>
                    </m:r>
                    <m:r>
                      <a:rPr lang="en-US" altLang="zh-CN" sz="2800" i="1"/>
                      <m:t>𝑎</m:t>
                    </m:r>
                    <m:r>
                      <a:rPr lang="en-US" altLang="zh-CN" sz="2800" i="1"/>
                      <m:t>=</m:t>
                    </m:r>
                    <m:func>
                      <m:funcPr>
                        <m:ctrlPr>
                          <a:rPr lang="en-US" altLang="zh-CN" sz="28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/>
                          <m:t>ln</m:t>
                        </m:r>
                      </m:fName>
                      <m:e>
                        <m:r>
                          <a:rPr lang="en-US" altLang="zh-CN" sz="2800" i="1"/>
                          <m:t>3</m:t>
                        </m:r>
                      </m:e>
                    </m:func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9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补充</a:t>
                </a:r>
                <a:r>
                  <a:rPr lang="zh-CN" altLang="en-US" dirty="0" smtClean="0"/>
                  <a:t>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证毕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/>
                  <a:t> 上连续且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</a:t>
                </a:r>
                <a:r>
                  <a:rPr lang="zh-CN" altLang="en-US" dirty="0"/>
                  <a:t>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/>
                  <a:t> 内有实根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如果所有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均相等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不全相等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由介值定理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/>
                  <a:t> 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621" b="-15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2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总复习题二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①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②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③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充分必要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充要</a:t>
                </a:r>
                <a:r>
                  <a:rPr lang="en-US" altLang="zh-CN" dirty="0" smtClean="0"/>
                  <a:t>)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它的奇子数列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偶子数列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2.(1) </a:t>
                </a:r>
                <a:r>
                  <a:rPr lang="zh-CN" altLang="en-US" dirty="0" smtClean="0"/>
                  <a:t>有限项不影响极限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r>
                  <a:rPr lang="en-US" altLang="zh-CN" dirty="0" smtClean="0"/>
                  <a:t>AB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极限可能存在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764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同阶不等价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467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53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(1+2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−1)(1+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29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首先显然要区分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=−1,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98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7. </a:t>
                </a:r>
                <a:r>
                  <a:rPr lang="zh-CN" altLang="en-US" dirty="0" smtClean="0"/>
                  <a:t>由于该极限是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e>
                            </m:func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等价于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8.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于是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94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</m:oMath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一般</a:t>
                </a:r>
                <a:r>
                  <a:rPr lang="zh-CN" altLang="en-US" sz="3200" dirty="0" smtClean="0"/>
                  <a:t>地</a:t>
                </a:r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833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9. </a:t>
                </a:r>
                <a:r>
                  <a:rPr lang="zh-CN" altLang="en-US" dirty="0" smtClean="0"/>
                  <a:t>这种一般都是用夹逼准则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40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如果利用</a:t>
                </a:r>
                <a:r>
                  <a:rPr lang="en-US" altLang="zh-CN" dirty="0" smtClean="0"/>
                  <a:t>2.3</a:t>
                </a:r>
                <a:r>
                  <a:rPr lang="zh-CN" altLang="en-US" dirty="0" smtClean="0"/>
                  <a:t>节极限的性质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则更简单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我们有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由极限的保号性可知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715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由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为什么我们这么估计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因为分母中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是主要项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相比它都很小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放缩掉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但是分子中的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本身就是主要项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不可放缩掉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65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10. </a:t>
                </a:r>
                <a:r>
                  <a:rPr lang="zh-CN" altLang="en-US" b="0" dirty="0" smtClean="0"/>
                  <a:t>容易看出当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 smtClean="0"/>
                  <a:t> 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从而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≤0,∀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是有界单减数列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从而极限存在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在</a:t>
                </a:r>
                <a:r>
                  <a:rPr lang="zh-CN" altLang="en-US" dirty="0" smtClean="0"/>
                  <a:t>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32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11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 </a:t>
                </a:r>
                <a:endParaRPr lang="en-US" altLang="zh-CN" dirty="0" smtClean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−1∼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∼−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86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12. </a:t>
                </a:r>
                <a:r>
                  <a:rPr lang="zh-CN" altLang="en-US" dirty="0" smtClean="0"/>
                  <a:t>求</a:t>
                </a:r>
                <a:r>
                  <a:rPr lang="zh-CN" altLang="en-US" dirty="0"/>
                  <a:t>极限得</a:t>
                </a:r>
                <a:endParaRPr lang="en-US" altLang="zh-CN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∈[−1,1);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处连续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事实上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所以课上已经讲过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65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无定义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 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</a:t>
                </a: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可使之在该处连续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62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14.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因此对任意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是连续函数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13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15.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从而由零点定理知存在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从而由介值定理知存在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2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所以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反之未必成立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这本质</a:t>
                </a:r>
                <a:r>
                  <a:rPr lang="zh-CN" altLang="en-US" dirty="0" smtClean="0"/>
                  <a:t>上是因为函数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2.2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dirty="0" smtClean="0"/>
                  <a:t>1. (1) </a:t>
                </a:r>
                <a:r>
                  <a:rPr lang="zh-CN" altLang="en-US" dirty="0" smtClean="0"/>
                  <a:t>见右图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  <a:blipFill>
                <a:blip r:embed="rId2"/>
                <a:stretch>
                  <a:fillRect l="-1069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112224" y="1124744"/>
            <a:ext cx="3688937" cy="3823514"/>
            <a:chOff x="4151784" y="1370538"/>
            <a:chExt cx="3688937" cy="3823514"/>
          </a:xfrm>
        </p:grpSpPr>
        <p:grpSp>
          <p:nvGrpSpPr>
            <p:cNvPr id="5" name="组合 4"/>
            <p:cNvGrpSpPr/>
            <p:nvPr/>
          </p:nvGrpSpPr>
          <p:grpSpPr>
            <a:xfrm>
              <a:off x="4151784" y="1370538"/>
              <a:ext cx="3688937" cy="3823514"/>
              <a:chOff x="4223792" y="218410"/>
              <a:chExt cx="3688937" cy="382351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5663952" y="332656"/>
                <a:ext cx="0" cy="370926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667762" y="2439556"/>
                <a:ext cx="612000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302177" y="2416142"/>
                <a:ext cx="0" cy="12240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223792" y="3645024"/>
                <a:ext cx="334140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4424576" y="1799496"/>
              <a:ext cx="2532871" cy="1822048"/>
              <a:chOff x="4436006" y="1807116"/>
              <a:chExt cx="2532871" cy="1822048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436006" y="1807116"/>
                <a:ext cx="1800000" cy="18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任意多边形 9"/>
              <p:cNvSpPr/>
              <p:nvPr/>
            </p:nvSpPr>
            <p:spPr>
              <a:xfrm>
                <a:off x="6222117" y="1895680"/>
                <a:ext cx="746760" cy="1710690"/>
              </a:xfrm>
              <a:custGeom>
                <a:avLst/>
                <a:gdLst>
                  <a:gd name="connsiteX0" fmla="*/ 0 w 746760"/>
                  <a:gd name="connsiteY0" fmla="*/ 1710690 h 1710690"/>
                  <a:gd name="connsiteX1" fmla="*/ 449580 w 746760"/>
                  <a:gd name="connsiteY1" fmla="*/ 1165860 h 1710690"/>
                  <a:gd name="connsiteX2" fmla="*/ 746760 w 746760"/>
                  <a:gd name="connsiteY2" fmla="*/ 0 h 171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760" h="1710690">
                    <a:moveTo>
                      <a:pt x="0" y="1710690"/>
                    </a:moveTo>
                    <a:cubicBezTo>
                      <a:pt x="162560" y="1580832"/>
                      <a:pt x="325120" y="1450975"/>
                      <a:pt x="449580" y="1165860"/>
                    </a:cubicBezTo>
                    <a:cubicBezTo>
                      <a:pt x="574040" y="880745"/>
                      <a:pt x="660400" y="440372"/>
                      <a:pt x="74676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98266" y="3555792"/>
                <a:ext cx="73372" cy="733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194202" y="4765308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53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 smtClean="0"/>
                  <a:t>1. 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注意它和第一个重要极限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的差异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13" b="-3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288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5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 smtClean="0"/>
                  <a:t>使用定义证明极限的时候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可以适当缩小自变量的范围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对于数列情形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然后在取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的时候额外要求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然后在取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的时候额外要求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&lt;3,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r="-734" b="-1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88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3262</TotalTime>
  <Words>445</Words>
  <Application>Microsoft Office PowerPoint</Application>
  <PresentationFormat>宽屏</PresentationFormat>
  <Paragraphs>248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黑体</vt:lpstr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习题课2</dc:title>
  <dc:subject>高等数学</dc:subject>
  <dc:creator>张神星</dc:creator>
  <cp:lastModifiedBy>zsx</cp:lastModifiedBy>
  <cp:revision>149</cp:revision>
  <dcterms:created xsi:type="dcterms:W3CDTF">2000-05-19T08:23:03Z</dcterms:created>
  <dcterms:modified xsi:type="dcterms:W3CDTF">2022-04-07T08:21:02Z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