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8"/>
  </p:notesMasterIdLst>
  <p:handoutMasterIdLst>
    <p:handoutMasterId r:id="rId19"/>
  </p:handoutMasterIdLst>
  <p:sldIdLst>
    <p:sldId id="352" r:id="rId2"/>
    <p:sldId id="332" r:id="rId3"/>
    <p:sldId id="343" r:id="rId4"/>
    <p:sldId id="353" r:id="rId5"/>
    <p:sldId id="354" r:id="rId6"/>
    <p:sldId id="516" r:id="rId7"/>
    <p:sldId id="355" r:id="rId8"/>
    <p:sldId id="356" r:id="rId9"/>
    <p:sldId id="517" r:id="rId10"/>
    <p:sldId id="359" r:id="rId11"/>
    <p:sldId id="357" r:id="rId12"/>
    <p:sldId id="518" r:id="rId13"/>
    <p:sldId id="360" r:id="rId14"/>
    <p:sldId id="358" r:id="rId15"/>
    <p:sldId id="520" r:id="rId16"/>
    <p:sldId id="398" r:id="rId1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050"/>
    <a:srgbClr val="FF0000"/>
    <a:srgbClr val="009900"/>
    <a:srgbClr val="006600"/>
    <a:srgbClr val="0033CC"/>
    <a:srgbClr val="EAEAEA"/>
    <a:srgbClr val="96969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82" autoAdjust="0"/>
  </p:normalViewPr>
  <p:slideViewPr>
    <p:cSldViewPr>
      <p:cViewPr varScale="1">
        <p:scale>
          <a:sx n="90" d="100"/>
          <a:sy n="90" d="100"/>
        </p:scale>
        <p:origin x="403" y="31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2EFFEC77-84FD-4F46-BAB1-CF09307EDD85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4F2C60FA-8FA6-4012-B809-1A1CCFF63C5E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X</a:t>
            </a:r>
            <a:r>
              <a:rPr lang="zh-CN" altLang="en-US" dirty="0" smtClean="0"/>
              <a:t>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单击</a:t>
            </a:r>
            <a:r>
              <a:rPr lang="zh-CN" altLang="en-US" dirty="0"/>
              <a:t>此处编辑</a:t>
            </a:r>
            <a:r>
              <a:rPr lang="zh-CN" altLang="en-US" dirty="0" smtClean="0"/>
              <a:t>标题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62222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721534"/>
            <a:ext cx="10800000" cy="504000"/>
          </a:xfrm>
          <a:prstGeom prst="rect">
            <a:avLst/>
          </a:prstGeom>
        </p:spPr>
        <p:txBody>
          <a:bodyPr/>
          <a:lstStyle>
            <a:lvl1pPr>
              <a:defRPr b="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6000" y="1422398"/>
            <a:ext cx="10800000" cy="46800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0345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lang="en-US" altLang="zh-CN" sz="2400" b="0" smtClean="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标题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0 176 80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环境名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概念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0 0 255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强调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255 0 0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坐标轴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91 155 213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函数图像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192 0 0 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0 153 0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112 48 160</a:t>
            </a:r>
          </a:p>
          <a:p>
            <a:pPr lvl="0">
              <a:spcAft>
                <a:spcPts val="1200"/>
              </a:spcAft>
            </a:pP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7462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15555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00B0F0"/>
                </a:solidFill>
                <a:latin typeface="+mj-ea"/>
                <a:ea typeface="+mj-ea"/>
              </a:rPr>
              <a:t>数学（下）</a:t>
            </a:r>
            <a:endParaRPr lang="zh-CN" altLang="en-US" sz="2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5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</p:sldLayoutIdLst>
  <p:transition>
    <p:zoom/>
  </p:transition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第二章 极限和连续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81227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dirty="0" smtClean="0">
                    <a:latin typeface="+mn-ea"/>
                  </a:rPr>
                  <a:t> </a:t>
                </a:r>
                <a:r>
                  <a:rPr lang="en-US" altLang="zh-CN" dirty="0" smtClean="0">
                    <a:latin typeface="+mn-ea"/>
                  </a:rPr>
                  <a:t>"</a:t>
                </a:r>
                <a:r>
                  <a:rPr lang="zh-CN" altLang="en-US" dirty="0" smtClean="0">
                    <a:latin typeface="+mn-ea"/>
                  </a:rPr>
                  <a:t>极限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存在</a:t>
                </a:r>
                <a:r>
                  <a:rPr lang="en-US" altLang="zh-CN" dirty="0" smtClean="0">
                    <a:latin typeface="+mn-ea"/>
                  </a:rPr>
                  <a:t>" </a:t>
                </a:r>
                <a:r>
                  <a:rPr lang="zh-CN" altLang="en-US" dirty="0" smtClean="0">
                    <a:latin typeface="+mn-ea"/>
                  </a:rPr>
                  <a:t>的充要条件是 </a:t>
                </a:r>
                <a:r>
                  <a:rPr lang="en-US" altLang="zh-CN" dirty="0" smtClean="0">
                    <a:latin typeface="+mn-ea"/>
                  </a:rPr>
                  <a:t>"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en-US" altLang="zh-CN" smtClean="0">
                    <a:latin typeface="+mn-ea"/>
                  </a:rPr>
                  <a:t>(      )".</a:t>
                </a:r>
                <a:endParaRPr lang="en-US" altLang="zh-CN" dirty="0" smtClean="0">
                  <a:latin typeface="+mn-ea"/>
                </a:endParaRPr>
              </a:p>
              <a:p>
                <a:pPr lvl="1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altLang="zh-CN" dirty="0" smtClean="0">
                    <a:latin typeface="+mn-ea"/>
                    <a:ea typeface="+mn-ea"/>
                  </a:rPr>
                  <a:t> (A) </a:t>
                </a:r>
                <a:r>
                  <a:rPr lang="zh-CN" altLang="en-US" dirty="0" smtClean="0">
                    <a:latin typeface="+mn-ea"/>
                    <a:ea typeface="+mn-ea"/>
                  </a:rPr>
                  <a:t>必有无穷多项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+mn-ea"/>
                    <a:ea typeface="+mn-ea"/>
                  </a:rPr>
                  <a:t> 满足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+mn-ea"/>
                      </a:rPr>
                      <m:t>&lt;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+mn-ea"/>
                      </a:rPr>
                      <m:t>𝜀</m:t>
                    </m:r>
                  </m:oMath>
                </a14:m>
                <a:endParaRPr lang="en-US" altLang="zh-CN" dirty="0" smtClean="0">
                  <a:latin typeface="+mn-ea"/>
                  <a:ea typeface="+mn-ea"/>
                </a:endParaRPr>
              </a:p>
              <a:p>
                <a:pPr lvl="1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altLang="zh-CN" dirty="0" smtClean="0">
                    <a:latin typeface="+mn-ea"/>
                    <a:ea typeface="+mn-ea"/>
                  </a:rPr>
                  <a:t> (B</a:t>
                </a:r>
                <a:r>
                  <a:rPr lang="en-US" altLang="zh-CN" dirty="0" smtClean="0">
                    <a:latin typeface="+mn-ea"/>
                  </a:rPr>
                  <a:t>) </a:t>
                </a:r>
                <a:r>
                  <a:rPr lang="zh-CN" altLang="en-US" dirty="0" smtClean="0">
                    <a:latin typeface="+mn-ea"/>
                    <a:ea typeface="+mn-ea"/>
                  </a:rPr>
                  <a:t>所有</a:t>
                </a:r>
                <a:r>
                  <a:rPr lang="zh-CN" altLang="en-US" dirty="0">
                    <a:latin typeface="+mn-ea"/>
                    <a:ea typeface="+mn-ea"/>
                  </a:rPr>
                  <a:t>项</a:t>
                </a:r>
                <a:r>
                  <a:rPr lang="zh-CN" altLang="en-US" dirty="0" smtClean="0"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+mn-ea"/>
                    <a:ea typeface="+mn-ea"/>
                  </a:rPr>
                  <a:t> 满足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+mn-ea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  <a:ea typeface="+mn-ea"/>
                      </a:rPr>
                      <m:t>&lt;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+mn-ea"/>
                      </a:rPr>
                      <m:t>𝜀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</m:oMath>
                </a14:m>
                <a:endParaRPr lang="en-US" altLang="zh-CN" dirty="0" smtClean="0">
                  <a:latin typeface="+mn-ea"/>
                  <a:ea typeface="+mn-ea"/>
                </a:endParaRPr>
              </a:p>
              <a:p>
                <a:pPr lvl="1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altLang="zh-CN" dirty="0" smtClean="0">
                    <a:latin typeface="+mn-ea"/>
                    <a:ea typeface="+mn-ea"/>
                  </a:rPr>
                  <a:t> (C</a:t>
                </a:r>
                <a:r>
                  <a:rPr lang="en-US" altLang="zh-CN" dirty="0" smtClean="0">
                    <a:latin typeface="+mn-ea"/>
                  </a:rPr>
                  <a:t>) </a:t>
                </a:r>
                <a:r>
                  <a:rPr lang="zh-CN" altLang="en-US" dirty="0" smtClean="0">
                    <a:latin typeface="+mn-ea"/>
                    <a:ea typeface="+mn-ea"/>
                  </a:rPr>
                  <a:t>只有有限</a:t>
                </a:r>
                <a:r>
                  <a:rPr lang="zh-CN" altLang="en-US" dirty="0">
                    <a:latin typeface="+mn-ea"/>
                    <a:ea typeface="+mn-ea"/>
                  </a:rPr>
                  <a:t>项</a:t>
                </a:r>
                <a:r>
                  <a:rPr lang="zh-CN" altLang="en-US" dirty="0" smtClean="0"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+mn-ea"/>
                    <a:ea typeface="+mn-ea"/>
                  </a:rPr>
                  <a:t> 满足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+mn-ea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  <a:ea typeface="+mn-ea"/>
                      </a:rPr>
                      <m:t>≥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+mn-ea"/>
                      </a:rPr>
                      <m:t>𝜀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</m:oMath>
                </a14:m>
                <a:endParaRPr lang="en-US" altLang="zh-CN" dirty="0" smtClean="0">
                  <a:latin typeface="+mn-ea"/>
                  <a:ea typeface="+mn-ea"/>
                </a:endParaRPr>
              </a:p>
              <a:p>
                <a:pPr lvl="1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altLang="zh-CN" dirty="0" smtClean="0">
                    <a:latin typeface="+mn-ea"/>
                    <a:ea typeface="+mn-ea"/>
                  </a:rPr>
                  <a:t> (D) </a:t>
                </a:r>
                <a:r>
                  <a:rPr lang="zh-CN" altLang="en-US" dirty="0" smtClean="0">
                    <a:latin typeface="+mn-ea"/>
                    <a:ea typeface="+mn-ea"/>
                  </a:rPr>
                  <a:t>可能有无穷</a:t>
                </a:r>
                <a:r>
                  <a:rPr lang="zh-CN" altLang="en-US" dirty="0">
                    <a:latin typeface="+mn-ea"/>
                    <a:ea typeface="+mn-ea"/>
                  </a:rPr>
                  <a:t>多项</a:t>
                </a:r>
                <a:r>
                  <a:rPr lang="zh-CN" altLang="en-US" dirty="0" smtClean="0"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+mn-ea"/>
                    <a:ea typeface="+mn-ea"/>
                  </a:rPr>
                  <a:t> 满足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+mn-ea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+mn-ea"/>
                      </a:rPr>
                      <m:t>≥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+mn-ea"/>
                      </a:rPr>
                      <m:t>𝜀</m:t>
                    </m:r>
                  </m:oMath>
                </a14:m>
                <a:endParaRPr lang="en-US" altLang="zh-CN" dirty="0" smtClean="0">
                  <a:latin typeface="+mn-ea"/>
                  <a:ea typeface="+mn-ea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解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存在正整数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使得当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时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有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这等价于至多只有有限项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+mn-ea"/>
                  </a:rPr>
                  <a:t> 满足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故选 </a:t>
                </a:r>
                <a:r>
                  <a:rPr lang="en-US" altLang="zh-CN" dirty="0" smtClean="0">
                    <a:latin typeface="+mn-ea"/>
                  </a:rPr>
                  <a:t>C, </a:t>
                </a:r>
                <a:r>
                  <a:rPr lang="zh-CN" altLang="en-US" dirty="0" smtClean="0">
                    <a:latin typeface="+mn-ea"/>
                  </a:rPr>
                  <a:t>而 </a:t>
                </a:r>
                <a:r>
                  <a:rPr lang="en-US" altLang="zh-CN" dirty="0" smtClean="0">
                    <a:latin typeface="+mn-ea"/>
                  </a:rPr>
                  <a:t>BD </a:t>
                </a:r>
                <a:r>
                  <a:rPr lang="zh-CN" altLang="en-US" dirty="0" smtClean="0">
                    <a:latin typeface="+mn-ea"/>
                  </a:rPr>
                  <a:t>均不正确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对于 </a:t>
                </a:r>
                <a:r>
                  <a:rPr lang="en-US" altLang="zh-CN" dirty="0" smtClean="0">
                    <a:latin typeface="+mn-ea"/>
                  </a:rPr>
                  <a:t>A, </a:t>
                </a:r>
                <a:r>
                  <a:rPr lang="zh-CN" altLang="en-US" dirty="0" smtClean="0">
                    <a:latin typeface="+mn-ea"/>
                  </a:rPr>
                  <a:t>反例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  <a:endParaRPr lang="zh-CN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9681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:r>
                  <a:rPr lang="zh-CN" altLang="en-US" dirty="0" smtClean="0">
                    <a:solidFill>
                      <a:srgbClr val="00B050"/>
                    </a:solidFill>
                    <a:latin typeface="+mn-ea"/>
                  </a:rPr>
                  <a:t>收敛数列的性质</a:t>
                </a:r>
                <a:endParaRPr lang="en-US" altLang="zh-CN" dirty="0" smtClean="0">
                  <a:solidFill>
                    <a:srgbClr val="00B050"/>
                  </a:solidFill>
                  <a:latin typeface="+mn-ea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定理</a:t>
                </a:r>
                <a:r>
                  <a:rPr lang="en-US" altLang="zh-CN" dirty="0" smtClean="0">
                    <a:solidFill>
                      <a:srgbClr val="0000FF"/>
                    </a:solidFill>
                    <a:latin typeface="+mn-ea"/>
                  </a:rPr>
                  <a:t>(</a:t>
                </a: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唯一性</a:t>
                </a:r>
                <a:r>
                  <a:rPr lang="en-US" altLang="zh-CN" dirty="0">
                    <a:solidFill>
                      <a:srgbClr val="0000FF"/>
                    </a:solidFill>
                    <a:latin typeface="+mn-ea"/>
                  </a:rPr>
                  <a:t>)</a:t>
                </a:r>
                <a:r>
                  <a:rPr lang="zh-CN" altLang="en-US" dirty="0">
                    <a:latin typeface="+mn-ea"/>
                  </a:rPr>
                  <a:t> 收敛</a:t>
                </a:r>
                <a:r>
                  <a:rPr lang="zh-CN" altLang="en-US" dirty="0" smtClean="0">
                    <a:latin typeface="+mn-ea"/>
                  </a:rPr>
                  <a:t>数列的极限唯一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证明</a:t>
                </a:r>
                <a:r>
                  <a:rPr lang="zh-CN" altLang="en-US" dirty="0" smtClean="0">
                    <a:latin typeface="+mn-ea"/>
                  </a:rPr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和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都是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的极限</a:t>
                </a:r>
                <a:r>
                  <a:rPr lang="en-US" altLang="zh-CN" dirty="0" smtClean="0">
                    <a:latin typeface="+mn-ea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&gt;0,∃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使得当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时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; </a:t>
                </a:r>
                <a:r>
                  <a:rPr lang="zh-CN" altLang="en-US" dirty="0" smtClean="0">
                    <a:latin typeface="+mn-ea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时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从而由三角不等式</a:t>
                </a:r>
                <a:endParaRPr lang="en-US" altLang="zh-CN" dirty="0" smtClean="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&lt;2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latin typeface="+mn-ea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则可取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代入得到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&lt;2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矛盾</a:t>
                </a:r>
                <a:r>
                  <a:rPr lang="en-US" altLang="zh-CN" dirty="0" smtClean="0">
                    <a:latin typeface="+mn-ea"/>
                  </a:rPr>
                  <a:t>! </a:t>
                </a:r>
                <a:r>
                  <a:rPr lang="zh-CN" altLang="en-US" dirty="0" smtClean="0">
                    <a:latin typeface="+mn-ea"/>
                  </a:rPr>
                  <a:t>因此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47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21107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定理</a:t>
                </a:r>
                <a:r>
                  <a:rPr lang="en-US" altLang="zh-CN" dirty="0" smtClean="0">
                    <a:solidFill>
                      <a:srgbClr val="0000FF"/>
                    </a:solidFill>
                    <a:latin typeface="+mn-ea"/>
                  </a:rPr>
                  <a:t>(</a:t>
                </a: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有界性</a:t>
                </a:r>
                <a:r>
                  <a:rPr lang="en-US" altLang="zh-CN" dirty="0" smtClean="0">
                    <a:solidFill>
                      <a:srgbClr val="0000FF"/>
                    </a:solidFill>
                    <a:latin typeface="+mn-ea"/>
                  </a:rPr>
                  <a:t>)</a:t>
                </a:r>
                <a:r>
                  <a:rPr lang="zh-CN" altLang="en-US" dirty="0" smtClean="0">
                    <a:latin typeface="+mn-ea"/>
                  </a:rPr>
                  <a:t> 收敛数列是有界数列</a:t>
                </a:r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  <a:latin typeface="+mn-ea"/>
                  </a:rPr>
                  <a:t>证明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设数列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收敛到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则对于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存在正整数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使得当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时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从而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因此对于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有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这说明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是</a:t>
                </a:r>
                <a:r>
                  <a:rPr lang="zh-CN" altLang="en-US" dirty="0">
                    <a:latin typeface="+mn-ea"/>
                  </a:rPr>
                  <a:t>有界</a:t>
                </a:r>
                <a:r>
                  <a:rPr lang="zh-CN" altLang="en-US" dirty="0" smtClean="0">
                    <a:latin typeface="+mn-ea"/>
                  </a:rPr>
                  <a:t>数列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对于数列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由于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fun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=−1,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因此该数列不收敛</a:t>
                </a:r>
                <a:r>
                  <a:rPr lang="en-US" altLang="zh-CN" dirty="0">
                    <a:latin typeface="+mn-ea"/>
                  </a:rPr>
                  <a:t>. </a:t>
                </a:r>
                <a:r>
                  <a:rPr lang="zh-CN" altLang="en-US" dirty="0">
                    <a:latin typeface="+mn-ea"/>
                  </a:rPr>
                  <a:t>但它是有界的</a:t>
                </a:r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这表明</a:t>
                </a:r>
                <a:r>
                  <a:rPr lang="zh-CN" altLang="en-US" dirty="0">
                    <a:solidFill>
                      <a:srgbClr val="FF0000"/>
                    </a:solidFill>
                    <a:latin typeface="+mn-ea"/>
                  </a:rPr>
                  <a:t>有界未必收敛</a:t>
                </a:r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solidFill>
                    <a:srgbClr val="0000FF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111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定理</a:t>
                </a:r>
                <a:r>
                  <a:rPr lang="en-US" altLang="zh-CN" dirty="0" smtClean="0">
                    <a:solidFill>
                      <a:srgbClr val="0000FF"/>
                    </a:solidFill>
                    <a:latin typeface="+mn-ea"/>
                  </a:rPr>
                  <a:t>(</a:t>
                </a:r>
                <a:r>
                  <a:rPr lang="zh-CN" altLang="en-US" dirty="0">
                    <a:solidFill>
                      <a:srgbClr val="0000FF"/>
                    </a:solidFill>
                    <a:latin typeface="+mn-ea"/>
                  </a:rPr>
                  <a:t>保号</a:t>
                </a: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性</a:t>
                </a:r>
                <a:r>
                  <a:rPr lang="en-US" altLang="zh-CN" dirty="0" smtClean="0">
                    <a:solidFill>
                      <a:srgbClr val="0000FF"/>
                    </a:solidFill>
                    <a:latin typeface="+mn-ea"/>
                  </a:rPr>
                  <a:t>)</a:t>
                </a:r>
                <a:r>
                  <a:rPr lang="zh-CN" altLang="en-US" dirty="0" smtClean="0">
                    <a:latin typeface="+mn-ea"/>
                  </a:rPr>
                  <a:t> 如果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使得当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时</a:t>
                </a:r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  <a:latin typeface="+mn-ea"/>
                  </a:rPr>
                  <a:t>证明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对于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使得当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时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有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从而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证毕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注</a:t>
                </a:r>
                <a:r>
                  <a:rPr lang="zh-CN" altLang="en-US" dirty="0" smtClean="0">
                    <a:latin typeface="+mn-ea"/>
                  </a:rPr>
                  <a:t> 这里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+mn-ea"/>
                  </a:rPr>
                  <a:t>不能换成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例如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fun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altLang="zh-CN" dirty="0" smtClean="0">
                  <a:latin typeface="+mn-ea"/>
                </a:endParaRPr>
              </a:p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同理</a:t>
                </a:r>
                <a:r>
                  <a:rPr lang="en-US" altLang="zh-CN" dirty="0" smtClean="0">
                    <a:latin typeface="+mn-ea"/>
                  </a:rPr>
                  <a:t>,</a:t>
                </a:r>
                <a:r>
                  <a:rPr lang="zh-CN" altLang="en-US" dirty="0" smtClean="0">
                    <a:latin typeface="+mn-ea"/>
                  </a:rPr>
                  <a:t> </a:t>
                </a: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定理</a:t>
                </a:r>
                <a:r>
                  <a:rPr lang="en-US" altLang="zh-CN" dirty="0">
                    <a:solidFill>
                      <a:srgbClr val="0000FF"/>
                    </a:solidFill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如果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使得当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时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推论</a:t>
                </a:r>
                <a:r>
                  <a:rPr lang="en-US" altLang="zh-CN" dirty="0" smtClean="0">
                    <a:solidFill>
                      <a:srgbClr val="0000FF"/>
                    </a:solidFill>
                    <a:latin typeface="+mn-ea"/>
                  </a:rPr>
                  <a:t>(</a:t>
                </a: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逆否命题</a:t>
                </a:r>
                <a:r>
                  <a:rPr lang="en-US" altLang="zh-CN" dirty="0" smtClean="0">
                    <a:solidFill>
                      <a:srgbClr val="0000FF"/>
                    </a:solidFill>
                    <a:latin typeface="+mn-ea"/>
                  </a:rPr>
                  <a:t>)</a:t>
                </a:r>
                <a:r>
                  <a:rPr lang="zh-CN" altLang="en-US" dirty="0" smtClean="0">
                    <a:latin typeface="+mn-ea"/>
                  </a:rPr>
                  <a:t> 如果收敛数列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从某项起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则它的</a:t>
                </a:r>
                <a:r>
                  <a:rPr lang="zh-CN" altLang="en-US" dirty="0" smtClean="0">
                    <a:latin typeface="+mn-ea"/>
                  </a:rPr>
                  <a:t>极限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dirty="0">
                    <a:latin typeface="+mn-ea"/>
                  </a:rPr>
                  <a:t>如果收敛数列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+mn-ea"/>
                  </a:rPr>
                  <a:t> 从某项起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则它的极限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注 </a:t>
                </a:r>
                <a:r>
                  <a:rPr lang="zh-CN" altLang="en-US" dirty="0">
                    <a:latin typeface="+mn-ea"/>
                  </a:rPr>
                  <a:t>这里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+mn-ea"/>
                  </a:rPr>
                  <a:t> 不能换成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例如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i="1" dirty="0">
                    <a:latin typeface="+mn-ea"/>
                  </a:rPr>
                  <a:t>.</a:t>
                </a:r>
              </a:p>
              <a:p>
                <a:pPr>
                  <a:lnSpc>
                    <a:spcPct val="14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推论</a:t>
                </a:r>
                <a:r>
                  <a:rPr lang="zh-CN" altLang="en-US" dirty="0" smtClean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如果收敛数列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满足从</a:t>
                </a:r>
                <a:r>
                  <a:rPr lang="zh-CN" altLang="en-US" dirty="0">
                    <a:latin typeface="+mn-ea"/>
                  </a:rPr>
                  <a:t>某项</a:t>
                </a:r>
                <a:r>
                  <a:rPr lang="zh-CN" altLang="en-US" dirty="0" smtClean="0">
                    <a:latin typeface="+mn-ea"/>
                  </a:rPr>
                  <a:t>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 smtClean="0">
                  <a:latin typeface="+mn-ea"/>
                </a:endParaRPr>
              </a:p>
            </p:txBody>
          </p:sp>
        </mc:Choice>
        <mc:Fallback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9947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对于正整数集的一个无限子集合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将其中元素从小到大排成一列</a:t>
                </a:r>
                <a:endParaRPr lang="en-US" altLang="zh-CN" dirty="0" smtClean="0">
                  <a:latin typeface="+mn-ea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>
                  <a:latin typeface="+mn-ea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则它对应了数列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+mn-ea"/>
                  </a:rPr>
                  <a:t> 的一</a:t>
                </a:r>
                <a:r>
                  <a:rPr lang="zh-CN" altLang="en-US" dirty="0" smtClean="0">
                    <a:latin typeface="+mn-ea"/>
                  </a:rPr>
                  <a:t>个</a:t>
                </a:r>
                <a:r>
                  <a:rPr lang="zh-CN" altLang="en-US" dirty="0">
                    <a:solidFill>
                      <a:srgbClr val="00B050"/>
                    </a:solidFill>
                    <a:latin typeface="+mn-ea"/>
                  </a:rPr>
                  <a:t>子</a:t>
                </a:r>
                <a:r>
                  <a:rPr lang="zh-CN" altLang="en-US" dirty="0" smtClean="0">
                    <a:solidFill>
                      <a:srgbClr val="00B050"/>
                    </a:solidFill>
                    <a:latin typeface="+mn-ea"/>
                  </a:rPr>
                  <a:t>数列</a:t>
                </a:r>
                <a:r>
                  <a:rPr lang="en-US" altLang="zh-CN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altLang="zh-CN" b="0" dirty="0" smtClean="0">
                  <a:latin typeface="+mn-ea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特别地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为全体正奇数时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称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为</a:t>
                </a:r>
                <a:r>
                  <a:rPr lang="zh-CN" altLang="en-US" dirty="0" smtClean="0">
                    <a:solidFill>
                      <a:srgbClr val="00B050"/>
                    </a:solidFill>
                    <a:latin typeface="+mn-ea"/>
                  </a:rPr>
                  <a:t>奇子数列</a:t>
                </a:r>
                <a:r>
                  <a:rPr lang="en-US" altLang="zh-CN" dirty="0" smtClean="0">
                    <a:latin typeface="+mn-ea"/>
                  </a:rPr>
                  <a:t>;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>
                    <a:latin typeface="+mn-ea"/>
                  </a:rPr>
                  <a:t> 为全体</a:t>
                </a:r>
                <a:r>
                  <a:rPr lang="zh-CN" altLang="en-US" dirty="0" smtClean="0">
                    <a:latin typeface="+mn-ea"/>
                  </a:rPr>
                  <a:t>正偶数时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称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为</a:t>
                </a:r>
                <a:r>
                  <a:rPr lang="zh-CN" altLang="en-US" dirty="0" smtClean="0">
                    <a:solidFill>
                      <a:srgbClr val="00B050"/>
                    </a:solidFill>
                    <a:latin typeface="+mn-ea"/>
                  </a:rPr>
                  <a:t>偶子数列</a:t>
                </a:r>
                <a:r>
                  <a:rPr lang="en-US" altLang="zh-CN" dirty="0" smtClean="0">
                    <a:latin typeface="+mn-ea"/>
                  </a:rPr>
                  <a:t>.</a:t>
                </a:r>
                <a:endParaRPr lang="zh-CN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5374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定理</a:t>
                </a:r>
                <a:r>
                  <a:rPr lang="en-US" altLang="zh-CN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收敛于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当且仅当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和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均收敛于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证明</a:t>
                </a:r>
                <a:r>
                  <a:rPr lang="zh-CN" altLang="en-US" dirty="0" smtClean="0">
                    <a:latin typeface="+mn-ea"/>
                  </a:rPr>
                  <a:t> 必要性</a:t>
                </a:r>
                <a:r>
                  <a:rPr lang="en-US" altLang="zh-CN" dirty="0" smtClean="0">
                    <a:latin typeface="+mn-ea"/>
                  </a:rPr>
                  <a:t>("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"): </a:t>
                </a:r>
                <a:r>
                  <a:rPr lang="zh-CN" altLang="en-US" dirty="0" smtClean="0">
                    <a:latin typeface="+mn-ea"/>
                  </a:rPr>
                  <a:t>如果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使得当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 smtClean="0"/>
                  <a:t> 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有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因此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从而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和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均</a:t>
                </a:r>
                <a:r>
                  <a:rPr lang="zh-CN" altLang="en-US" dirty="0">
                    <a:latin typeface="+mn-ea"/>
                  </a:rPr>
                  <a:t>收敛于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充分性</a:t>
                </a:r>
                <a:r>
                  <a:rPr lang="en-US" altLang="zh-CN" dirty="0" smtClean="0">
                    <a:latin typeface="+mn-ea"/>
                  </a:rPr>
                  <a:t>(</a:t>
                </a:r>
                <a:r>
                  <a:rPr lang="en-US" altLang="zh-CN" dirty="0">
                    <a:latin typeface="+mn-ea"/>
                  </a:rPr>
                  <a:t>"</a:t>
                </a:r>
                <a14:m>
                  <m:oMath xmlns:m="http://schemas.openxmlformats.org/officeDocument/2006/math">
                    <m:r>
                      <a:rPr lang="zh-CN" altLang="en-US" dirty="0">
                        <a:latin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altLang="zh-CN" dirty="0">
                    <a:latin typeface="+mn-ea"/>
                  </a:rPr>
                  <a:t>"</a:t>
                </a:r>
                <a:r>
                  <a:rPr lang="en-US" altLang="zh-CN" dirty="0" smtClean="0">
                    <a:latin typeface="+mn-ea"/>
                  </a:rPr>
                  <a:t>): </a:t>
                </a:r>
                <a:r>
                  <a:rPr lang="zh-CN" altLang="en-US" dirty="0" smtClean="0">
                    <a:latin typeface="+mn-ea"/>
                  </a:rPr>
                  <a:t>如</a:t>
                </a:r>
                <a:r>
                  <a:rPr lang="zh-CN" altLang="en-US" dirty="0">
                    <a:latin typeface="+mn-ea"/>
                  </a:rPr>
                  <a:t>果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func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fun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则</a:t>
                </a:r>
                <a:r>
                  <a:rPr lang="en-US" altLang="zh-CN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&gt;0,</m:t>
                    </m:r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2400300" lvl="6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400" dirty="0" smtClean="0">
                    <a:latin typeface="+mn-ea"/>
                  </a:rPr>
                  <a:t> </a:t>
                </a:r>
                <a:r>
                  <a:rPr lang="zh-CN" altLang="en-US" sz="2400" dirty="0">
                    <a:latin typeface="+mn-ea"/>
                  </a:rPr>
                  <a:t>使得当</a:t>
                </a:r>
                <a:r>
                  <a:rPr lang="zh-CN" altLang="en-US" sz="2400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2400" b="0" dirty="0" smtClean="0">
                    <a:latin typeface="+mn-ea"/>
                  </a:rPr>
                  <a:t> </a:t>
                </a:r>
                <a:r>
                  <a:rPr lang="zh-CN" altLang="en-US" sz="2400" b="0" dirty="0" smtClean="0">
                    <a:latin typeface="+mn-ea"/>
                  </a:rPr>
                  <a:t>时</a:t>
                </a:r>
                <a:r>
                  <a:rPr lang="en-US" altLang="zh-CN" sz="2400" b="0" dirty="0" smtClean="0">
                    <a:latin typeface="+mn-ea"/>
                  </a:rPr>
                  <a:t>, </a:t>
                </a:r>
                <a:r>
                  <a:rPr lang="zh-CN" altLang="en-US" sz="2400" b="0" dirty="0" smtClean="0">
                    <a:latin typeface="+mn-ea"/>
                  </a:rPr>
                  <a:t>有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sz="2400" dirty="0" smtClean="0">
                    <a:latin typeface="+mn-ea"/>
                  </a:rPr>
                  <a:t>;</a:t>
                </a:r>
              </a:p>
              <a:p>
                <a:pPr marL="2400300" lvl="6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sz="2400" dirty="0">
                    <a:latin typeface="+mn-ea"/>
                  </a:rPr>
                  <a:t> 使</a:t>
                </a:r>
                <a:r>
                  <a:rPr lang="zh-CN" altLang="en-US" sz="2400" dirty="0" smtClean="0">
                    <a:latin typeface="+mn-ea"/>
                  </a:rPr>
                  <a:t>得当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400" b="0" dirty="0" smtClean="0">
                    <a:latin typeface="+mn-ea"/>
                  </a:rPr>
                  <a:t> </a:t>
                </a:r>
                <a:r>
                  <a:rPr lang="zh-CN" altLang="en-US" sz="2400" b="0" dirty="0" smtClean="0">
                    <a:latin typeface="+mn-ea"/>
                  </a:rPr>
                  <a:t>时</a:t>
                </a:r>
                <a:r>
                  <a:rPr lang="en-US" altLang="zh-CN" sz="2400" b="0" dirty="0" smtClean="0">
                    <a:latin typeface="+mn-ea"/>
                  </a:rPr>
                  <a:t>, </a:t>
                </a:r>
                <a:r>
                  <a:rPr lang="zh-CN" altLang="en-US" sz="2400" b="0" dirty="0" smtClean="0">
                    <a:latin typeface="+mn-ea"/>
                  </a:rPr>
                  <a:t>有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sz="2400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所以当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−1,2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 时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有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故数列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收敛到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  <a:latin typeface="+mn-ea"/>
                  </a:rPr>
                  <a:t>定理</a:t>
                </a:r>
                <a:r>
                  <a:rPr lang="en-US" altLang="zh-CN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+mn-ea"/>
                  </a:rPr>
                  <a:t> 收敛于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>
                    <a:latin typeface="+mn-ea"/>
                  </a:rPr>
                  <a:t> 当且仅当它的所有子数列均收敛于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  <a:endParaRPr lang="zh-CN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8651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实际上</a:t>
                </a:r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zh-CN" altLang="en-US" dirty="0">
                    <a:latin typeface="+mn-ea"/>
                  </a:rPr>
                  <a:t> 是有限多个无限集合</a:t>
                </a:r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且对充分大的正整数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+mn-ea"/>
                  </a:rPr>
                  <a:t> 总落在其中一个集合内</a:t>
                </a:r>
                <a:r>
                  <a:rPr lang="en-US" altLang="zh-CN" dirty="0">
                    <a:latin typeface="+mn-ea"/>
                  </a:rPr>
                  <a:t>. </a:t>
                </a:r>
                <a:r>
                  <a:rPr lang="zh-CN" altLang="en-US" dirty="0">
                    <a:latin typeface="+mn-ea"/>
                  </a:rPr>
                  <a:t>那么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+mn-ea"/>
                  </a:rPr>
                  <a:t> 收敛于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⟺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>
                    <a:latin typeface="+mn-ea"/>
                  </a:rPr>
                  <a:t> 均收敛于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altLang="zh-CN" dirty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这是因为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每个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>
                    <a:latin typeface="+mn-ea"/>
                  </a:rPr>
                  <a:t> 除去有限多项后满足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从而一共也只除去了有限多项</a:t>
                </a:r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然而对于无穷多个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这是不对的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我们将第一象限内的整点按如下规律排列成一排</a:t>
                </a:r>
                <a:endParaRPr lang="en-US" altLang="zh-CN" dirty="0" smtClean="0">
                  <a:latin typeface="+mn-ea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4,1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en-US" altLang="zh-CN" dirty="0">
                  <a:latin typeface="+mn-ea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设第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个数为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b="0" dirty="0" smtClean="0">
                    <a:latin typeface="Cambria Math" panose="02040503050406030204" pitchFamily="18" charset="0"/>
                  </a:rPr>
                  <a:t>对于每一个正整数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集合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对应的子数列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收敛于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由于集合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对应的子数列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收敛于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因此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不收敛</a:t>
                </a:r>
                <a:r>
                  <a:rPr lang="en-US" altLang="zh-CN" dirty="0" smtClean="0">
                    <a:latin typeface="+mn-ea"/>
                  </a:rPr>
                  <a:t>.</a:t>
                </a:r>
                <a:endParaRPr lang="zh-CN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t="-700" r="-1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2260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dirty="0" smtClean="0">
                <a:solidFill>
                  <a:srgbClr val="00B050"/>
                </a:solidFill>
              </a:rPr>
              <a:t>2.1 </a:t>
            </a:r>
            <a:r>
              <a:rPr lang="zh-CN" altLang="en-US" dirty="0">
                <a:solidFill>
                  <a:srgbClr val="00B050"/>
                </a:solidFill>
              </a:rPr>
              <a:t>数列</a:t>
            </a:r>
            <a:r>
              <a:rPr lang="zh-CN" altLang="en-US" dirty="0" smtClean="0">
                <a:solidFill>
                  <a:srgbClr val="00B050"/>
                </a:solidFill>
              </a:rPr>
              <a:t>的极限</a:t>
            </a:r>
            <a:endParaRPr lang="zh-CN" alt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我们知道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双曲线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 smtClean="0"/>
                  <a:t> 的图像有两条渐近线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所谓的渐近线</a:t>
                </a:r>
                <a:r>
                  <a:rPr lang="en-US" altLang="zh-CN" dirty="0" smtClean="0"/>
                  <a:t>, </a:t>
                </a:r>
                <a:r>
                  <a:rPr lang="zh-CN" altLang="en-US" dirty="0"/>
                  <a:t>指的</a:t>
                </a:r>
                <a:r>
                  <a:rPr lang="zh-CN" altLang="en-US" dirty="0" smtClean="0"/>
                  <a:t>是曲线</a:t>
                </a:r>
                <a:r>
                  <a:rPr lang="zh-CN" altLang="en-US" dirty="0"/>
                  <a:t>上一点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/>
                  <a:t>沿</a:t>
                </a:r>
                <a:r>
                  <a:rPr lang="zh-CN" altLang="en-US" dirty="0" smtClean="0"/>
                  <a:t>曲线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趋近</a:t>
                </a:r>
                <a:r>
                  <a:rPr lang="zh-CN" altLang="en-US" dirty="0" smtClean="0"/>
                  <a:t>于无穷远或某个间断</a:t>
                </a:r>
                <a:r>
                  <a:rPr lang="zh-CN" altLang="en-US" dirty="0"/>
                  <a:t>点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/>
                  <a:t>到一条直线的距离无限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趋近</a:t>
                </a:r>
                <a:r>
                  <a:rPr lang="zh-CN" altLang="en-US" dirty="0"/>
                  <a:t>于零，那么这条直线称为这条曲线的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渐近线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/>
                  <a:t>在</a:t>
                </a:r>
                <a:r>
                  <a:rPr lang="zh-CN" altLang="en-US" dirty="0" smtClean="0"/>
                  <a:t>这个定义中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为了严格地描述“趋近”</a:t>
                </a:r>
                <a:r>
                  <a:rPr lang="zh-CN" altLang="en-US" dirty="0"/>
                  <a:t>的</a:t>
                </a:r>
                <a:r>
                  <a:rPr lang="zh-CN" altLang="en-US" dirty="0" smtClean="0"/>
                  <a:t>含义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我们需要引入极限的概念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一辆汽车沿着直线行驶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它的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瞬时速率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 smtClean="0"/>
                  <a:t> 定义为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其中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 smtClean="0"/>
                  <a:t> 为一小段时间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 smtClean="0"/>
                  <a:t> 内的位移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 smtClean="0"/>
                  <a:t> 需要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充分小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严格地描述它需要引入极限的概念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9733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96000" y="819000"/>
                <a:ext cx="7938812" cy="5220000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sz="2000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sz="2000" dirty="0">
                    <a:latin typeface="+mn-ea"/>
                  </a:rPr>
                  <a:t> 我国古代数学家刘徽为了计算圆周率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sz="2000" dirty="0">
                    <a:latin typeface="+mn-ea"/>
                  </a:rPr>
                  <a:t>, </a:t>
                </a:r>
                <a:r>
                  <a:rPr lang="zh-CN" altLang="en-US" sz="2000" dirty="0">
                    <a:latin typeface="+mn-ea"/>
                  </a:rPr>
                  <a:t>采用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+mn-ea"/>
                  </a:rPr>
                  <a:t>无限逼近</a:t>
                </a:r>
                <a:r>
                  <a:rPr lang="zh-CN" altLang="en-US" sz="2000" dirty="0">
                    <a:latin typeface="+mn-ea"/>
                  </a:rPr>
                  <a:t>的思想建立了割圆法</a:t>
                </a:r>
                <a:r>
                  <a:rPr lang="en-US" altLang="zh-CN" sz="2000" dirty="0" smtClean="0">
                    <a:latin typeface="+mn-ea"/>
                  </a:rPr>
                  <a:t>.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+mn-ea"/>
                  </a:rPr>
                  <a:t>计算单位圆内接正六边形的</a:t>
                </a:r>
                <a:r>
                  <a:rPr lang="zh-CN" altLang="en-US" sz="2000" dirty="0" smtClean="0">
                    <a:latin typeface="+mn-ea"/>
                  </a:rPr>
                  <a:t>面积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3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func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000" dirty="0">
                    <a:latin typeface="+mn-ea"/>
                  </a:rPr>
                  <a:t>.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+mn-ea"/>
                  </a:rPr>
                  <a:t>计算单位圆内接正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zh-CN" altLang="en-US" sz="2000" dirty="0">
                    <a:latin typeface="+mn-ea"/>
                  </a:rPr>
                  <a:t>边形的</a:t>
                </a:r>
                <a:r>
                  <a:rPr lang="zh-CN" altLang="en-US" sz="2000" dirty="0" smtClean="0">
                    <a:latin typeface="+mn-ea"/>
                  </a:rPr>
                  <a:t>面积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=6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func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sz="2000" dirty="0">
                    <a:latin typeface="+mn-ea"/>
                  </a:rPr>
                  <a:t>.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+mn-ea"/>
                  </a:rPr>
                  <a:t>计算单位圆内接</a:t>
                </a:r>
                <a:r>
                  <a:rPr lang="zh-CN" altLang="en-US" sz="2000" dirty="0" smtClean="0">
                    <a:latin typeface="+mn-ea"/>
                  </a:rPr>
                  <a:t>正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24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边</a:t>
                </a:r>
                <a:r>
                  <a:rPr lang="zh-CN" altLang="en-US" sz="2000" dirty="0">
                    <a:latin typeface="+mn-ea"/>
                  </a:rPr>
                  <a:t>形的</a:t>
                </a:r>
                <a:r>
                  <a:rPr lang="zh-CN" altLang="en-US" sz="2000" dirty="0" smtClean="0">
                    <a:latin typeface="+mn-ea"/>
                  </a:rPr>
                  <a:t>面积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12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</m:e>
                    </m:func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=3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ra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2000" dirty="0" smtClean="0">
                    <a:latin typeface="+mn-ea"/>
                  </a:rPr>
                  <a:t>.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+mn-ea"/>
                  </a:rPr>
                  <a:t>计算单位圆内接</a:t>
                </a:r>
                <a:r>
                  <a:rPr lang="zh-CN" altLang="en-US" sz="2000" dirty="0" smtClean="0">
                    <a:latin typeface="+mn-ea"/>
                  </a:rPr>
                  <a:t>正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3⋅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 smtClean="0">
                    <a:latin typeface="+mn-ea"/>
                  </a:rPr>
                  <a:t>边</a:t>
                </a:r>
                <a:r>
                  <a:rPr lang="zh-CN" altLang="en-US" sz="2000" dirty="0">
                    <a:latin typeface="+mn-ea"/>
                  </a:rPr>
                  <a:t>形的面积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=3⋅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3⋅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en-US" altLang="zh-CN" sz="2000" dirty="0" smtClean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sz="2000" dirty="0" smtClean="0">
                    <a:latin typeface="+mn-ea"/>
                  </a:rPr>
                  <a:t>如此下去</a:t>
                </a:r>
                <a:r>
                  <a:rPr lang="en-US" altLang="zh-CN" sz="2000" dirty="0" smtClean="0">
                    <a:latin typeface="+mn-ea"/>
                  </a:rPr>
                  <a:t>, </a:t>
                </a:r>
                <a:r>
                  <a:rPr lang="zh-CN" altLang="en-US" sz="2000" dirty="0" smtClean="0">
                    <a:latin typeface="+mn-ea"/>
                  </a:rPr>
                  <a:t>这个面积</a:t>
                </a:r>
                <a:r>
                  <a:rPr lang="zh-CN" altLang="en-US" sz="2000" dirty="0" smtClean="0">
                    <a:solidFill>
                      <a:srgbClr val="FF0000"/>
                    </a:solidFill>
                    <a:latin typeface="+mn-ea"/>
                  </a:rPr>
                  <a:t>越来越</a:t>
                </a:r>
                <a:r>
                  <a:rPr lang="zh-CN" altLang="en-US" sz="2000" dirty="0" smtClean="0">
                    <a:latin typeface="+mn-ea"/>
                  </a:rPr>
                  <a:t>接近圆的面积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sz="2000" dirty="0" smtClean="0">
                    <a:latin typeface="+mn-ea"/>
                  </a:rPr>
                  <a:t>. </a:t>
                </a:r>
                <a:r>
                  <a:rPr lang="zh-CN" altLang="en-US" sz="2000" dirty="0" smtClean="0">
                    <a:latin typeface="+mn-ea"/>
                  </a:rPr>
                  <a:t>其中正弦值可以通过半角公式计算得到</a:t>
                </a:r>
                <a:r>
                  <a:rPr lang="en-US" altLang="zh-CN" sz="2000" dirty="0" smtClean="0">
                    <a:latin typeface="+mn-ea"/>
                  </a:rPr>
                  <a:t>.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dirty="0" smtClean="0">
                    <a:latin typeface="+mn-ea"/>
                  </a:rPr>
                  <a:t>为什么这样下去会越来越趋近于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sz="2000" dirty="0" smtClean="0">
                    <a:latin typeface="+mn-ea"/>
                  </a:rPr>
                  <a:t> 呢</a:t>
                </a:r>
                <a:r>
                  <a:rPr lang="en-US" altLang="zh-CN" sz="2000" dirty="0" smtClean="0">
                    <a:latin typeface="+mn-ea"/>
                  </a:rPr>
                  <a:t>? </a:t>
                </a:r>
                <a:r>
                  <a:rPr lang="zh-CN" altLang="en-US" sz="2000" dirty="0" smtClean="0">
                    <a:latin typeface="+mn-ea"/>
                  </a:rPr>
                  <a:t>这也需要用到极限的概念</a:t>
                </a:r>
                <a:r>
                  <a:rPr lang="en-US" altLang="zh-CN" sz="2000" dirty="0" smtClean="0">
                    <a:latin typeface="+mn-ea"/>
                  </a:rPr>
                  <a:t>.</a:t>
                </a:r>
                <a:endParaRPr lang="zh-CN" altLang="en-US" sz="2000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96000" y="819000"/>
                <a:ext cx="7938812" cy="5220000"/>
              </a:xfrm>
              <a:blipFill>
                <a:blip r:embed="rId2"/>
                <a:stretch>
                  <a:fillRect l="-691" r="-19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椭圆 46"/>
          <p:cNvSpPr/>
          <p:nvPr/>
        </p:nvSpPr>
        <p:spPr>
          <a:xfrm>
            <a:off x="8796608" y="2132856"/>
            <a:ext cx="2772000" cy="277200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9" name="组合 78"/>
          <p:cNvGrpSpPr/>
          <p:nvPr/>
        </p:nvGrpSpPr>
        <p:grpSpPr>
          <a:xfrm>
            <a:off x="8684666" y="2180374"/>
            <a:ext cx="2828529" cy="2832802"/>
            <a:chOff x="56393" y="2636912"/>
            <a:chExt cx="2828529" cy="2832802"/>
          </a:xfrm>
        </p:grpSpPr>
        <p:grpSp>
          <p:nvGrpSpPr>
            <p:cNvPr id="48" name="组合 47"/>
            <p:cNvGrpSpPr/>
            <p:nvPr/>
          </p:nvGrpSpPr>
          <p:grpSpPr>
            <a:xfrm>
              <a:off x="1199456" y="2636912"/>
              <a:ext cx="1685466" cy="1684934"/>
              <a:chOff x="1199456" y="2636912"/>
              <a:chExt cx="1685466" cy="1684934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1199456" y="2636912"/>
                <a:ext cx="1379997" cy="180000"/>
                <a:chOff x="1199456" y="2636912"/>
                <a:chExt cx="1379997" cy="180000"/>
              </a:xfrm>
            </p:grpSpPr>
            <p:cxnSp>
              <p:nvCxnSpPr>
                <p:cNvPr id="53" name="直接连接符 52"/>
                <p:cNvCxnSpPr/>
                <p:nvPr/>
              </p:nvCxnSpPr>
              <p:spPr>
                <a:xfrm>
                  <a:off x="1199456" y="2636912"/>
                  <a:ext cx="720000" cy="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/>
                <p:cNvCxnSpPr/>
                <p:nvPr/>
              </p:nvCxnSpPr>
              <p:spPr>
                <a:xfrm rot="1800000">
                  <a:off x="1859453" y="2816912"/>
                  <a:ext cx="720000" cy="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组合 49"/>
              <p:cNvGrpSpPr/>
              <p:nvPr/>
            </p:nvGrpSpPr>
            <p:grpSpPr>
              <a:xfrm rot="3600000">
                <a:off x="2104923" y="3541848"/>
                <a:ext cx="1379997" cy="180000"/>
                <a:chOff x="1199456" y="2636912"/>
                <a:chExt cx="1379997" cy="180000"/>
              </a:xfrm>
            </p:grpSpPr>
            <p:cxnSp>
              <p:nvCxnSpPr>
                <p:cNvPr id="51" name="直接连接符 50"/>
                <p:cNvCxnSpPr/>
                <p:nvPr/>
              </p:nvCxnSpPr>
              <p:spPr>
                <a:xfrm>
                  <a:off x="1199456" y="2636912"/>
                  <a:ext cx="720000" cy="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/>
                <p:cNvCxnSpPr/>
                <p:nvPr/>
              </p:nvCxnSpPr>
              <p:spPr>
                <a:xfrm rot="1800000">
                  <a:off x="1859453" y="2816912"/>
                  <a:ext cx="720000" cy="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5" name="组合 54"/>
            <p:cNvGrpSpPr/>
            <p:nvPr/>
          </p:nvGrpSpPr>
          <p:grpSpPr>
            <a:xfrm rot="7200000">
              <a:off x="888960" y="3784514"/>
              <a:ext cx="1685466" cy="1684934"/>
              <a:chOff x="1199456" y="2636912"/>
              <a:chExt cx="1685466" cy="1684934"/>
            </a:xfrm>
          </p:grpSpPr>
          <p:grpSp>
            <p:nvGrpSpPr>
              <p:cNvPr id="56" name="组合 55"/>
              <p:cNvGrpSpPr/>
              <p:nvPr/>
            </p:nvGrpSpPr>
            <p:grpSpPr>
              <a:xfrm>
                <a:off x="1199456" y="2636912"/>
                <a:ext cx="1379997" cy="180000"/>
                <a:chOff x="1199456" y="2636912"/>
                <a:chExt cx="1379997" cy="180000"/>
              </a:xfrm>
            </p:grpSpPr>
            <p:cxnSp>
              <p:nvCxnSpPr>
                <p:cNvPr id="60" name="直接连接符 59"/>
                <p:cNvCxnSpPr/>
                <p:nvPr/>
              </p:nvCxnSpPr>
              <p:spPr>
                <a:xfrm>
                  <a:off x="1199456" y="2636912"/>
                  <a:ext cx="720000" cy="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/>
                <p:cNvCxnSpPr/>
                <p:nvPr/>
              </p:nvCxnSpPr>
              <p:spPr>
                <a:xfrm rot="1800000">
                  <a:off x="1859453" y="2816912"/>
                  <a:ext cx="720000" cy="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组合 56"/>
              <p:cNvGrpSpPr/>
              <p:nvPr/>
            </p:nvGrpSpPr>
            <p:grpSpPr>
              <a:xfrm rot="3600000">
                <a:off x="2104923" y="3541848"/>
                <a:ext cx="1379997" cy="180000"/>
                <a:chOff x="1199456" y="2636912"/>
                <a:chExt cx="1379997" cy="180000"/>
              </a:xfrm>
            </p:grpSpPr>
            <p:cxnSp>
              <p:nvCxnSpPr>
                <p:cNvPr id="58" name="直接连接符 57"/>
                <p:cNvCxnSpPr/>
                <p:nvPr/>
              </p:nvCxnSpPr>
              <p:spPr>
                <a:xfrm>
                  <a:off x="1199456" y="2636912"/>
                  <a:ext cx="720000" cy="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/>
                <p:cNvCxnSpPr/>
                <p:nvPr/>
              </p:nvCxnSpPr>
              <p:spPr>
                <a:xfrm rot="1800000">
                  <a:off x="1859453" y="2816912"/>
                  <a:ext cx="720000" cy="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2" name="组合 61"/>
            <p:cNvGrpSpPr/>
            <p:nvPr/>
          </p:nvGrpSpPr>
          <p:grpSpPr>
            <a:xfrm rot="14400000">
              <a:off x="56127" y="2942379"/>
              <a:ext cx="1685466" cy="1684934"/>
              <a:chOff x="1199456" y="2636912"/>
              <a:chExt cx="1685466" cy="1684934"/>
            </a:xfrm>
          </p:grpSpPr>
          <p:grpSp>
            <p:nvGrpSpPr>
              <p:cNvPr id="63" name="组合 62"/>
              <p:cNvGrpSpPr/>
              <p:nvPr/>
            </p:nvGrpSpPr>
            <p:grpSpPr>
              <a:xfrm>
                <a:off x="1199456" y="2636912"/>
                <a:ext cx="1379997" cy="180000"/>
                <a:chOff x="1199456" y="2636912"/>
                <a:chExt cx="1379997" cy="180000"/>
              </a:xfrm>
            </p:grpSpPr>
            <p:cxnSp>
              <p:nvCxnSpPr>
                <p:cNvPr id="67" name="直接连接符 66"/>
                <p:cNvCxnSpPr/>
                <p:nvPr/>
              </p:nvCxnSpPr>
              <p:spPr>
                <a:xfrm>
                  <a:off x="1199456" y="2636912"/>
                  <a:ext cx="720000" cy="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/>
                <p:cNvCxnSpPr/>
                <p:nvPr/>
              </p:nvCxnSpPr>
              <p:spPr>
                <a:xfrm rot="1800000">
                  <a:off x="1859453" y="2816912"/>
                  <a:ext cx="720000" cy="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组合 63"/>
              <p:cNvGrpSpPr/>
              <p:nvPr/>
            </p:nvGrpSpPr>
            <p:grpSpPr>
              <a:xfrm rot="3600000">
                <a:off x="2104923" y="3541848"/>
                <a:ext cx="1379997" cy="180000"/>
                <a:chOff x="1199456" y="2636912"/>
                <a:chExt cx="1379997" cy="180000"/>
              </a:xfrm>
            </p:grpSpPr>
            <p:cxnSp>
              <p:nvCxnSpPr>
                <p:cNvPr id="65" name="直接连接符 64"/>
                <p:cNvCxnSpPr/>
                <p:nvPr/>
              </p:nvCxnSpPr>
              <p:spPr>
                <a:xfrm>
                  <a:off x="1199456" y="2636912"/>
                  <a:ext cx="720000" cy="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/>
                <p:cNvCxnSpPr/>
                <p:nvPr/>
              </p:nvCxnSpPr>
              <p:spPr>
                <a:xfrm rot="1800000">
                  <a:off x="1859453" y="2816912"/>
                  <a:ext cx="720000" cy="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9" name="组合 68"/>
          <p:cNvGrpSpPr/>
          <p:nvPr/>
        </p:nvGrpSpPr>
        <p:grpSpPr>
          <a:xfrm>
            <a:off x="8675601" y="2186111"/>
            <a:ext cx="2816311" cy="2823629"/>
            <a:chOff x="56542" y="2635939"/>
            <a:chExt cx="2816311" cy="2823629"/>
          </a:xfrm>
        </p:grpSpPr>
        <p:grpSp>
          <p:nvGrpSpPr>
            <p:cNvPr id="70" name="组合 69"/>
            <p:cNvGrpSpPr/>
            <p:nvPr/>
          </p:nvGrpSpPr>
          <p:grpSpPr>
            <a:xfrm>
              <a:off x="1205056" y="2635939"/>
              <a:ext cx="1667797" cy="1684887"/>
              <a:chOff x="1205056" y="2635939"/>
              <a:chExt cx="1667797" cy="1684887"/>
            </a:xfrm>
          </p:grpSpPr>
          <p:cxnSp>
            <p:nvCxnSpPr>
              <p:cNvPr id="77" name="直接连接符 76"/>
              <p:cNvCxnSpPr/>
              <p:nvPr/>
            </p:nvCxnSpPr>
            <p:spPr>
              <a:xfrm>
                <a:off x="1205056" y="2635939"/>
                <a:ext cx="1317601" cy="360000"/>
              </a:xfrm>
              <a:prstGeom prst="line">
                <a:avLst/>
              </a:prstGeom>
              <a:ln w="19050">
                <a:solidFill>
                  <a:srgbClr val="00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rot="3600000">
                <a:off x="2034052" y="3482026"/>
                <a:ext cx="1317601" cy="360000"/>
              </a:xfrm>
              <a:prstGeom prst="line">
                <a:avLst/>
              </a:prstGeom>
              <a:ln w="19050">
                <a:solidFill>
                  <a:srgbClr val="00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组合 70"/>
            <p:cNvGrpSpPr/>
            <p:nvPr/>
          </p:nvGrpSpPr>
          <p:grpSpPr>
            <a:xfrm rot="7200000">
              <a:off x="891198" y="3783226"/>
              <a:ext cx="1667797" cy="1684887"/>
              <a:chOff x="1205056" y="2635939"/>
              <a:chExt cx="1667797" cy="1684887"/>
            </a:xfrm>
          </p:grpSpPr>
          <p:cxnSp>
            <p:nvCxnSpPr>
              <p:cNvPr id="75" name="直接连接符 74"/>
              <p:cNvCxnSpPr/>
              <p:nvPr/>
            </p:nvCxnSpPr>
            <p:spPr>
              <a:xfrm>
                <a:off x="1205056" y="2635939"/>
                <a:ext cx="1317601" cy="360000"/>
              </a:xfrm>
              <a:prstGeom prst="line">
                <a:avLst/>
              </a:prstGeom>
              <a:ln w="19050">
                <a:solidFill>
                  <a:srgbClr val="00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rot="3600000">
                <a:off x="2034052" y="3482026"/>
                <a:ext cx="1317601" cy="360000"/>
              </a:xfrm>
              <a:prstGeom prst="line">
                <a:avLst/>
              </a:prstGeom>
              <a:ln w="19050">
                <a:solidFill>
                  <a:srgbClr val="00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组合 71"/>
            <p:cNvGrpSpPr/>
            <p:nvPr/>
          </p:nvGrpSpPr>
          <p:grpSpPr>
            <a:xfrm rot="14400000">
              <a:off x="65087" y="2943081"/>
              <a:ext cx="1667797" cy="1684887"/>
              <a:chOff x="1205056" y="2635939"/>
              <a:chExt cx="1667797" cy="1684887"/>
            </a:xfrm>
          </p:grpSpPr>
          <p:cxnSp>
            <p:nvCxnSpPr>
              <p:cNvPr id="73" name="直接连接符 72"/>
              <p:cNvCxnSpPr/>
              <p:nvPr/>
            </p:nvCxnSpPr>
            <p:spPr>
              <a:xfrm>
                <a:off x="1205056" y="2635939"/>
                <a:ext cx="1317601" cy="360000"/>
              </a:xfrm>
              <a:prstGeom prst="line">
                <a:avLst/>
              </a:prstGeom>
              <a:ln w="19050">
                <a:solidFill>
                  <a:srgbClr val="00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3600000">
                <a:off x="2034052" y="3482026"/>
                <a:ext cx="1317601" cy="360000"/>
              </a:xfrm>
              <a:prstGeom prst="line">
                <a:avLst/>
              </a:prstGeom>
              <a:ln w="19050">
                <a:solidFill>
                  <a:srgbClr val="00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217907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marL="342900" indent="-342900">
                  <a:lnSpc>
                    <a:spcPct val="12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solidFill>
                      <a:srgbClr val="00B050"/>
                    </a:solidFill>
                    <a:latin typeface="+mn-ea"/>
                  </a:rPr>
                  <a:t>极限的非严格定义</a:t>
                </a:r>
                <a:r>
                  <a:rPr lang="en-US" altLang="zh-CN" sz="2400" dirty="0" smtClean="0">
                    <a:latin typeface="+mn-ea"/>
                  </a:rPr>
                  <a:t>: </a:t>
                </a:r>
                <a:r>
                  <a:rPr lang="zh-CN" altLang="en-US" sz="2400" dirty="0" smtClean="0">
                    <a:latin typeface="+mn-ea"/>
                  </a:rPr>
                  <a:t>对于一个数的过程和实数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sz="2400" dirty="0" smtClean="0">
                    <a:latin typeface="+mn-ea"/>
                  </a:rPr>
                  <a:t>, </a:t>
                </a:r>
                <a:r>
                  <a:rPr lang="zh-CN" altLang="en-US" sz="2400" dirty="0" smtClean="0">
                    <a:latin typeface="+mn-ea"/>
                  </a:rPr>
                  <a:t>如果对于任意的正数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 smtClean="0">
                    <a:latin typeface="+mn-ea"/>
                  </a:rPr>
                  <a:t>, </a:t>
                </a:r>
                <a:r>
                  <a:rPr lang="zh-CN" altLang="en-US" sz="2400" dirty="0" smtClean="0">
                    <a:latin typeface="+mn-ea"/>
                  </a:rPr>
                  <a:t>均存在某个过程的截断</a:t>
                </a:r>
                <a:r>
                  <a:rPr lang="en-US" altLang="zh-CN" sz="2400" dirty="0" smtClean="0">
                    <a:latin typeface="+mn-ea"/>
                  </a:rPr>
                  <a:t>, </a:t>
                </a:r>
                <a:r>
                  <a:rPr lang="zh-CN" altLang="en-US" sz="2400" dirty="0" smtClean="0">
                    <a:latin typeface="+mn-ea"/>
                  </a:rPr>
                  <a:t>在这个截断之后</a:t>
                </a:r>
                <a:r>
                  <a:rPr lang="en-US" altLang="zh-CN" sz="2400" dirty="0" smtClean="0">
                    <a:latin typeface="+mn-ea"/>
                  </a:rPr>
                  <a:t>, </a:t>
                </a:r>
                <a:r>
                  <a:rPr lang="zh-CN" altLang="en-US" sz="2400" dirty="0" smtClean="0">
                    <a:latin typeface="+mn-ea"/>
                  </a:rPr>
                  <a:t>这个过程和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 smtClean="0">
                    <a:latin typeface="+mn-ea"/>
                  </a:rPr>
                  <a:t> 相差不超过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sz="2400" dirty="0" smtClean="0">
                    <a:latin typeface="+mn-ea"/>
                  </a:rPr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latin typeface="+mn-ea"/>
                  </a:rPr>
                  <a:t>我们先来看数列的极限</a:t>
                </a:r>
                <a:r>
                  <a:rPr lang="en-US" altLang="zh-CN" sz="2400" dirty="0" smtClean="0">
                    <a:latin typeface="+mn-ea"/>
                  </a:rPr>
                  <a:t>. </a:t>
                </a:r>
                <a:r>
                  <a:rPr lang="zh-CN" altLang="en-US" sz="2400" dirty="0" smtClean="0">
                    <a:latin typeface="+mn-ea"/>
                  </a:rPr>
                  <a:t>所谓</a:t>
                </a:r>
                <a:r>
                  <a:rPr lang="en-US" altLang="zh-CN" sz="2400" dirty="0" smtClean="0">
                    <a:solidFill>
                      <a:srgbClr val="00B050"/>
                    </a:solidFill>
                    <a:latin typeface="+mn-ea"/>
                  </a:rPr>
                  <a:t>(</a:t>
                </a:r>
                <a:r>
                  <a:rPr lang="zh-CN" altLang="en-US" sz="2400" dirty="0" smtClean="0">
                    <a:solidFill>
                      <a:srgbClr val="00B050"/>
                    </a:solidFill>
                    <a:latin typeface="+mn-ea"/>
                  </a:rPr>
                  <a:t>无穷</a:t>
                </a:r>
                <a:r>
                  <a:rPr lang="en-US" altLang="zh-CN" sz="2400" dirty="0" smtClean="0">
                    <a:solidFill>
                      <a:srgbClr val="00B050"/>
                    </a:solidFill>
                    <a:latin typeface="+mn-ea"/>
                  </a:rPr>
                  <a:t>)</a:t>
                </a:r>
                <a:r>
                  <a:rPr lang="zh-CN" altLang="en-US" sz="2400" dirty="0" smtClean="0">
                    <a:solidFill>
                      <a:srgbClr val="00B050"/>
                    </a:solidFill>
                    <a:latin typeface="+mn-ea"/>
                  </a:rPr>
                  <a:t>数列</a:t>
                </a:r>
                <a:r>
                  <a:rPr lang="en-US" altLang="zh-CN" sz="2400" dirty="0" smtClean="0">
                    <a:latin typeface="+mn-ea"/>
                  </a:rPr>
                  <a:t>, </a:t>
                </a:r>
                <a:r>
                  <a:rPr lang="zh-CN" altLang="en-US" sz="2400" dirty="0" smtClean="0">
                    <a:latin typeface="+mn-ea"/>
                  </a:rPr>
                  <a:t>就是指按一定规则排列的无穷多个实数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en-US" altLang="zh-CN" sz="2400" dirty="0">
                  <a:latin typeface="+mn-ea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sz="2400" dirty="0" smtClean="0">
                    <a:latin typeface="+mn-ea"/>
                  </a:rPr>
                  <a:t>记为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 smtClean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+mn-ea"/>
                  </a:rPr>
                  <a:t> 被称为第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 smtClean="0">
                    <a:latin typeface="+mn-ea"/>
                  </a:rPr>
                  <a:t> 项</a:t>
                </a:r>
                <a:r>
                  <a:rPr lang="en-US" altLang="zh-CN" sz="2400" dirty="0" smtClean="0">
                    <a:latin typeface="+mn-ea"/>
                  </a:rPr>
                  <a:t>, </a:t>
                </a:r>
                <a:r>
                  <a:rPr lang="zh-CN" altLang="en-US" sz="2400" dirty="0">
                    <a:latin typeface="+mn-ea"/>
                  </a:rPr>
                  <a:t>用于</a:t>
                </a:r>
                <a:r>
                  <a:rPr lang="zh-CN" altLang="en-US" sz="2400" dirty="0" smtClean="0">
                    <a:latin typeface="+mn-ea"/>
                  </a:rPr>
                  <a:t>描述所有项的式子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sz="2400" dirty="0" smtClean="0">
                    <a:latin typeface="+mn-ea"/>
                  </a:rPr>
                  <a:t> 被称为它的通项</a:t>
                </a:r>
                <a:r>
                  <a:rPr lang="en-US" altLang="zh-CN" sz="2400" dirty="0" smtClean="0">
                    <a:latin typeface="+mn-ea"/>
                  </a:rPr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 smtClean="0">
                    <a:latin typeface="+mn-ea"/>
                  </a:rPr>
                  <a:t>注意和集合不同</a:t>
                </a:r>
                <a:r>
                  <a:rPr lang="en-US" altLang="zh-CN" sz="2400" dirty="0" smtClean="0">
                    <a:latin typeface="+mn-ea"/>
                  </a:rPr>
                  <a:t>, </a:t>
                </a:r>
                <a:r>
                  <a:rPr lang="zh-CN" altLang="en-US" sz="2400" dirty="0" smtClean="0">
                    <a:latin typeface="+mn-ea"/>
                  </a:rPr>
                  <a:t>这里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 smtClean="0">
                    <a:latin typeface="+mn-ea"/>
                  </a:rPr>
                  <a:t> 有顺序</a:t>
                </a:r>
                <a:r>
                  <a:rPr lang="en-US" altLang="zh-CN" sz="2400" dirty="0" smtClean="0">
                    <a:latin typeface="+mn-ea"/>
                  </a:rPr>
                  <a:t>, </a:t>
                </a:r>
                <a:r>
                  <a:rPr lang="zh-CN" altLang="en-US" sz="2400" dirty="0" smtClean="0">
                    <a:latin typeface="+mn-ea"/>
                  </a:rPr>
                  <a:t>而且可以有相同的</a:t>
                </a:r>
                <a:r>
                  <a:rPr lang="en-US" altLang="zh-CN" sz="2400" dirty="0" smtClean="0">
                    <a:latin typeface="+mn-ea"/>
                  </a:rPr>
                  <a:t>.</a:t>
                </a:r>
              </a:p>
              <a:p>
                <a:pPr marL="342900" indent="-342900">
                  <a:lnSpc>
                    <a:spcPct val="12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+mn-ea"/>
                  </a:rPr>
                  <a:t>数列等价于一个函数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1,2,3,…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 r="-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62873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lnSpc>
                    <a:spcPct val="11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0" dirty="0" smtClean="0">
                    <a:latin typeface="+mn-ea"/>
                  </a:rPr>
                  <a:t>不同的数列当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altLang="zh-CN" b="0" dirty="0" smtClean="0">
                    <a:latin typeface="+mn-ea"/>
                  </a:rPr>
                  <a:t> </a:t>
                </a:r>
                <a:r>
                  <a:rPr lang="zh-CN" altLang="en-US" b="0" dirty="0" smtClean="0">
                    <a:latin typeface="+mn-ea"/>
                  </a:rPr>
                  <a:t>时具有不同的表现行为</a:t>
                </a:r>
                <a:r>
                  <a:rPr lang="en-US" altLang="zh-CN" b="0" dirty="0" smtClean="0">
                    <a:latin typeface="+mn-ea"/>
                  </a:rPr>
                  <a:t>.</a:t>
                </a:r>
              </a:p>
              <a:p>
                <a:pPr marL="342900" indent="-342900">
                  <a:lnSpc>
                    <a:spcPct val="11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递减地越来越接近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 smtClean="0">
                  <a:latin typeface="+mn-ea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:1,2,3,4,5,…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无限增大</a:t>
                </a:r>
                <a:endParaRPr lang="en-US" altLang="zh-CN" dirty="0" smtClean="0">
                  <a:latin typeface="+mn-ea"/>
                </a:endParaRPr>
              </a:p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3⋅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3⋅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den>
                            </m:f>
                          </m:e>
                        </m:func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: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3,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ra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,24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递增地越来越</a:t>
                </a:r>
                <a:r>
                  <a:rPr lang="zh-CN" altLang="en-US" dirty="0">
                    <a:latin typeface="+mn-ea"/>
                  </a:rPr>
                  <a:t>接近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CN" dirty="0">
                  <a:latin typeface="+mn-ea"/>
                </a:endParaRPr>
              </a:p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:0,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zh-CN" altLang="en-US" dirty="0">
                    <a:latin typeface="+mn-ea"/>
                  </a:rPr>
                  <a:t> 交错地越来越接近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r>
                  <a:rPr lang="en-US" altLang="zh-CN" dirty="0">
                    <a:latin typeface="+mn-ea"/>
                  </a:rPr>
                  <a:t>.</a:t>
                </a:r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:0,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zh-CN" altLang="en-US" dirty="0">
                    <a:latin typeface="+mn-ea"/>
                  </a:rPr>
                  <a:t> 交错</a:t>
                </a:r>
                <a:r>
                  <a:rPr lang="zh-CN" altLang="en-US" dirty="0" smtClean="0">
                    <a:latin typeface="+mn-ea"/>
                  </a:rPr>
                  <a:t>地分别越来越</a:t>
                </a:r>
                <a:r>
                  <a:rPr lang="zh-CN" altLang="en-US" dirty="0">
                    <a:latin typeface="+mn-ea"/>
                  </a:rPr>
                  <a:t>接近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endParaRPr lang="en-US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0215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solidFill>
                      <a:srgbClr val="00B050"/>
                    </a:solidFill>
                    <a:latin typeface="+mn-ea"/>
                  </a:rPr>
                  <a:t>定义</a:t>
                </a:r>
                <a:r>
                  <a:rPr lang="zh-CN" altLang="en-US" dirty="0" smtClean="0">
                    <a:latin typeface="+mn-ea"/>
                  </a:rPr>
                  <a:t> 设有数列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和常数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latin typeface="+mn-ea"/>
                  </a:rPr>
                  <a:t>如果</a:t>
                </a:r>
                <a:r>
                  <a:rPr lang="zh-CN" altLang="en-US" dirty="0" smtClean="0">
                    <a:latin typeface="+mn-ea"/>
                  </a:rPr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&gt;0, ∃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b="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使得当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b="0" dirty="0" smtClean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b="0" dirty="0" smtClean="0">
                    <a:solidFill>
                      <a:srgbClr val="FF0000"/>
                    </a:solidFill>
                  </a:rPr>
                  <a:t>时</a:t>
                </a:r>
                <a:r>
                  <a:rPr lang="en-US" altLang="zh-CN" b="0" dirty="0" smtClean="0">
                    <a:solidFill>
                      <a:srgbClr val="FF0000"/>
                    </a:solidFill>
                  </a:rPr>
                  <a:t>, </a:t>
                </a:r>
                <a:r>
                  <a:rPr lang="zh-CN" altLang="en-US" b="0" dirty="0" smtClean="0">
                    <a:solidFill>
                      <a:srgbClr val="FF0000"/>
                    </a:solidFill>
                  </a:rPr>
                  <a:t>有</a:t>
                </a:r>
                <a:r>
                  <a:rPr lang="en-US" altLang="zh-CN" b="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为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>
                    <a:latin typeface="+mn-ea"/>
                  </a:rPr>
                  <a:t> 当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时的</a:t>
                </a:r>
                <a:r>
                  <a:rPr lang="zh-CN" altLang="en-US" dirty="0" smtClean="0">
                    <a:solidFill>
                      <a:srgbClr val="00B050"/>
                    </a:solidFill>
                    <a:latin typeface="+mn-ea"/>
                  </a:rPr>
                  <a:t>极限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记为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→∞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如果不存在这样的常数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则称该数列</a:t>
                </a:r>
                <a:r>
                  <a:rPr lang="zh-CN" altLang="en-US" dirty="0" smtClean="0">
                    <a:solidFill>
                      <a:srgbClr val="00B050"/>
                    </a:solidFill>
                    <a:latin typeface="+mn-ea"/>
                  </a:rPr>
                  <a:t>发散</a:t>
                </a:r>
                <a:r>
                  <a:rPr lang="en-US" altLang="zh-CN" dirty="0" smtClean="0">
                    <a:latin typeface="+mn-ea"/>
                  </a:rPr>
                  <a:t>(</a:t>
                </a:r>
                <a:r>
                  <a:rPr lang="zh-CN" altLang="en-US" dirty="0" smtClean="0">
                    <a:latin typeface="+mn-ea"/>
                  </a:rPr>
                  <a:t>没有极限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不收敛</a:t>
                </a:r>
                <a:r>
                  <a:rPr lang="en-US" altLang="zh-CN" dirty="0" smtClean="0">
                    <a:latin typeface="+mn-ea"/>
                  </a:rPr>
                  <a:t>).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我们将红字部分称为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  <a:latin typeface="+mn-ea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  <a:latin typeface="+mn-ea"/>
                  </a:rPr>
                  <a:t> 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+mn-ea"/>
                  </a:rPr>
                  <a:t>语言</a:t>
                </a:r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CN" altLang="en-US" dirty="0">
                    <a:latin typeface="+mn-ea"/>
                  </a:rPr>
                  <a:t> 的任意性保证了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>
                    <a:latin typeface="+mn-ea"/>
                  </a:rPr>
                  <a:t> 和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>
                    <a:latin typeface="+mn-ea"/>
                  </a:rPr>
                  <a:t> 可以</a:t>
                </a:r>
                <a:r>
                  <a:rPr lang="zh-CN" altLang="en-US" dirty="0">
                    <a:solidFill>
                      <a:srgbClr val="FF0000"/>
                    </a:solidFill>
                    <a:latin typeface="+mn-ea"/>
                  </a:rPr>
                  <a:t>任意接近</a:t>
                </a:r>
                <a:r>
                  <a:rPr lang="en-US" altLang="zh-CN" dirty="0">
                    <a:latin typeface="+mn-ea"/>
                  </a:rPr>
                  <a:t>. </a:t>
                </a:r>
                <a:r>
                  <a:rPr lang="zh-CN" altLang="en-US" dirty="0">
                    <a:latin typeface="+mn-ea"/>
                  </a:rPr>
                  <a:t>由于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CN" altLang="en-US" dirty="0">
                    <a:latin typeface="+mn-ea"/>
                  </a:rPr>
                  <a:t> 小的情形可以推出更大的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成立</a:t>
                </a:r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因此我们实际只需要考虑很接近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>
                    <a:latin typeface="+mn-ea"/>
                  </a:rPr>
                  <a:t> 的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latin typeface="+mn-ea"/>
                  </a:rPr>
                  <a:t>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</m:oMath>
                </a14:m>
                <a:r>
                  <a:rPr lang="zh-CN" altLang="en-US" dirty="0">
                    <a:latin typeface="+mn-ea"/>
                  </a:rPr>
                  <a:t> 则与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CN" altLang="en-US" dirty="0">
                    <a:latin typeface="+mn-ea"/>
                  </a:rPr>
                  <a:t> 相对应</a:t>
                </a:r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不同的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CN" altLang="en-US" dirty="0">
                    <a:latin typeface="+mn-ea"/>
                  </a:rPr>
                  <a:t> 可能对应不同的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</m:oMath>
                </a14:m>
                <a:r>
                  <a:rPr lang="en-US" altLang="zh-CN" dirty="0">
                    <a:latin typeface="+mn-ea"/>
                  </a:rPr>
                  <a:t>. </a:t>
                </a:r>
                <a:r>
                  <a:rPr lang="zh-CN" altLang="en-US" dirty="0">
                    <a:latin typeface="+mn-ea"/>
                  </a:rPr>
                  <a:t>该数值可以换成任何一个比它大的数值</a:t>
                </a:r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所以我们只关心它的存在性</a:t>
                </a:r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而不关心它具体的数值</a:t>
                </a:r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所以我们可以根据需要假设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或者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是正整数</a:t>
                </a:r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13342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dirty="0" smtClean="0">
                    <a:latin typeface="+mn-ea"/>
                  </a:rPr>
                  <a:t> 证明当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zh-CN" altLang="en-US" dirty="0" smtClean="0">
                    <a:latin typeface="+mn-ea"/>
                  </a:rPr>
                  <a:t> 时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分析</a:t>
                </a:r>
                <a:r>
                  <a:rPr lang="zh-CN" altLang="en-US" dirty="0" smtClean="0">
                    <a:latin typeface="+mn-ea"/>
                  </a:rPr>
                  <a:t> 这种问题的证明通常分为两步</a:t>
                </a:r>
                <a:r>
                  <a:rPr lang="en-US" altLang="zh-CN" dirty="0" smtClean="0">
                    <a:latin typeface="+mn-ea"/>
                  </a:rPr>
                  <a:t>:</a:t>
                </a: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latin typeface="+mn-ea"/>
                    <a:ea typeface="+mn-ea"/>
                  </a:rPr>
                  <a:t>估计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 smtClean="0">
                    <a:latin typeface="+mn-ea"/>
                    <a:ea typeface="+mn-ea"/>
                  </a:rPr>
                  <a:t>, </a:t>
                </a:r>
                <a:r>
                  <a:rPr lang="zh-CN" altLang="en-US" dirty="0" smtClean="0">
                    <a:latin typeface="+mn-ea"/>
                    <a:ea typeface="+mn-ea"/>
                  </a:rPr>
                  <a:t>得到它和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r>
                  <a:rPr lang="zh-CN" altLang="en-US" dirty="0" smtClean="0">
                    <a:latin typeface="+mn-ea"/>
                    <a:ea typeface="+mn-ea"/>
                  </a:rPr>
                  <a:t> 的不等式关系</a:t>
                </a:r>
                <a:r>
                  <a:rPr lang="en-US" altLang="zh-CN" dirty="0" smtClean="0">
                    <a:latin typeface="+mn-ea"/>
                    <a:ea typeface="+mn-ea"/>
                  </a:rPr>
                  <a:t>, </a:t>
                </a:r>
                <a:r>
                  <a:rPr lang="zh-CN" altLang="en-US" dirty="0" smtClean="0">
                    <a:latin typeface="+mn-ea"/>
                    <a:ea typeface="+mn-ea"/>
                  </a:rPr>
                  <a:t>从而求得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+mn-ea"/>
                          </a:rPr>
                          <m:t>𝜀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+mn-ea"/>
                    <a:ea typeface="+mn-ea"/>
                  </a:rPr>
                  <a:t>. </a:t>
                </a:r>
                <a:r>
                  <a:rPr lang="zh-CN" altLang="en-US" dirty="0" smtClean="0">
                    <a:latin typeface="+mn-ea"/>
                    <a:ea typeface="+mn-ea"/>
                  </a:rPr>
                  <a:t>这个过程中可以进行适当的放缩</a:t>
                </a:r>
                <a:r>
                  <a:rPr lang="en-US" altLang="zh-CN" dirty="0" smtClean="0">
                    <a:latin typeface="+mn-ea"/>
                    <a:ea typeface="+mn-ea"/>
                  </a:rPr>
                  <a:t>.</a:t>
                </a:r>
              </a:p>
              <a:p>
                <a:pPr marL="800100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dirty="0" smtClean="0">
                    <a:latin typeface="+mn-ea"/>
                    <a:ea typeface="+mn-ea"/>
                  </a:rPr>
                  <a:t>将上述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+mn-ea"/>
                      </a:rPr>
                      <m:t>𝑁</m:t>
                    </m:r>
                  </m:oMath>
                </a14:m>
                <a:r>
                  <a:rPr lang="zh-CN" altLang="en-US" dirty="0" smtClean="0">
                    <a:latin typeface="+mn-ea"/>
                    <a:ea typeface="+mn-ea"/>
                  </a:rPr>
                  <a:t> 代入极限的定义中</a:t>
                </a:r>
                <a:r>
                  <a:rPr lang="en-US" altLang="zh-CN" dirty="0" smtClean="0">
                    <a:latin typeface="+mn-ea"/>
                    <a:ea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证明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sub>
                        </m:sSub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>
                  <a:latin typeface="+mn-ea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func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当</a:t>
                </a:r>
                <a:r>
                  <a:rPr lang="en-US" altLang="zh-CN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b="0" dirty="0" smtClean="0">
                    <a:latin typeface="+mn-ea"/>
                  </a:rPr>
                  <a:t> </a:t>
                </a:r>
                <a:r>
                  <a:rPr lang="zh-CN" altLang="en-US" b="0" dirty="0" smtClean="0">
                    <a:latin typeface="+mn-ea"/>
                  </a:rPr>
                  <a:t>时</a:t>
                </a:r>
                <a:r>
                  <a:rPr lang="en-US" altLang="zh-CN" b="0" dirty="0" smtClean="0">
                    <a:latin typeface="+mn-ea"/>
                  </a:rPr>
                  <a:t>, </a:t>
                </a:r>
                <a:r>
                  <a:rPr lang="zh-CN" altLang="en-US" b="0" dirty="0" smtClean="0">
                    <a:latin typeface="+mn-ea"/>
                  </a:rPr>
                  <a:t>有</a:t>
                </a:r>
                <a:r>
                  <a:rPr lang="en-US" altLang="zh-CN" b="0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−0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所以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latin typeface="+mn-ea"/>
                  </a:rPr>
                  <a:t>对于其它情形</a:t>
                </a:r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我们只需替换红字部分</a:t>
                </a:r>
                <a:r>
                  <a:rPr lang="en-US" altLang="zh-CN" dirty="0" smtClean="0">
                    <a:latin typeface="+mn-ea"/>
                  </a:rPr>
                  <a:t>.</a:t>
                </a:r>
                <a:endParaRPr lang="zh-CN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1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92250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dirty="0" smtClean="0">
                    <a:latin typeface="+mn-ea"/>
                  </a:rPr>
                  <a:t> 证明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证明</a:t>
                </a:r>
                <a:r>
                  <a:rPr lang="zh-CN" altLang="en-US" dirty="0" smtClean="0">
                    <a:latin typeface="+mn-ea"/>
                  </a:rPr>
                  <a:t> 我们有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n-ea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</a:rPr>
                  <a:t>当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</a:rPr>
                  <a:t>时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</a:rPr>
                  <a:t>有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n-ea"/>
                  </a:rPr>
                  <a:t>.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+mn-ea"/>
                  </a:rPr>
                  <a:t>所以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+mn-ea"/>
                  </a:rPr>
                  <a:t>.</a:t>
                </a:r>
                <a:endParaRPr lang="en-US" altLang="zh-CN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1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921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  <a:latin typeface="+mn-ea"/>
                  </a:rPr>
                  <a:t>例</a:t>
                </a:r>
                <a:r>
                  <a:rPr lang="zh-CN" altLang="en-US" dirty="0" smtClean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证明</a:t>
                </a:r>
                <a:r>
                  <a:rPr lang="zh-CN" altLang="en-US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>
                    <a:latin typeface="+mn-ea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  <a:latin typeface="+mn-ea"/>
                  </a:rPr>
                  <a:t>证明</a:t>
                </a:r>
                <a:r>
                  <a:rPr lang="zh-CN" altLang="en-US" dirty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我们有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−8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−8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 smtClean="0">
                    <a:latin typeface="+mn-ea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≥12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, </a:t>
                </a:r>
                <a:r>
                  <a:rPr lang="zh-CN" altLang="en-US" dirty="0" smtClean="0">
                    <a:latin typeface="+mn-ea"/>
                  </a:rPr>
                  <a:t>则</a:t>
                </a:r>
                <a:r>
                  <a:rPr lang="en-US" altLang="zh-CN" dirty="0" smtClean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−8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  <a:endParaRPr lang="en-US" altLang="zh-CN" dirty="0">
                  <a:latin typeface="+mn-ea"/>
                </a:endParaRP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,12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 smtClean="0">
                    <a:latin typeface="+mn-ea"/>
                  </a:rPr>
                  <a:t>. </a:t>
                </a:r>
                <a:r>
                  <a:rPr lang="zh-CN" altLang="en-US" dirty="0">
                    <a:latin typeface="+mn-ea"/>
                  </a:rPr>
                  <a:t>当</a:t>
                </a:r>
                <a:r>
                  <a:rPr lang="en-US" altLang="zh-CN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时</a:t>
                </a:r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有</a:t>
                </a:r>
                <a:r>
                  <a:rPr lang="en-US" altLang="zh-CN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−8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>
                    <a:latin typeface="+mn-ea"/>
                  </a:rPr>
                  <a:t>. </a:t>
                </a:r>
                <a:r>
                  <a:rPr lang="zh-CN" altLang="en-US" dirty="0">
                    <a:latin typeface="+mn-ea"/>
                  </a:rPr>
                  <a:t>所以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−8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.</a:t>
                </a:r>
                <a:endParaRPr lang="zh-CN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2112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FUT" id="{5D9814CE-9300-4351-B0AF-689433522D50}" vid="{AE55F223-B21C-4545-A0C1-00686DEDE696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4796</TotalTime>
  <Words>193</Words>
  <Application>Microsoft Office PowerPoint</Application>
  <PresentationFormat>宽屏</PresentationFormat>
  <Paragraphs>87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黑体</vt:lpstr>
      <vt:lpstr>宋体</vt:lpstr>
      <vt:lpstr>宋体</vt:lpstr>
      <vt:lpstr>微软雅黑</vt:lpstr>
      <vt:lpstr>Arial</vt:lpstr>
      <vt:lpstr>Cambria Math</vt:lpstr>
      <vt:lpstr>Consolas</vt:lpstr>
      <vt:lpstr>Times New Roman</vt:lpstr>
      <vt:lpstr>HFUT</vt:lpstr>
      <vt:lpstr>第二章 极限和连续</vt:lpstr>
      <vt:lpstr>2.1 数列的极限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2.1 数列的极限</dc:title>
  <dc:subject>高等数学</dc:subject>
  <dc:creator>张神星</dc:creator>
  <cp:lastModifiedBy>zsx</cp:lastModifiedBy>
  <cp:revision>145</cp:revision>
  <dcterms:created xsi:type="dcterms:W3CDTF">2000-05-19T08:23:03Z</dcterms:created>
  <dcterms:modified xsi:type="dcterms:W3CDTF">2022-04-06T07:58:53Z</dcterms:modified>
  <cp:category>教学课件</cp:category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