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361" r:id="rId2"/>
    <p:sldId id="517" r:id="rId3"/>
    <p:sldId id="518" r:id="rId4"/>
    <p:sldId id="363" r:id="rId5"/>
    <p:sldId id="364" r:id="rId6"/>
    <p:sldId id="519" r:id="rId7"/>
    <p:sldId id="442" r:id="rId8"/>
    <p:sldId id="365" r:id="rId9"/>
    <p:sldId id="443" r:id="rId10"/>
    <p:sldId id="504" r:id="rId11"/>
    <p:sldId id="366" r:id="rId12"/>
    <p:sldId id="444" r:id="rId13"/>
    <p:sldId id="367" r:id="rId14"/>
    <p:sldId id="505" r:id="rId15"/>
    <p:sldId id="506" r:id="rId16"/>
    <p:sldId id="396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F000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2.2 </a:t>
            </a:r>
            <a:r>
              <a:rPr lang="zh-CN" altLang="en-US" dirty="0" smtClean="0">
                <a:solidFill>
                  <a:srgbClr val="00B050"/>
                </a:solidFill>
              </a:rPr>
              <a:t>函数的极限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我们参照数列极限的定义来定义函数的极限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我们先考虑当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的极限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回忆数列的极限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充分</a:t>
                </a:r>
                <a:r>
                  <a:rPr lang="zh-CN" altLang="en-US" dirty="0"/>
                  <a:t>大时有定义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</a:t>
                </a:r>
                <a:endParaRPr lang="en-US" altLang="zh-CN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 smtClean="0">
                    <a:solidFill>
                      <a:srgbClr val="FF0000"/>
                    </a:solidFill>
                  </a:rPr>
                  <a:t> 时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</a:t>
                </a:r>
                <a:r>
                  <a:rPr lang="zh-CN" altLang="en-US" dirty="0"/>
                  <a:t>几何角度来看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就是函数在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上的限制的图像被夹在直线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</a:t>
                </a:r>
                <a:r>
                  <a:rPr lang="zh-CN" altLang="en-US" dirty="0"/>
                  <a:t>将红字</a:t>
                </a:r>
                <a:r>
                  <a:rPr lang="zh-CN" altLang="en-US" dirty="0" smtClean="0"/>
                  <a:t>部分称为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语言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 r="-621" b="-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6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我们来证明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arctan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同理</a:t>
                </a:r>
                <a:r>
                  <a:rPr lang="en-US" altLang="zh-CN" dirty="0" smtClean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不存在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87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+mn-ea"/>
                          </a:rPr>
                          <m:t>−4</m:t>
                        </m:r>
                      </m:num>
                      <m:den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  <m:r>
                          <a:rPr lang="en-US" altLang="zh-CN" b="0" i="1" smtClean="0">
                            <a:latin typeface="+mn-ea"/>
                          </a:rPr>
                          <m:t>−2</m:t>
                        </m:r>
                      </m:den>
                    </m:f>
                    <m:r>
                      <a:rPr lang="en-US" altLang="zh-CN" i="1"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latin typeface="+mn-ea"/>
                      </a:rPr>
                      <m:t>4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 </a:t>
                </a:r>
                <a:r>
                  <a:rPr lang="zh-CN" altLang="en-US" dirty="0" smtClean="0">
                    <a:latin typeface="+mn-ea"/>
                  </a:rPr>
                  <a:t>这种</a:t>
                </a:r>
                <a:r>
                  <a:rPr lang="zh-CN" altLang="en-US" dirty="0" smtClean="0">
                    <a:latin typeface="+mn-ea"/>
                  </a:rPr>
                  <a:t>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+mn-ea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𝑓</m:t>
                    </m:r>
                    <m:r>
                      <a:rPr lang="en-US" altLang="zh-CN" b="0" i="1" smtClean="0">
                        <a:latin typeface="+mn-ea"/>
                      </a:rPr>
                      <m:t>→0,</m:t>
                    </m:r>
                    <m:r>
                      <a:rPr lang="en-US" altLang="zh-CN" b="0" i="1" smtClean="0">
                        <a:latin typeface="+mn-ea"/>
                      </a:rPr>
                      <m:t>𝑔</m:t>
                    </m:r>
                    <m:r>
                      <a:rPr lang="en-US" altLang="zh-CN" b="0" i="1" smtClean="0">
                        <a:latin typeface="+mn-ea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我们称之为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+mn-ea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+mn-ea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型不定式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它的极限可能存在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可能不存在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这种</a:t>
                </a:r>
                <a:r>
                  <a:rPr lang="zh-CN" altLang="en-US" dirty="0" smtClean="0">
                    <a:latin typeface="+mn-ea"/>
                  </a:rPr>
                  <a:t>一般要去掉公因式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将其变为定式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+mn-ea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+mn-ea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+mn-ea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+mn-ea"/>
                          </a:rPr>
                          <m:t>−4</m:t>
                        </m:r>
                      </m:e>
                    </m:d>
                    <m:r>
                      <a:rPr lang="en-US" altLang="zh-CN" b="0" i="1" dirty="0" smtClean="0">
                        <a:latin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+mn-ea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+mn-ea"/>
                          </a:rPr>
                          <m:t>+2−4</m:t>
                        </m:r>
                      </m:e>
                    </m:d>
                    <m:r>
                      <a:rPr lang="en-US" altLang="zh-CN" b="0" i="1" dirty="0" smtClean="0">
                        <a:latin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+mn-ea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∀</m:t>
                    </m:r>
                    <m:r>
                      <a:rPr lang="en-US" altLang="zh-CN" i="1">
                        <a:latin typeface="+mn-ea"/>
                      </a:rPr>
                      <m:t>𝜀</m:t>
                    </m:r>
                    <m:r>
                      <a:rPr lang="en-US" altLang="zh-CN" i="1">
                        <a:latin typeface="+mn-ea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+mn-ea"/>
                      </a:rPr>
                      <m:t>𝛿</m:t>
                    </m:r>
                    <m:r>
                      <a:rPr lang="en-US" altLang="zh-CN" b="0" i="1" dirty="0" smtClean="0">
                        <a:latin typeface="+mn-ea"/>
                      </a:rPr>
                      <m:t>=</m:t>
                    </m:r>
                    <m:r>
                      <a:rPr lang="en-US" altLang="zh-CN" i="1">
                        <a:latin typeface="+mn-ea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r>
                  <a:rPr lang="zh-CN" altLang="en-US" dirty="0">
                    <a:latin typeface="+mn-ea"/>
                  </a:rPr>
                  <a:t>当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+mn-ea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有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+mn-ea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+mn-ea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+mn-ea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zh-CN" i="1" dirty="0">
                              <a:latin typeface="+mn-ea"/>
                            </a:rPr>
                            <m:t>−4</m:t>
                          </m:r>
                        </m:e>
                      </m:d>
                      <m:r>
                        <a:rPr lang="en-US" altLang="zh-CN" i="1" dirty="0">
                          <a:latin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+mn-ea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+mn-ea"/>
                            </a:rPr>
                            <m:t>−2</m:t>
                          </m:r>
                        </m:e>
                      </m:d>
                      <m:r>
                        <a:rPr lang="en-US" altLang="zh-CN" i="1" dirty="0">
                          <a:latin typeface="+mn-ea"/>
                        </a:rPr>
                        <m:t>&lt;</m:t>
                      </m:r>
                      <m:r>
                        <a:rPr lang="en-US" altLang="zh-CN" i="1" dirty="0">
                          <a:latin typeface="+mn-ea"/>
                        </a:rPr>
                        <m:t>𝜀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32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如果函数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满足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这种是典型的由分段函数性质求待定参数的问题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我们后续会经常遇到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/>
                  <a:t>由于</a:t>
                </a:r>
                <a:r>
                  <a:rPr lang="zh-CN" altLang="en-US" dirty="0" smtClean="0"/>
                  <a:t>一点处极限等价于两侧极限都存在且为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因此我们会得到两个等式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从而可以解出两个未知参数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的两个分段都是我们已经求过极限的函数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因此我们可以直接用前面已经证明的结论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024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对于哪些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 </a:t>
                </a:r>
                <a:r>
                  <a:rPr lang="zh-CN" altLang="en-US" dirty="0" smtClean="0">
                    <a:latin typeface="+mn-ea"/>
                  </a:rPr>
                  <a:t>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有关的问题往往需要用到两个不等式</a:t>
                </a:r>
                <a:r>
                  <a:rPr lang="en-US" altLang="zh-CN" dirty="0" smtClean="0">
                    <a:latin typeface="+mn-ea"/>
                  </a:rPr>
                  <a:t>,</a:t>
                </a:r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我们回忆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的图像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从图像上可以看出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时左右极限不相等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从而该点极限不存在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解答时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我们取一个很小的邻域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使得在这个邻域的左右各自半边内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该函数是常值函数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从而得到单侧极限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我们同样希望取一个小邻域使得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是常值函数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不超过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和两边的最近的整数的距离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 smtClean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894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endParaRPr lang="en-US" altLang="zh-CN" dirty="0" smtClean="0">
                  <a:latin typeface="+mn-ea"/>
                </a:endParaRP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;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于是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从而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故当且仅当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 smtClean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9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现在我们可以严格定义渐近线了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我们知道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不全为零时表示一条直线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无论是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都可以统一为这种形式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到</a:t>
                </a:r>
                <a:r>
                  <a:rPr lang="zh-CN" altLang="en-US" dirty="0" smtClean="0">
                    <a:latin typeface="+mn-ea"/>
                  </a:rPr>
                  <a:t>这条直线的</a:t>
                </a:r>
                <a:r>
                  <a:rPr lang="zh-CN" altLang="en-US" dirty="0" smtClean="0">
                    <a:latin typeface="+mn-ea"/>
                  </a:rPr>
                  <a:t>距离是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趋向于无穷远可以表达为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对于曲线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则称直线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+mn-ea"/>
                  </a:rPr>
                  <a:t> 是曲线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+mn-ea"/>
                  </a:rPr>
                  <a:t> 的一条</a:t>
                </a: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渐近线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语言表达就是</a:t>
                </a:r>
                <a:r>
                  <a:rPr lang="en-US" altLang="zh-CN" dirty="0">
                    <a:latin typeface="+mn-ea"/>
                  </a:rPr>
                  <a:t>:</a:t>
                </a:r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使得当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63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渐近线</a:t>
                </a:r>
                <a:r>
                  <a:rPr lang="zh-CN" altLang="en-US" dirty="0" smtClean="0">
                    <a:latin typeface="+mn-ea"/>
                  </a:rPr>
                  <a:t>可分为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水平渐近线、竖直渐近线和斜渐近线三种，相应的判定方法等价于</a:t>
                </a:r>
                <a:endParaRPr lang="en-US" altLang="zh-CN" dirty="0" smtClean="0">
                  <a:latin typeface="+mn-ea"/>
                </a:endParaRPr>
              </a:p>
              <a:p>
                <a:pPr marL="742950" lvl="1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→−∞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;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742950" lvl="1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直线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注意</a:t>
                </a:r>
                <a:r>
                  <a:rPr lang="zh-CN" altLang="en-US" dirty="0">
                    <a:latin typeface="+mn-ea"/>
                  </a:rPr>
                  <a:t>两个单侧极限有一个存在即可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函数的渐近线指的就是它的图像的渐近线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是它的全部渐近线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372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</a:t>
                </a:r>
                <a:r>
                  <a:rPr lang="en-US" altLang="zh-CN" dirty="0" smtClean="0"/>
                  <a:t>: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 </a:t>
                </a:r>
                <a:r>
                  <a:rPr lang="zh-CN" altLang="en-US" dirty="0"/>
                  <a:t>设</a:t>
                </a:r>
                <a:r>
                  <a:rPr lang="zh-CN" altLang="en-US" dirty="0"/>
                  <a:t>函数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充分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有定义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则称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时的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定义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充分</a:t>
                </a:r>
                <a:r>
                  <a:rPr lang="zh-CN" altLang="en-US" dirty="0"/>
                  <a:t>大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有定义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为常数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则称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/>
                  <a:t> 时的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函数极限中需要分清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而数列情形只有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是正整数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50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类似于数列极限的性质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我们有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因此如果存在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去心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邻域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∘</m:t>
                          </m:r>
                        </m:lim>
                      </m:limUp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上有定义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应当定义为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于是我们得到下述定义</a:t>
                </a:r>
                <a:r>
                  <a:rPr lang="en-US" altLang="zh-CN" dirty="0" smtClean="0">
                    <a:latin typeface="+mn-ea"/>
                  </a:rPr>
                  <a:t>: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Clr>
                    <a:srgbClr val="00B050"/>
                  </a:buClr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/>
                  <a:t> 设函数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的某个去心邻域内有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</a:t>
                </a:r>
                <a:endParaRPr lang="en-US" altLang="zh-CN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Clr>
                    <a:srgbClr val="00B05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Clr>
                    <a:srgbClr val="00B050"/>
                  </a:buClr>
                </a:pPr>
                <a:r>
                  <a:rPr lang="zh-CN" altLang="en-US" dirty="0" smtClean="0"/>
                  <a:t>则</a:t>
                </a:r>
                <a:r>
                  <a:rPr lang="zh-CN" altLang="en-US" dirty="0"/>
                  <a:t>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/>
                  <a:t>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 r="-282" b="-1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54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从几何角度来看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就是函数在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</a:t>
                </a:r>
                <a:r>
                  <a:rPr lang="zh-CN" altLang="en-US" dirty="0">
                    <a:latin typeface="+mn-ea"/>
                  </a:rPr>
                  <a:t>的限制的图像被夹在直线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之间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类似地可以定义单侧极限</a:t>
                </a:r>
                <a:endParaRPr lang="en-US" altLang="zh-CN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我们</a:t>
                </a:r>
                <a:r>
                  <a:rPr lang="zh-CN" altLang="en-US" dirty="0">
                    <a:latin typeface="+mn-ea"/>
                  </a:rPr>
                  <a:t>将红字</a:t>
                </a:r>
                <a:r>
                  <a:rPr lang="zh-CN" altLang="en-US" dirty="0" smtClean="0">
                    <a:latin typeface="+mn-ea"/>
                  </a:rPr>
                  <a:t>部分称为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语言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67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证</a:t>
                </a:r>
                <a:r>
                  <a:rPr lang="zh-CN" altLang="en-US" dirty="0">
                    <a:latin typeface="+mn-ea"/>
                  </a:rPr>
                  <a:t>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+mn-ea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</a:t>
                </a:r>
                <a:r>
                  <a:rPr lang="zh-CN" altLang="en-US" dirty="0" smtClean="0">
                    <a:latin typeface="+mn-ea"/>
                  </a:rPr>
                  <a:t>数列极限类似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这种</a:t>
                </a:r>
                <a:r>
                  <a:rPr lang="zh-CN" altLang="en-US" dirty="0">
                    <a:latin typeface="+mn-ea"/>
                  </a:rPr>
                  <a:t>问题的证明</a:t>
                </a:r>
                <a:r>
                  <a:rPr lang="zh-CN" altLang="en-US" dirty="0" smtClean="0">
                    <a:latin typeface="+mn-ea"/>
                  </a:rPr>
                  <a:t>通常也分为</a:t>
                </a:r>
                <a:r>
                  <a:rPr lang="zh-CN" altLang="en-US" dirty="0">
                    <a:latin typeface="+mn-ea"/>
                  </a:rPr>
                  <a:t>两</a:t>
                </a:r>
                <a:r>
                  <a:rPr lang="zh-CN" altLang="en-US" dirty="0" smtClean="0">
                    <a:latin typeface="+mn-ea"/>
                  </a:rPr>
                  <a:t>部分</a:t>
                </a:r>
                <a:endParaRPr lang="en-US" altLang="zh-CN" dirty="0" smtClean="0">
                  <a:latin typeface="+mn-ea"/>
                </a:endParaRP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先</a:t>
                </a:r>
                <a:r>
                  <a:rPr lang="zh-CN" altLang="en-US" dirty="0">
                    <a:latin typeface="+mn-ea"/>
                    <a:ea typeface="+mn-ea"/>
                  </a:rPr>
                  <a:t>估计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+mn-ea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+mn-ea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  <a:ea typeface="+mn-ea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+mn-ea"/>
                            <a:ea typeface="+mn-ea"/>
                          </a:rPr>
                          <m:t>−</m:t>
                        </m:r>
                        <m:r>
                          <a:rPr lang="en-US" altLang="zh-CN" i="1">
                            <a:latin typeface="+mn-ea"/>
                            <a:ea typeface="+mn-ea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得到它和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+mn-ea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+mn-ea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+mn-ea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+mn-ea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+mn-ea"/>
                        <a:ea typeface="+mn-ea"/>
                      </a:rPr>
                      <m:t>&lt;</m:t>
                    </m:r>
                    <m:r>
                      <a:rPr lang="en-US" altLang="zh-CN" i="1">
                        <a:latin typeface="+mn-ea"/>
                        <a:ea typeface="+mn-ea"/>
                      </a:rPr>
                      <m:t>𝛿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或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+mn-ea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+mn-ea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+mn-ea"/>
                        <a:ea typeface="+mn-ea"/>
                      </a:rPr>
                      <m:t>&gt;</m:t>
                    </m:r>
                    <m:r>
                      <a:rPr lang="en-US" altLang="zh-CN" i="1" dirty="0">
                        <a:latin typeface="+mn-ea"/>
                        <a:ea typeface="+mn-ea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的不等式</a:t>
                </a:r>
                <a:r>
                  <a:rPr lang="zh-CN" altLang="en-US" dirty="0" smtClean="0">
                    <a:latin typeface="+mn-ea"/>
                    <a:ea typeface="+mn-ea"/>
                  </a:rPr>
                  <a:t>关系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从而</a:t>
                </a:r>
                <a:r>
                  <a:rPr lang="zh-CN" altLang="en-US" dirty="0" smtClean="0">
                    <a:latin typeface="+mn-ea"/>
                    <a:ea typeface="+mn-ea"/>
                  </a:rPr>
                  <a:t>求得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+mn-ea"/>
                        <a:ea typeface="+mn-ea"/>
                      </a:rPr>
                      <m:t>𝛿</m:t>
                    </m:r>
                  </m:oMath>
                </a14:m>
                <a:r>
                  <a:rPr lang="en-US" altLang="zh-CN" b="0" dirty="0" smtClean="0">
                    <a:latin typeface="+mn-ea"/>
                    <a:ea typeface="+mn-ea"/>
                  </a:rPr>
                  <a:t> </a:t>
                </a:r>
                <a:r>
                  <a:rPr lang="zh-CN" altLang="en-US" b="0" dirty="0" smtClean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+mn-ea"/>
                        <a:ea typeface="+mn-ea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. </a:t>
                </a:r>
                <a:r>
                  <a:rPr lang="zh-CN" altLang="en-US" dirty="0">
                    <a:latin typeface="+mn-ea"/>
                    <a:ea typeface="+mn-ea"/>
                  </a:rPr>
                  <a:t>这个过程中可以进行适当的放缩</a:t>
                </a:r>
                <a:r>
                  <a:rPr lang="en-US" altLang="zh-CN" dirty="0">
                    <a:latin typeface="+mn-ea"/>
                    <a:ea typeface="+mn-ea"/>
                  </a:rPr>
                  <a:t>.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将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+mn-ea"/>
                        <a:ea typeface="+mn-ea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+mn-ea"/>
                        <a:ea typeface="+mn-ea"/>
                      </a:rPr>
                      <m:t>𝑋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代入</a:t>
                </a:r>
                <a:r>
                  <a:rPr lang="zh-CN" altLang="en-US" dirty="0">
                    <a:latin typeface="+mn-ea"/>
                    <a:ea typeface="+mn-ea"/>
                  </a:rPr>
                  <a:t>极限的定义中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+mn-ea"/>
                          </a:rPr>
                          <m:t>−0</m:t>
                        </m:r>
                      </m:e>
                    </m:d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+mn-ea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+mn-ea"/>
                      </a:rPr>
                      <m:t>&lt;</m:t>
                    </m:r>
                    <m:r>
                      <a:rPr lang="en-US" altLang="zh-CN" b="0" i="1" smtClean="0">
                        <a:latin typeface="+mn-ea"/>
                      </a:rPr>
                      <m:t>𝜀</m:t>
                    </m:r>
                    <m:r>
                      <a:rPr lang="en-US" altLang="zh-CN" b="0" i="1" smtClean="0">
                        <a:latin typeface="+mn-ea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+mn-ea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+mn-ea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𝑋</m:t>
                    </m:r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+mn-ea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∀</m:t>
                    </m:r>
                    <m:r>
                      <a:rPr lang="en-US" altLang="zh-CN" i="1">
                        <a:latin typeface="+mn-ea"/>
                      </a:rPr>
                      <m:t>𝜀</m:t>
                    </m:r>
                    <m:r>
                      <a:rPr lang="en-US" altLang="zh-CN" i="1">
                        <a:latin typeface="+mn-ea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𝑋</m:t>
                    </m:r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+mn-ea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+mn-ea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+mn-ea"/>
                      </a:rPr>
                      <m:t>&gt;</m:t>
                    </m:r>
                    <m:r>
                      <a:rPr lang="en-US" altLang="zh-CN" b="0" i="1" dirty="0" smtClean="0">
                        <a:latin typeface="+mn-ea"/>
                      </a:rPr>
                      <m:t>𝑋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时</a:t>
                </a:r>
                <a:r>
                  <a:rPr lang="en-US" altLang="zh-CN" b="0" dirty="0" smtClean="0">
                    <a:latin typeface="+mn-ea"/>
                  </a:rPr>
                  <a:t>, </a:t>
                </a:r>
                <a:r>
                  <a:rPr lang="zh-CN" altLang="en-US" b="0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 dirty="0">
                            <a:latin typeface="+mn-ea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+mn-ea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+mn-ea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+mn-ea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dirty="0">
                        <a:latin typeface="+mn-ea"/>
                      </a:rPr>
                      <m:t>&lt;</m:t>
                    </m:r>
                    <m:r>
                      <a:rPr lang="en-US" altLang="zh-CN" i="1" dirty="0">
                        <a:latin typeface="+mn-ea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+mn-ea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i="1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8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是单调递增的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</a:t>
                </a:r>
                <a:r>
                  <a:rPr lang="zh-CN" altLang="en-US" dirty="0">
                    <a:latin typeface="+mn-ea"/>
                  </a:rPr>
                  <a:t>我们可以取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注意我们需要单独考虑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的情形</a:t>
                </a:r>
                <a:r>
                  <a:rPr lang="en-US" altLang="zh-CN" dirty="0" smtClean="0">
                    <a:latin typeface="+mn-ea"/>
                  </a:rPr>
                  <a:t>.</a:t>
                </a:r>
                <a:r>
                  <a:rPr lang="zh-CN" altLang="en-US" dirty="0" smtClean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en-US" altLang="zh-CN" i="1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075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</a:rPr>
                              <m:t>𝑎𝑥</m:t>
                            </m:r>
                            <m:r>
                              <a:rPr lang="en-US" altLang="zh-CN" i="1">
                                <a:latin typeface="+mn-ea"/>
                              </a:rPr>
                              <m:t>+</m:t>
                            </m:r>
                            <m:r>
                              <a:rPr lang="en-US" altLang="zh-CN" i="1">
                                <a:latin typeface="+mn-ea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+mn-ea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+mn-ea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+mn-ea"/>
                              </a:rPr>
                              <m:t>+</m:t>
                            </m:r>
                            <m:r>
                              <a:rPr lang="en-US" altLang="zh-CN" i="1">
                                <a:latin typeface="+mn-ea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+mn-ea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𝑎</m:t>
                    </m:r>
                    <m:r>
                      <a:rPr lang="en-US" altLang="zh-CN" b="0" i="1" smtClean="0">
                        <a:latin typeface="+mn-ea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∀</m:t>
                    </m:r>
                    <m:r>
                      <a:rPr lang="en-US" altLang="zh-CN" i="1">
                        <a:latin typeface="+mn-ea"/>
                      </a:rPr>
                      <m:t>𝜀</m:t>
                    </m:r>
                    <m:r>
                      <a:rPr lang="en-US" altLang="zh-CN" i="1">
                        <a:latin typeface="+mn-ea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𝛿</m:t>
                    </m:r>
                    <m:r>
                      <a:rPr lang="en-US" altLang="zh-CN" b="0" i="1" smtClean="0">
                        <a:latin typeface="+mn-ea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时</a:t>
                </a:r>
                <a:r>
                  <a:rPr lang="en-US" altLang="zh-CN" b="0" dirty="0" smtClean="0">
                    <a:latin typeface="+mn-ea"/>
                  </a:rPr>
                  <a:t>, </a:t>
                </a:r>
                <a:r>
                  <a:rPr lang="zh-CN" altLang="en-US" b="0" dirty="0" smtClean="0">
                    <a:latin typeface="+mn-ea"/>
                  </a:rPr>
                  <a:t>有</a:t>
                </a:r>
                <a:endParaRPr lang="en-US" altLang="zh-CN" b="0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+mn-ea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+mn-ea"/>
                                </a:rPr>
                                <m:t>𝑎𝑥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+mn-ea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+mn-ea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+mn-ea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+mn-ea"/>
                        </a:rPr>
                        <m:t>=0&lt;</m:t>
                      </m:r>
                      <m:r>
                        <a:rPr lang="en-US" altLang="zh-CN" b="0" i="1" smtClean="0">
                          <a:latin typeface="+mn-ea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𝑎</m:t>
                    </m:r>
                    <m:r>
                      <a:rPr lang="en-US" altLang="zh-CN" b="0" i="1" smtClean="0">
                        <a:latin typeface="+mn-ea"/>
                      </a:rPr>
                      <m:t>≠</m:t>
                    </m:r>
                    <m:r>
                      <a:rPr lang="en-US" altLang="zh-CN" i="1">
                        <a:latin typeface="+mn-ea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∀</m:t>
                    </m:r>
                    <m:r>
                      <a:rPr lang="en-US" altLang="zh-CN" i="1">
                        <a:latin typeface="+mn-ea"/>
                      </a:rPr>
                      <m:t>𝜀</m:t>
                    </m:r>
                    <m:r>
                      <a:rPr lang="en-US" altLang="zh-CN" i="1">
                        <a:latin typeface="+mn-ea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𝛿</m:t>
                    </m:r>
                    <m:r>
                      <a:rPr lang="en-US" altLang="zh-CN" i="1">
                        <a:latin typeface="+mn-ea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+mn-ea"/>
                          </a:rPr>
                          <m:t>𝜀</m:t>
                        </m:r>
                      </m:num>
                      <m:den>
                        <m:r>
                          <a:rPr lang="en-US" altLang="zh-CN" i="1">
                            <a:latin typeface="+mn-ea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有</a:t>
                </a:r>
                <a:endParaRPr lang="en-US" altLang="zh-CN" i="1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+mn-ea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+mn-ea"/>
                                </a:rPr>
                                <m:t>𝑎𝑥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+mn-ea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+mn-ea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+mn-ea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i="1" dirty="0" smtClean="0">
                          <a:latin typeface="+mn-ea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+mn-ea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+mn-ea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b="0" i="1" dirty="0" smtClean="0">
                          <a:latin typeface="+mn-ea"/>
                        </a:rPr>
                        <m:t>𝛿</m:t>
                      </m:r>
                      <m:r>
                        <a:rPr lang="en-US" altLang="zh-CN" b="0" i="1" dirty="0" smtClean="0">
                          <a:latin typeface="+mn-ea"/>
                        </a:rPr>
                        <m:t>=</m:t>
                      </m:r>
                      <m:r>
                        <a:rPr lang="en-US" altLang="zh-CN" i="1" dirty="0">
                          <a:latin typeface="+mn-ea"/>
                        </a:rPr>
                        <m:t>𝜀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注记</a:t>
                </a:r>
                <a:r>
                  <a:rPr lang="zh-CN" altLang="en-US" dirty="0" smtClean="0"/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</a:t>
                </a:r>
                <a:r>
                  <a:rPr lang="zh-CN" altLang="en-US" dirty="0" smtClean="0">
                    <a:latin typeface="+mn-ea"/>
                  </a:rPr>
                  <a:t>可以取任一正数</a:t>
                </a:r>
                <a:r>
                  <a:rPr lang="zh-CN" altLang="en-US" dirty="0" smtClean="0">
                    <a:latin typeface="+mn-ea"/>
                  </a:rPr>
                  <a:t>作为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只要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latin typeface="+mn-ea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latin typeface="+mn-ea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  <m:r>
                          <a:rPr lang="en-US" altLang="zh-CN" b="0" i="1" smtClean="0">
                            <a:latin typeface="+mn-ea"/>
                          </a:rPr>
                          <m:t>,</m:t>
                        </m:r>
                        <m:r>
                          <a:rPr lang="en-US" altLang="zh-CN" b="0" i="1" smtClean="0">
                            <a:latin typeface="+mn-ea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包含在该函数的定义域范围内即可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43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与三角函数有关的放缩往往要用</a:t>
                </a:r>
                <a:r>
                  <a:rPr lang="zh-CN" altLang="en-US" dirty="0" smtClean="0">
                    <a:latin typeface="+mn-ea"/>
                  </a:rPr>
                  <a:t>到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差化积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公式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然后</a:t>
                </a:r>
                <a:r>
                  <a:rPr lang="zh-CN" altLang="en-US" dirty="0" smtClean="0">
                    <a:latin typeface="+mn-ea"/>
                  </a:rPr>
                  <a:t>将不含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的项放缩到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; </a:t>
                </a:r>
                <a:r>
                  <a:rPr lang="zh-CN" altLang="en-US" dirty="0" smtClean="0">
                    <a:latin typeface="+mn-ea"/>
                  </a:rPr>
                  <a:t>以及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三角函数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基本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不等式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当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有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76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不存在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 </a:t>
                </a:r>
                <a:r>
                  <a:rPr lang="zh-CN" altLang="en-US" dirty="0" smtClean="0">
                    <a:latin typeface="+mn-ea"/>
                  </a:rPr>
                  <a:t>从</a:t>
                </a:r>
                <a:r>
                  <a:rPr lang="zh-CN" altLang="en-US" dirty="0" smtClean="0">
                    <a:latin typeface="+mn-ea"/>
                  </a:rPr>
                  <a:t>图像上可以看出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我们想要使用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来控制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不过这个形式不容易估计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则问题变成了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的关系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再令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不过这个不等式并不总是对的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我们需要估计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的范围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由于</a:t>
                </a:r>
                <a:r>
                  <a:rPr lang="zh-CN" altLang="en-US" dirty="0" smtClean="0">
                    <a:latin typeface="+mn-ea"/>
                  </a:rPr>
                  <a:t>我们考虑的是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那么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2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5973</TotalTime>
  <Words>167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2.2 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函数的极限</dc:title>
  <dc:subject>高等数学</dc:subject>
  <dc:creator>张神星</dc:creator>
  <cp:lastModifiedBy>zsx</cp:lastModifiedBy>
  <cp:revision>143</cp:revision>
  <dcterms:created xsi:type="dcterms:W3CDTF">2000-05-19T08:23:03Z</dcterms:created>
  <dcterms:modified xsi:type="dcterms:W3CDTF">2022-04-06T05:28:45Z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