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374" r:id="rId2"/>
    <p:sldId id="375" r:id="rId3"/>
    <p:sldId id="397" r:id="rId4"/>
    <p:sldId id="398" r:id="rId5"/>
    <p:sldId id="377" r:id="rId6"/>
    <p:sldId id="399" r:id="rId7"/>
    <p:sldId id="378" r:id="rId8"/>
    <p:sldId id="400" r:id="rId9"/>
    <p:sldId id="401" r:id="rId10"/>
    <p:sldId id="402" r:id="rId11"/>
    <p:sldId id="379" r:id="rId12"/>
    <p:sldId id="403" r:id="rId13"/>
    <p:sldId id="380" r:id="rId14"/>
    <p:sldId id="381" r:id="rId15"/>
    <p:sldId id="404" r:id="rId16"/>
    <p:sldId id="382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F000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2.4 </a:t>
            </a:r>
            <a:r>
              <a:rPr lang="zh-CN" altLang="en-US" dirty="0" smtClean="0">
                <a:solidFill>
                  <a:srgbClr val="00B050"/>
                </a:solidFill>
              </a:rPr>
              <a:t>无穷小和无穷大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 等价于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这反映了研究极限可以转化到研究极限为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的函数上来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为该极限过程时的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无穷小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下面是一些无穷小的例子</a:t>
                </a:r>
                <a:r>
                  <a:rPr lang="en-US" altLang="zh-CN" dirty="0" smtClean="0"/>
                  <a:t>:</a:t>
                </a:r>
                <a:endParaRPr lang="en-US" altLang="zh-CN" dirty="0" smtClean="0"/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无穷小是一个函数或者数列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它不是一个具体的</a:t>
                </a:r>
                <a:r>
                  <a:rPr lang="zh-CN" altLang="en-US" dirty="0" smtClean="0"/>
                  <a:t>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所以我们谈论无穷小时需要带上极限过程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314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+mn-ea"/>
                <a:ea typeface="+mn-ea"/>
              </a:rPr>
              <a:t>两</a:t>
            </a:r>
            <a:r>
              <a:rPr lang="zh-CN" altLang="en-US" dirty="0">
                <a:latin typeface="+mn-ea"/>
                <a:ea typeface="+mn-ea"/>
              </a:rPr>
              <a:t>个函数</a:t>
            </a:r>
            <a:r>
              <a:rPr lang="zh-CN" altLang="en-US" dirty="0" smtClean="0">
                <a:latin typeface="+mn-ea"/>
                <a:ea typeface="+mn-ea"/>
              </a:rPr>
              <a:t>相除时</a:t>
            </a:r>
            <a:r>
              <a:rPr lang="zh-CN" altLang="en-US" dirty="0">
                <a:latin typeface="+mn-ea"/>
                <a:ea typeface="+mn-ea"/>
              </a:rPr>
              <a:t>的极限与各自极限的</a:t>
            </a:r>
            <a:r>
              <a:rPr lang="zh-CN" altLang="en-US" dirty="0" smtClean="0">
                <a:latin typeface="+mn-ea"/>
                <a:ea typeface="+mn-ea"/>
              </a:rPr>
              <a:t>关系如下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577495"/>
                  </p:ext>
                </p:extLst>
              </p:nvPr>
            </p:nvGraphicFramePr>
            <p:xfrm>
              <a:off x="1976048" y="1930564"/>
              <a:ext cx="8239904" cy="3370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19990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2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200" b="1" i="1" smtClean="0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num>
                                      <m:den>
                                        <m:r>
                                          <a:rPr lang="en-US" altLang="zh-CN" sz="2200" b="1" i="1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r>
                            <a:rPr lang="en-US" altLang="zh-CN" sz="220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20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zh-CN" altLang="en-US" sz="2200" dirty="0" smtClean="0">
                              <a:solidFill>
                                <a:srgbClr val="0000FF"/>
                              </a:solidFill>
                            </a:rPr>
                            <a:t>型</a:t>
                          </a:r>
                          <a:r>
                            <a:rPr lang="zh-CN" altLang="en-US" sz="2200" dirty="0" smtClean="0">
                              <a:solidFill>
                                <a:srgbClr val="0000FF"/>
                              </a:solidFill>
                            </a:rPr>
                            <a:t>不定式</a:t>
                          </a:r>
                          <a:r>
                            <a:rPr lang="en-US" altLang="zh-CN" sz="2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都有可能</a:t>
                          </a:r>
                          <a:r>
                            <a:rPr lang="en-US" altLang="zh-CN" sz="2200" dirty="0" smtClean="0"/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220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zh-CN" altLang="en-US" sz="2200" dirty="0" smtClean="0">
                              <a:solidFill>
                                <a:srgbClr val="0000FF"/>
                              </a:solidFill>
                            </a:rPr>
                            <a:t>型不定式</a:t>
                          </a:r>
                          <a:r>
                            <a:rPr lang="en-US" altLang="zh-CN" sz="2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577495"/>
                  </p:ext>
                </p:extLst>
              </p:nvPr>
            </p:nvGraphicFramePr>
            <p:xfrm>
              <a:off x="1976048" y="1930564"/>
              <a:ext cx="8239904" cy="3370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19990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8448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719" r="-228571" b="-304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19" r="-128019" b="-304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719" r="-952" b="-304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5675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150538" r="-228571" b="-3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50538" r="-128019" b="-35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150538" r="-952" b="-35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332857" r="-228571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32857" r="-128019" b="-3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332857" r="-952" b="-3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567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322340" r="-228571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322340" r="-128019" b="-1765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322340" r="-952" b="-1765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5372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530682" r="-22857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30682" r="-128019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530682" r="-952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29679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无穷小的比较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我们知道两个无穷小的加减乘均是无穷小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但两个无穷小的商却未必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+mn-ea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+mn-ea"/>
                      </a:rPr>
                      <m:t>=∞,  </m:t>
                    </m:r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+mn-ea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+mn-ea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  <m:t>→0</m:t>
                        </m:r>
                      </m:lim>
                    </m:limLow>
                    <m:r>
                      <a:rPr lang="en-US" altLang="zh-CN" i="1">
                        <a:solidFill>
                          <a:schemeClr val="tx1"/>
                        </a:solidFill>
                        <a:latin typeface="+mn-ea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2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+mn-ea"/>
                      </a:rPr>
                      <m:t>2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这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种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+mn-ea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 型不定式</a:t>
                </a:r>
                <a:r>
                  <a:rPr lang="zh-CN" altLang="en-US" dirty="0" smtClean="0">
                    <a:latin typeface="+mn-ea"/>
                  </a:rPr>
                  <a:t>之所以这些情形结果不同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是因为分子分母趋于零的速度不同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+mn-ea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+mn-ea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+mn-ea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+mn-ea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趋于零的速度要快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因此二者相除仍然是无穷小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259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设在自变量的同一变化过程中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𝛼</m:t>
                    </m:r>
                    <m:r>
                      <a:rPr lang="en-US" altLang="zh-CN" b="0" i="1" smtClean="0"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latin typeface="+mn-ea"/>
                      </a:rPr>
                      <m:t>𝛼</m:t>
                    </m:r>
                    <m:d>
                      <m:d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+mn-ea"/>
                      </a:rPr>
                      <m:t>𝛽</m:t>
                    </m:r>
                    <m:r>
                      <a:rPr lang="en-US" altLang="zh-CN" b="0" i="1" dirty="0" smtClean="0">
                        <a:latin typeface="+mn-ea"/>
                      </a:rPr>
                      <m:t>=</m:t>
                    </m:r>
                    <m:r>
                      <a:rPr lang="en-US" altLang="zh-CN" b="0" i="1" dirty="0" smtClean="0">
                        <a:latin typeface="+mn-ea"/>
                      </a:rPr>
                      <m:t>𝛽</m:t>
                    </m:r>
                    <m:d>
                      <m:dPr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+mn-ea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+mn-ea"/>
                      </a:rPr>
                      <m:t> </m:t>
                    </m:r>
                    <m:d>
                      <m:dPr>
                        <m:ctrlPr>
                          <a:rPr lang="en-US" altLang="zh-CN" b="0" i="1" dirty="0" smtClean="0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+mn-ea"/>
                          </a:rPr>
                          <m:t>𝛽</m:t>
                        </m:r>
                        <m:r>
                          <a:rPr lang="en-US" altLang="zh-CN" b="0" i="1" dirty="0" smtClean="0">
                            <a:latin typeface="+mn-ea"/>
                          </a:rPr>
                          <m:t>≠0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是两个无穷小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(1)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+mn-ea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+mn-ea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+mn-ea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+mn-ea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高阶无穷小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记作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+mn-ea"/>
                      </a:rPr>
                      <m:t>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+mn-ea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+mn-ea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也称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低阶无穷小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</a:rPr>
                  <a:t>(2) </a:t>
                </a:r>
                <a:r>
                  <a:rPr lang="zh-CN" altLang="en-US" dirty="0">
                    <a:latin typeface="+mn-ea"/>
                  </a:rPr>
                  <a:t>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+mn-ea"/>
                      </a:rPr>
                      <m:t>=</m:t>
                    </m:r>
                    <m:r>
                      <a:rPr lang="en-US" altLang="zh-CN" b="0" i="1" smtClean="0">
                        <a:latin typeface="+mn-ea"/>
                      </a:rPr>
                      <m:t>𝐶</m:t>
                    </m:r>
                    <m:r>
                      <a:rPr lang="en-US" altLang="zh-CN" b="0" i="1" smtClean="0">
                        <a:latin typeface="+mn-ea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同阶无穷小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特别地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+mn-ea"/>
                      </a:rPr>
                      <m:t>=</m:t>
                    </m:r>
                    <m:r>
                      <a:rPr lang="en-US" altLang="zh-CN" b="0" i="0" smtClean="0">
                        <a:latin typeface="+mn-ea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等价无穷小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记作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+mn-ea"/>
                      </a:rPr>
                      <m:t>𝛼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+mn-ea"/>
                      </a:rPr>
                      <m:t>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>
                    <a:latin typeface="+mn-ea"/>
                  </a:rPr>
                  <a:t> 时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+mn-ea"/>
                  </a:rPr>
                  <a:t> 的高阶无穷小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zh-CN" altLang="en-US" dirty="0">
                    <a:latin typeface="+mn-ea"/>
                  </a:rPr>
                  <a:t> 时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latin typeface="+mn-ea"/>
                  </a:rPr>
                  <a:t> 的同阶无穷小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56" b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304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:r>
                  <a:rPr lang="zh-CN" altLang="en-US" dirty="0" smtClean="0">
                    <a:latin typeface="+mn-ea"/>
                  </a:rPr>
                  <a:t>设</a:t>
                </a:r>
                <a:r>
                  <a:rPr lang="zh-CN" altLang="en-US" dirty="0">
                    <a:latin typeface="+mn-ea"/>
                  </a:rPr>
                  <a:t>在自变量的同一变化</a:t>
                </a:r>
                <a:r>
                  <a:rPr lang="zh-CN" altLang="en-US" dirty="0" smtClean="0">
                    <a:latin typeface="+mn-ea"/>
                  </a:rPr>
                  <a:t>过程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的高阶无穷小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lit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), </a:t>
                </a:r>
                <a:r>
                  <a:rPr lang="zh-CN" altLang="en-US" dirty="0" smtClean="0">
                    <a:latin typeface="+mn-ea"/>
                  </a:rPr>
                  <a:t>则下列结论不正确的是</a:t>
                </a:r>
                <a:r>
                  <a:rPr lang="en-US" altLang="zh-CN" dirty="0" smtClean="0">
                    <a:latin typeface="+mn-ea"/>
                  </a:rPr>
                  <a:t>(    ).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(A)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𝛼𝛽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的高阶无穷小      </a:t>
                </a:r>
                <a:r>
                  <a:rPr lang="en-US" altLang="zh-CN" dirty="0" smtClean="0">
                    <a:latin typeface="+mn-ea"/>
                    <a:ea typeface="+mn-ea"/>
                  </a:rPr>
                  <a:t>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的低阶无穷小</a:t>
                </a:r>
                <a:endParaRPr lang="en-US" altLang="zh-CN" dirty="0">
                  <a:latin typeface="+mn-ea"/>
                  <a:ea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(C)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的同阶无穷小   </a:t>
                </a:r>
                <a:r>
                  <a:rPr lang="en-US" altLang="zh-CN" dirty="0" smtClean="0">
                    <a:latin typeface="+mn-ea"/>
                    <a:ea typeface="+mn-ea"/>
                  </a:rPr>
                  <a:t>(</a:t>
                </a:r>
                <a:r>
                  <a:rPr lang="en-US" altLang="zh-CN" dirty="0">
                    <a:latin typeface="+mn-ea"/>
                    <a:ea typeface="+mn-ea"/>
                  </a:rPr>
                  <a:t>D)</a:t>
                </a:r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:r>
                  <a:rPr lang="zh-CN" altLang="en-US" dirty="0">
                    <a:latin typeface="+mn-ea"/>
                    <a:ea typeface="+mn-ea"/>
                  </a:rPr>
                  <a:t>是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的</a:t>
                </a:r>
                <a:r>
                  <a:rPr lang="zh-CN" altLang="en-US" dirty="0">
                    <a:latin typeface="+mn-ea"/>
                    <a:ea typeface="+mn-ea"/>
                  </a:rPr>
                  <a:t>等价</a:t>
                </a:r>
                <a:r>
                  <a:rPr lang="zh-CN" altLang="en-US" dirty="0" smtClean="0">
                    <a:latin typeface="+mn-ea"/>
                    <a:ea typeface="+mn-ea"/>
                  </a:rPr>
                  <a:t>无穷小</a:t>
                </a:r>
                <a:endParaRPr lang="en-US" altLang="zh-CN" dirty="0" smtClean="0">
                  <a:latin typeface="+mn-ea"/>
                  <a:ea typeface="+mn-ea"/>
                </a:endParaRPr>
              </a:p>
              <a:p>
                <a:pPr marL="3429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解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𝛼𝛽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因此</a:t>
                </a:r>
                <a:r>
                  <a:rPr lang="en-US" altLang="zh-CN" dirty="0" smtClean="0">
                    <a:latin typeface="+mn-ea"/>
                    <a:ea typeface="+mn-ea"/>
                  </a:rPr>
                  <a:t>(A)</a:t>
                </a:r>
                <a:r>
                  <a:rPr lang="zh-CN" altLang="en-US" dirty="0" smtClean="0">
                    <a:latin typeface="+mn-ea"/>
                    <a:ea typeface="+mn-ea"/>
                  </a:rPr>
                  <a:t>正确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1→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因此</a:t>
                </a:r>
                <a:r>
                  <a:rPr lang="en-US" altLang="zh-CN" dirty="0">
                    <a:latin typeface="+mn-ea"/>
                    <a:ea typeface="+mn-ea"/>
                  </a:rPr>
                  <a:t>(C</a:t>
                </a:r>
                <a:r>
                  <a:rPr lang="en-US" altLang="zh-CN" dirty="0" smtClean="0">
                    <a:latin typeface="+mn-ea"/>
                    <a:ea typeface="+mn-ea"/>
                  </a:rPr>
                  <a:t>) </a:t>
                </a:r>
                <a:r>
                  <a:rPr lang="zh-CN" altLang="en-US" dirty="0" smtClean="0">
                    <a:latin typeface="+mn-ea"/>
                    <a:ea typeface="+mn-ea"/>
                  </a:rPr>
                  <a:t>正确</a:t>
                </a:r>
                <a:r>
                  <a:rPr lang="en-US" altLang="zh-CN" dirty="0">
                    <a:latin typeface="+mn-ea"/>
                    <a:ea typeface="+mn-ea"/>
                  </a:rPr>
                  <a:t>.</a:t>
                </a:r>
              </a:p>
              <a:p>
                <a:pPr marL="3429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1→1</m:t>
                    </m:r>
                  </m:oMath>
                </a14:m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因此</a:t>
                </a:r>
                <a:r>
                  <a:rPr lang="en-US" altLang="zh-CN" dirty="0" smtClean="0">
                    <a:latin typeface="+mn-ea"/>
                    <a:ea typeface="+mn-ea"/>
                  </a:rPr>
                  <a:t>(D</a:t>
                </a:r>
                <a:r>
                  <a:rPr lang="en-US" altLang="zh-CN" dirty="0">
                    <a:latin typeface="+mn-ea"/>
                    <a:ea typeface="+mn-ea"/>
                  </a:rPr>
                  <a:t>)</a:t>
                </a:r>
                <a:r>
                  <a:rPr lang="zh-CN" altLang="en-US" dirty="0">
                    <a:latin typeface="+mn-ea"/>
                    <a:ea typeface="+mn-ea"/>
                  </a:rPr>
                  <a:t>正确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en-US" altLang="zh-CN" b="0" i="1" dirty="0" smtClean="0">
                  <a:latin typeface="+mn-ea"/>
                  <a:ea typeface="+mn-ea"/>
                </a:endParaRPr>
              </a:p>
              <a:p>
                <a:pPr marL="342900" lvl="1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未必趋于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因此</a:t>
                </a:r>
                <a:r>
                  <a:rPr lang="en-US" altLang="zh-CN" dirty="0" smtClean="0">
                    <a:latin typeface="+mn-ea"/>
                    <a:ea typeface="+mn-ea"/>
                  </a:rPr>
                  <a:t>(B)</a:t>
                </a:r>
                <a:r>
                  <a:rPr lang="zh-CN" altLang="en-US" dirty="0" smtClean="0">
                    <a:latin typeface="+mn-ea"/>
                    <a:ea typeface="+mn-ea"/>
                  </a:rPr>
                  <a:t>错误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38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>
                    <a:latin typeface="+mn-ea"/>
                  </a:rPr>
                  <a:t> 设在自变量的同一变化过程中</a:t>
                </a:r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且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存在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存在</a:t>
                </a:r>
                <a:r>
                  <a:rPr lang="zh-CN" altLang="en-US" dirty="0">
                    <a:latin typeface="+mn-ea"/>
                  </a:rPr>
                  <a:t>且</a:t>
                </a:r>
                <a:endParaRPr lang="en-US" altLang="zh-CN" dirty="0">
                  <a:latin typeface="+mn-ea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lim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该定理被称为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等价无穷小代换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由于无穷大时无穷小的倒数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因此也有等价无穷大代换定理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这些结论可以用在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型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型不定式中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注意我们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只能对其中的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因式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做等价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代换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不能对相加或相减的项做代换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" b="-1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18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𝛼</m:t>
                    </m:r>
                    <m:r>
                      <a:rPr lang="en-US" altLang="zh-CN" i="1">
                        <a:latin typeface="+mn-ea"/>
                      </a:rPr>
                      <m:t>→</m:t>
                    </m:r>
                    <m:r>
                      <a:rPr lang="en-US" altLang="zh-CN" i="1">
                        <a:latin typeface="+mn-ea"/>
                      </a:rPr>
                      <m:t>𝐴</m:t>
                    </m:r>
                    <m:r>
                      <a:rPr lang="en-US" altLang="zh-CN" i="1">
                        <a:latin typeface="+mn-ea"/>
                      </a:rPr>
                      <m:t>≠0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</a:t>
                </a:r>
                <a:r>
                  <a:rPr lang="zh-CN" altLang="en-US" dirty="0">
                    <a:latin typeface="+mn-ea"/>
                  </a:rPr>
                  <a:t>无穷小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𝛼𝛽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+mn-ea"/>
                              </a:rPr>
                              <m:t>𝛽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+mn-ea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+mn-ea"/>
                          </a:rPr>
                          <m:t>lim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𝐴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+mn-ea"/>
                      </a:rPr>
                      <m:t>=1,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𝛼𝛽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𝐴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</a:rPr>
                      <m:t>𝛽</m:t>
                    </m:r>
                    <m:r>
                      <a:rPr lang="en-US" altLang="zh-CN" i="1">
                        <a:latin typeface="+mn-ea"/>
                      </a:rPr>
                      <m:t>=</m:t>
                    </m:r>
                    <m:r>
                      <a:rPr lang="en-US" altLang="zh-CN" i="1">
                        <a:latin typeface="+mn-ea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+mn-ea"/>
                      </a:rPr>
                      <m:t>→1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𝛽</m:t>
                    </m:r>
                    <m:r>
                      <a:rPr lang="en-US" altLang="zh-CN" i="1">
                        <a:latin typeface="+mn-ea"/>
                      </a:rPr>
                      <m:t>=</m:t>
                    </m:r>
                    <m:r>
                      <a:rPr lang="en-US" altLang="zh-CN" i="1">
                        <a:latin typeface="+mn-ea"/>
                      </a:rPr>
                      <m:t>𝛼</m:t>
                    </m:r>
                    <m:d>
                      <m:dPr>
                        <m:ctrlPr>
                          <a:rPr lang="en-US" altLang="zh-CN" i="1">
                            <a:latin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+mn-ea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latin typeface="+mn-ea"/>
                              </a:rPr>
                              <m:t>𝛼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∼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+mn-ea"/>
                      </a:rPr>
                      <m:t>𝛼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即两</a:t>
                </a:r>
                <a:r>
                  <a:rPr lang="zh-CN" altLang="en-US" dirty="0">
                    <a:latin typeface="+mn-ea"/>
                  </a:rPr>
                  <a:t>个阶不同的无穷小之和等价于其中阶较小的那个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solidFill>
                    <a:srgbClr val="00B050"/>
                  </a:solidFill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我们称与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+mn-ea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+mn-ea"/>
                  </a:rPr>
                  <a:t> 同阶的无穷小为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+mn-ea"/>
                      </a:rPr>
                      <m:t>𝛼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的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B050"/>
                        </a:solidFill>
                        <a:latin typeface="+mn-ea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 阶无穷小</a:t>
                </a:r>
                <a:r>
                  <a:rPr lang="en-US" altLang="zh-CN" dirty="0" smtClean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+mn-ea"/>
                      </a:rPr>
                      <m:t>   </m:t>
                    </m:r>
                    <m:r>
                      <a:rPr lang="en-US" altLang="zh-CN" b="0" i="1" smtClean="0">
                        <a:latin typeface="+mn-ea"/>
                      </a:rPr>
                      <m:t>𝑟</m:t>
                    </m:r>
                    <m:r>
                      <a:rPr lang="en-US" altLang="zh-CN" b="0" i="1" smtClean="0">
                        <a:latin typeface="+mn-ea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如果两个无穷小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𝛼</m:t>
                    </m:r>
                    <m:r>
                      <a:rPr lang="en-US" altLang="zh-CN" b="0" i="1" smtClean="0">
                        <a:latin typeface="+mn-ea"/>
                      </a:rPr>
                      <m:t>,</m:t>
                    </m:r>
                    <m:r>
                      <a:rPr lang="en-US" altLang="zh-CN" b="0" i="1" smtClean="0">
                        <a:latin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均有阶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𝛼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𝛽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的高阶</a:t>
                </a:r>
                <a:r>
                  <a:rPr lang="en-US" altLang="zh-CN" dirty="0" smtClean="0">
                    <a:latin typeface="+mn-ea"/>
                  </a:rPr>
                  <a:t>/</a:t>
                </a:r>
                <a:r>
                  <a:rPr lang="zh-CN" altLang="en-US" dirty="0" smtClean="0">
                    <a:latin typeface="+mn-ea"/>
                  </a:rPr>
                  <a:t>低阶</a:t>
                </a:r>
                <a:r>
                  <a:rPr lang="en-US" altLang="zh-CN" dirty="0" smtClean="0">
                    <a:latin typeface="+mn-ea"/>
                  </a:rPr>
                  <a:t>/</a:t>
                </a:r>
                <a:r>
                  <a:rPr lang="zh-CN" altLang="en-US" dirty="0" smtClean="0">
                    <a:latin typeface="+mn-ea"/>
                  </a:rPr>
                  <a:t>同阶指的就是相应的阶的比较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注记</a:t>
                </a:r>
                <a:r>
                  <a:rPr lang="zh-CN" altLang="en-US" dirty="0" smtClean="0">
                    <a:latin typeface="+mn-ea"/>
                  </a:rPr>
                  <a:t> 并不是</a:t>
                </a:r>
                <a:r>
                  <a:rPr lang="zh-CN" altLang="en-US" dirty="0" smtClean="0">
                    <a:latin typeface="+mn-ea"/>
                  </a:rPr>
                  <a:t>所有的无穷小都有阶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+mn-ea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+mn-ea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+mn-ea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+mn-ea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+mn-ea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+mn-ea"/>
                      </a:rPr>
                      <m:t>𝑥</m:t>
                    </m:r>
                    <m:r>
                      <a:rPr lang="en-US" altLang="zh-CN" b="0" i="1" smtClean="0">
                        <a:latin typeface="+mn-ea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+mn-ea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时的无穷小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但它不与任意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+mn-ea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+mn-ea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同阶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 b="-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278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例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为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的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阶无穷小</a:t>
                </a:r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rad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为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的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800" dirty="0" smtClean="0">
                    <a:latin typeface="+mn-ea"/>
                  </a:rPr>
                  <a:t> 阶</a:t>
                </a:r>
                <a:r>
                  <a:rPr lang="zh-CN" altLang="en-US" sz="2800" dirty="0">
                    <a:latin typeface="+mn-ea"/>
                  </a:rPr>
                  <a:t>无穷小</a:t>
                </a:r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也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可以这么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+mn-ea"/>
                  </a:rPr>
                  <a:t>看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ra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800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为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的</a:t>
                </a:r>
                <a:r>
                  <a:rPr lang="zh-CN" altLang="en-US" sz="28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800" dirty="0" smtClean="0">
                    <a:latin typeface="+mn-ea"/>
                  </a:rPr>
                  <a:t> </a:t>
                </a:r>
                <a:r>
                  <a:rPr lang="zh-CN" altLang="en-US" sz="2800" dirty="0">
                    <a:latin typeface="+mn-ea"/>
                  </a:rPr>
                  <a:t>阶无穷小</a:t>
                </a:r>
                <a:r>
                  <a:rPr lang="en-US" altLang="zh-CN" sz="2800" dirty="0" smtClean="0">
                    <a:latin typeface="+mn-ea"/>
                  </a:rPr>
                  <a:t>.</a:t>
                </a:r>
                <a:endParaRPr lang="en-US" altLang="zh-CN" sz="2800" dirty="0" smtClean="0">
                  <a:solidFill>
                    <a:srgbClr val="0000FF"/>
                  </a:solidFill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sz="2800" dirty="0" smtClean="0">
                    <a:latin typeface="+mn-ea"/>
                  </a:rPr>
                  <a:t>该</a:t>
                </a:r>
                <a:r>
                  <a:rPr lang="zh-CN" altLang="en-US" sz="2800" dirty="0">
                    <a:latin typeface="+mn-ea"/>
                  </a:rPr>
                  <a:t>极限为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+mn-ea"/>
                  </a:rPr>
                  <a:t> 型不定式</a:t>
                </a:r>
                <a:r>
                  <a:rPr lang="en-US" altLang="zh-CN" sz="2800" dirty="0" smtClean="0">
                    <a:latin typeface="+mn-ea"/>
                  </a:rPr>
                  <a:t>. </a:t>
                </a:r>
                <a:r>
                  <a:rPr lang="zh-CN" altLang="en-US" sz="2800" dirty="0" smtClean="0">
                    <a:latin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800" dirty="0" smtClean="0">
                    <a:latin typeface="+mn-ea"/>
                  </a:rPr>
                  <a:t>. </a:t>
                </a:r>
                <a:r>
                  <a:rPr lang="zh-CN" altLang="en-US" sz="2800" dirty="0" smtClean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是无穷小</a:t>
                </a:r>
                <a:r>
                  <a:rPr lang="en-US" altLang="zh-CN" sz="28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有界</a:t>
                </a:r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800" dirty="0" smtClean="0">
                    <a:latin typeface="+mn-ea"/>
                  </a:rPr>
                  <a:t> </a:t>
                </a:r>
                <a:r>
                  <a:rPr lang="zh-CN" altLang="en-US" sz="2800" dirty="0" smtClean="0">
                    <a:latin typeface="+mn-ea"/>
                  </a:rPr>
                  <a:t>是无穷小</a:t>
                </a:r>
                <a:r>
                  <a:rPr lang="en-US" altLang="zh-CN" sz="2800" dirty="0" smtClean="0">
                    <a:latin typeface="+mn-ea"/>
                  </a:rPr>
                  <a:t>, </a:t>
                </a:r>
                <a:r>
                  <a:rPr lang="zh-CN" altLang="en-US" sz="2800" dirty="0" smtClean="0">
                    <a:latin typeface="+mn-ea"/>
                  </a:rPr>
                  <a:t>从而</a:t>
                </a:r>
                <a:r>
                  <a:rPr lang="zh-CN" altLang="en-US" sz="2800" dirty="0">
                    <a:latin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>
                    <a:latin typeface="+mn-ea"/>
                  </a:rPr>
                  <a:t>.</a:t>
                </a:r>
                <a:endParaRPr lang="en-US" altLang="zh-CN" sz="2800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86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>
                    <a:latin typeface="+mn-ea"/>
                  </a:rPr>
                  <a:t> 在自变量的同一变化过程中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有限个无穷小的代数和或乘积仍然是无穷小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这由无穷小的定义和极限四则运算法则得到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注意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无穷多个</a:t>
                </a:r>
                <a:r>
                  <a:rPr lang="zh-CN" altLang="en-US" dirty="0">
                    <a:latin typeface="+mn-ea"/>
                  </a:rPr>
                  <a:t>无穷小</a:t>
                </a:r>
                <a:r>
                  <a:rPr lang="zh-CN" altLang="en-US" dirty="0" smtClean="0">
                    <a:latin typeface="+mn-ea"/>
                  </a:rPr>
                  <a:t>的和未必还是无穷小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时</a:t>
                </a:r>
                <a:r>
                  <a:rPr lang="en-US" altLang="zh-CN" dirty="0" smtClean="0">
                    <a:latin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不是无穷小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注意</a:t>
                </a:r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无穷多个无穷小</a:t>
                </a:r>
                <a:r>
                  <a:rPr lang="zh-CN" altLang="en-US" dirty="0" smtClean="0">
                    <a:latin typeface="+mn-ea"/>
                  </a:rPr>
                  <a:t>的乘积未必</a:t>
                </a:r>
                <a:r>
                  <a:rPr lang="zh-CN" altLang="en-US" dirty="0">
                    <a:latin typeface="+mn-ea"/>
                  </a:rPr>
                  <a:t>还是无穷小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是无穷小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∏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不是</a:t>
                </a:r>
                <a:r>
                  <a:rPr lang="zh-CN" altLang="en-US" dirty="0">
                    <a:latin typeface="+mn-ea"/>
                  </a:rPr>
                  <a:t>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2384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zh-CN" altLang="en-US" dirty="0" smtClean="0">
                    <a:latin typeface="+mn-ea"/>
                  </a:rPr>
                  <a:t> 有界函数和无穷小的乘积仍然是无穷小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我们只证明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的情形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其它情形类似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有界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于是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是无穷小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 smtClean="0">
                    <a:latin typeface="+mn-ea"/>
                  </a:rPr>
                  <a:t> 常数和</a:t>
                </a:r>
                <a:r>
                  <a:rPr lang="zh-CN" altLang="en-US" dirty="0">
                    <a:latin typeface="+mn-ea"/>
                  </a:rPr>
                  <a:t>无穷小的乘积仍然是无穷小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891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en-US" altLang="zh-CN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在某个极限过程中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为无穷小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无穷大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为例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我们可以将其表述为</a:t>
                </a:r>
                <a:endParaRPr lang="en-US" altLang="zh-CN" dirty="0" smtClean="0">
                  <a:latin typeface="+mn-ea"/>
                </a:endParaRPr>
              </a:p>
              <a:p>
                <a:pPr marL="0" indent="0" algn="ctr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记作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注意</a:t>
                </a:r>
                <a:r>
                  <a:rPr lang="zh-CN" altLang="en-US" dirty="0">
                    <a:latin typeface="+mn-ea"/>
                  </a:rPr>
                  <a:t>此时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实际上是不存在</a:t>
                </a:r>
                <a:r>
                  <a:rPr lang="zh-CN" altLang="en-US" dirty="0">
                    <a:latin typeface="+mn-ea"/>
                  </a:rPr>
                  <a:t>的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</a:t>
                </a:r>
                <a:r>
                  <a:rPr lang="zh-CN" altLang="en-US" dirty="0" smtClean="0">
                    <a:latin typeface="+mn-ea"/>
                  </a:rPr>
                  <a:t>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换为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+mn-ea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),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为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时的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正无穷大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+mn-ea"/>
                  </a:rPr>
                  <a:t>或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负无穷大</a:t>
                </a:r>
                <a:r>
                  <a:rPr lang="en-US" altLang="zh-CN" dirty="0" smtClean="0">
                    <a:latin typeface="+mn-ea"/>
                  </a:rPr>
                  <a:t>), </a:t>
                </a:r>
                <a:r>
                  <a:rPr lang="zh-CN" altLang="en-US" dirty="0">
                    <a:latin typeface="+mn-ea"/>
                  </a:rPr>
                  <a:t>记</a:t>
                </a:r>
                <a:r>
                  <a:rPr lang="zh-CN" altLang="en-US" dirty="0" smtClean="0">
                    <a:latin typeface="+mn-ea"/>
                  </a:rPr>
                  <a:t>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</a:t>
                </a:r>
                <a:r>
                  <a:rPr lang="zh-CN" altLang="en-US" dirty="0">
                    <a:latin typeface="+mn-ea"/>
                  </a:rPr>
                  <a:t>等价于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是局部大于零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+mn-ea"/>
                  </a:rPr>
                  <a:t>或小于零</a:t>
                </a:r>
                <a:r>
                  <a:rPr lang="en-US" altLang="zh-CN" dirty="0" smtClean="0"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的无穷小</a:t>
                </a:r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对于其它五种极限过程可以类似地定义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和无穷小类似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/>
                  <a:t>无穷大是一个函数或者数列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它不是一个具体的数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所以我们谈论无穷大时需要带上极限过程</a:t>
                </a:r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函数</a:t>
                </a:r>
                <a:r>
                  <a:rPr lang="zh-CN" altLang="en-US" dirty="0" smtClean="0">
                    <a:latin typeface="+mn-ea"/>
                  </a:rPr>
                  <a:t>无穷大意味着函数无界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但反之未必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>
                    <a:latin typeface="+mn-ea"/>
                  </a:rPr>
                  <a:t> 无界但并不是无穷大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i="1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282" b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49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求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原式</a:t>
                </a:r>
                <a14:m>
                  <m:oMath xmlns:m="http://schemas.openxmlformats.org/officeDocument/2006/math"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+1−(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3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3000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  <a:p>
                <a:pPr marL="3429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 smtClean="0">
                    <a:latin typeface="+mn-ea"/>
                    <a:ea typeface="+mn-ea"/>
                  </a:rPr>
                  <a:t>可以看出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 </a:t>
                </a:r>
                <a:r>
                  <a:rPr lang="zh-CN" altLang="en-US" dirty="0" smtClean="0">
                    <a:latin typeface="+mn-ea"/>
                    <a:ea typeface="+mn-ea"/>
                  </a:rPr>
                  <a:t>这种</a:t>
                </a:r>
                <a:r>
                  <a:rPr lang="zh-CN" altLang="en-US" dirty="0">
                    <a:latin typeface="+mn-ea"/>
                    <a:ea typeface="+mn-ea"/>
                  </a:rPr>
                  <a:t>极限被称为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</a:rPr>
                      <m:t>∞±∞</m:t>
                    </m:r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 型</a:t>
                </a:r>
                <a:r>
                  <a:rPr lang="zh-CN" altLang="en-US" dirty="0" smtClean="0">
                    <a:latin typeface="+mn-ea"/>
                    <a:ea typeface="+mn-ea"/>
                  </a:rPr>
                  <a:t>不定式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通常我们需要将其化成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型来处理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971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或者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3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30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 marL="3429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>
                    <a:latin typeface="+mn-ea"/>
                    <a:ea typeface="+mn-ea"/>
                  </a:rPr>
                  <a:t>这种极限被</a:t>
                </a:r>
                <a:r>
                  <a:rPr lang="zh-CN" altLang="en-US" dirty="0" smtClean="0">
                    <a:latin typeface="+mn-ea"/>
                    <a:ea typeface="+mn-ea"/>
                  </a:rPr>
                  <a:t>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 型</a:t>
                </a:r>
                <a:r>
                  <a:rPr lang="zh-CN" altLang="en-US" dirty="0">
                    <a:latin typeface="+mn-ea"/>
                    <a:ea typeface="+mn-ea"/>
                  </a:rPr>
                  <a:t>不定式</a:t>
                </a:r>
                <a:r>
                  <a:rPr lang="en-US" altLang="zh-CN" dirty="0" smtClean="0">
                    <a:latin typeface="+mn-ea"/>
                    <a:ea typeface="+mn-ea"/>
                  </a:rPr>
                  <a:t>. </a:t>
                </a:r>
                <a:r>
                  <a:rPr lang="zh-CN" altLang="en-US" dirty="0" smtClean="0">
                    <a:latin typeface="+mn-ea"/>
                    <a:ea typeface="+mn-ea"/>
                  </a:rPr>
                  <a:t>为了简便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我们往往将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→∞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</a:t>
                </a:r>
                <a:r>
                  <a:rPr lang="zh-CN" altLang="en-US" dirty="0" smtClean="0">
                    <a:latin typeface="+mn-ea"/>
                    <a:ea typeface="+mn-ea"/>
                  </a:rPr>
                  <a:t>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→0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1−0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820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一般地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=∞,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:r>
                  <a:rPr lang="en-US" altLang="zh-CN" dirty="0" smtClean="0">
                    <a:latin typeface="+mn-ea"/>
                  </a:rPr>
                  <a:t>(     ).</a:t>
                </a:r>
                <a:endParaRPr lang="en-US" altLang="zh-CN" dirty="0">
                  <a:latin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(A)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     (B)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=∞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(C)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=∞</m:t>
                    </m:r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             (D)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可知 </a:t>
                </a:r>
                <a:r>
                  <a:rPr lang="en-US" altLang="zh-CN" dirty="0" smtClean="0">
                    <a:latin typeface="+mn-ea"/>
                  </a:rPr>
                  <a:t>(A)(B)</a:t>
                </a:r>
                <a:r>
                  <a:rPr lang="zh-CN" altLang="en-US" dirty="0" smtClean="0">
                    <a:latin typeface="+mn-ea"/>
                  </a:rPr>
                  <a:t>错误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因此选 </a:t>
                </a:r>
                <a:r>
                  <a:rPr lang="en-US" altLang="zh-CN" dirty="0" smtClean="0">
                    <a:latin typeface="+mn-ea"/>
                  </a:rPr>
                  <a:t>(C).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 r="-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4840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  <a:tabLst/>
                </a:pPr>
                <a:r>
                  <a:rPr lang="zh-CN" altLang="en-US" dirty="0" smtClean="0">
                    <a:latin typeface="+mn-ea"/>
                    <a:ea typeface="+mn-ea"/>
                  </a:rPr>
                  <a:t>我们</a:t>
                </a:r>
                <a:r>
                  <a:rPr lang="zh-CN" altLang="en-US" dirty="0">
                    <a:latin typeface="+mn-ea"/>
                    <a:ea typeface="+mn-ea"/>
                  </a:rPr>
                  <a:t>来讨论下两个函数相加时的极限与各自极限的关系</a:t>
                </a:r>
                <a:r>
                  <a:rPr lang="en-US" altLang="zh-CN" dirty="0">
                    <a:latin typeface="+mn-ea"/>
                    <a:ea typeface="+mn-ea"/>
                  </a:rPr>
                  <a:t>. </a:t>
                </a:r>
                <a:r>
                  <a:rPr lang="zh-CN" altLang="en-US" dirty="0">
                    <a:latin typeface="+mn-ea"/>
                    <a:ea typeface="+mn-ea"/>
                  </a:rPr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极限存在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  <a:ea typeface="+mn-ea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极限不存在</a:t>
                </a:r>
                <a:r>
                  <a:rPr lang="en-US" altLang="zh-CN" dirty="0">
                    <a:latin typeface="+mn-ea"/>
                    <a:ea typeface="+mn-ea"/>
                  </a:rPr>
                  <a:t>, </a:t>
                </a:r>
                <a:r>
                  <a:rPr lang="zh-CN" altLang="en-US" dirty="0">
                    <a:latin typeface="+mn-ea"/>
                    <a:ea typeface="+mn-ea"/>
                  </a:rPr>
                  <a:t>则由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  <a:ea typeface="+mn-ea"/>
                      </a:rPr>
                      <m:t>𝑔</m:t>
                    </m:r>
                    <m:r>
                      <a:rPr lang="en-US" altLang="zh-CN" i="1">
                        <a:latin typeface="+mn-ea"/>
                        <a:ea typeface="+mn-ea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+mn-ea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+mn-ea"/>
                            <a:ea typeface="+mn-ea"/>
                          </a:rPr>
                          <m:t>𝑓</m:t>
                        </m:r>
                        <m:r>
                          <a:rPr lang="en-US" altLang="zh-CN" i="1">
                            <a:latin typeface="+mn-ea"/>
                            <a:ea typeface="+mn-ea"/>
                          </a:rPr>
                          <m:t>+</m:t>
                        </m:r>
                        <m:r>
                          <a:rPr lang="en-US" altLang="zh-CN" i="1">
                            <a:latin typeface="+mn-ea"/>
                            <a:ea typeface="+mn-ea"/>
                          </a:rPr>
                          <m:t>𝑔</m:t>
                        </m:r>
                      </m:e>
                    </m:d>
                    <m:r>
                      <a:rPr lang="en-US" altLang="zh-CN" i="1">
                        <a:latin typeface="+mn-ea"/>
                        <a:ea typeface="+mn-ea"/>
                      </a:rPr>
                      <m:t>−</m:t>
                    </m:r>
                    <m:r>
                      <a:rPr lang="en-US" altLang="zh-CN" i="1">
                        <a:latin typeface="+mn-ea"/>
                        <a:ea typeface="+mn-ea"/>
                      </a:rPr>
                      <m:t>𝑓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可知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+mn-ea"/>
                        <a:ea typeface="+mn-ea"/>
                      </a:rPr>
                      <m:t>𝑓</m:t>
                    </m:r>
                    <m:r>
                      <a:rPr lang="en-US" altLang="zh-CN" i="1">
                        <a:latin typeface="+mn-ea"/>
                        <a:ea typeface="+mn-ea"/>
                      </a:rPr>
                      <m:t>+</m:t>
                    </m:r>
                    <m:r>
                      <a:rPr lang="en-US" altLang="zh-CN" i="1">
                        <a:latin typeface="+mn-ea"/>
                        <a:ea typeface="+mn-ea"/>
                      </a:rPr>
                      <m:t>𝑔</m:t>
                    </m:r>
                  </m:oMath>
                </a14:m>
                <a:r>
                  <a:rPr lang="zh-CN" altLang="en-US" dirty="0">
                    <a:latin typeface="+mn-ea"/>
                    <a:ea typeface="+mn-ea"/>
                  </a:rPr>
                  <a:t> 极限也不存在</a:t>
                </a:r>
                <a:r>
                  <a:rPr lang="en-US" altLang="zh-CN" dirty="0">
                    <a:latin typeface="+mn-ea"/>
                    <a:ea typeface="+mn-ea"/>
                  </a:rPr>
                  <a:t>.</a:t>
                </a:r>
                <a:endParaRPr lang="zh-CN" altLang="en-US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208607"/>
                  </p:ext>
                </p:extLst>
              </p:nvPr>
            </p:nvGraphicFramePr>
            <p:xfrm>
              <a:off x="1903760" y="2132856"/>
              <a:ext cx="838448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1542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181542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4021396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局部有界或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局部有界或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都有可能</a:t>
                          </a:r>
                          <a:r>
                            <a:rPr lang="en-US" altLang="zh-CN" sz="22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∞±∞</m:t>
                              </m:r>
                            </m:oMath>
                          </a14:m>
                          <a:r>
                            <a:rPr lang="en-US" altLang="zh-CN" sz="220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zh-CN" altLang="en-US" sz="2200" dirty="0" smtClean="0">
                              <a:solidFill>
                                <a:srgbClr val="0000FF"/>
                              </a:solidFill>
                            </a:rPr>
                            <a:t>型不定式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208607"/>
                  </p:ext>
                </p:extLst>
              </p:nvPr>
            </p:nvGraphicFramePr>
            <p:xfrm>
              <a:off x="1903760" y="2132856"/>
              <a:ext cx="8384480" cy="2987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81542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181542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4021396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429" r="-284916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79" t="-1429" r="-184916" b="-6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36" t="-1429" r="-303" b="-6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101429" r="-284916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79" t="-101429" r="-184916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36" t="-101429" r="-303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201429" r="-284916" b="-4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297183" r="-284916" b="-3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79" t="-297183" r="-184916" b="-323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36" t="-297183" r="-303" b="-323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68735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402857" r="-284916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79" t="-402857" r="-184916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36" t="-402857" r="-303" b="-2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9" t="-602857" r="-284916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79" t="-602857" r="-184916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636" t="-602857" r="-303" b="-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71084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lvl="1" indent="-342900">
              <a:spcAft>
                <a:spcPts val="600"/>
              </a:spcAft>
              <a:buFont typeface="Arial" panose="020B0604020202020204" pitchFamily="34" charset="0"/>
              <a:buChar char="•"/>
              <a:tabLst/>
            </a:pPr>
            <a:r>
              <a:rPr lang="zh-CN" altLang="en-US" dirty="0" smtClean="0">
                <a:latin typeface="+mn-ea"/>
                <a:ea typeface="+mn-ea"/>
              </a:rPr>
              <a:t>两</a:t>
            </a:r>
            <a:r>
              <a:rPr lang="zh-CN" altLang="en-US" dirty="0">
                <a:latin typeface="+mn-ea"/>
                <a:ea typeface="+mn-ea"/>
              </a:rPr>
              <a:t>个函数</a:t>
            </a:r>
            <a:r>
              <a:rPr lang="zh-CN" altLang="en-US" dirty="0" smtClean="0">
                <a:latin typeface="+mn-ea"/>
                <a:ea typeface="+mn-ea"/>
              </a:rPr>
              <a:t>相乘时</a:t>
            </a:r>
            <a:r>
              <a:rPr lang="zh-CN" altLang="en-US" dirty="0">
                <a:latin typeface="+mn-ea"/>
                <a:ea typeface="+mn-ea"/>
              </a:rPr>
              <a:t>的极限与各自极限的</a:t>
            </a:r>
            <a:r>
              <a:rPr lang="zh-CN" altLang="en-US" dirty="0" smtClean="0">
                <a:latin typeface="+mn-ea"/>
                <a:ea typeface="+mn-ea"/>
              </a:rPr>
              <a:t>关系如下</a:t>
            </a:r>
            <a:r>
              <a:rPr lang="en-US" altLang="zh-CN" dirty="0" smtClean="0">
                <a:latin typeface="+mn-ea"/>
                <a:ea typeface="+mn-ea"/>
              </a:rPr>
              <a:t>:</a:t>
            </a:r>
            <a:endParaRPr lang="zh-CN" altLang="en-US" dirty="0">
              <a:latin typeface="+mn-ea"/>
              <a:ea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964809"/>
                  </p:ext>
                </p:extLst>
              </p:nvPr>
            </p:nvGraphicFramePr>
            <p:xfrm>
              <a:off x="1976048" y="1844824"/>
              <a:ext cx="8239904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19990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1" i="0" smtClean="0">
                                    <a:latin typeface="Cambria Math" panose="02040503050406030204" pitchFamily="18" charset="0"/>
                                  </a:rPr>
                                  <m:t>𝐥𝐢𝐦</m:t>
                                </m:r>
                                <m:r>
                                  <a:rPr lang="en-US" altLang="zh-CN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  <m:r>
                                      <a:rPr lang="en-US" altLang="zh-CN" sz="22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≠0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200" dirty="0" smtClean="0"/>
                            <a:t>不存在或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200" dirty="0" smtClean="0"/>
                            <a:t> </a:t>
                          </a:r>
                          <a:r>
                            <a:rPr lang="en-US" altLang="zh-CN" sz="2200" dirty="0" smtClean="0"/>
                            <a:t>(</a:t>
                          </a:r>
                          <a:r>
                            <a:rPr lang="zh-CN" altLang="en-US" sz="2200" dirty="0" smtClean="0"/>
                            <a:t>存在</a:t>
                          </a:r>
                          <a:r>
                            <a:rPr lang="en-US" altLang="zh-CN" sz="2200" dirty="0" smtClean="0"/>
                            <a:t>)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r>
                            <a:rPr lang="zh-CN" altLang="en-US" sz="2200" dirty="0" smtClean="0"/>
                            <a:t>或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r>
                            <a:rPr lang="en-US" altLang="zh-CN" sz="2200" dirty="0" smtClean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0⋅∞</m:t>
                              </m:r>
                            </m:oMath>
                          </a14:m>
                          <a:r>
                            <a:rPr lang="en-US" altLang="zh-CN" sz="2200" dirty="0" smtClean="0">
                              <a:solidFill>
                                <a:srgbClr val="0000FF"/>
                              </a:solidFill>
                            </a:rPr>
                            <a:t> </a:t>
                          </a:r>
                          <a:r>
                            <a:rPr lang="zh-CN" altLang="en-US" sz="2200" dirty="0" smtClean="0">
                              <a:solidFill>
                                <a:srgbClr val="0000FF"/>
                              </a:solidFill>
                            </a:rPr>
                            <a:t>型不定式</a:t>
                          </a:r>
                          <a:r>
                            <a:rPr lang="en-US" altLang="zh-CN" sz="220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zh-CN" altLang="en-US" sz="2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569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+∞</m:t>
                                </m:r>
                              </m:oMath>
                            </m:oMathPara>
                          </a14:m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885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4964809"/>
                  </p:ext>
                </p:extLst>
              </p:nvPr>
            </p:nvGraphicFramePr>
            <p:xfrm>
              <a:off x="1976048" y="1844824"/>
              <a:ext cx="8239904" cy="3413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913879989"/>
                        </a:ext>
                      </a:extLst>
                    </a:gridCol>
                    <a:gridCol w="2520000">
                      <a:extLst>
                        <a:ext uri="{9D8B030D-6E8A-4147-A177-3AD203B41FA5}">
                          <a16:colId xmlns:a16="http://schemas.microsoft.com/office/drawing/2014/main" val="3671495553"/>
                        </a:ext>
                      </a:extLst>
                    </a:gridCol>
                    <a:gridCol w="3199904">
                      <a:extLst>
                        <a:ext uri="{9D8B030D-6E8A-4147-A177-3AD203B41FA5}">
                          <a16:colId xmlns:a16="http://schemas.microsoft.com/office/drawing/2014/main" val="95468483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1429" r="-228571" b="-7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429" r="-128019" b="-7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1429" r="-952" b="-7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0640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101429" r="-228571" b="-6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429" r="-128019" b="-6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101429" r="-952" b="-6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869336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201429" r="-228571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1429" r="-128019" b="-50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201429" r="-952" b="-50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655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297183" r="-228571" b="-3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97183" r="-128019" b="-3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297183" r="-952" b="-3971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284297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不存在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200" dirty="0" smtClean="0"/>
                            <a:t>都有可能</a:t>
                          </a:r>
                          <a:endParaRPr lang="zh-CN" altLang="en-US" sz="2200" dirty="0"/>
                        </a:p>
                      </a:txBody>
                      <a:tcPr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36075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502857" r="-228571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502857" r="-128019" b="-2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502857" r="-952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748050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602857" r="-22857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602857" r="-128019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602857" r="-95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4569562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2" t="-702857" r="-228571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02857" r="-128019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7714" t="-702857" r="-95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885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15710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4873</TotalTime>
  <Words>448</Words>
  <Application>Microsoft Office PowerPoint</Application>
  <PresentationFormat>宽屏</PresentationFormat>
  <Paragraphs>135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2.4 无穷小和无穷大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2.4 无穷小和无穷大</dc:title>
  <dc:subject>高等数学</dc:subject>
  <dc:creator>张神星</dc:creator>
  <cp:lastModifiedBy>zsx</cp:lastModifiedBy>
  <cp:revision>147</cp:revision>
  <dcterms:created xsi:type="dcterms:W3CDTF">2000-05-19T08:23:03Z</dcterms:created>
  <dcterms:modified xsi:type="dcterms:W3CDTF">2022-04-07T02:25:21Z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