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4"/>
  </p:notesMasterIdLst>
  <p:handoutMasterIdLst>
    <p:handoutMasterId r:id="rId25"/>
  </p:handoutMasterIdLst>
  <p:sldIdLst>
    <p:sldId id="383" r:id="rId2"/>
    <p:sldId id="384" r:id="rId3"/>
    <p:sldId id="386" r:id="rId4"/>
    <p:sldId id="387" r:id="rId5"/>
    <p:sldId id="388" r:id="rId6"/>
    <p:sldId id="516" r:id="rId7"/>
    <p:sldId id="389" r:id="rId8"/>
    <p:sldId id="517" r:id="rId9"/>
    <p:sldId id="390" r:id="rId10"/>
    <p:sldId id="518" r:id="rId11"/>
    <p:sldId id="391" r:id="rId12"/>
    <p:sldId id="392" r:id="rId13"/>
    <p:sldId id="393" r:id="rId14"/>
    <p:sldId id="394" r:id="rId15"/>
    <p:sldId id="519" r:id="rId16"/>
    <p:sldId id="395" r:id="rId17"/>
    <p:sldId id="529" r:id="rId18"/>
    <p:sldId id="534" r:id="rId19"/>
    <p:sldId id="535" r:id="rId20"/>
    <p:sldId id="538" r:id="rId21"/>
    <p:sldId id="537" r:id="rId22"/>
    <p:sldId id="536" r:id="rId2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050"/>
    <a:srgbClr val="FF0000"/>
    <a:srgbClr val="009900"/>
    <a:srgbClr val="006600"/>
    <a:srgbClr val="0033CC"/>
    <a:srgbClr val="EAEAEA"/>
    <a:srgbClr val="96969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82" autoAdjust="0"/>
  </p:normalViewPr>
  <p:slideViewPr>
    <p:cSldViewPr>
      <p:cViewPr varScale="1">
        <p:scale>
          <a:sx n="90" d="100"/>
          <a:sy n="90" d="100"/>
        </p:scale>
        <p:origin x="266" y="31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2EFFEC77-84FD-4F46-BAB1-CF09307EDD85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4F2C60FA-8FA6-4012-B809-1A1CCFF63C5E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X</a:t>
            </a:r>
            <a:r>
              <a:rPr lang="zh-CN" altLang="en-US" dirty="0" smtClean="0"/>
              <a:t>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单击</a:t>
            </a:r>
            <a:r>
              <a:rPr lang="zh-CN" altLang="en-US" dirty="0"/>
              <a:t>此处编辑</a:t>
            </a:r>
            <a:r>
              <a:rPr lang="zh-CN" altLang="en-US" dirty="0" smtClean="0"/>
              <a:t>标题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62222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721534"/>
            <a:ext cx="10800000" cy="504000"/>
          </a:xfrm>
          <a:prstGeom prst="rect">
            <a:avLst/>
          </a:prstGeom>
        </p:spPr>
        <p:txBody>
          <a:bodyPr/>
          <a:lstStyle>
            <a:lvl1pPr>
              <a:defRPr b="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6000" y="1422398"/>
            <a:ext cx="10800000" cy="46800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0345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lang="en-US" altLang="zh-CN" sz="2400" b="0" smtClean="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标题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0 176 80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环境名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概念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0 0 255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强调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255 0 0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坐标轴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91 155 213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函数图像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192 0 0 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0 153 0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112 48 160</a:t>
            </a:r>
          </a:p>
          <a:p>
            <a:pPr lvl="0">
              <a:spcAft>
                <a:spcPts val="1200"/>
              </a:spcAft>
            </a:pP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7462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15555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00B0F0"/>
                </a:solidFill>
                <a:latin typeface="+mj-ea"/>
                <a:ea typeface="+mj-ea"/>
              </a:rPr>
              <a:t>数学（下）</a:t>
            </a:r>
            <a:endParaRPr lang="zh-CN" altLang="en-US" sz="2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5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</p:sldLayoutIdLst>
  <p:transition>
    <p:zoom/>
  </p:transition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2.5 </a:t>
            </a:r>
            <a:r>
              <a:rPr lang="zh-CN" altLang="en-US" dirty="0">
                <a:solidFill>
                  <a:srgbClr val="00B050"/>
                </a:solidFill>
              </a:rPr>
              <a:t>极限的存在准则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本节中我们将要介绍极限存在的两个准则</a:t>
                </a:r>
                <a:r>
                  <a:rPr lang="en-US" altLang="zh-CN" dirty="0" smtClean="0"/>
                  <a:t>——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夹逼准则</a:t>
                </a:r>
                <a:r>
                  <a:rPr lang="zh-CN" altLang="en-US" dirty="0" smtClean="0"/>
                  <a:t>和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单调有界收敛准则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由此我们可以得到两个重要极限</a:t>
                </a:r>
                <a:r>
                  <a:rPr lang="en-US" altLang="zh-CN" dirty="0" smtClean="0"/>
                  <a:t>:</a:t>
                </a:r>
              </a:p>
              <a:p>
                <a:pPr marL="0" indent="0" algn="ctr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 smtClean="0"/>
                  <a:t>和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并由此得到一些计算极限的方法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夹逼准则 </a:t>
                </a:r>
                <a:r>
                  <a:rPr lang="zh-CN" altLang="en-US" dirty="0"/>
                  <a:t>假设三个数列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满足下列条件</a:t>
                </a:r>
                <a:r>
                  <a:rPr lang="en-US" altLang="zh-CN" dirty="0"/>
                  <a:t>:</a:t>
                </a:r>
              </a:p>
              <a:p>
                <a:pPr marL="800100" lvl="1" indent="-342900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/>
                  <a:t>从某一项起有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/>
                  <a:t>则数列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收敛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4998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dirty="0" smtClean="0">
                    <a:latin typeface="+mn-ea"/>
                  </a:rPr>
                  <a:t> 设数列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满足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证明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</m:oMath>
                </a14:m>
                <a:r>
                  <a:rPr lang="zh-CN" altLang="en-US" dirty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存在并求该极限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解</a:t>
                </a:r>
                <a:r>
                  <a:rPr lang="zh-CN" altLang="en-US" dirty="0" smtClean="0">
                    <a:latin typeface="+mn-ea"/>
                  </a:rPr>
                  <a:t> 容易看出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有下界</a:t>
                </a:r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时</a:t>
                </a:r>
                <a:r>
                  <a:rPr lang="en-US" altLang="zh-CN" dirty="0" smtClean="0">
                    <a:latin typeface="+mn-ea"/>
                  </a:rPr>
                  <a:t>,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单减</a:t>
                </a:r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由</a:t>
                </a:r>
                <a:r>
                  <a:rPr lang="zh-CN" altLang="en-US" dirty="0">
                    <a:latin typeface="+mn-ea"/>
                  </a:rPr>
                  <a:t>单调有界收敛</a:t>
                </a:r>
                <a:r>
                  <a:rPr lang="zh-CN" altLang="en-US" dirty="0" smtClean="0">
                    <a:latin typeface="+mn-ea"/>
                  </a:rPr>
                  <a:t>准则</a:t>
                </a:r>
                <a:r>
                  <a:rPr lang="zh-CN" altLang="en-US" dirty="0">
                    <a:latin typeface="+mn-ea"/>
                  </a:rPr>
                  <a:t>可知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</m:oMath>
                </a14:m>
                <a:r>
                  <a:rPr lang="zh-CN" altLang="en-US" dirty="0">
                    <a:latin typeface="+mn-ea"/>
                  </a:rPr>
                  <a:t> 存在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设极限为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在递推公式两边同时取极限可得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</m:oMath>
                </a14:m>
                <a:r>
                  <a:rPr lang="en-US" altLang="zh-CN" dirty="0" smtClean="0">
                    <a:latin typeface="+mn-ea"/>
                  </a:rPr>
                  <a:t>,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故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dirty="0">
                    <a:latin typeface="+mn-ea"/>
                  </a:rPr>
                  <a:t> 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rad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altLang="zh-CN" dirty="0">
                    <a:latin typeface="+mn-ea"/>
                  </a:rPr>
                  <a:t>. </a:t>
                </a:r>
                <a:r>
                  <a:rPr lang="zh-CN" altLang="en-US" dirty="0">
                    <a:latin typeface="+mn-ea"/>
                  </a:rPr>
                  <a:t>证明该数列极限存在并求其值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  <a:latin typeface="+mn-ea"/>
                  </a:rPr>
                  <a:t>分析</a:t>
                </a:r>
                <a:r>
                  <a:rPr lang="zh-CN" altLang="en-US" dirty="0">
                    <a:latin typeface="+mn-ea"/>
                  </a:rPr>
                  <a:t> 这种递归数列的极限问题一般分为</a:t>
                </a:r>
                <a:r>
                  <a:rPr lang="zh-CN" altLang="en-US" dirty="0" smtClean="0">
                    <a:latin typeface="+mn-ea"/>
                  </a:rPr>
                  <a:t>两步</a:t>
                </a:r>
                <a:r>
                  <a:rPr lang="en-US" altLang="zh-CN" dirty="0" smtClean="0">
                    <a:latin typeface="+mn-ea"/>
                  </a:rPr>
                  <a:t>:</a:t>
                </a:r>
                <a:endParaRPr lang="en-US" altLang="zh-CN" dirty="0">
                  <a:latin typeface="+mn-ea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altLang="zh-CN" dirty="0" smtClean="0">
                    <a:latin typeface="+mn-ea"/>
                  </a:rPr>
                  <a:t>1. </a:t>
                </a:r>
                <a:r>
                  <a:rPr lang="zh-CN" altLang="en-US" dirty="0">
                    <a:latin typeface="+mn-ea"/>
                  </a:rPr>
                  <a:t>证明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是单调有界数列</a:t>
                </a:r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如果不能直接证明的话一般需要使用数学归纳法</a:t>
                </a:r>
                <a:r>
                  <a:rPr lang="en-US" altLang="zh-CN" dirty="0">
                    <a:latin typeface="+mn-ea"/>
                  </a:rPr>
                  <a:t>. </a:t>
                </a:r>
                <a:r>
                  <a:rPr lang="zh-CN" altLang="en-US" dirty="0">
                    <a:latin typeface="+mn-ea"/>
                  </a:rPr>
                  <a:t>然后由单调有界收敛准则可知极限存在</a:t>
                </a:r>
                <a:r>
                  <a:rPr lang="en-US" altLang="zh-CN" dirty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zh-CN" dirty="0" smtClean="0">
                    <a:latin typeface="+mn-ea"/>
                  </a:rPr>
                  <a:t>2. </a:t>
                </a:r>
                <a:r>
                  <a:rPr lang="zh-CN" altLang="en-US" dirty="0">
                    <a:latin typeface="+mn-ea"/>
                  </a:rPr>
                  <a:t>设极限为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代入递推公式中</a:t>
                </a:r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解方程求得极限</a:t>
                </a:r>
                <a:r>
                  <a:rPr lang="en-US" altLang="zh-CN" dirty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latin typeface="+mn-ea"/>
                  </a:rPr>
                  <a:t>实际中</a:t>
                </a:r>
                <a:r>
                  <a:rPr lang="en-US" altLang="zh-CN" dirty="0">
                    <a:latin typeface="+mn-ea"/>
                  </a:rPr>
                  <a:t>,</a:t>
                </a:r>
                <a:r>
                  <a:rPr lang="zh-CN" altLang="en-US" dirty="0">
                    <a:latin typeface="+mn-ea"/>
                  </a:rPr>
                  <a:t> 我们可以通过计算数列前几项来判断它是单增还是单减</a:t>
                </a:r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并计算</a:t>
                </a:r>
                <a:r>
                  <a:rPr lang="en-US" altLang="zh-CN" dirty="0">
                    <a:latin typeface="+mn-ea"/>
                  </a:rPr>
                  <a:t>(2)</a:t>
                </a:r>
                <a:r>
                  <a:rPr lang="zh-CN" altLang="en-US" dirty="0">
                    <a:latin typeface="+mn-ea"/>
                  </a:rPr>
                  <a:t>中的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它必定是这个单增数列的上界或单减数列的下界</a:t>
                </a:r>
                <a:r>
                  <a:rPr lang="en-US" altLang="zh-CN" dirty="0">
                    <a:latin typeface="+mn-ea"/>
                  </a:rPr>
                  <a:t>. </a:t>
                </a:r>
                <a:r>
                  <a:rPr lang="zh-CN" altLang="en-US" dirty="0">
                    <a:latin typeface="+mn-ea"/>
                  </a:rPr>
                  <a:t>然后我们归纳证明</a:t>
                </a:r>
                <a:r>
                  <a:rPr lang="en-US" altLang="zh-CN" dirty="0">
                    <a:latin typeface="+mn-ea"/>
                  </a:rPr>
                  <a:t>(1).</a:t>
                </a: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r="-2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04582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由于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2+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</m:ra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因此我们猜测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单增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+mn-ea"/>
                  </a:rPr>
                  <a:t>.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2+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ra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因此我们猜测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+mn-ea"/>
                  </a:rPr>
                  <a:t>.</a:t>
                </a:r>
                <a:endParaRPr lang="en-US" altLang="zh-CN" dirty="0" smtClean="0">
                  <a:solidFill>
                    <a:srgbClr val="0000FF"/>
                  </a:solidFill>
                  <a:latin typeface="+mn-ea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解</a:t>
                </a:r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我们归纳地证明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altLang="zh-CN" b="0" dirty="0" smtClean="0">
                    <a:latin typeface="+mn-ea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时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由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2+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</m:rad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可知成立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altLang="zh-CN" dirty="0" smtClean="0">
                    <a:latin typeface="+mn-ea"/>
                  </a:rPr>
                  <a:t>(2) </a:t>
                </a:r>
                <a:r>
                  <a:rPr lang="zh-CN" altLang="en-US" dirty="0" smtClean="0">
                    <a:latin typeface="+mn-ea"/>
                  </a:rPr>
                  <a:t>假设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2&gt;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 </a:t>
                </a:r>
                <a:endParaRPr lang="en-US" altLang="zh-CN" b="0" i="1" dirty="0" smtClean="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ra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ra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altLang="zh-CN" b="0" dirty="0" smtClean="0">
                  <a:latin typeface="+mn-ea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2+2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由数学归纳法</a:t>
                </a:r>
                <a:r>
                  <a:rPr lang="en-US" altLang="zh-CN" dirty="0" smtClean="0">
                    <a:latin typeface="+mn-ea"/>
                  </a:rPr>
                  <a:t>,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2&gt;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对任意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成立</a:t>
                </a:r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因此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单增有界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由</a:t>
                </a:r>
                <a:r>
                  <a:rPr lang="zh-CN" altLang="en-US" dirty="0">
                    <a:latin typeface="+mn-ea"/>
                  </a:rPr>
                  <a:t>单调有界收敛准则</a:t>
                </a:r>
                <a:r>
                  <a:rPr lang="zh-CN" altLang="en-US" dirty="0" smtClean="0">
                    <a:latin typeface="+mn-ea"/>
                  </a:rPr>
                  <a:t>可知极限存在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设极限为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在</a:t>
                </a:r>
                <a:r>
                  <a:rPr lang="zh-CN" altLang="en-US" dirty="0">
                    <a:latin typeface="+mn-ea"/>
                  </a:rPr>
                  <a:t>递推公式两边同时取极限可得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−2=0,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故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  <a:endParaRPr lang="zh-CN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9696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spcAft>
                    <a:spcPts val="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第二个重要极限</a:t>
                </a:r>
                <a:endParaRPr lang="en-US" altLang="zh-CN" dirty="0" smtClean="0">
                  <a:solidFill>
                    <a:srgbClr val="0000FF"/>
                  </a:solidFill>
                  <a:latin typeface="+mn-ea"/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  <a:latin typeface="+mn-ea"/>
                </a:endParaRPr>
              </a:p>
              <a:p>
                <a:pPr>
                  <a:spcAft>
                    <a:spcPts val="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证明</a:t>
                </a:r>
                <a:r>
                  <a:rPr lang="en-US" altLang="zh-CN" dirty="0" smtClean="0">
                    <a:solidFill>
                      <a:srgbClr val="0000FF"/>
                    </a:solidFill>
                    <a:latin typeface="+mn-ea"/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我们先讨论数列情形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+mn-ea"/>
                  </a:rPr>
                  <a:t>.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则由几何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+mn-ea"/>
                  </a:rPr>
                  <a:t>-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算术平均不等式</a:t>
                </a:r>
                <a:endParaRPr lang="en-US" altLang="zh-CN" dirty="0" smtClean="0">
                  <a:solidFill>
                    <a:schemeClr val="tx1"/>
                  </a:solidFill>
                  <a:latin typeface="+mn-ea"/>
                </a:endParaRPr>
              </a:p>
              <a:p>
                <a:pPr marL="0" indent="0">
                  <a:lnSpc>
                    <a:spcPct val="11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⋅1&lt;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limUpp>
                                    <m:limUpp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UppPr>
                                    <m:e>
                                      <m:groupChr>
                                        <m:groupChrPr>
                                          <m:chr m:val="⏞"/>
                                          <m:pos m:val="top"/>
                                          <m:vertJc m:val="bot"/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groupChr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1+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  <m: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⋯+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1+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groupChr>
                                    </m:e>
                                    <m:li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项</m:t>
                                      </m:r>
                                    </m:lim>
                                  </m:limUp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  <a:latin typeface="+mn-ea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知该数列单增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+mn-ea"/>
                  </a:rPr>
                  <a:t>. </a:t>
                </a:r>
                <a:endParaRPr lang="zh-CN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7414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由</a:t>
                </a:r>
                <a:endParaRPr lang="en-US" altLang="zh-CN" dirty="0" smtClean="0">
                  <a:solidFill>
                    <a:schemeClr val="tx1"/>
                  </a:solidFill>
                  <a:latin typeface="+mn-ea"/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limUpp>
                                    <m:limUp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UppPr>
                                    <m:e>
                                      <m:groupChr>
                                        <m:groupChrPr>
                                          <m:chr m:val="⏞"/>
                                          <m:pos m:val="top"/>
                                          <m:vertJc m:val="bot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groupChr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1+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  <m: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⋯+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1+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groupCh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项</m:t>
                                      </m:r>
                                    </m:lim>
                                  </m:limUpp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dirty="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+mn-ea"/>
                  </a:rPr>
                  <a:t>.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从而该数列有界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>
                    <a:latin typeface="+mn-ea"/>
                  </a:rPr>
                  <a:t>由单调有界收敛准则</a:t>
                </a:r>
                <a:r>
                  <a:rPr lang="zh-CN" altLang="en-US" dirty="0" smtClean="0">
                    <a:latin typeface="+mn-ea"/>
                  </a:rPr>
                  <a:t>可知该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数列极限存在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endParaRPr lang="zh-CN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47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06530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对于函数形式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+mn-ea"/>
                  </a:rPr>
                  <a:t>.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由</a:t>
                </a:r>
                <a:endParaRPr lang="en-US" altLang="zh-CN" dirty="0" smtClean="0">
                  <a:solidFill>
                    <a:schemeClr val="tx1"/>
                  </a:solidFill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以及夹逼准则可知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im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→+∞</m:t>
                        </m:r>
                      </m:lim>
                    </m:limLow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最后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</a:t>
                </a:r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→−∞</m:t>
                          </m:r>
                        </m:lim>
                      </m:limLow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→+∞</m:t>
                          </m:r>
                        </m:lim>
                      </m:limLow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→+∞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→+∞</m:t>
                          </m:r>
                        </m:lim>
                      </m:limLow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limLow>
                        <m:limLow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→+∞</m:t>
                          </m:r>
                        </m:lim>
                      </m:limLow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⋅1=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4344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以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zh-CN" altLang="en-US" dirty="0">
                    <a:latin typeface="+mn-ea"/>
                  </a:rPr>
                  <a:t> 为底的对数称为自然对数</a:t>
                </a:r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记为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>
                    <a:latin typeface="+mn-ea"/>
                  </a:rPr>
                  <a:t>,</a:t>
                </a:r>
                <a:r>
                  <a:rPr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zh-CN" altLang="en-US" dirty="0">
                    <a:latin typeface="+mn-ea"/>
                  </a:rPr>
                  <a:t> 被称为自然对数的底</a:t>
                </a:r>
                <a:r>
                  <a:rPr lang="en-US" altLang="zh-CN" dirty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=2.718281828459045⋯</m:t>
                    </m:r>
                  </m:oMath>
                </a14:m>
                <a:r>
                  <a:rPr lang="zh-CN" altLang="en-US" dirty="0">
                    <a:latin typeface="+mn-ea"/>
                  </a:rPr>
                  <a:t> 是无理数</a:t>
                </a:r>
                <a:r>
                  <a:rPr lang="en-US" altLang="zh-CN" dirty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>
                    <a:latin typeface="+mn-ea"/>
                  </a:rPr>
                  <a:t>后续我们会看到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limUpp>
                      <m:limUp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Upp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1!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+⋯+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+⋯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i="1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时</a:t>
                </a:r>
                <a:r>
                  <a:rPr lang="en-US" altLang="zh-CN" dirty="0" smtClean="0">
                    <a:latin typeface="+mn-ea"/>
                  </a:rPr>
                  <a:t>, 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func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0≤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func>
                            </m:e>
                          </m:d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latin typeface="+mn-ea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因此由夹逼准则</a:t>
                </a:r>
                <a:r>
                  <a:rPr lang="en-US" altLang="zh-CN" dirty="0" smtClean="0">
                    <a:latin typeface="+mn-ea"/>
                  </a:rPr>
                  <a:t>,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limLow>
                      <m:limLow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US" altLang="zh-CN" dirty="0">
                  <a:latin typeface="+mn-ea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>
                    <a:latin typeface="Cambria Math" panose="02040503050406030204" pitchFamily="18" charset="0"/>
                  </a:rPr>
                  <a:t>需要注意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第二个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重要极限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和该极限的差别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: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sup>
                      </m:sSup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limLow>
                        <m:limLow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sup>
                      </m:sSup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t="-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99258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+mn-ea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+mn-ea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+mn-ea"/>
                          </a:rPr>
                          <m:t>𝑛</m:t>
                        </m:r>
                        <m:r>
                          <a:rPr lang="en-US" altLang="zh-CN" i="1">
                            <a:latin typeface="+mn-ea"/>
                          </a:rPr>
                          <m:t>→∞</m:t>
                        </m:r>
                      </m:lim>
                    </m:limLow>
                    <m:sSup>
                      <m:sSupPr>
                        <m:ctrlPr>
                          <a:rPr lang="en-US" altLang="zh-CN" i="1">
                            <a:latin typeface="+mn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+mn-ea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+mn-ea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+mn-ea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+mn-ea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+mn-ea"/>
                                  </a:rPr>
                                  <m:t>−1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i="1">
                            <a:latin typeface="+mn-ea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+mn-ea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+mn-ea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+mn-ea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+mn-ea"/>
                          </a:rPr>
                          <m:t>𝑛</m:t>
                        </m:r>
                        <m:r>
                          <a:rPr lang="en-US" altLang="zh-CN" i="1">
                            <a:latin typeface="+mn-ea"/>
                          </a:rPr>
                          <m:t>→∞</m:t>
                        </m:r>
                      </m:lim>
                    </m:limLow>
                    <m:sSup>
                      <m:sSupPr>
                        <m:ctrlPr>
                          <a:rPr lang="en-US" altLang="zh-CN" b="0" i="1" smtClean="0">
                            <a:latin typeface="+mn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+mn-ea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+mn-ea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+mn-ea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+mn-ea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+mn-ea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+mn-ea"/>
                                  </a:rPr>
                                  <m:t>−1)/2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+mn-ea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+mn-ea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+mn-ea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+mn-ea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+mn-ea"/>
                          </a:rPr>
                          <m:t>𝑛</m:t>
                        </m:r>
                        <m:r>
                          <a:rPr lang="en-US" altLang="zh-CN" i="1">
                            <a:latin typeface="+mn-ea"/>
                          </a:rPr>
                          <m:t>→∞</m:t>
                        </m:r>
                      </m:lim>
                    </m:limLow>
                    <m:sSup>
                      <m:sSupPr>
                        <m:ctrlPr>
                          <a:rPr lang="en-US" altLang="zh-CN" i="1">
                            <a:latin typeface="+mn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+mn-ea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+mn-ea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+mn-ea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+mn-ea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+mn-ea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+mn-ea"/>
                                  </a:rPr>
                                  <m:t>−1)/2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+mn-ea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+mn-ea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+mn-ea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+mn-ea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+mn-ea"/>
                          </a:rPr>
                          <m:t>×2</m:t>
                        </m:r>
                      </m:sup>
                    </m:sSup>
                    <m:r>
                      <a:rPr lang="en-US" altLang="zh-CN" b="0" i="1" smtClean="0">
                        <a:latin typeface="+mn-ea"/>
                      </a:rPr>
                      <m:t>⋅</m:t>
                    </m:r>
                    <m:f>
                      <m:fPr>
                        <m:ctrlPr>
                          <a:rPr lang="en-US" altLang="zh-CN" b="0" i="1" smtClean="0">
                            <a:latin typeface="+mn-ea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+mn-ea"/>
                          </a:rPr>
                          <m:t>𝑛</m:t>
                        </m:r>
                        <m:r>
                          <a:rPr lang="en-US" altLang="zh-CN" b="0" i="1" smtClean="0">
                            <a:latin typeface="+mn-ea"/>
                          </a:rPr>
                          <m:t>+1</m:t>
                        </m:r>
                      </m:num>
                      <m:den>
                        <m:r>
                          <a:rPr lang="en-US" altLang="zh-CN" b="0" i="1" smtClean="0">
                            <a:latin typeface="+mn-ea"/>
                          </a:rPr>
                          <m:t>𝑛</m:t>
                        </m:r>
                        <m:r>
                          <a:rPr lang="en-US" altLang="zh-CN" b="0" i="1" smtClean="0">
                            <a:latin typeface="+mn-ea"/>
                          </a:rPr>
                          <m:t>−1</m:t>
                        </m:r>
                      </m:den>
                    </m:f>
                    <m:r>
                      <a:rPr lang="en-US" altLang="zh-CN" b="0" i="1" smtClean="0">
                        <a:latin typeface="+mn-ea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+mn-ea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+mn-ea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+mn-ea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+mn-ea"/>
                      </a:rPr>
                      <m:t>.</m:t>
                    </m:r>
                  </m:oMath>
                </a14:m>
                <a:endParaRPr lang="en-US" altLang="zh-CN" dirty="0" smtClean="0">
                  <a:latin typeface="+mn-ea"/>
                </a:endParaRPr>
              </a:p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+mn-ea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+mn-ea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+mn-ea"/>
                          </a:rPr>
                          <m:t>𝑥</m:t>
                        </m:r>
                        <m:r>
                          <a:rPr lang="en-US" altLang="zh-CN" i="1">
                            <a:latin typeface="+mn-ea"/>
                          </a:rPr>
                          <m:t>→0</m:t>
                        </m:r>
                      </m:lim>
                    </m:limLow>
                    <m:sSup>
                      <m:sSupPr>
                        <m:ctrlPr>
                          <a:rPr lang="en-US" altLang="zh-CN" i="1">
                            <a:latin typeface="+mn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+mn-ea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+mn-ea"/>
                              </a:rPr>
                              <m:t>1−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+mn-ea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+mn-ea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i="1">
                                <a:latin typeface="+mn-ea"/>
                              </a:rPr>
                              <m:t>𝑥</m:t>
                            </m:r>
                          </m:den>
                        </m:f>
                      </m:sup>
                    </m:sSup>
                    <m:r>
                      <a:rPr lang="en-US" altLang="zh-CN" i="1">
                        <a:latin typeface="+mn-ea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+mn-ea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+mn-ea"/>
                          </a:rPr>
                          <m:t>lim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+mn-ea"/>
                          </a:rPr>
                          <m:t>→0</m:t>
                        </m:r>
                      </m:lim>
                    </m:limLow>
                    <m:sSup>
                      <m:sSupPr>
                        <m:ctrlPr>
                          <a:rPr lang="en-US" altLang="zh-CN" i="1">
                            <a:latin typeface="+mn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+mn-ea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+mn-ea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sup>
                    </m:sSup>
                    <m:r>
                      <a:rPr lang="en-US" altLang="zh-CN" i="1">
                        <a:latin typeface="+mn-ea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+mn-ea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+mn-ea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+mn-ea"/>
                          </a:rPr>
                          <m:t>−10</m:t>
                        </m:r>
                      </m:sup>
                    </m:sSup>
                    <m:r>
                      <a:rPr lang="en-US" altLang="zh-CN" i="1">
                        <a:latin typeface="+mn-ea"/>
                      </a:rPr>
                      <m:t>.</m:t>
                    </m:r>
                  </m:oMath>
                </a14:m>
                <a:endParaRPr lang="en-US" altLang="zh-CN" dirty="0">
                  <a:latin typeface="+mn-ea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latin typeface="+mn-ea"/>
                  </a:rPr>
                  <a:t>这种极限被称为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+mn-ea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+mn-ea"/>
                          </a:rPr>
                          <m:t>1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+mn-ea"/>
                          </a:rPr>
                          <m:t>∞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rgbClr val="0000FF"/>
                    </a:solidFill>
                    <a:latin typeface="+mn-ea"/>
                  </a:rPr>
                  <a:t> </a:t>
                </a: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型</a:t>
                </a:r>
                <a:r>
                  <a:rPr lang="zh-CN" altLang="en-US" dirty="0" smtClean="0">
                    <a:latin typeface="+mn-ea"/>
                  </a:rPr>
                  <a:t>不定式</a:t>
                </a:r>
                <a:r>
                  <a:rPr lang="en-US" altLang="zh-CN" dirty="0">
                    <a:latin typeface="+mn-ea"/>
                  </a:rPr>
                  <a:t>. </a:t>
                </a:r>
                <a:r>
                  <a:rPr lang="zh-CN" altLang="en-US" dirty="0">
                    <a:latin typeface="+mn-ea"/>
                  </a:rPr>
                  <a:t>这种极限一般要用到第二重要</a:t>
                </a:r>
                <a:r>
                  <a:rPr lang="zh-CN" altLang="en-US" dirty="0" smtClean="0">
                    <a:latin typeface="+mn-ea"/>
                  </a:rPr>
                  <a:t>极限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我们将会在下一节介绍如何处理该类型不定式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现在我们来证明单调有界收敛准则</a:t>
                </a:r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该准则和我们前面遇到的各种命题有一个本质的区别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前面我们所说的极限的概念</a:t>
                </a:r>
                <a:r>
                  <a:rPr lang="zh-CN" altLang="en-US" dirty="0">
                    <a:latin typeface="+mn-ea"/>
                  </a:rPr>
                  <a:t>和</a:t>
                </a:r>
                <a:r>
                  <a:rPr lang="zh-CN" altLang="en-US" dirty="0" smtClean="0">
                    <a:latin typeface="+mn-ea"/>
                  </a:rPr>
                  <a:t>性质以及夹逼准则等定理， 在我们仅考虑有理数范围时仍然成立</a:t>
                </a:r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而</a:t>
                </a:r>
                <a:r>
                  <a:rPr lang="zh-CN" altLang="en-US" dirty="0">
                    <a:latin typeface="+mn-ea"/>
                  </a:rPr>
                  <a:t>单调有界收敛</a:t>
                </a:r>
                <a:r>
                  <a:rPr lang="zh-CN" altLang="en-US" dirty="0" smtClean="0">
                    <a:latin typeface="+mn-ea"/>
                  </a:rPr>
                  <a:t>准则在有理数范围内是不成立的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原因是有理数域不是</a:t>
                </a: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完备</a:t>
                </a:r>
                <a:r>
                  <a:rPr lang="zh-CN" altLang="en-US" dirty="0" smtClean="0">
                    <a:latin typeface="+mn-ea"/>
                  </a:rPr>
                  <a:t>的</a:t>
                </a:r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34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5176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定义 </a:t>
                </a:r>
                <a:r>
                  <a:rPr lang="zh-CN" altLang="en-US" dirty="0" smtClean="0">
                    <a:latin typeface="+mn-ea"/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是一个集合</a:t>
                </a:r>
                <a:r>
                  <a:rPr lang="en-US" altLang="zh-CN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如果有</a:t>
                </a:r>
                <a:endParaRPr lang="en-US" altLang="zh-CN" dirty="0" smtClean="0">
                  <a:latin typeface="+mn-ea"/>
                </a:endParaRP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0" dirty="0" smtClean="0">
                    <a:latin typeface="+mn-ea"/>
                    <a:ea typeface="+mn-ea"/>
                  </a:rPr>
                  <a:t>自反性</a:t>
                </a:r>
                <a:r>
                  <a:rPr lang="en-US" altLang="zh-CN" b="0" dirty="0" smtClean="0">
                    <a:latin typeface="+mn-ea"/>
                    <a:ea typeface="+mn-ea"/>
                  </a:rPr>
                  <a:t>:</a:t>
                </a:r>
                <a:r>
                  <a:rPr lang="zh-CN" altLang="en-US" b="0" dirty="0" smtClean="0"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𝑅</m:t>
                    </m:r>
                  </m:oMath>
                </a14:m>
                <a:endParaRPr lang="en-US" altLang="zh-CN" dirty="0" smtClean="0">
                  <a:latin typeface="+mn-ea"/>
                  <a:ea typeface="+mn-ea"/>
                </a:endParaRP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latin typeface="+mn-ea"/>
                    <a:ea typeface="+mn-ea"/>
                  </a:rPr>
                  <a:t>对称性</a:t>
                </a:r>
                <a:r>
                  <a:rPr lang="en-US" altLang="zh-CN" dirty="0" smtClean="0">
                    <a:latin typeface="+mn-ea"/>
                    <a:ea typeface="+mn-ea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+mn-ea"/>
                      </a:rPr>
                      <m:t>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+mn-ea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+mn-ea"/>
                      </a:rPr>
                      <m:t>𝑆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+mn-ea"/>
                      </a:rPr>
                      <m:t>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+mn-ea"/>
                      </a:rPr>
                      <m:t>→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+mn-ea"/>
                      </a:rPr>
                      <m:t>𝑅</m:t>
                    </m:r>
                  </m:oMath>
                </a14:m>
                <a:r>
                  <a:rPr lang="en-US" altLang="zh-CN" dirty="0" smtClean="0">
                    <a:latin typeface="+mn-ea"/>
                    <a:ea typeface="+mn-ea"/>
                  </a:rPr>
                  <a:t> </a:t>
                </a: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latin typeface="+mn-ea"/>
                    <a:ea typeface="+mn-ea"/>
                  </a:rPr>
                  <a:t>传递性</a:t>
                </a:r>
                <a:r>
                  <a:rPr lang="en-US" altLang="zh-CN" dirty="0" smtClean="0">
                    <a:latin typeface="+mn-ea"/>
                    <a:ea typeface="+mn-ea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+mn-ea"/>
                      </a:rPr>
                      <m:t>∀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+mn-ea"/>
                      </a:rPr>
                      <m:t>𝑎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+mn-ea"/>
                      </a:rPr>
                      <m:t>𝑐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+mn-ea"/>
                      </a:rPr>
                      <m:t>𝑆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+mn-ea"/>
                      </a:rPr>
                      <m:t>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+mn-ea"/>
                      </a:rPr>
                      <m:t>且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+mn-ea"/>
                      </a:rPr>
                      <m:t>𝑅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+mn-ea"/>
                      </a:rPr>
                      <m:t>→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+mn-ea"/>
                      </a:rPr>
                      <m:t>𝑅</m:t>
                    </m:r>
                  </m:oMath>
                </a14:m>
                <a:endParaRPr lang="en-US" altLang="zh-CN" dirty="0" smtClean="0">
                  <a:latin typeface="+mn-ea"/>
                  <a:ea typeface="+mn-ea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则称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上的一个</a:t>
                </a: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等价关系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定义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则我们得到一个新的集合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称之为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关于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的</a:t>
                </a: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商集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一张正方形的纸对边粘合得到什么</a:t>
                </a:r>
                <a:r>
                  <a:rPr lang="en-US" altLang="zh-CN" dirty="0" smtClean="0">
                    <a:latin typeface="+mn-ea"/>
                  </a:rPr>
                  <a:t>?</a:t>
                </a:r>
                <a:endParaRPr lang="zh-CN" altLang="en-US" dirty="0">
                  <a:latin typeface="+mn-ea"/>
                </a:endParaRP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26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B050"/>
                    </a:solidFill>
                    <a:latin typeface="+mn-ea"/>
                  </a:rPr>
                  <a:t>定义</a:t>
                </a:r>
                <a:r>
                  <a:rPr lang="zh-CN" altLang="en-US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设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是一个</a:t>
                </a:r>
                <a:r>
                  <a:rPr lang="zh-CN" altLang="en-US" dirty="0">
                    <a:latin typeface="+mn-ea"/>
                  </a:rPr>
                  <a:t>有理数数列</a:t>
                </a:r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如果对于任意有理数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使</a:t>
                </a:r>
                <a:r>
                  <a:rPr lang="zh-CN" altLang="en-US" dirty="0" smtClean="0">
                    <a:latin typeface="+mn-ea"/>
                  </a:rPr>
                  <a:t>得当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时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有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则称它是一个</a:t>
                </a:r>
                <a:r>
                  <a:rPr lang="zh-CN" altLang="en-US" dirty="0" smtClean="0">
                    <a:solidFill>
                      <a:srgbClr val="00B050"/>
                    </a:solidFill>
                    <a:latin typeface="+mn-ea"/>
                  </a:rPr>
                  <a:t>柯西数列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B050"/>
                    </a:solidFill>
                    <a:latin typeface="+mn-ea"/>
                  </a:rPr>
                  <a:t>定义</a:t>
                </a:r>
                <a:r>
                  <a:rPr lang="zh-CN" altLang="en-US" dirty="0">
                    <a:solidFill>
                      <a:srgbClr val="0000FF"/>
                    </a:solidFill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设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是</a:t>
                </a:r>
                <a:r>
                  <a:rPr lang="zh-CN" altLang="en-US" dirty="0">
                    <a:latin typeface="+mn-ea"/>
                  </a:rPr>
                  <a:t>两</a:t>
                </a:r>
                <a:r>
                  <a:rPr lang="zh-CN" altLang="en-US" dirty="0">
                    <a:latin typeface="+mn-ea"/>
                  </a:rPr>
                  <a:t>个</a:t>
                </a:r>
                <a:r>
                  <a:rPr lang="zh-CN" altLang="en-US" dirty="0">
                    <a:latin typeface="+mn-ea"/>
                  </a:rPr>
                  <a:t>有理数数列</a:t>
                </a:r>
                <a:r>
                  <a:rPr lang="en-US" altLang="zh-CN" dirty="0">
                    <a:latin typeface="+mn-ea"/>
                  </a:rPr>
                  <a:t>. </a:t>
                </a:r>
                <a:r>
                  <a:rPr lang="zh-CN" altLang="en-US" dirty="0">
                    <a:latin typeface="+mn-ea"/>
                  </a:rPr>
                  <a:t>如果对于任意有理数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使得当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时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有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则</a:t>
                </a:r>
                <a:r>
                  <a:rPr lang="zh-CN" altLang="en-US" dirty="0">
                    <a:latin typeface="+mn-ea"/>
                  </a:rPr>
                  <a:t>称这两个</a:t>
                </a:r>
                <a:r>
                  <a:rPr lang="zh-CN" altLang="en-US" dirty="0">
                    <a:latin typeface="+mn-ea"/>
                  </a:rPr>
                  <a:t>柯西</a:t>
                </a:r>
                <a:r>
                  <a:rPr lang="zh-CN" altLang="en-US" dirty="0">
                    <a:latin typeface="+mn-ea"/>
                  </a:rPr>
                  <a:t>数列</a:t>
                </a:r>
                <a:r>
                  <a:rPr lang="zh-CN" altLang="en-US" dirty="0">
                    <a:solidFill>
                      <a:srgbClr val="00B050"/>
                    </a:solidFill>
                    <a:latin typeface="+mn-ea"/>
                  </a:rPr>
                  <a:t>等价</a:t>
                </a:r>
                <a:r>
                  <a:rPr lang="en-US" altLang="zh-CN" dirty="0">
                    <a:latin typeface="+mn-ea"/>
                  </a:rPr>
                  <a:t>.</a:t>
                </a:r>
              </a:p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dirty="0">
                    <a:latin typeface="+mn-ea"/>
                  </a:rPr>
                  <a:t>例如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0.3,0.33,0.333,0.333,…</m:t>
                    </m:r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0.2, 0.32, 0.332, 0.3332,…</m:t>
                    </m:r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等价</a:t>
                </a:r>
                <a:r>
                  <a:rPr lang="en-US" altLang="zh-CN" dirty="0">
                    <a:latin typeface="+mn-ea"/>
                  </a:rPr>
                  <a:t>.</a:t>
                </a:r>
              </a:p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定义</a:t>
                </a: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实数</a:t>
                </a:r>
                <a:r>
                  <a:rPr lang="zh-CN" altLang="en-US" dirty="0" smtClean="0">
                    <a:latin typeface="+mn-ea"/>
                  </a:rPr>
                  <a:t>集合为</a:t>
                </a:r>
                <a:endParaRPr lang="en-US" altLang="zh-CN" dirty="0" smtClean="0">
                  <a:latin typeface="+mn-ea"/>
                </a:endParaRPr>
              </a:p>
              <a:p>
                <a:pPr marL="0" indent="0">
                  <a:lnSpc>
                    <a:spcPct val="14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zh-CN" altLang="en-US" sz="2800" dirty="0">
                                  <a:latin typeface="+mn-ea"/>
                                </a:rPr>
                                <m:t>所有柯西数列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zh-CN" altLang="en-US" sz="2800" dirty="0">
                                  <a:latin typeface="+mn-ea"/>
                                </a:rPr>
                                <m:t>所有柯西数列</m:t>
                              </m:r>
                              <m:r>
                                <a:rPr lang="zh-CN" altLang="en-US" sz="2800" i="1" dirty="0" smtClean="0">
                                  <a:latin typeface="Cambria Math" panose="02040503050406030204" pitchFamily="18" charset="0"/>
                                </a:rPr>
                                <m:t>的</m:t>
                              </m:r>
                              <m:r>
                                <a:rPr lang="zh-CN" altLang="en-US" sz="2800" i="1" dirty="0">
                                  <a:latin typeface="Cambria Math" panose="02040503050406030204" pitchFamily="18" charset="0"/>
                                </a:rPr>
                                <m:t>等价</m:t>
                              </m:r>
                              <m:r>
                                <a:rPr lang="zh-CN" altLang="en-US" sz="2800" i="1" dirty="0" smtClean="0">
                                  <a:latin typeface="Cambria Math" panose="02040503050406030204" pitchFamily="18" charset="0"/>
                                </a:rPr>
                                <m:t>关系</m:t>
                              </m:r>
                            </m:e>
                          </m:d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latin typeface="+mn-ea"/>
                </a:endParaRP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332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定义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=[{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}]</m:t>
                    </m:r>
                  </m:oMath>
                </a14:m>
                <a:r>
                  <a:rPr lang="en-US" altLang="zh-CN" dirty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定义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,…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容易看出不同的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对应的常值数列不是等价的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是单射</a:t>
                </a:r>
                <a:r>
                  <a:rPr lang="en-US" altLang="zh-CN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容易证明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如果对于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使得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≥0,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等价</a:t>
                </a:r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充分大时</a:t>
                </a:r>
                <a:r>
                  <a:rPr lang="en-US" altLang="zh-CN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则我们称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那么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&gt;0⟺−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14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证明</a:t>
                </a:r>
                <a:r>
                  <a:rPr lang="zh-CN" altLang="en-US" dirty="0" smtClean="0">
                    <a:latin typeface="+mn-ea"/>
                  </a:rPr>
                  <a:t> 设从第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项起</a:t>
                </a:r>
                <a:r>
                  <a:rPr lang="en-US" altLang="zh-CN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由极限定义</a:t>
                </a:r>
                <a:r>
                  <a:rPr lang="en-US" altLang="zh-CN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&gt;0,∃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使得</a:t>
                </a:r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spcAft>
                    <a:spcPts val="600"/>
                  </a:spcAft>
                  <a:buNone/>
                </a:pPr>
                <a:r>
                  <a:rPr lang="zh-CN" altLang="en-US" b="0" dirty="0" smtClean="0">
                    <a:latin typeface="Cambria Math" panose="02040503050406030204" pitchFamily="18" charset="0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时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有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; 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时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有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b="0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时</a:t>
                </a:r>
                <a:r>
                  <a:rPr lang="en-US" altLang="zh-CN" dirty="0" smtClean="0">
                    <a:latin typeface="+mn-ea"/>
                  </a:rPr>
                  <a:t>,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>
                  <a:latin typeface="+mn-ea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即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所以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夹逼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准则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(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函数版本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)</a:t>
                </a:r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设在自变量的同一变化过程中</a:t>
                </a:r>
                <a:r>
                  <a:rPr lang="en-US" altLang="zh-CN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+mn-ea"/>
                  </a:rPr>
                  <a:t> 都有定义</a:t>
                </a:r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且满足</a:t>
                </a:r>
                <a:r>
                  <a:rPr lang="en-US" altLang="zh-CN" dirty="0">
                    <a:latin typeface="+mn-ea"/>
                  </a:rPr>
                  <a:t>:</a:t>
                </a: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+mn-ea"/>
                    <a:ea typeface="+mn-ea"/>
                  </a:rPr>
                  <a:t>;</a:t>
                </a: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+mn-ea"/>
                          </a:rPr>
                          <m:t>lim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lim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en-US" altLang="zh-CN" dirty="0">
                    <a:latin typeface="+mn-ea"/>
                    <a:ea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latin typeface="+mn-ea"/>
                  </a:rPr>
                  <a:t>则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r="-903" b="-1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0355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96000" y="819000"/>
                <a:ext cx="10800000" cy="522000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定理 </a:t>
                </a:r>
                <a:r>
                  <a:rPr lang="zh-CN" altLang="en-US" dirty="0" smtClean="0">
                    <a:latin typeface="+mn-ea"/>
                  </a:rPr>
                  <a:t>实数的柯西序列一定收敛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  <a:latin typeface="+mn-ea"/>
                  </a:rPr>
                  <a:t>证明</a:t>
                </a:r>
                <a:r>
                  <a:rPr lang="zh-CN" altLang="en-US" dirty="0" smtClean="0">
                    <a:latin typeface="+mn-ea"/>
                  </a:rPr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是实数的柯西序列</a:t>
                </a:r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那么对于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存在正整数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使得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按照定义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存在正整数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使得</a:t>
                </a:r>
                <a:r>
                  <a:rPr lang="en-US" altLang="zh-CN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我们可以不妨假设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&lt;….</m:t>
                    </m:r>
                  </m:oMath>
                </a14:m>
                <a:endParaRPr lang="en-US" altLang="zh-CN" dirty="0" smtClean="0">
                  <a:latin typeface="+mn-ea"/>
                </a:endParaRPr>
              </a:p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现在我们得到一个柯西序列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,…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对于任意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存在正整数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时</a:t>
                </a:r>
                <a:r>
                  <a:rPr lang="en-US" altLang="zh-CN" dirty="0" smtClean="0">
                    <a:latin typeface="+mn-ea"/>
                  </a:rPr>
                  <a:t>,</a:t>
                </a:r>
              </a:p>
              <a:p>
                <a:pPr marL="0" indent="0">
                  <a:lnSpc>
                    <a:spcPct val="14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>
                  <a:latin typeface="+mn-ea"/>
                </a:endParaRPr>
              </a:p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换言之</a:t>
                </a:r>
                <a:r>
                  <a:rPr lang="en-US" altLang="zh-CN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所以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96000" y="819000"/>
                <a:ext cx="10800000" cy="5220000"/>
              </a:xfrm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259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定理 </a:t>
                </a:r>
                <a:r>
                  <a:rPr lang="zh-CN" altLang="en-US" dirty="0" smtClean="0">
                    <a:latin typeface="+mn-ea"/>
                  </a:rPr>
                  <a:t>单调</a:t>
                </a:r>
                <a:r>
                  <a:rPr lang="zh-CN" altLang="en-US" dirty="0">
                    <a:latin typeface="+mn-ea"/>
                  </a:rPr>
                  <a:t>有界数列一定收敛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  <a:latin typeface="+mn-ea"/>
                  </a:rPr>
                  <a:t>证明 </a:t>
                </a:r>
                <a:r>
                  <a:rPr lang="zh-CN" altLang="en-US" dirty="0" smtClean="0">
                    <a:latin typeface="+mn-ea"/>
                  </a:rPr>
                  <a:t>我们只考虑单增情形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单减情形类似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设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是单增数列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且存在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+mn-ea"/>
                  </a:rPr>
                  <a:t> 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对于任意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存在最小的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区间内有该数列的点</a:t>
                </a:r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那么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是柯西数列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从而存在极限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最后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我们来证明实数</a:t>
                </a:r>
                <a:r>
                  <a:rPr lang="zh-CN" altLang="en-US" dirty="0">
                    <a:latin typeface="+mn-ea"/>
                  </a:rPr>
                  <a:t>集是不可数无穷集合</a:t>
                </a:r>
                <a:r>
                  <a:rPr lang="en-US" altLang="zh-CN" dirty="0">
                    <a:latin typeface="+mn-ea"/>
                  </a:rPr>
                  <a:t>.</a:t>
                </a:r>
              </a:p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endParaRPr lang="en-US" altLang="zh-CN" dirty="0">
                  <a:latin typeface="+mn-ea"/>
                </a:endParaRP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7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95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证明 </a:t>
                </a:r>
                <a:r>
                  <a:rPr lang="zh-CN" altLang="en-US" dirty="0" smtClean="0">
                    <a:latin typeface="+mn-ea"/>
                  </a:rPr>
                  <a:t>由于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是一一对应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因此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对于每个数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0.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为其十进制展开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其中有限小数</a:t>
                </a:r>
                <a:endParaRPr lang="en-US" altLang="zh-CN" dirty="0" smtClean="0">
                  <a:latin typeface="+mn-ea"/>
                </a:endParaRPr>
              </a:p>
              <a:p>
                <a:pPr marL="0" indent="0" algn="ctr">
                  <a:lnSpc>
                    <a:spcPct val="140000"/>
                  </a:lnSpc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0.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999⋯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假设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中只有可数个元素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我们将其排成一列</a:t>
                </a:r>
                <a:r>
                  <a:rPr lang="en-US" altLang="zh-CN" dirty="0" smtClean="0">
                    <a:latin typeface="+mn-ea"/>
                  </a:rPr>
                  <a:t>:</a:t>
                </a:r>
              </a:p>
              <a:p>
                <a:pPr marL="0" indent="0">
                  <a:lnSpc>
                    <a:spcPct val="14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CN" dirty="0" smtClean="0">
                  <a:latin typeface="+mn-ea"/>
                </a:endParaRPr>
              </a:p>
              <a:p>
                <a:pPr marL="0" indent="0">
                  <a:lnSpc>
                    <a:spcPct val="14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CN" dirty="0">
                  <a:latin typeface="+mn-ea"/>
                </a:endParaRPr>
              </a:p>
              <a:p>
                <a:pPr marL="0" indent="0">
                  <a:lnSpc>
                    <a:spcPct val="14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CN" dirty="0" smtClean="0">
                  <a:latin typeface="+mn-ea"/>
                </a:endParaRPr>
              </a:p>
              <a:p>
                <a:pPr marL="0" indent="0">
                  <a:lnSpc>
                    <a:spcPct val="14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CN" dirty="0" smtClean="0">
                  <a:latin typeface="+mn-ea"/>
                </a:endParaRPr>
              </a:p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对于每个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存在整数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≤9,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实数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0.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不等于这列数中的任意一个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矛盾</a:t>
                </a:r>
                <a:r>
                  <a:rPr lang="en-US" altLang="zh-CN" dirty="0" smtClean="0">
                    <a:latin typeface="+mn-ea"/>
                  </a:rPr>
                  <a:t>! </a:t>
                </a:r>
                <a:r>
                  <a:rPr lang="zh-CN" altLang="en-US" dirty="0" smtClean="0">
                    <a:latin typeface="+mn-ea"/>
                  </a:rPr>
                  <a:t>因此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是</a:t>
                </a:r>
                <a:r>
                  <a:rPr lang="zh-CN" altLang="en-US" dirty="0">
                    <a:latin typeface="+mn-ea"/>
                  </a:rPr>
                  <a:t>不可数无穷</a:t>
                </a:r>
                <a:r>
                  <a:rPr lang="zh-CN" altLang="en-US" dirty="0" smtClean="0">
                    <a:latin typeface="+mn-ea"/>
                  </a:rPr>
                  <a:t>集合</a:t>
                </a:r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95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dirty="0" smtClean="0">
                    <a:latin typeface="+mn-ea"/>
                  </a:rPr>
                  <a:t> 求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分析</a:t>
                </a:r>
                <a:r>
                  <a:rPr lang="zh-CN" altLang="en-US" dirty="0" smtClean="0">
                    <a:latin typeface="+mn-ea"/>
                  </a:rPr>
                  <a:t> 注意到这个求和无法直接计算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我们将其进行放缩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使其变得可计算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估计时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我们需要保留分子分母的最高次项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这样放缩可以保证上下界的极限相等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解</a:t>
                </a:r>
                <a:r>
                  <a:rPr lang="zh-CN" altLang="en-US" dirty="0" smtClean="0">
                    <a:latin typeface="+mn-ea"/>
                  </a:rPr>
                  <a:t> 由于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所以</a:t>
                </a:r>
                <a:endParaRPr lang="en-US" altLang="zh-CN" dirty="0" smtClean="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+⋯+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+⋯+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6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+⋯+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+⋯+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r>
                  <a:rPr lang="zh-CN" altLang="en-US" dirty="0" smtClean="0">
                    <a:latin typeface="+mn-ea"/>
                  </a:rPr>
                  <a:t>而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因此由夹逼准则可知原极限为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96551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dirty="0">
                    <a:latin typeface="+mn-ea"/>
                  </a:rPr>
                  <a:t> 设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+mn-ea"/>
                  </a:rPr>
                  <a:t> 满足</a:t>
                </a:r>
                <a:r>
                  <a:rPr lang="en-US" altLang="zh-CN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latin typeface="+mn-ea"/>
                  </a:rPr>
                  <a:t>. </a:t>
                </a:r>
                <a:r>
                  <a:rPr lang="zh-CN" altLang="en-US" dirty="0">
                    <a:latin typeface="+mn-ea"/>
                  </a:rPr>
                  <a:t>证明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latin typeface="+mn-ea"/>
                  </a:rPr>
                  <a:t>.</a:t>
                </a:r>
              </a:p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  <a:latin typeface="+mn-ea"/>
                  </a:rPr>
                  <a:t>证明 </a:t>
                </a:r>
                <a:r>
                  <a:rPr lang="zh-CN" altLang="en-US" dirty="0">
                    <a:latin typeface="+mn-ea"/>
                  </a:rPr>
                  <a:t>我们有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latin typeface="+mn-ea"/>
                  </a:rPr>
                  <a:t>. </a:t>
                </a:r>
                <a:r>
                  <a:rPr lang="zh-CN" altLang="en-US" dirty="0">
                    <a:latin typeface="+mn-ea"/>
                  </a:rPr>
                  <a:t>由夹逼准则可知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latin typeface="+mn-ea"/>
                  </a:rPr>
                  <a:t>.</a:t>
                </a:r>
              </a:p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作为夹逼准则的一个应用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我们来证明</a:t>
                </a: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定理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即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证明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由于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 对一切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 有定义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且它是偶函数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因此我们可以将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 等价地转化为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并将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限制在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范围内讨论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由三角函数基本不等式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可知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 marL="342900" lvl="1" indent="-342900">
                  <a:lnSpc>
                    <a:spcPct val="14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  <a:tabLst/>
                </a:pPr>
                <a:r>
                  <a:rPr lang="zh-CN" altLang="en-US" dirty="0" smtClean="0">
                    <a:latin typeface="+mn-ea"/>
                    <a:ea typeface="+mn-ea"/>
                  </a:rPr>
                  <a:t>而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+mn-ea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→0</m:t>
                        </m:r>
                      </m:lim>
                    </m:limLow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+mn-ea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+mn-ea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→0</m:t>
                        </m:r>
                      </m:lim>
                    </m:limLow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 1=1</m:t>
                    </m:r>
                  </m:oMath>
                </a14:m>
                <a:r>
                  <a:rPr lang="en-US" altLang="zh-CN" dirty="0" smtClean="0">
                    <a:latin typeface="+mn-ea"/>
                    <a:ea typeface="+mn-ea"/>
                  </a:rPr>
                  <a:t>, </a:t>
                </a:r>
                <a:r>
                  <a:rPr lang="zh-CN" altLang="en-US" dirty="0" smtClean="0">
                    <a:latin typeface="+mn-ea"/>
                    <a:ea typeface="+mn-ea"/>
                  </a:rPr>
                  <a:t>因此由夹逼准则可知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+mn-ea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ea typeface="+mn-ea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=1</m:t>
                    </m:r>
                  </m:oMath>
                </a14:m>
                <a:r>
                  <a:rPr lang="en-US" altLang="zh-CN" dirty="0" smtClean="0">
                    <a:latin typeface="+mn-ea"/>
                    <a:ea typeface="+mn-ea"/>
                  </a:rPr>
                  <a:t>.</a:t>
                </a:r>
                <a:endParaRPr lang="zh-CN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r="-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5770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在极限过程中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我们可以将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换成任何一个函数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+mn-ea"/>
                  </a:rPr>
                  <a:t>.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当且仅当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arcsin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因此</a:t>
                </a:r>
                <a:endParaRPr lang="en-US" altLang="zh-CN" dirty="0" smtClean="0">
                  <a:solidFill>
                    <a:schemeClr val="tx1"/>
                  </a:solidFill>
                  <a:latin typeface="+mn-ea"/>
                </a:endParaRPr>
              </a:p>
              <a:p>
                <a:pPr marL="0" indent="0">
                  <a:lnSpc>
                    <a:spcPct val="14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arcsin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arcsin</m:t>
                          </m:r>
                        </m:fNam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arcsin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→0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  <a:latin typeface="+mn-ea"/>
                </a:endParaRPr>
              </a:p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即</a:t>
                </a:r>
                <a:endParaRPr lang="en-US" altLang="zh-CN" dirty="0" smtClean="0">
                  <a:solidFill>
                    <a:schemeClr val="tx1"/>
                  </a:solidFill>
                  <a:latin typeface="+mn-ea"/>
                </a:endParaRPr>
              </a:p>
              <a:p>
                <a:pPr marL="0" indent="0">
                  <a:lnSpc>
                    <a:spcPct val="14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arcsin</m:t>
                          </m:r>
                        </m:fNam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→0</m:t>
                          </m:r>
                        </m:e>
                      </m:d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  <a:latin typeface="+mn-ea"/>
                </a:endParaRPr>
              </a:p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=1⋅1=1</m:t>
                    </m:r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即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>
                    <a:latin typeface="+mn-ea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).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同理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+mn-ea"/>
                  </a:rPr>
                  <a:t>, </a:t>
                </a:r>
              </a:p>
              <a:p>
                <a:pPr marL="0" indent="0">
                  <a:lnSpc>
                    <a:spcPct val="14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→0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734" r="-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91859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0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1−</m:t>
                        </m:r>
                        <m:func>
                          <m:funcPr>
                            <m:ctrlPr>
                              <a:rPr lang="en-US" altLang="zh-CN" sz="3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altLang="zh-CN" sz="3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3000" b="0" i="0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0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altLang="zh-CN" sz="3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3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3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altLang="zh-CN" sz="3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f>
                              <m:fPr>
                                <m:ctrlPr>
                                  <a:rPr lang="en-US" altLang="zh-CN" sz="3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sz="3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altLang="zh-CN" sz="3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0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3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3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这里我们利用了极限的复合运算性质以及等价无穷小替换</a:t>
                </a:r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>
                    <a:latin typeface="+mn-ea"/>
                  </a:rPr>
                  <a:t>由上述讨论我们得到了一些等价无穷小</a:t>
                </a:r>
                <a:r>
                  <a:rPr lang="en-US" altLang="zh-CN" dirty="0">
                    <a:latin typeface="+mn-ea"/>
                  </a:rPr>
                  <a:t>: </a:t>
                </a:r>
                <a:r>
                  <a:rPr lang="zh-CN" altLang="en-US" dirty="0">
                    <a:latin typeface="+mn-ea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时</a:t>
                </a:r>
                <a:r>
                  <a:rPr lang="en-US" altLang="zh-CN" dirty="0">
                    <a:latin typeface="+mn-ea"/>
                  </a:rPr>
                  <a:t>,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arcsin</m:t>
                          </m:r>
                        </m:fName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 1−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solidFill>
                    <a:srgbClr val="FF0000"/>
                  </a:solidFill>
                  <a:latin typeface="+mn-ea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Cambria Math" panose="02040503050406030204" pitchFamily="18" charset="0"/>
                  </a:rPr>
                  <a:t>需要注意第一个重要极限和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的差别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.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我们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有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limLow>
                        <m:limLow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num>
                        <m:den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  <a:latin typeface="+mn-ea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endParaRPr lang="zh-CN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10851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func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i="1" dirty="0" smtClean="0">
                  <a:latin typeface="+mn-ea"/>
                </a:endParaRPr>
              </a:p>
              <a:p>
                <a:pPr marL="571500" lvl="2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+mn-ea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</m:lim>
                    </m:limLow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ea typeface="+mn-ea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num>
                      <m:den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⋅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+mn-ea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</m:lim>
                    </m:limLow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+mn-ea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+mn-ea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altLang="zh-CN" dirty="0" smtClean="0">
                    <a:latin typeface="+mn-ea"/>
                    <a:ea typeface="+mn-ea"/>
                  </a:rPr>
                  <a:t>.</a:t>
                </a:r>
              </a:p>
              <a:p>
                <a:pPr marL="228600" lvl="1" indent="-342900">
                  <a:lnSpc>
                    <a:spcPct val="12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+mn-ea"/>
                    <a:ea typeface="+mn-ea"/>
                  </a:rPr>
                  <a:t>也</a:t>
                </a:r>
                <a:r>
                  <a:rPr lang="zh-CN" altLang="en-US" dirty="0" smtClean="0">
                    <a:latin typeface="+mn-ea"/>
                    <a:ea typeface="+mn-ea"/>
                  </a:rPr>
                  <a:t>可以设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+mn-ea"/>
                    <a:ea typeface="+mn-ea"/>
                  </a:rPr>
                  <a:t>, </a:t>
                </a:r>
                <a:r>
                  <a:rPr lang="zh-CN" altLang="en-US" dirty="0" smtClean="0">
                    <a:latin typeface="+mn-ea"/>
                    <a:ea typeface="+mn-ea"/>
                  </a:rPr>
                  <a:t>则</a:t>
                </a:r>
                <a:endParaRPr lang="en-US" altLang="zh-CN" dirty="0" smtClean="0">
                  <a:latin typeface="+mn-ea"/>
                  <a:ea typeface="+mn-ea"/>
                </a:endParaRPr>
              </a:p>
              <a:p>
                <a:pPr marL="228600" lvl="1" indent="-342900">
                  <a:lnSpc>
                    <a:spcPct val="12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+mn-ea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</m:lim>
                    </m:limLow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ea typeface="+mn-ea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ea typeface="+mn-ea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sub>
                            </m:sSub>
                          </m:e>
                        </m:func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+mn-ea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ea typeface="+mn-ea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)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ea typeface="+mn-ea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sub>
                            </m:sSub>
                          </m:e>
                        </m:func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+mn-ea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ea typeface="+mn-ea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</m:e>
                        </m:func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+mn-ea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sub>
                            </m:sSub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+(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+mn-ea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−1)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ea typeface="+mn-ea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sub>
                            </m:sSub>
                          </m:e>
                        </m:func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den>
                    </m:f>
                  </m:oMath>
                </a14:m>
                <a:endParaRPr lang="en-US" altLang="zh-CN" i="1" dirty="0" smtClean="0">
                  <a:latin typeface="+mn-ea"/>
                  <a:ea typeface="+mn-ea"/>
                </a:endParaRPr>
              </a:p>
              <a:p>
                <a:pPr marL="228600" lvl="1" indent="-342900">
                  <a:lnSpc>
                    <a:spcPct val="12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+mn-ea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</m:e>
                    </m:func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+mn-ea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ea typeface="+mn-ea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</m:e>
                        </m:func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+mn-ea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</m:e>
                    </m:func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+mn-ea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1−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ea typeface="+mn-ea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</m:e>
                        </m:func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+mn-ea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+mn-ea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</m:e>
                    </m:func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+mn-ea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+mn-ea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.</m:t>
                    </m:r>
                  </m:oMath>
                </a14:m>
                <a:endParaRPr lang="en-US" altLang="zh-CN" dirty="0" smtClean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0482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228600" lvl="1" indent="-342900">
                  <a:lnSpc>
                    <a:spcPct val="12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  <a:ea typeface="+mn-ea"/>
                  </a:rPr>
                  <a:t>注记</a:t>
                </a:r>
                <a:r>
                  <a:rPr lang="zh-CN" altLang="en-US" dirty="0">
                    <a:latin typeface="+mn-ea"/>
                    <a:ea typeface="+mn-ea"/>
                  </a:rPr>
                  <a:t> 当我们把要求极限的函数拆成两项极限之和时</a:t>
                </a:r>
                <a:r>
                  <a:rPr lang="en-US" altLang="zh-CN" dirty="0" smtClean="0">
                    <a:latin typeface="+mn-ea"/>
                    <a:ea typeface="+mn-ea"/>
                  </a:rPr>
                  <a:t>,</a:t>
                </a:r>
              </a:p>
              <a:p>
                <a:pPr marL="228600" lvl="1" indent="-342900">
                  <a:lnSpc>
                    <a:spcPct val="12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latin typeface="+mn-ea"/>
                    <a:ea typeface="+mn-ea"/>
                  </a:rPr>
                  <a:t>如果</a:t>
                </a:r>
                <a:r>
                  <a:rPr lang="zh-CN" altLang="en-US" dirty="0">
                    <a:latin typeface="+mn-ea"/>
                    <a:ea typeface="+mn-ea"/>
                  </a:rPr>
                  <a:t>最终两项极限都存在</a:t>
                </a:r>
                <a:r>
                  <a:rPr lang="en-US" altLang="zh-CN" dirty="0" smtClean="0">
                    <a:latin typeface="+mn-ea"/>
                    <a:ea typeface="+mn-ea"/>
                  </a:rPr>
                  <a:t>,</a:t>
                </a:r>
                <a:r>
                  <a:rPr lang="zh-CN" altLang="en-US" dirty="0">
                    <a:latin typeface="+mn-ea"/>
                  </a:rPr>
                  <a:t>那么</a:t>
                </a:r>
                <a:r>
                  <a:rPr lang="zh-CN" altLang="en-US" dirty="0" smtClean="0">
                    <a:latin typeface="+mn-ea"/>
                    <a:ea typeface="+mn-ea"/>
                  </a:rPr>
                  <a:t>这种</a:t>
                </a:r>
                <a:r>
                  <a:rPr lang="zh-CN" altLang="en-US" dirty="0">
                    <a:latin typeface="+mn-ea"/>
                    <a:ea typeface="+mn-ea"/>
                  </a:rPr>
                  <a:t>拆分是合理的</a:t>
                </a:r>
                <a:r>
                  <a:rPr lang="en-US" altLang="zh-CN" dirty="0" smtClean="0">
                    <a:latin typeface="+mn-ea"/>
                    <a:ea typeface="+mn-ea"/>
                  </a:rPr>
                  <a:t>.</a:t>
                </a:r>
              </a:p>
              <a:p>
                <a:pPr marL="228600" lvl="1" indent="-342900">
                  <a:lnSpc>
                    <a:spcPct val="12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latin typeface="+mn-ea"/>
                    <a:ea typeface="+mn-ea"/>
                  </a:rPr>
                  <a:t>如果</a:t>
                </a:r>
                <a:r>
                  <a:rPr lang="zh-CN" altLang="en-US" dirty="0">
                    <a:latin typeface="+mn-ea"/>
                    <a:ea typeface="+mn-ea"/>
                  </a:rPr>
                  <a:t>最终两项极限有一个存在</a:t>
                </a:r>
                <a:r>
                  <a:rPr lang="en-US" altLang="zh-CN" dirty="0">
                    <a:latin typeface="+mn-ea"/>
                    <a:ea typeface="+mn-ea"/>
                  </a:rPr>
                  <a:t>, </a:t>
                </a:r>
                <a:r>
                  <a:rPr lang="zh-CN" altLang="en-US" dirty="0">
                    <a:latin typeface="+mn-ea"/>
                    <a:ea typeface="+mn-ea"/>
                  </a:rPr>
                  <a:t>一个不存在</a:t>
                </a:r>
                <a:r>
                  <a:rPr lang="en-US" altLang="zh-CN" dirty="0">
                    <a:latin typeface="+mn-ea"/>
                    <a:ea typeface="+mn-ea"/>
                  </a:rPr>
                  <a:t>, </a:t>
                </a:r>
                <a:r>
                  <a:rPr lang="zh-CN" altLang="en-US" dirty="0">
                    <a:latin typeface="+mn-ea"/>
                    <a:ea typeface="+mn-ea"/>
                  </a:rPr>
                  <a:t>那么最终极限是不存在的</a:t>
                </a:r>
                <a:r>
                  <a:rPr lang="en-US" altLang="zh-CN" dirty="0">
                    <a:latin typeface="+mn-ea"/>
                    <a:ea typeface="+mn-ea"/>
                  </a:rPr>
                  <a:t>. </a:t>
                </a:r>
                <a:endParaRPr lang="en-US" altLang="zh-CN" dirty="0" smtClean="0">
                  <a:latin typeface="+mn-ea"/>
                  <a:ea typeface="+mn-ea"/>
                </a:endParaRPr>
              </a:p>
              <a:p>
                <a:pPr marL="228600" lvl="1" indent="-342900">
                  <a:lnSpc>
                    <a:spcPct val="12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latin typeface="+mn-ea"/>
                    <a:ea typeface="+mn-ea"/>
                  </a:rPr>
                  <a:t>如果最终两</a:t>
                </a:r>
                <a:r>
                  <a:rPr lang="zh-CN" altLang="en-US" dirty="0">
                    <a:latin typeface="+mn-ea"/>
                    <a:ea typeface="+mn-ea"/>
                  </a:rPr>
                  <a:t>项</a:t>
                </a:r>
                <a:r>
                  <a:rPr lang="zh-CN" altLang="en-US" dirty="0" smtClean="0">
                    <a:latin typeface="+mn-ea"/>
                    <a:ea typeface="+mn-ea"/>
                  </a:rPr>
                  <a:t>极限都不存在</a:t>
                </a:r>
                <a:r>
                  <a:rPr lang="en-US" altLang="zh-CN" dirty="0" smtClean="0">
                    <a:latin typeface="+mn-ea"/>
                    <a:ea typeface="+mn-ea"/>
                  </a:rPr>
                  <a:t>, </a:t>
                </a:r>
                <a:r>
                  <a:rPr lang="zh-CN" altLang="en-US" dirty="0" smtClean="0">
                    <a:latin typeface="+mn-ea"/>
                    <a:ea typeface="+mn-ea"/>
                  </a:rPr>
                  <a:t>那么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这种拆分是不合理</a:t>
                </a:r>
                <a:r>
                  <a:rPr lang="zh-CN" altLang="en-US" dirty="0" smtClean="0">
                    <a:latin typeface="+mn-ea"/>
                    <a:ea typeface="+mn-ea"/>
                  </a:rPr>
                  <a:t>的</a:t>
                </a:r>
                <a:r>
                  <a:rPr lang="en-US" altLang="zh-CN" dirty="0" smtClean="0">
                    <a:latin typeface="+mn-ea"/>
                    <a:ea typeface="+mn-ea"/>
                  </a:rPr>
                  <a:t>, </a:t>
                </a:r>
                <a:r>
                  <a:rPr lang="zh-CN" altLang="en-US" dirty="0" smtClean="0">
                    <a:latin typeface="+mn-ea"/>
                    <a:ea typeface="+mn-ea"/>
                  </a:rPr>
                  <a:t>此时需要使用其它方法来求极限</a:t>
                </a:r>
                <a:r>
                  <a:rPr lang="en-US" altLang="zh-CN" dirty="0" smtClean="0">
                    <a:latin typeface="+mn-ea"/>
                    <a:ea typeface="+mn-ea"/>
                  </a:rPr>
                  <a:t>.</a:t>
                </a:r>
              </a:p>
              <a:p>
                <a:pPr marL="228600" lvl="1" indent="-342900">
                  <a:lnSpc>
                    <a:spcPct val="12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例如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≠0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 时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,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func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limLow>
                      <m:limLow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func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=∞−∞=0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是不对的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.</a:t>
                </a:r>
              </a:p>
              <a:p>
                <a:pPr marL="228600" lvl="1" indent="-342900">
                  <a:lnSpc>
                    <a:spcPct val="12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  <a:ea typeface="+mn-ea"/>
                  </a:rPr>
                  <a:t>例</a:t>
                </a:r>
                <a:r>
                  <a:rPr lang="zh-CN" altLang="en-US" dirty="0" smtClean="0">
                    <a:latin typeface="+mn-ea"/>
                    <a:ea typeface="+mn-ea"/>
                  </a:rPr>
                  <a:t>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ea typeface="+mn-ea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⋅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1−</m:t>
                            </m:r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  <a:ea typeface="+mn-ea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arcsin</m:t>
                                    </m:r>
                                  </m:fNam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5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den>
                        </m:f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5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250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+mn-ea"/>
                    <a:ea typeface="+mn-ea"/>
                  </a:rPr>
                  <a:t>.</a:t>
                </a:r>
                <a:endParaRPr lang="zh-CN" altLang="en-US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 r="-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55057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单调有界收敛准则 </a:t>
                </a:r>
                <a:r>
                  <a:rPr lang="zh-CN" altLang="en-US" dirty="0" smtClean="0">
                    <a:latin typeface="+mn-ea"/>
                  </a:rPr>
                  <a:t>单调有界数列一定收敛</a:t>
                </a:r>
                <a:r>
                  <a:rPr lang="en-US" altLang="zh-CN" dirty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这里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数列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单增</a:t>
                </a:r>
                <a:r>
                  <a:rPr lang="zh-CN" altLang="en-US" dirty="0">
                    <a:latin typeface="+mn-ea"/>
                  </a:rPr>
                  <a:t>是指</a:t>
                </a:r>
                <a:r>
                  <a:rPr lang="en-US" altLang="zh-CN" dirty="0">
                    <a:latin typeface="+mn-ea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≤⋯≤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≤⋯</m:t>
                    </m:r>
                  </m:oMath>
                </a14:m>
                <a:endParaRPr lang="en-US" altLang="zh-CN" dirty="0">
                  <a:latin typeface="+mn-ea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latin typeface="+mn-ea"/>
                  </a:rPr>
                  <a:t>数列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单减是</a:t>
                </a:r>
                <a:r>
                  <a:rPr lang="zh-CN" altLang="en-US" dirty="0">
                    <a:latin typeface="+mn-ea"/>
                  </a:rPr>
                  <a:t>指</a:t>
                </a:r>
                <a:r>
                  <a:rPr lang="en-US" altLang="zh-CN" dirty="0">
                    <a:latin typeface="+mn-ea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altLang="zh-CN" dirty="0" smtClean="0">
                  <a:latin typeface="+mn-ea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推论</a:t>
                </a:r>
                <a:r>
                  <a:rPr lang="zh-CN" altLang="en-US" dirty="0">
                    <a:latin typeface="+mn-ea"/>
                  </a:rPr>
                  <a:t> 如果单增数列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有上界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</m:oMath>
                </a14:m>
                <a:r>
                  <a:rPr lang="zh-CN" altLang="en-US" dirty="0" smtClean="0">
                    <a:latin typeface="+mn-ea"/>
                  </a:rPr>
                  <a:t> 存在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且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  <a:latin typeface="+mn-ea"/>
                  </a:rPr>
                  <a:t>推论</a:t>
                </a:r>
                <a:r>
                  <a:rPr lang="zh-CN" altLang="en-US" dirty="0">
                    <a:latin typeface="+mn-ea"/>
                  </a:rPr>
                  <a:t> 如果单减数列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有下界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则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</m:oMath>
                </a14:m>
                <a:r>
                  <a:rPr lang="zh-CN" altLang="en-US" dirty="0">
                    <a:latin typeface="+mn-ea"/>
                  </a:rPr>
                  <a:t> 存在</a:t>
                </a:r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且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1571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FUT" id="{5D9814CE-9300-4351-B0AF-689433522D50}" vid="{AE55F223-B21C-4545-A0C1-00686DEDE696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4953</TotalTime>
  <Words>252</Words>
  <Application>Microsoft Office PowerPoint</Application>
  <PresentationFormat>宽屏</PresentationFormat>
  <Paragraphs>135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黑体</vt:lpstr>
      <vt:lpstr>宋体</vt:lpstr>
      <vt:lpstr>宋体</vt:lpstr>
      <vt:lpstr>微软雅黑</vt:lpstr>
      <vt:lpstr>Arial</vt:lpstr>
      <vt:lpstr>Cambria Math</vt:lpstr>
      <vt:lpstr>Consolas</vt:lpstr>
      <vt:lpstr>Times New Roman</vt:lpstr>
      <vt:lpstr>HFUT</vt:lpstr>
      <vt:lpstr>2.5 极限的存在准则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2.5 极限的存在准则</dc:title>
  <dc:subject>高等数学</dc:subject>
  <dc:creator>张神星</dc:creator>
  <cp:lastModifiedBy>zsx</cp:lastModifiedBy>
  <cp:revision>152</cp:revision>
  <dcterms:created xsi:type="dcterms:W3CDTF">2000-05-19T08:23:03Z</dcterms:created>
  <dcterms:modified xsi:type="dcterms:W3CDTF">2022-04-07T07:29:49Z</dcterms:modified>
  <cp:category>教学课件</cp:category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