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8"/>
  </p:notesMasterIdLst>
  <p:handoutMasterIdLst>
    <p:handoutMasterId r:id="rId49"/>
  </p:handoutMasterIdLst>
  <p:sldIdLst>
    <p:sldId id="447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514" r:id="rId23"/>
    <p:sldId id="469" r:id="rId24"/>
    <p:sldId id="515" r:id="rId25"/>
    <p:sldId id="513" r:id="rId26"/>
    <p:sldId id="517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516" r:id="rId37"/>
    <p:sldId id="480" r:id="rId38"/>
    <p:sldId id="481" r:id="rId39"/>
    <p:sldId id="482" r:id="rId40"/>
    <p:sldId id="483" r:id="rId41"/>
    <p:sldId id="484" r:id="rId42"/>
    <p:sldId id="485" r:id="rId43"/>
    <p:sldId id="486" r:id="rId44"/>
    <p:sldId id="510" r:id="rId45"/>
    <p:sldId id="511" r:id="rId46"/>
    <p:sldId id="512" r:id="rId4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FF0000"/>
    <a:srgbClr val="0099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2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5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4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0.png"/><Relationship Id="rId11" Type="http://schemas.openxmlformats.org/officeDocument/2006/relationships/image" Target="../media/image530.png"/><Relationship Id="rId5" Type="http://schemas.openxmlformats.org/officeDocument/2006/relationships/image" Target="../media/image460.png"/><Relationship Id="rId15" Type="http://schemas.openxmlformats.org/officeDocument/2006/relationships/image" Target="../media/image570.png"/><Relationship Id="rId10" Type="http://schemas.openxmlformats.org/officeDocument/2006/relationships/image" Target="../media/image520.png"/><Relationship Id="rId4" Type="http://schemas.openxmlformats.org/officeDocument/2006/relationships/image" Target="../media/image450.png"/><Relationship Id="rId9" Type="http://schemas.openxmlformats.org/officeDocument/2006/relationships/image" Target="../media/image511.png"/><Relationship Id="rId14" Type="http://schemas.openxmlformats.org/officeDocument/2006/relationships/image" Target="../media/image5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590.png"/><Relationship Id="rId7" Type="http://schemas.openxmlformats.org/officeDocument/2006/relationships/image" Target="../media/image63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10" Type="http://schemas.openxmlformats.org/officeDocument/2006/relationships/image" Target="../media/image660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2.6 </a:t>
            </a:r>
            <a:r>
              <a:rPr lang="zh-CN" altLang="en-US" dirty="0">
                <a:solidFill>
                  <a:srgbClr val="00B050"/>
                </a:solidFill>
              </a:rPr>
              <a:t>函数的</a:t>
            </a:r>
            <a:r>
              <a:rPr lang="zh-CN" altLang="en-US" dirty="0" smtClean="0">
                <a:solidFill>
                  <a:srgbClr val="00B050"/>
                </a:solidFill>
              </a:rPr>
              <a:t>连续性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800" dirty="0" smtClean="0"/>
                  <a:t>在客观世界中</a:t>
                </a:r>
                <a:r>
                  <a:rPr lang="en-US" altLang="zh-CN" sz="2800" dirty="0" smtClean="0"/>
                  <a:t>, </a:t>
                </a:r>
                <a:r>
                  <a:rPr lang="zh-CN" altLang="en-US" sz="2800" dirty="0"/>
                  <a:t>很多</a:t>
                </a:r>
                <a:r>
                  <a:rPr lang="zh-CN" altLang="en-US" sz="2800" dirty="0" smtClean="0"/>
                  <a:t>现象都是连续变化的</a:t>
                </a:r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例如气温的升降</a:t>
                </a:r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植物的生长等</a:t>
                </a:r>
                <a:r>
                  <a:rPr lang="en-US" altLang="zh-CN" sz="2800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800" dirty="0" smtClean="0"/>
                  <a:t>那么如何用数学语言来刻画连续呢</a:t>
                </a:r>
                <a:r>
                  <a:rPr lang="en-US" altLang="zh-CN" sz="2800" dirty="0" smtClean="0"/>
                  <a:t>?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800" dirty="0" smtClean="0"/>
                  <a:t>直观的理解就是</a:t>
                </a:r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自变量距离很近时</a:t>
                </a:r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函数值也不会相差太远</a:t>
                </a:r>
                <a:r>
                  <a:rPr lang="en-US" altLang="zh-CN" sz="2800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800" dirty="0" smtClean="0">
                    <a:solidFill>
                      <a:srgbClr val="0000FF"/>
                    </a:solidFill>
                  </a:rPr>
                  <a:t>定义</a:t>
                </a:r>
                <a:r>
                  <a:rPr lang="zh-CN" altLang="en-US" sz="2800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的某个邻域内有定义</a:t>
                </a:r>
                <a:r>
                  <a:rPr lang="en-US" altLang="zh-CN" sz="2800" dirty="0" smtClean="0"/>
                  <a:t>. </a:t>
                </a:r>
                <a:r>
                  <a:rPr lang="zh-CN" altLang="en-US" sz="2800" dirty="0" smtClean="0"/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则称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 smtClean="0"/>
                  <a:t>处</a:t>
                </a:r>
                <a:r>
                  <a:rPr lang="zh-CN" altLang="en-US" sz="2800" dirty="0" smtClean="0">
                    <a:solidFill>
                      <a:srgbClr val="0000FF"/>
                    </a:solidFill>
                  </a:rPr>
                  <a:t>连续</a:t>
                </a:r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sz="2800" dirty="0" smtClean="0"/>
                  <a:t>我们可以引入</a:t>
                </a:r>
                <a:r>
                  <a:rPr lang="zh-CN" altLang="en-US" sz="2800" dirty="0" smtClean="0">
                    <a:solidFill>
                      <a:srgbClr val="0000FF"/>
                    </a:solidFill>
                  </a:rPr>
                  <a:t>增量</a:t>
                </a:r>
                <a:r>
                  <a:rPr lang="zh-CN" altLang="en-US" sz="2800" dirty="0" smtClean="0"/>
                  <a:t>的概念来理解连续</a:t>
                </a:r>
                <a:r>
                  <a:rPr lang="en-US" altLang="zh-CN" sz="2800" dirty="0" smtClean="0"/>
                  <a:t>. </a:t>
                </a:r>
                <a:r>
                  <a:rPr lang="zh-CN" altLang="en-US" sz="2800" dirty="0"/>
                  <a:t>记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 即指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800" dirty="0" smtClean="0"/>
                  <a:t>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则</a:t>
                </a:r>
                <a:r>
                  <a:rPr lang="zh-CN" altLang="en-US" sz="2800" dirty="0"/>
                  <a:t>函数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 smtClean="0"/>
                  <a:t>处连续是指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t="-260" r="-1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3021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讨论函数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的连续性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求极限得</a:t>
                </a:r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≤−1.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处连续</a:t>
                </a:r>
                <a:r>
                  <a:rPr lang="en-US" altLang="zh-CN" dirty="0">
                    <a:latin typeface="+mn-ea"/>
                  </a:rPr>
                  <a:t>.</a:t>
                </a:r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是跳跃间断点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由此可见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连续函数数列的极限不一定还连续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8411550" y="764704"/>
            <a:ext cx="3229066" cy="2800263"/>
            <a:chOff x="8411550" y="764704"/>
            <a:chExt cx="3229066" cy="2800263"/>
          </a:xfrm>
        </p:grpSpPr>
        <p:grpSp>
          <p:nvGrpSpPr>
            <p:cNvPr id="40" name="组合 39"/>
            <p:cNvGrpSpPr/>
            <p:nvPr/>
          </p:nvGrpSpPr>
          <p:grpSpPr>
            <a:xfrm>
              <a:off x="8411550" y="764704"/>
              <a:ext cx="3229066" cy="2800263"/>
              <a:chOff x="8807539" y="1700808"/>
              <a:chExt cx="3229066" cy="2800263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8976320" y="1700808"/>
                <a:ext cx="3060285" cy="2800263"/>
                <a:chOff x="9192344" y="1708857"/>
                <a:chExt cx="3060285" cy="2800263"/>
              </a:xfrm>
            </p:grpSpPr>
            <p:cxnSp>
              <p:nvCxnSpPr>
                <p:cNvPr id="4" name="直接箭头连接符 3"/>
                <p:cNvCxnSpPr/>
                <p:nvPr/>
              </p:nvCxnSpPr>
              <p:spPr>
                <a:xfrm>
                  <a:off x="9192344" y="3429000"/>
                  <a:ext cx="2736304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箭头连接符 4"/>
                <p:cNvCxnSpPr/>
                <p:nvPr/>
              </p:nvCxnSpPr>
              <p:spPr>
                <a:xfrm flipV="1">
                  <a:off x="10488488" y="2132856"/>
                  <a:ext cx="0" cy="2376264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文本框 5"/>
                    <p:cNvSpPr txBox="1"/>
                    <p:nvPr/>
                  </p:nvSpPr>
                  <p:spPr>
                    <a:xfrm>
                      <a:off x="11928648" y="3244334"/>
                      <a:ext cx="323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28648" y="3244334"/>
                      <a:ext cx="323981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10075172" y="1708857"/>
                      <a:ext cx="8266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75172" y="1708857"/>
                      <a:ext cx="826631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/>
                    <p:cNvSpPr txBox="1"/>
                    <p:nvPr/>
                  </p:nvSpPr>
                  <p:spPr>
                    <a:xfrm>
                      <a:off x="10074969" y="3360354"/>
                      <a:ext cx="648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文本框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74969" y="3360354"/>
                      <a:ext cx="648072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组合 9"/>
              <p:cNvGrpSpPr/>
              <p:nvPr/>
            </p:nvGrpSpPr>
            <p:grpSpPr>
              <a:xfrm>
                <a:off x="8807539" y="2350564"/>
                <a:ext cx="2023727" cy="1110960"/>
                <a:chOff x="6308341" y="1231537"/>
                <a:chExt cx="2023727" cy="1110960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7254486" y="1242282"/>
                  <a:ext cx="1077582" cy="1100215"/>
                  <a:chOff x="7252030" y="1228683"/>
                  <a:chExt cx="1077582" cy="1100215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8256240" y="2255526"/>
                    <a:ext cx="73372" cy="7337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5" name="直接连接符 34"/>
                  <p:cNvCxnSpPr/>
                  <p:nvPr/>
                </p:nvCxnSpPr>
                <p:spPr>
                  <a:xfrm flipV="1">
                    <a:off x="7252030" y="1228683"/>
                    <a:ext cx="1065743" cy="1059642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椭圆 29"/>
                <p:cNvSpPr/>
                <p:nvPr/>
              </p:nvSpPr>
              <p:spPr>
                <a:xfrm>
                  <a:off x="8255729" y="1751689"/>
                  <a:ext cx="73372" cy="73372"/>
                </a:xfrm>
                <a:prstGeom prst="ellipse">
                  <a:avLst/>
                </a:prstGeom>
                <a:solidFill>
                  <a:srgbClr val="C00000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8257602" y="1231537"/>
                  <a:ext cx="73372" cy="73372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6" name="直接连接符 25"/>
                <p:cNvCxnSpPr/>
                <p:nvPr/>
              </p:nvCxnSpPr>
              <p:spPr>
                <a:xfrm flipV="1">
                  <a:off x="6308341" y="2300019"/>
                  <a:ext cx="956467" cy="8049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直接连接符 38"/>
              <p:cNvCxnSpPr/>
              <p:nvPr/>
            </p:nvCxnSpPr>
            <p:spPr>
              <a:xfrm flipV="1">
                <a:off x="10824355" y="3415236"/>
                <a:ext cx="756000" cy="8049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8640500" y="1571188"/>
                  <a:ext cx="122413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0500" y="1571188"/>
                  <a:ext cx="1224136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7563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的间断点和间断点的类型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</a:t>
                </a:r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因此间断点为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是第二类间断点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∞,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是跳跃间断点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171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函数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上的第一类间断点是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(   )</a:t>
                </a:r>
              </a:p>
              <a:p>
                <a:pPr marL="571500" lvl="2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zh-CN" altLang="en-US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dirty="0" smtClean="0">
                    <a:latin typeface="+mn-ea"/>
                    <a:ea typeface="+mn-ea"/>
                  </a:rPr>
                  <a:t>A</a:t>
                </a:r>
                <a:r>
                  <a:rPr lang="zh-CN" altLang="en-US" dirty="0" smtClean="0">
                    <a:latin typeface="+mn-ea"/>
                    <a:ea typeface="+mn-ea"/>
                  </a:rPr>
                  <a:t>）</a:t>
                </a:r>
                <a:r>
                  <a:rPr lang="en-US" altLang="zh-CN" dirty="0" smtClean="0">
                    <a:latin typeface="+mn-ea"/>
                    <a:ea typeface="+mn-ea"/>
                  </a:rPr>
                  <a:t>0      </a:t>
                </a:r>
                <a:r>
                  <a:rPr lang="zh-CN" altLang="en-US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dirty="0" smtClean="0">
                    <a:latin typeface="+mn-ea"/>
                    <a:ea typeface="+mn-ea"/>
                  </a:rPr>
                  <a:t>B</a:t>
                </a:r>
                <a:r>
                  <a:rPr lang="zh-CN" altLang="en-US" dirty="0" smtClean="0">
                    <a:latin typeface="+mn-ea"/>
                    <a:ea typeface="+mn-ea"/>
                  </a:rPr>
                  <a:t>）</a:t>
                </a:r>
                <a:r>
                  <a:rPr lang="en-US" altLang="zh-CN" dirty="0" smtClean="0">
                    <a:latin typeface="+mn-ea"/>
                    <a:ea typeface="+mn-ea"/>
                  </a:rPr>
                  <a:t>1      </a:t>
                </a:r>
                <a:r>
                  <a:rPr lang="zh-CN" altLang="en-US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dirty="0" smtClean="0">
                    <a:latin typeface="+mn-ea"/>
                    <a:ea typeface="+mn-ea"/>
                  </a:rPr>
                  <a:t>C</a:t>
                </a:r>
                <a:r>
                  <a:rPr lang="zh-CN" altLang="en-US" dirty="0" smtClean="0"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+mn-ea"/>
                          </a:rPr>
                          <m:t>𝜋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     （</a:t>
                </a:r>
                <a:r>
                  <a:rPr lang="en-US" altLang="zh-CN" dirty="0" smtClean="0">
                    <a:latin typeface="+mn-ea"/>
                    <a:ea typeface="+mn-ea"/>
                  </a:rPr>
                  <a:t>D</a:t>
                </a:r>
                <a:r>
                  <a:rPr lang="zh-CN" altLang="en-US" dirty="0" smtClean="0"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容易看出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上</a:t>
                </a:r>
                <a:r>
                  <a:rPr lang="zh-CN" altLang="en-US" dirty="0" smtClean="0">
                    <a:latin typeface="+mn-ea"/>
                  </a:rPr>
                  <a:t>的间断点为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0,1,±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→±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,±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是第二类间断点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是</a:t>
                </a:r>
                <a:r>
                  <a:rPr lang="zh-CN" altLang="en-US" dirty="0">
                    <a:latin typeface="+mn-ea"/>
                  </a:rPr>
                  <a:t>第一类</a:t>
                </a:r>
                <a:r>
                  <a:rPr lang="zh-CN" altLang="en-US" dirty="0" smtClean="0">
                    <a:latin typeface="+mn-ea"/>
                  </a:rPr>
                  <a:t>跳跃间断点</a:t>
                </a:r>
                <a:r>
                  <a:rPr lang="en-US" altLang="zh-CN" dirty="0">
                    <a:latin typeface="+mn-ea"/>
                  </a:rPr>
                  <a:t>,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选</a:t>
                </a:r>
                <a:r>
                  <a:rPr lang="en-US" altLang="zh-CN" dirty="0" smtClean="0">
                    <a:latin typeface="+mn-ea"/>
                  </a:rPr>
                  <a:t>(A).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846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连续函数的运算</a:t>
                </a:r>
                <a:endParaRPr lang="en-US" altLang="zh-CN" dirty="0">
                  <a:solidFill>
                    <a:srgbClr val="00B050"/>
                  </a:solidFill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 处均连续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则 </a:t>
                </a:r>
                <a:endParaRPr lang="en-US" altLang="zh-CN" b="0" i="1" dirty="0" smtClean="0">
                  <a:solidFill>
                    <a:schemeClr val="tx1"/>
                  </a:solidFill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latin typeface="+mn-ea"/>
                </a:endParaRPr>
              </a:p>
              <a:p>
                <a:pPr marL="114300"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均在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 处连续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这由连续的概念和极限的运算可得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证明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>
                    <a:latin typeface="+mn-ea"/>
                  </a:rPr>
                  <a:t> 在其定义域内连续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证明 </a:t>
                </a:r>
                <a:r>
                  <a:rPr lang="zh-CN" altLang="en-US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上连续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zh-CN" altLang="en-US" dirty="0" smtClean="0">
                    <a:latin typeface="+mn-ea"/>
                  </a:rPr>
                  <a:t> 在</a:t>
                </a:r>
                <a:r>
                  <a:rPr lang="zh-CN" altLang="en-US" dirty="0">
                    <a:latin typeface="+mn-ea"/>
                  </a:rPr>
                  <a:t>其定义域内连续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同理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>
                    <a:latin typeface="+mn-ea"/>
                  </a:rPr>
                  <a:t> 在</a:t>
                </a:r>
                <a:r>
                  <a:rPr lang="zh-CN" altLang="en-US" dirty="0">
                    <a:latin typeface="+mn-ea"/>
                  </a:rPr>
                  <a:t>其定义域内连续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定理 </a:t>
                </a:r>
                <a:r>
                  <a:rPr lang="zh-CN" altLang="en-US" dirty="0">
                    <a:latin typeface="+mn-ea"/>
                  </a:rPr>
                  <a:t>如果函数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在区间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</a:rPr>
                  <a:t> 上单调且连续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则它的反函数在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上也连续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1075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我们首先来证明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</a:rPr>
                  <a:t> 也是一段区间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单调递增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设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我们来说明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; </a:t>
                </a:r>
                <a:r>
                  <a:rPr lang="zh-CN" altLang="en-US" dirty="0" smtClean="0">
                    <a:latin typeface="+mn-ea"/>
                  </a:rPr>
                  <a:t>否则</a:t>
                </a:r>
                <a:r>
                  <a:rPr lang="zh-CN" altLang="en-US" dirty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latin typeface="+mn-ea"/>
                  </a:rPr>
                  <a:t>. 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我们可以归纳地证明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i="1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现在由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可知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故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是单增有上界数列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从而有极限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同理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有极限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极限是零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因此二者极限相同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而同理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1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这迫使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667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300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300" dirty="0" smtClean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300" dirty="0" smtClean="0">
                    <a:latin typeface="+mn-ea"/>
                  </a:rPr>
                  <a:t> 内部</a:t>
                </a:r>
                <a:r>
                  <a:rPr lang="en-US" altLang="zh-CN" sz="2300" dirty="0" smtClean="0">
                    <a:latin typeface="+mn-ea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&gt;0,∃</m:t>
                    </m:r>
                    <m:sSub>
                      <m:sSub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3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3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3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3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300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300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300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3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3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3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300" b="0" i="1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300" b="0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sz="23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3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3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3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3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3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3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300" b="0" dirty="0" smtClean="0">
                    <a:latin typeface="+mn-ea"/>
                  </a:rPr>
                  <a:t>, </a:t>
                </a:r>
                <a:r>
                  <a:rPr lang="zh-CN" altLang="en-US" sz="2300" b="0" dirty="0" smtClean="0">
                    <a:latin typeface="+mn-ea"/>
                  </a:rPr>
                  <a:t>从而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3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3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3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300" b="0" dirty="0" smtClean="0">
                    <a:latin typeface="+mn-ea"/>
                  </a:rPr>
                  <a:t>. </a:t>
                </a:r>
                <a:r>
                  <a:rPr lang="zh-CN" altLang="en-US" sz="2300" b="0" dirty="0" smtClean="0">
                    <a:latin typeface="+mn-ea"/>
                  </a:rPr>
                  <a:t>因此</a:t>
                </a:r>
                <a:r>
                  <a:rPr lang="en-US" altLang="zh-CN" sz="2300" b="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300" b="0" dirty="0" smtClean="0">
                    <a:latin typeface="+mn-ea"/>
                  </a:rPr>
                  <a:t> </a:t>
                </a:r>
                <a:r>
                  <a:rPr lang="zh-CN" altLang="en-US" sz="2300" b="0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300" b="0" dirty="0" smtClean="0">
                    <a:latin typeface="+mn-ea"/>
                  </a:rPr>
                  <a:t> </a:t>
                </a:r>
                <a:r>
                  <a:rPr lang="zh-CN" altLang="en-US" sz="2300" b="0" dirty="0" smtClean="0">
                    <a:latin typeface="+mn-ea"/>
                  </a:rPr>
                  <a:t>处连续</a:t>
                </a:r>
                <a:r>
                  <a:rPr lang="en-US" altLang="zh-CN" sz="2300" b="0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300" dirty="0" smtClean="0">
                    <a:latin typeface="+mn-ea"/>
                  </a:rPr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300" b="0" dirty="0" smtClean="0">
                    <a:latin typeface="+mn-ea"/>
                  </a:rPr>
                  <a:t> </a:t>
                </a:r>
                <a:r>
                  <a:rPr lang="zh-CN" altLang="en-US" sz="2300" b="0" dirty="0" smtClean="0">
                    <a:latin typeface="+mn-ea"/>
                  </a:rPr>
                  <a:t>为半开半闭区间或闭区间</a:t>
                </a:r>
                <a:r>
                  <a:rPr lang="en-US" altLang="zh-CN" sz="2300" b="0" dirty="0" smtClean="0">
                    <a:latin typeface="+mn-ea"/>
                  </a:rPr>
                  <a:t>, </a:t>
                </a:r>
                <a:r>
                  <a:rPr lang="zh-CN" altLang="en-US" sz="2300" b="0" dirty="0" smtClean="0">
                    <a:latin typeface="+mn-ea"/>
                  </a:rPr>
                  <a:t>在闭端点处也可类似证明</a:t>
                </a:r>
                <a:r>
                  <a:rPr lang="en-US" altLang="zh-CN" sz="2300" b="0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300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sz="2300" dirty="0">
                    <a:latin typeface="+mn-ea"/>
                  </a:rPr>
                  <a:t> </a:t>
                </a:r>
                <a:r>
                  <a:rPr lang="zh-CN" altLang="en-US" sz="2300" dirty="0" smtClean="0">
                    <a:latin typeface="+mn-ea"/>
                  </a:rPr>
                  <a:t>由此可知</a:t>
                </a:r>
                <a:r>
                  <a:rPr lang="en-US" altLang="zh-CN" sz="230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300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300" b="0" i="0" smtClean="0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300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300" b="0" i="0" smtClean="0">
                            <a:latin typeface="Cambria Math" panose="02040503050406030204" pitchFamily="18" charset="0"/>
                          </a:rPr>
                          <m:t>arccot</m:t>
                        </m:r>
                      </m:fName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300" dirty="0" smtClean="0">
                    <a:latin typeface="+mn-ea"/>
                  </a:rPr>
                  <a:t> </a:t>
                </a:r>
                <a:r>
                  <a:rPr lang="zh-CN" altLang="en-US" sz="2300" dirty="0" smtClean="0">
                    <a:latin typeface="+mn-ea"/>
                  </a:rPr>
                  <a:t>在相应区间上都是连续的</a:t>
                </a:r>
                <a:r>
                  <a:rPr lang="en-US" altLang="zh-CN" sz="2300" dirty="0" smtClean="0">
                    <a:latin typeface="+mn-ea"/>
                  </a:rPr>
                  <a:t>.</a:t>
                </a:r>
                <a:endParaRPr lang="en-US" altLang="zh-CN" sz="2300" dirty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sz="2300" dirty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zh-CN" altLang="en-US" sz="2300" dirty="0">
                    <a:latin typeface="+mn-ea"/>
                  </a:rPr>
                  <a:t> 如果奇</a:t>
                </a:r>
                <a:r>
                  <a:rPr lang="en-US" altLang="zh-CN" sz="2300" dirty="0">
                    <a:latin typeface="+mn-ea"/>
                  </a:rPr>
                  <a:t>/</a:t>
                </a:r>
                <a:r>
                  <a:rPr lang="zh-CN" altLang="en-US" sz="2300" dirty="0">
                    <a:latin typeface="+mn-ea"/>
                  </a:rPr>
                  <a:t>偶函数 </a:t>
                </a:r>
                <a14:m>
                  <m:oMath xmlns:m="http://schemas.openxmlformats.org/officeDocument/2006/math">
                    <m:r>
                      <a:rPr lang="en-US" altLang="zh-CN" sz="23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300" dirty="0">
                    <a:latin typeface="+mn-ea"/>
                  </a:rPr>
                  <a:t> </a:t>
                </a:r>
                <a:r>
                  <a:rPr lang="zh-CN" altLang="en-US" sz="2300" dirty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3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3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3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300" dirty="0">
                    <a:latin typeface="+mn-ea"/>
                  </a:rPr>
                  <a:t> </a:t>
                </a:r>
                <a:r>
                  <a:rPr lang="zh-CN" altLang="en-US" sz="2300" dirty="0">
                    <a:latin typeface="+mn-ea"/>
                  </a:rPr>
                  <a:t>上连续</a:t>
                </a:r>
                <a:r>
                  <a:rPr lang="en-US" altLang="zh-CN" sz="2300" dirty="0">
                    <a:latin typeface="+mn-ea"/>
                  </a:rPr>
                  <a:t>, </a:t>
                </a:r>
                <a:r>
                  <a:rPr lang="zh-CN" altLang="en-US" sz="2300" dirty="0" smtClean="0">
                    <a:latin typeface="+mn-ea"/>
                  </a:rPr>
                  <a:t>它</a:t>
                </a:r>
                <a:r>
                  <a:rPr lang="zh-CN" altLang="en-US" sz="2300" dirty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300" dirty="0">
                    <a:latin typeface="+mn-ea"/>
                  </a:rPr>
                  <a:t> </a:t>
                </a:r>
                <a:r>
                  <a:rPr lang="zh-CN" altLang="en-US" sz="2300" dirty="0">
                    <a:latin typeface="+mn-ea"/>
                  </a:rPr>
                  <a:t>上也连续</a:t>
                </a:r>
                <a:r>
                  <a:rPr lang="en-US" altLang="zh-CN" sz="2300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300" dirty="0" smtClean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zh-CN" altLang="en-US" sz="2300" dirty="0" smtClean="0">
                    <a:latin typeface="+mn-ea"/>
                  </a:rPr>
                  <a:t> 如果</a:t>
                </a:r>
                <a:r>
                  <a:rPr lang="zh-CN" altLang="en-US" sz="2300" dirty="0">
                    <a:latin typeface="+mn-ea"/>
                  </a:rPr>
                  <a:t>奇</a:t>
                </a:r>
                <a:r>
                  <a:rPr lang="en-US" altLang="zh-CN" sz="2300" dirty="0">
                    <a:latin typeface="+mn-ea"/>
                  </a:rPr>
                  <a:t>/</a:t>
                </a:r>
                <a:r>
                  <a:rPr lang="zh-CN" altLang="en-US" sz="2300" dirty="0">
                    <a:latin typeface="+mn-ea"/>
                  </a:rPr>
                  <a:t>偶</a:t>
                </a:r>
                <a:r>
                  <a:rPr lang="zh-CN" altLang="en-US" sz="2300" dirty="0" smtClean="0">
                    <a:latin typeface="+mn-ea"/>
                  </a:rPr>
                  <a:t>函数 </a:t>
                </a:r>
                <a14:m>
                  <m:oMath xmlns:m="http://schemas.openxmlformats.org/officeDocument/2006/math">
                    <m:r>
                      <a:rPr lang="en-US" altLang="zh-CN" sz="23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300" dirty="0">
                    <a:latin typeface="+mn-ea"/>
                  </a:rPr>
                  <a:t> </a:t>
                </a:r>
                <a:r>
                  <a:rPr lang="zh-CN" altLang="en-US" sz="2300" dirty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300" dirty="0">
                    <a:latin typeface="+mn-ea"/>
                  </a:rPr>
                  <a:t> </a:t>
                </a:r>
                <a:r>
                  <a:rPr lang="zh-CN" altLang="en-US" sz="2300" dirty="0">
                    <a:latin typeface="+mn-ea"/>
                  </a:rPr>
                  <a:t>上连续</a:t>
                </a:r>
                <a:r>
                  <a:rPr lang="en-US" altLang="zh-CN" sz="2300" dirty="0">
                    <a:latin typeface="+mn-ea"/>
                  </a:rPr>
                  <a:t>, </a:t>
                </a:r>
                <a:r>
                  <a:rPr lang="zh-CN" altLang="en-US" sz="2300" dirty="0">
                    <a:latin typeface="+mn-ea"/>
                  </a:rPr>
                  <a:t>则它在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300" dirty="0">
                    <a:latin typeface="+mn-ea"/>
                  </a:rPr>
                  <a:t> </a:t>
                </a:r>
                <a:r>
                  <a:rPr lang="zh-CN" altLang="en-US" sz="2300" dirty="0">
                    <a:latin typeface="+mn-ea"/>
                  </a:rPr>
                  <a:t>上也连续</a:t>
                </a:r>
                <a:r>
                  <a:rPr lang="en-US" altLang="zh-CN" sz="2300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300" dirty="0">
                    <a:latin typeface="+mn-ea"/>
                  </a:rPr>
                  <a:t>奇</a:t>
                </a:r>
                <a:r>
                  <a:rPr lang="en-US" altLang="zh-CN" sz="2300" dirty="0">
                    <a:latin typeface="+mn-ea"/>
                  </a:rPr>
                  <a:t>/</a:t>
                </a:r>
                <a:r>
                  <a:rPr lang="zh-CN" altLang="en-US" sz="2300" dirty="0" smtClean="0">
                    <a:latin typeface="+mn-ea"/>
                  </a:rPr>
                  <a:t>偶函数的间断点集合总是关于原点对称</a:t>
                </a:r>
                <a:r>
                  <a:rPr lang="en-US" altLang="zh-CN" sz="2300" dirty="0" smtClean="0">
                    <a:latin typeface="+mn-ea"/>
                  </a:rPr>
                  <a:t>.</a:t>
                </a:r>
                <a:endParaRPr lang="en-US" altLang="zh-CN" sz="23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77" r="-1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580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200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sz="2200" dirty="0" smtClean="0">
                    <a:latin typeface="+mn-ea"/>
                  </a:rPr>
                  <a:t> 证明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&gt;1)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 连续</a:t>
                </a:r>
                <a:r>
                  <a:rPr lang="en-US" altLang="zh-CN" sz="22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200" dirty="0" smtClean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latin typeface="+mn-ea"/>
                  </a:rPr>
                  <a:t> 是任一实数</a:t>
                </a:r>
                <a:r>
                  <a:rPr lang="en-US" altLang="zh-CN" sz="2200" dirty="0" smtClean="0">
                    <a:latin typeface="+mn-ea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sSup>
                              <m:sSup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2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p>
                        </m:sSup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𝜀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200" dirty="0" smtClean="0">
                    <a:latin typeface="+mn-ea"/>
                  </a:rPr>
                  <a:t>从而</a:t>
                </a:r>
                <a:r>
                  <a:rPr lang="en-US" altLang="zh-CN" sz="22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处连续</a:t>
                </a:r>
                <a:r>
                  <a:rPr lang="en-US" altLang="zh-CN" sz="22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时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200" dirty="0" smtClean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因此指数函数都是连续的</a:t>
                </a:r>
                <a:r>
                  <a:rPr lang="en-US" altLang="zh-CN" sz="22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200" dirty="0" smtClean="0">
                    <a:latin typeface="+mn-ea"/>
                  </a:rPr>
                  <a:t>由于指数函数是单调的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从而对数函数在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上连续</a:t>
                </a:r>
                <a:r>
                  <a:rPr lang="en-US" altLang="zh-CN" sz="22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200" dirty="0" smtClean="0">
                    <a:latin typeface="+mn-ea"/>
                  </a:rPr>
                  <a:t>由此双曲函数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sh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th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 也都是连续的</a:t>
                </a:r>
                <a:r>
                  <a:rPr lang="en-US" altLang="zh-CN" sz="22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200" dirty="0" smtClean="0">
                    <a:latin typeface="+mn-ea"/>
                  </a:rPr>
                  <a:t>再根据双曲函数的单调性 </a:t>
                </a:r>
                <a:r>
                  <a:rPr lang="en-US" altLang="zh-CN" sz="2200" dirty="0" smtClean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需要限制在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上</a:t>
                </a:r>
                <a:r>
                  <a:rPr lang="en-US" altLang="zh-CN" sz="2200" dirty="0" smtClean="0">
                    <a:latin typeface="+mn-ea"/>
                  </a:rPr>
                  <a:t>), </a:t>
                </a:r>
                <a:r>
                  <a:rPr lang="zh-CN" altLang="en-US" sz="2200" dirty="0" smtClean="0">
                    <a:latin typeface="+mn-ea"/>
                  </a:rPr>
                  <a:t>可知反双曲函数也是连续的</a:t>
                </a:r>
                <a:r>
                  <a:rPr lang="en-US" altLang="zh-CN" sz="2200" dirty="0" smtClean="0">
                    <a:latin typeface="+mn-ea"/>
                  </a:rPr>
                  <a:t>.</a:t>
                </a:r>
                <a:endParaRPr lang="zh-CN" altLang="en-US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583" b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913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若函数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ea"/>
                  </a:rPr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处连续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这由极限的复合函数</a:t>
                </a:r>
                <a:r>
                  <a:rPr lang="zh-CN" altLang="en-US" dirty="0" smtClean="0">
                    <a:latin typeface="+mn-ea"/>
                  </a:rPr>
                  <a:t>性质和连续的定义得到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推论</a:t>
                </a:r>
                <a:r>
                  <a:rPr lang="zh-CN" altLang="en-US" dirty="0" smtClean="0">
                    <a:latin typeface="+mn-ea"/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</a:rPr>
                  <a:t> 处连续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处连续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则复合函数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</a:rPr>
                  <a:t> 处连续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证明幂函数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内连续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这是因为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而对数函数和指数函数都是连续的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我们知道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幂函数的定义域和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的取值有关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由奇</a:t>
                </a:r>
                <a:r>
                  <a:rPr lang="en-US" altLang="zh-CN" dirty="0" smtClean="0">
                    <a:latin typeface="+mn-ea"/>
                  </a:rPr>
                  <a:t>/</a:t>
                </a:r>
                <a:r>
                  <a:rPr lang="zh-CN" altLang="en-US" dirty="0" smtClean="0">
                    <a:latin typeface="+mn-ea"/>
                  </a:rPr>
                  <a:t>偶函数的连续的对称性可知在每种情形下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幂函数都是连续的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826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结论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一切初等函数在其有定义的区间内都是连续的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结论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如果初等函数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 在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处有定义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+mn-ea"/>
                  </a:rPr>
                  <a:t>,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所以这里我们可以看出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连续性可以用来计算极限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arccos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由于它是初等函数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</a:t>
                </a:r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该极限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arccos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altLang="zh-CN" dirty="0">
                    <a:latin typeface="+mn-ea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不在它的定义域内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但是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i="0" dirty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=5−2=3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于是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7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num>
                          <m:den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func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+2)(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den>
                        </m:f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altLang="zh-CN" i="1" dirty="0" smtClean="0">
                  <a:latin typeface="+mn-ea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+2)(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den>
                        </m:f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3⋅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−1→0</m:t>
                        </m:r>
                      </m:e>
                    </m:d>
                  </m:oMath>
                </a14:m>
                <a:endParaRPr lang="en-US" altLang="zh-CN" b="0" i="1" dirty="0" smtClean="0">
                  <a:latin typeface="+mn-ea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e>
                    </m:fun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396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和极限一样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连续也有单侧连续的概念</a:t>
                </a:r>
                <a:r>
                  <a:rPr lang="en-US" altLang="zh-CN" dirty="0" smtClean="0">
                    <a:latin typeface="+mn-ea"/>
                  </a:rPr>
                  <a:t>: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设存在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上有定义</a:t>
                </a:r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</a:t>
                </a:r>
                <a:r>
                  <a:rPr lang="zh-CN" altLang="en-US" dirty="0">
                    <a:latin typeface="+mn-ea"/>
                  </a:rPr>
                  <a:t>称函数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处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右连续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设存在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latin typeface="+mn-ea"/>
                  </a:rPr>
                  <a:t> 使得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上</a:t>
                </a:r>
                <a:r>
                  <a:rPr lang="zh-CN" altLang="en-US" dirty="0">
                    <a:latin typeface="+mn-ea"/>
                  </a:rPr>
                  <a:t>有定义</a:t>
                </a:r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如果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</a:t>
                </a:r>
                <a:r>
                  <a:rPr lang="zh-CN" altLang="en-US" dirty="0">
                    <a:latin typeface="+mn-ea"/>
                  </a:rPr>
                  <a:t>称函数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处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左连续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 </a:t>
                </a:r>
                <a:r>
                  <a:rPr lang="zh-CN" altLang="en-US" dirty="0" smtClean="0">
                    <a:latin typeface="+mn-ea"/>
                  </a:rPr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</a:rPr>
                  <a:t> 处连续当且仅当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处既左连续又右连续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>
                    <a:latin typeface="+mn-ea"/>
                  </a:rPr>
                  <a:t> 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rad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处右连续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solidFill>
                    <a:srgbClr val="0000FF"/>
                  </a:solidFill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>
                    <a:latin typeface="+mn-ea"/>
                  </a:rPr>
                  <a:t> 设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满足</a:t>
                </a:r>
                <a:r>
                  <a:rPr lang="en-US" altLang="zh-CN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则</a:t>
                </a:r>
                <a:r>
                  <a:rPr lang="zh-CN" altLang="en-US" dirty="0" smtClean="0">
                    <a:latin typeface="+mn-ea"/>
                  </a:rPr>
                  <a:t>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+mn-ea"/>
                  </a:rPr>
                  <a:t> 和夹</a:t>
                </a:r>
                <a:r>
                  <a:rPr lang="zh-CN" altLang="en-US" dirty="0">
                    <a:latin typeface="+mn-ea"/>
                  </a:rPr>
                  <a:t>逼准则可知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从而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处连续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751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sz="2800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sz="28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3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3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3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3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3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sz="33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33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a:rPr lang="en-US" altLang="zh-CN" sz="33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3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sz="2800" dirty="0" smtClean="0">
                    <a:latin typeface="+mn-ea"/>
                  </a:rPr>
                  <a:t>. </a:t>
                </a:r>
                <a:r>
                  <a:rPr lang="zh-CN" altLang="en-US" sz="2800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−1→0</m:t>
                    </m:r>
                  </m:oMath>
                </a14:m>
                <a:r>
                  <a:rPr lang="en-US" altLang="zh-CN" sz="2800" dirty="0" smtClean="0">
                    <a:latin typeface="+mn-ea"/>
                  </a:rPr>
                  <a:t>, </a:t>
                </a:r>
                <a:r>
                  <a:rPr lang="zh-CN" altLang="en-US" sz="2800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dirty="0" smtClean="0">
                    <a:latin typeface="+mn-ea"/>
                  </a:rPr>
                  <a:t>,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dirty="0" smtClean="0">
                  <a:latin typeface="+mn-ea"/>
                </a:endParaRPr>
              </a:p>
              <a:p>
                <a:pPr marL="0" indent="0">
                  <a:lnSpc>
                    <a:spcPct val="140000"/>
                  </a:lnSpc>
                  <a:spcAft>
                    <a:spcPts val="600"/>
                  </a:spcAft>
                  <a:buNone/>
                </a:pPr>
                <a:r>
                  <a:rPr lang="zh-CN" altLang="en-US" sz="2800" dirty="0" smtClean="0">
                    <a:latin typeface="+mn-ea"/>
                  </a:rPr>
                  <a:t>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3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3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3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3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3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sz="33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33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a:rPr lang="en-US" altLang="zh-CN" sz="33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3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33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3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8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sz="2800" dirty="0" smtClean="0">
                    <a:latin typeface="+mn-ea"/>
                  </a:rPr>
                  <a:t>由此我们又得到了一些等价无穷小</a:t>
                </a:r>
                <a:r>
                  <a:rPr lang="en-US" altLang="zh-CN" sz="2800" dirty="0" smtClean="0">
                    <a:latin typeface="+mn-ea"/>
                  </a:rPr>
                  <a:t>, </a:t>
                </a:r>
                <a:r>
                  <a:rPr lang="zh-CN" altLang="en-US" sz="2800" dirty="0" smtClean="0">
                    <a:latin typeface="+mn-ea"/>
                  </a:rPr>
                  <a:t>包括前面的我们有</a:t>
                </a:r>
                <a:r>
                  <a:rPr lang="en-US" altLang="zh-CN" sz="2800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sz="2800" dirty="0" smtClean="0">
                    <a:latin typeface="+mn-ea"/>
                  </a:rPr>
                  <a:t> </a:t>
                </a:r>
                <a:r>
                  <a:rPr lang="zh-CN" altLang="en-US" sz="2800" dirty="0" smtClean="0">
                    <a:latin typeface="+mn-ea"/>
                  </a:rPr>
                  <a:t>时</a:t>
                </a:r>
                <a:r>
                  <a:rPr lang="en-US" altLang="zh-CN" sz="2800" dirty="0" smtClean="0">
                    <a:latin typeface="+mn-ea"/>
                  </a:rPr>
                  <a:t>,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1−</m:t>
                      </m:r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8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−1∼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−1∼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&gt;0,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≠1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8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−1∼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</m:oMath>
                  </m:oMathPara>
                </a14:m>
                <a:endParaRPr lang="en-US" altLang="zh-CN" sz="2800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399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b="0" dirty="0" smtClean="0">
                    <a:latin typeface="+mn-ea"/>
                  </a:rPr>
                  <a:t> </a:t>
                </a:r>
                <a:r>
                  <a:rPr lang="zh-CN" altLang="en-US" b="0" dirty="0" smtClean="0">
                    <a:latin typeface="+mn-ea"/>
                  </a:rPr>
                  <a:t>时</a:t>
                </a:r>
                <a:r>
                  <a:rPr lang="en-US" altLang="zh-CN" b="0" dirty="0" smtClean="0">
                    <a:latin typeface="+mn-ea"/>
                  </a:rPr>
                  <a:t>, </a:t>
                </a:r>
                <a:r>
                  <a:rPr lang="zh-CN" altLang="en-US" b="0" dirty="0" smtClean="0">
                    <a:latin typeface="+mn-ea"/>
                  </a:rPr>
                  <a:t>这些无穷小量按照从低阶到高阶的排序是</a:t>
                </a:r>
                <a:r>
                  <a:rPr lang="en-US" altLang="zh-CN" b="0" dirty="0" smtClean="0">
                    <a:latin typeface="+mn-ea"/>
                  </a:rPr>
                  <a:t>(     )</a:t>
                </a:r>
              </a:p>
              <a:p>
                <a:pPr marL="0" indent="0" algn="ctr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>
                    <a:latin typeface="+mn-ea"/>
                  </a:rPr>
                  <a:t>(</a:t>
                </a:r>
                <a:r>
                  <a:rPr lang="en-US" altLang="zh-CN" dirty="0" smtClean="0">
                    <a:latin typeface="+mn-ea"/>
                  </a:rPr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   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   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   (D)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 smtClean="0">
                  <a:latin typeface="+mn-ea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+mn-ea"/>
                  </a:rPr>
                  <a:t> 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故选</a:t>
                </a:r>
                <a:r>
                  <a:rPr lang="en-US" altLang="zh-CN" dirty="0" smtClean="0">
                    <a:latin typeface="+mn-ea"/>
                  </a:rPr>
                  <a:t>(B).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60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d>
                              <m:d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600" i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6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en-US" altLang="zh-CN" sz="26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600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分析</a:t>
                </a:r>
                <a:r>
                  <a:rPr lang="zh-CN" altLang="en-US" sz="2600" dirty="0" smtClean="0">
                    <a:latin typeface="Cambria Math" panose="02040503050406030204" pitchFamily="18" charset="0"/>
                  </a:rPr>
                  <a:t> 我们观察发现它是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2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sz="260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600" dirty="0" smtClean="0"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sz="260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sz="2600" dirty="0" smtClean="0">
                    <a:latin typeface="Cambria Math" panose="02040503050406030204" pitchFamily="18" charset="0"/>
                  </a:rPr>
                  <a:t>于是可以用等价无穷小替换</a:t>
                </a:r>
                <a:r>
                  <a:rPr lang="en-US" altLang="zh-CN" sz="260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600" b="0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sz="2600" b="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60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d>
                              <m:d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6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6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b="0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0975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6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6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6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分析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我们观察发现它是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型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不定式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其中分子是两层函数的复合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我们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从外往里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逐层使用等价无穷小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替换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~−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由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∼−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可知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37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b="0" dirty="0" smtClean="0">
                    <a:latin typeface="+mn-ea"/>
                  </a:rPr>
                  <a:t>, </a:t>
                </a:r>
                <a:r>
                  <a:rPr lang="zh-CN" altLang="en-US" b="0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________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 smtClean="0">
                    <a:latin typeface="+mn-ea"/>
                  </a:rPr>
                  <a:t>________.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 </a:t>
                </a:r>
                <a:r>
                  <a:rPr lang="zh-CN" altLang="en-US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func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>
                    <a:latin typeface="+mn-ea"/>
                  </a:rPr>
                  <a:t>. </a:t>
                </a:r>
                <a:r>
                  <a:rPr lang="zh-CN" altLang="en-US" b="0" dirty="0" smtClean="0">
                    <a:latin typeface="+mn-ea"/>
                  </a:rPr>
                  <a:t>于是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altLang="zh-CN" b="0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102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e>
                            </m:ra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分析</a:t>
                </a:r>
                <a:r>
                  <a:rPr lang="zh-CN" altLang="en-US" dirty="0" smtClean="0">
                    <a:latin typeface="+mn-ea"/>
                  </a:rPr>
                  <a:t> 这</a:t>
                </a:r>
                <a:r>
                  <a:rPr lang="zh-CN" altLang="en-US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型不定式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我们用变量替换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e>
                            </m:ra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</m:e>
                                </m:rad>
                              </m:e>
                            </m:ra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rad>
                              </m:e>
                            </m:ra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rad>
                          </m:den>
                        </m:f>
                      </m:e>
                    </m:func>
                  </m:oMath>
                </a14:m>
                <a:endParaRPr lang="en-US" altLang="zh-CN" i="1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rad>
                              </m:e>
                            </m:ra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764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 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rgbClr val="0000FF"/>
                  </a:solidFill>
                  <a:latin typeface="+mn-ea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 smtClean="0">
                    <a:latin typeface="+mn-ea"/>
                  </a:rPr>
                  <a:t> 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是连续函数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注</a:t>
                </a:r>
                <a:r>
                  <a:rPr lang="zh-CN" altLang="en-US" dirty="0" smtClean="0">
                    <a:latin typeface="+mn-ea"/>
                  </a:rPr>
                  <a:t> 由此可知</a:t>
                </a:r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型不定式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总可以化为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en-US" altLang="zh-CN" dirty="0" smtClean="0">
                  <a:solidFill>
                    <a:srgbClr val="0000FF"/>
                  </a:solidFill>
                  <a:latin typeface="+mn-ea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4463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/>
                </a:pPr>
                <a:r>
                  <a:rPr lang="zh-CN" altLang="en-US" dirty="0" smtClean="0">
                    <a:latin typeface="+mn-ea"/>
                    <a:ea typeface="+mn-ea"/>
                  </a:rPr>
                  <a:t>我们</a:t>
                </a:r>
                <a:r>
                  <a:rPr lang="zh-CN" altLang="en-US" dirty="0">
                    <a:latin typeface="+mn-ea"/>
                    <a:ea typeface="+mn-ea"/>
                  </a:rPr>
                  <a:t>来讨论</a:t>
                </a:r>
                <a:r>
                  <a:rPr lang="zh-CN" altLang="en-US" dirty="0" smtClean="0">
                    <a:latin typeface="+mn-ea"/>
                    <a:ea typeface="+mn-ea"/>
                  </a:rPr>
                  <a:t>下幂指函数的</a:t>
                </a:r>
                <a:r>
                  <a:rPr lang="zh-CN" altLang="en-US" dirty="0">
                    <a:latin typeface="+mn-ea"/>
                    <a:ea typeface="+mn-ea"/>
                  </a:rPr>
                  <a:t>极限与各自极限的关系</a:t>
                </a:r>
                <a:r>
                  <a:rPr lang="en-US" altLang="zh-CN" dirty="0" smtClean="0">
                    <a:latin typeface="+mn-ea"/>
                    <a:ea typeface="+mn-ea"/>
                  </a:rPr>
                  <a:t>. </a:t>
                </a:r>
                <a:r>
                  <a:rPr lang="zh-CN" altLang="en-US" dirty="0" smtClean="0">
                    <a:latin typeface="+mn-ea"/>
                    <a:ea typeface="+mn-ea"/>
                  </a:rPr>
                  <a:t>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5546890"/>
                  </p:ext>
                </p:extLst>
              </p:nvPr>
            </p:nvGraphicFramePr>
            <p:xfrm>
              <a:off x="1847528" y="1412776"/>
              <a:ext cx="8384480" cy="4755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1542">
                      <a:extLst>
                        <a:ext uri="{9D8B030D-6E8A-4147-A177-3AD203B41FA5}">
                          <a16:colId xmlns:a16="http://schemas.microsoft.com/office/drawing/2014/main" val="913879989"/>
                        </a:ext>
                      </a:extLst>
                    </a:gridCol>
                    <a:gridCol w="2874794">
                      <a:extLst>
                        <a:ext uri="{9D8B030D-6E8A-4147-A177-3AD203B41FA5}">
                          <a16:colId xmlns:a16="http://schemas.microsoft.com/office/drawing/2014/main" val="3671495553"/>
                        </a:ext>
                      </a:extLst>
                    </a:gridCol>
                    <a:gridCol w="3328144">
                      <a:extLst>
                        <a:ext uri="{9D8B030D-6E8A-4147-A177-3AD203B41FA5}">
                          <a16:colId xmlns:a16="http://schemas.microsoft.com/office/drawing/2014/main" val="9546848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  <m:r>
                                  <a:rPr lang="en-US" altLang="zh-CN" sz="2000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57064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zh-CN" altLang="en-US" sz="2000" dirty="0" smtClean="0"/>
                            <a:t> </a:t>
                          </a:r>
                          <a:r>
                            <a:rPr lang="en-US" altLang="zh-CN" sz="2000" dirty="0" smtClean="0"/>
                            <a:t>(</a:t>
                          </a:r>
                          <a:r>
                            <a:rPr lang="zh-CN" altLang="en-US" sz="2000" dirty="0" smtClean="0"/>
                            <a:t>存在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zh-CN" altLang="en-US" sz="2000" dirty="0" smtClean="0"/>
                            <a:t> </a:t>
                          </a:r>
                          <a:r>
                            <a:rPr lang="en-US" altLang="zh-CN" sz="2000" dirty="0" smtClean="0"/>
                            <a:t>(</a:t>
                          </a:r>
                          <a:r>
                            <a:rPr lang="zh-CN" altLang="en-US" sz="2000" dirty="0" smtClean="0"/>
                            <a:t>存在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2000" dirty="0" smtClean="0"/>
                            <a:t> </a:t>
                          </a:r>
                          <a:r>
                            <a:rPr lang="en-US" altLang="zh-CN" sz="2000" dirty="0" smtClean="0"/>
                            <a:t>(</a:t>
                          </a:r>
                          <a:r>
                            <a:rPr lang="zh-CN" altLang="en-US" sz="2000" dirty="0" smtClean="0"/>
                            <a:t>存在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693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zh-CN" altLang="en-US" sz="2000" dirty="0" smtClean="0"/>
                            <a:t> </a:t>
                          </a:r>
                          <a:r>
                            <a:rPr lang="en-US" altLang="zh-CN" sz="2000" dirty="0" smtClean="0"/>
                            <a:t>(</a:t>
                          </a:r>
                          <a:r>
                            <a:rPr lang="zh-CN" altLang="en-US" sz="2000" dirty="0" smtClean="0"/>
                            <a:t>存在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 smtClean="0"/>
                            <a:t>都有可能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2000" dirty="0" smtClean="0"/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altLang="zh-CN" sz="2000" dirty="0" smtClean="0">
                                  <a:solidFill>
                                    <a:srgbClr val="0000FF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dirty="0" smtClean="0">
                                  <a:solidFill>
                                    <a:srgbClr val="0000FF"/>
                                  </a:solidFill>
                                </a:rPr>
                                <m:t>型不定式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dirty="0" smtClean="0"/>
                                <m:t>)</m:t>
                              </m:r>
                            </m:oMath>
                          </a14:m>
                          <a:endParaRPr lang="zh-CN" altLang="en-US" sz="20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687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oMath>
                          </a14:m>
                          <a:r>
                            <a:rPr lang="zh-CN" altLang="en-US" sz="2000" dirty="0" smtClean="0"/>
                            <a:t> </a:t>
                          </a:r>
                          <a:r>
                            <a:rPr lang="en-US" altLang="zh-CN" sz="2000" dirty="0" smtClean="0"/>
                            <a:t>(</a:t>
                          </a:r>
                          <a:r>
                            <a:rPr lang="zh-CN" altLang="en-US" sz="2000" dirty="0" smtClean="0"/>
                            <a:t>存在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2842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zh-CN" altLang="en-US" sz="2000" dirty="0" smtClean="0"/>
                            <a:t> </a:t>
                          </a:r>
                          <a:r>
                            <a:rPr lang="en-US" altLang="zh-CN" sz="2000" dirty="0" smtClean="0"/>
                            <a:t>(</a:t>
                          </a:r>
                          <a:r>
                            <a:rPr lang="zh-CN" altLang="en-US" sz="2000" dirty="0" smtClean="0"/>
                            <a:t>存在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6991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oMath>
                          </a14:m>
                          <a:r>
                            <a:rPr lang="zh-CN" altLang="en-US" sz="2000" dirty="0" smtClean="0"/>
                            <a:t> </a:t>
                          </a:r>
                          <a:r>
                            <a:rPr lang="en-US" altLang="zh-CN" sz="2000" dirty="0" smtClean="0"/>
                            <a:t>(</a:t>
                          </a:r>
                          <a:r>
                            <a:rPr lang="zh-CN" altLang="en-US" sz="2000" dirty="0" smtClean="0"/>
                            <a:t>存在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843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oMath>
                          </a14:m>
                          <a:r>
                            <a:rPr lang="zh-CN" altLang="en-US" sz="2000" dirty="0" smtClean="0"/>
                            <a:t> </a:t>
                          </a:r>
                          <a:r>
                            <a:rPr lang="en-US" altLang="zh-CN" sz="2000" dirty="0" smtClean="0"/>
                            <a:t>(</a:t>
                          </a:r>
                          <a:r>
                            <a:rPr lang="zh-CN" altLang="en-US" sz="2000" dirty="0" smtClean="0"/>
                            <a:t>存在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102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zh-CN" altLang="en-US" sz="2000" dirty="0" smtClean="0"/>
                            <a:t> </a:t>
                          </a:r>
                          <a:r>
                            <a:rPr lang="en-US" altLang="zh-CN" sz="2000" dirty="0" smtClean="0"/>
                            <a:t>(</a:t>
                          </a:r>
                          <a:r>
                            <a:rPr lang="zh-CN" altLang="en-US" sz="2000" dirty="0" smtClean="0"/>
                            <a:t>存在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329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zh-CN" altLang="en-US" sz="2000" dirty="0" smtClean="0"/>
                            <a:t> </a:t>
                          </a:r>
                          <a:r>
                            <a:rPr lang="en-US" altLang="zh-CN" sz="2000" dirty="0" smtClean="0"/>
                            <a:t>(</a:t>
                          </a:r>
                          <a:r>
                            <a:rPr lang="zh-CN" altLang="en-US" sz="2000" dirty="0" smtClean="0"/>
                            <a:t>存在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554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zh-CN" altLang="en-US" sz="2000" dirty="0" smtClean="0"/>
                            <a:t> </a:t>
                          </a:r>
                          <a:r>
                            <a:rPr lang="en-US" altLang="zh-CN" sz="2000" dirty="0" smtClean="0"/>
                            <a:t>(</a:t>
                          </a:r>
                          <a:r>
                            <a:rPr lang="zh-CN" altLang="en-US" sz="2000" dirty="0" smtClean="0"/>
                            <a:t>存在</a:t>
                          </a:r>
                          <a:r>
                            <a:rPr lang="en-US" altLang="zh-CN" sz="2000" dirty="0" smtClean="0"/>
                            <a:t>) </a:t>
                          </a:r>
                          <a:r>
                            <a:rPr lang="zh-CN" altLang="en-US" sz="2000" dirty="0" smtClean="0"/>
                            <a:t>或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oMath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7314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oMath>
                          </a14:m>
                          <a:r>
                            <a:rPr lang="zh-CN" altLang="en-US" sz="2000" dirty="0" smtClean="0"/>
                            <a:t> </a:t>
                          </a:r>
                          <a:r>
                            <a:rPr lang="en-US" altLang="zh-CN" sz="2000" dirty="0" smtClean="0"/>
                            <a:t>(</a:t>
                          </a:r>
                          <a:r>
                            <a:rPr lang="zh-CN" altLang="en-US" sz="2000" dirty="0" smtClean="0"/>
                            <a:t>存在</a:t>
                          </a:r>
                          <a:r>
                            <a:rPr lang="en-US" altLang="zh-CN" sz="2000" dirty="0" smtClean="0"/>
                            <a:t>) </a:t>
                          </a:r>
                          <a:r>
                            <a:rPr lang="zh-CN" altLang="en-US" sz="2000" dirty="0" smtClean="0"/>
                            <a:t>或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9049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zh-CN" altLang="en-US" sz="2000" dirty="0" smtClean="0"/>
                            <a:t> </a:t>
                          </a:r>
                          <a:r>
                            <a:rPr lang="en-US" altLang="zh-CN" sz="2000" dirty="0" smtClean="0"/>
                            <a:t>(</a:t>
                          </a:r>
                          <a:r>
                            <a:rPr lang="zh-CN" altLang="en-US" sz="2000" dirty="0" smtClean="0"/>
                            <a:t>存在</a:t>
                          </a:r>
                          <a:r>
                            <a:rPr lang="en-US" altLang="zh-CN" sz="2000" dirty="0" smtClean="0"/>
                            <a:t>)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 smtClean="0"/>
                            <a:t>都有可能</a:t>
                          </a:r>
                          <a:endParaRPr lang="zh-CN" altLang="en-US" sz="20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58160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5546890"/>
                  </p:ext>
                </p:extLst>
              </p:nvPr>
            </p:nvGraphicFramePr>
            <p:xfrm>
              <a:off x="1847528" y="1412776"/>
              <a:ext cx="8384480" cy="4755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1542">
                      <a:extLst>
                        <a:ext uri="{9D8B030D-6E8A-4147-A177-3AD203B41FA5}">
                          <a16:colId xmlns:a16="http://schemas.microsoft.com/office/drawing/2014/main" val="913879989"/>
                        </a:ext>
                      </a:extLst>
                    </a:gridCol>
                    <a:gridCol w="2874794">
                      <a:extLst>
                        <a:ext uri="{9D8B030D-6E8A-4147-A177-3AD203B41FA5}">
                          <a16:colId xmlns:a16="http://schemas.microsoft.com/office/drawing/2014/main" val="3671495553"/>
                        </a:ext>
                      </a:extLst>
                    </a:gridCol>
                    <a:gridCol w="3328144">
                      <a:extLst>
                        <a:ext uri="{9D8B030D-6E8A-4147-A177-3AD203B41FA5}">
                          <a16:colId xmlns:a16="http://schemas.microsoft.com/office/drawing/2014/main" val="95468483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" t="-1538" r="-284916" b="-1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059" t="-1538" r="-116102" b="-1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98" t="-1538" r="-366" b="-11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0640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" t="-101538" r="-284916" b="-10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059" t="-101538" r="-116102" b="-10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98" t="-101538" r="-366" b="-10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693363"/>
                      </a:ext>
                    </a:extLst>
                  </a:tr>
                  <a:tr h="397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" t="-201538" r="-284916" b="-9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059" t="-201538" r="-116102" b="-9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98" t="-201538" r="-366" b="-9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68735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" t="-301538" r="-284916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059" t="-301538" r="-116102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98" t="-301538" r="-366" b="-8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28429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" t="-395455" r="-284916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059" t="-395455" r="-116102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98" t="-395455" r="-366" b="-7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699158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" t="-503077" r="-284916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059" t="-503077" r="-116102" b="-6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98" t="-503077" r="-366" b="-6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8430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" t="-603077" r="-284916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059" t="-603077" r="-116102" b="-5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98" t="-603077" r="-366" b="-5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10279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" t="-703077" r="-284916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059" t="-703077" r="-11610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98" t="-703077" r="-366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32986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" t="-803077" r="-284916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059" t="-803077" r="-11610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98" t="-803077" r="-366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95541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" t="-903077" r="-28491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059" t="-903077" r="-116102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98" t="-903077" r="-366" b="-2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73140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" t="-1003077" r="-28491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059" t="-1003077" r="-11610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2198" t="-1003077" r="-366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904964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" t="-1103077" r="-28491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059" t="-1103077" r="-116102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 smtClean="0"/>
                            <a:t>都有可能</a:t>
                          </a:r>
                          <a:endParaRPr lang="zh-CN" altLang="en-US" sz="20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58160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3429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200" dirty="0" smtClean="0">
                    <a:solidFill>
                      <a:srgbClr val="00B050"/>
                    </a:solidFill>
                    <a:latin typeface="+mn-ea"/>
                  </a:rPr>
                  <a:t>有限闭区间上连续函数的性质</a:t>
                </a:r>
                <a:endParaRPr lang="en-US" altLang="zh-CN" sz="2200" dirty="0" smtClean="0">
                  <a:solidFill>
                    <a:srgbClr val="00B050"/>
                  </a:solidFill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 smtClean="0">
                    <a:solidFill>
                      <a:schemeClr val="tx1"/>
                    </a:solidFill>
                    <a:latin typeface="+mn-ea"/>
                  </a:rPr>
                  <a:t>在有界闭区间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+mn-ea"/>
                  </a:rPr>
                  <a:t>上连续的函数有许多重要的性质</a:t>
                </a:r>
                <a:r>
                  <a:rPr lang="en-US" altLang="zh-CN" sz="2200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+mn-ea"/>
                  </a:rPr>
                  <a:t>这些性质在理论和实践中都有重要的作用</a:t>
                </a:r>
                <a:r>
                  <a:rPr lang="en-US" altLang="zh-CN" sz="22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 smtClean="0">
                    <a:solidFill>
                      <a:schemeClr val="tx1"/>
                    </a:solidFill>
                    <a:latin typeface="+mn-ea"/>
                  </a:rPr>
                  <a:t>我们将要介绍几个常见的性质</a:t>
                </a:r>
                <a:r>
                  <a:rPr lang="en-US" altLang="zh-CN" sz="2200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+mn-ea"/>
                  </a:rPr>
                  <a:t>这些性质从几何角度非常直观</a:t>
                </a:r>
                <a:r>
                  <a:rPr lang="en-US" altLang="zh-CN" sz="2200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200" dirty="0" smtClean="0">
                    <a:solidFill>
                      <a:schemeClr val="tx1"/>
                    </a:solidFill>
                    <a:latin typeface="+mn-ea"/>
                  </a:rPr>
                  <a:t>但严格证明则需要较深的数学理论</a:t>
                </a:r>
                <a:r>
                  <a:rPr lang="en-US" altLang="zh-CN" sz="22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 smtClean="0">
                    <a:solidFill>
                      <a:srgbClr val="0000FF"/>
                    </a:solidFill>
                    <a:latin typeface="+mn-ea"/>
                  </a:rPr>
                  <a:t>定义</a:t>
                </a:r>
                <a:r>
                  <a:rPr lang="zh-CN" altLang="en-US" sz="2200" dirty="0" smtClean="0">
                    <a:latin typeface="+mn-ea"/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在区间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200" b="0" dirty="0" smtClean="0">
                    <a:latin typeface="+mn-ea"/>
                  </a:rPr>
                  <a:t> </a:t>
                </a:r>
                <a:r>
                  <a:rPr lang="zh-CN" altLang="en-US" sz="2200" b="0" dirty="0" smtClean="0">
                    <a:latin typeface="+mn-ea"/>
                  </a:rPr>
                  <a:t>上</a:t>
                </a:r>
                <a:r>
                  <a:rPr lang="en-US" altLang="zh-CN" sz="2200" b="0" dirty="0" smtClean="0">
                    <a:latin typeface="+mn-ea"/>
                  </a:rPr>
                  <a:t>(</a:t>
                </a:r>
                <a:r>
                  <a:rPr lang="zh-CN" altLang="en-US" sz="2200" b="0" dirty="0" smtClean="0">
                    <a:latin typeface="+mn-ea"/>
                  </a:rPr>
                  <a:t>内</a:t>
                </a:r>
                <a:r>
                  <a:rPr lang="en-US" altLang="zh-CN" sz="2200" b="0" dirty="0" smtClean="0">
                    <a:latin typeface="+mn-ea"/>
                  </a:rPr>
                  <a:t>)</a:t>
                </a:r>
                <a:r>
                  <a:rPr lang="zh-CN" altLang="en-US" sz="2200" b="0" dirty="0" smtClean="0">
                    <a:latin typeface="+mn-ea"/>
                  </a:rPr>
                  <a:t>有定义</a:t>
                </a:r>
                <a:r>
                  <a:rPr lang="en-US" altLang="zh-CN" sz="2200" dirty="0" smtClean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如果</a:t>
                </a:r>
                <a:endParaRPr lang="en-US" altLang="zh-CN" sz="2200" dirty="0" smtClean="0">
                  <a:latin typeface="+mn-ea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200" b="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200" b="0" i="0" dirty="0" smtClean="0"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200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200" b="0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sz="2200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sz="2200" b="0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b="0" dirty="0" smtClean="0">
                    <a:latin typeface="+mn-ea"/>
                  </a:rPr>
                  <a:t>     (</a:t>
                </a:r>
                <a:r>
                  <a:rPr lang="zh-CN" altLang="en-US" sz="2200" dirty="0">
                    <a:latin typeface="+mn-ea"/>
                  </a:rPr>
                  <a:t>或</a:t>
                </a:r>
                <a:r>
                  <a:rPr lang="zh-CN" altLang="en-US" sz="2200" dirty="0" smtClean="0">
                    <a:latin typeface="+mn-ea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b="0" dirty="0" smtClean="0">
                    <a:latin typeface="+mn-ea"/>
                  </a:rPr>
                  <a:t>),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 smtClean="0">
                    <a:latin typeface="+mn-ea"/>
                  </a:rPr>
                  <a:t>则称函数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在区间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上</a:t>
                </a:r>
                <a:r>
                  <a:rPr lang="en-US" altLang="zh-CN" sz="2200" dirty="0">
                    <a:latin typeface="+mn-ea"/>
                  </a:rPr>
                  <a:t>(</a:t>
                </a:r>
                <a:r>
                  <a:rPr lang="zh-CN" altLang="en-US" sz="2200" dirty="0">
                    <a:latin typeface="+mn-ea"/>
                  </a:rPr>
                  <a:t>内</a:t>
                </a:r>
                <a:r>
                  <a:rPr lang="en-US" altLang="zh-CN" sz="2200" dirty="0" smtClean="0">
                    <a:latin typeface="+mn-ea"/>
                  </a:rPr>
                  <a:t>)</a:t>
                </a:r>
                <a:r>
                  <a:rPr lang="zh-CN" altLang="en-US" sz="2200" dirty="0" smtClean="0">
                    <a:latin typeface="+mn-ea"/>
                  </a:rPr>
                  <a:t>有最大值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 (</a:t>
                </a:r>
                <a:r>
                  <a:rPr lang="zh-CN" altLang="en-US" sz="2200" dirty="0" smtClean="0">
                    <a:latin typeface="+mn-ea"/>
                  </a:rPr>
                  <a:t>或有最小值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), </a:t>
                </a:r>
                <a:r>
                  <a:rPr lang="zh-CN" altLang="en-US" sz="2200" dirty="0" smtClean="0">
                    <a:latin typeface="+mn-ea"/>
                  </a:rPr>
                  <a:t>记做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lim>
                        </m:limLow>
                      </m:fName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或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lim>
                        </m:limLow>
                      </m:fName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即</a:t>
                </a:r>
                <a:endParaRPr lang="en-US" altLang="zh-CN" sz="2200" dirty="0" smtClean="0">
                  <a:latin typeface="+mn-ea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lim>
                        </m:limLow>
                      </m:fName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200" dirty="0">
                    <a:latin typeface="+mn-ea"/>
                  </a:rPr>
                  <a:t> </a:t>
                </a:r>
                <a:r>
                  <a:rPr lang="en-US" altLang="zh-CN" sz="2200" dirty="0" smtClean="0">
                    <a:latin typeface="+mn-ea"/>
                  </a:rPr>
                  <a:t>     (</a:t>
                </a:r>
                <a:r>
                  <a:rPr lang="zh-CN" altLang="en-US" sz="2200" dirty="0">
                    <a:latin typeface="+mn-ea"/>
                  </a:rPr>
                  <a:t>或</a:t>
                </a:r>
                <a:r>
                  <a:rPr lang="zh-CN" altLang="en-US" sz="22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lim>
                        </m:limLow>
                      </m:fName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200" dirty="0" smtClean="0">
                    <a:latin typeface="+mn-ea"/>
                  </a:rPr>
                  <a:t>).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2500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注意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lim>
                        </m:limLow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的不同</a:t>
                </a:r>
                <a:r>
                  <a:rPr lang="en-US" altLang="zh-CN" dirty="0" smtClean="0">
                    <a:latin typeface="+mn-ea"/>
                  </a:rPr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如果存在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则必定是某一点的函数值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但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lim>
                        </m:limLow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有可能并不是某一点的函数值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即使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lim>
                        </m:limLow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+∞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如果函数存在最大值或最小值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则最大值或最小值一定是唯一的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但最大值点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或最小值点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却未必唯一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处取得最大值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处取得最小值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3682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en-US" altLang="zh-CN" dirty="0" smtClean="0">
                    <a:solidFill>
                      <a:srgbClr val="0000FF"/>
                    </a:solidFill>
                    <a:latin typeface="+mn-ea"/>
                  </a:rPr>
                  <a:t>(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最值定理</a:t>
                </a:r>
                <a:r>
                  <a:rPr lang="en-US" altLang="zh-CN" dirty="0" smtClean="0">
                    <a:solidFill>
                      <a:srgbClr val="0000FF"/>
                    </a:solidFill>
                    <a:latin typeface="+mn-ea"/>
                  </a:rPr>
                  <a:t>)</a:t>
                </a:r>
                <a:r>
                  <a:rPr lang="zh-CN" altLang="en-US" dirty="0" smtClean="0">
                    <a:latin typeface="+mn-ea"/>
                  </a:rPr>
                  <a:t> 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在有限闭区间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上连续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上一定有最大值和最小值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例如下图的函数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处取得最小值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处取得</a:t>
                </a:r>
                <a:r>
                  <a:rPr lang="zh-CN" altLang="en-US" dirty="0" smtClean="0">
                    <a:latin typeface="+mn-ea"/>
                  </a:rPr>
                  <a:t>最大值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3107668" y="3416217"/>
            <a:ext cx="5976664" cy="2583999"/>
            <a:chOff x="4223792" y="2708920"/>
            <a:chExt cx="3168352" cy="2583999"/>
          </a:xfrm>
        </p:grpSpPr>
        <p:grpSp>
          <p:nvGrpSpPr>
            <p:cNvPr id="3" name="组合 2"/>
            <p:cNvGrpSpPr/>
            <p:nvPr/>
          </p:nvGrpSpPr>
          <p:grpSpPr>
            <a:xfrm>
              <a:off x="4223792" y="2708920"/>
              <a:ext cx="3168352" cy="2583999"/>
              <a:chOff x="9192344" y="1924881"/>
              <a:chExt cx="3168352" cy="2583999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>
                <a:off x="9192344" y="4145155"/>
                <a:ext cx="288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 flipV="1">
                <a:off x="9677668" y="2348880"/>
                <a:ext cx="0" cy="216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12036715" y="3960489"/>
                    <a:ext cx="323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36715" y="3960489"/>
                    <a:ext cx="32398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9264352" y="1924881"/>
                    <a:ext cx="826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64352" y="1924881"/>
                    <a:ext cx="8266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9264352" y="4075829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64352" y="4075829"/>
                    <a:ext cx="6480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519936" y="2737717"/>
                  <a:ext cx="13681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936" y="2737717"/>
                  <a:ext cx="136815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/>
            <p:nvPr/>
          </p:nvCxnSpPr>
          <p:spPr>
            <a:xfrm>
              <a:off x="5400000" y="4284000"/>
              <a:ext cx="0" cy="648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228000" y="3168000"/>
              <a:ext cx="0" cy="176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181141" y="3913200"/>
              <a:ext cx="0" cy="1008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593237" y="3505773"/>
              <a:ext cx="0" cy="1422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 8"/>
            <p:cNvSpPr/>
            <p:nvPr/>
          </p:nvSpPr>
          <p:spPr>
            <a:xfrm>
              <a:off x="5181600" y="3153507"/>
              <a:ext cx="1413933" cy="1120435"/>
            </a:xfrm>
            <a:custGeom>
              <a:avLst/>
              <a:gdLst>
                <a:gd name="connsiteX0" fmla="*/ 0 w 1413933"/>
                <a:gd name="connsiteY0" fmla="*/ 745393 h 1120435"/>
                <a:gd name="connsiteX1" fmla="*/ 300567 w 1413933"/>
                <a:gd name="connsiteY1" fmla="*/ 1088293 h 1120435"/>
                <a:gd name="connsiteX2" fmla="*/ 948267 w 1413933"/>
                <a:gd name="connsiteY2" fmla="*/ 34193 h 1120435"/>
                <a:gd name="connsiteX3" fmla="*/ 1413933 w 1413933"/>
                <a:gd name="connsiteY3" fmla="*/ 360160 h 112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3933" h="1120435">
                  <a:moveTo>
                    <a:pt x="0" y="745393"/>
                  </a:moveTo>
                  <a:cubicBezTo>
                    <a:pt x="71261" y="976109"/>
                    <a:pt x="142523" y="1206826"/>
                    <a:pt x="300567" y="1088293"/>
                  </a:cubicBezTo>
                  <a:cubicBezTo>
                    <a:pt x="458611" y="969760"/>
                    <a:pt x="762706" y="155548"/>
                    <a:pt x="948267" y="34193"/>
                  </a:cubicBezTo>
                  <a:cubicBezTo>
                    <a:pt x="1133828" y="-87162"/>
                    <a:pt x="1273880" y="136499"/>
                    <a:pt x="1413933" y="36016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101453" y="4868666"/>
                  <a:ext cx="1956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453" y="4868666"/>
                  <a:ext cx="195695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167935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定义</a:t>
                </a:r>
                <a:r>
                  <a:rPr lang="zh-CN" altLang="en-US" dirty="0" smtClean="0">
                    <a:latin typeface="+mn-ea"/>
                  </a:rPr>
                  <a:t> 如果函数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在开区间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ea"/>
                  </a:rPr>
                  <a:t> 内的每一个点都连续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则称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B050"/>
                    </a:solidFill>
                    <a:latin typeface="+mn-ea"/>
                  </a:rPr>
                  <a:t> 内连续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或称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上</a:t>
                </a:r>
                <a:r>
                  <a:rPr lang="zh-CN" altLang="en-US" dirty="0">
                    <a:latin typeface="+mn-ea"/>
                  </a:rPr>
                  <a:t>的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连续函数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如果函数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内连续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且在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处左连续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处右连续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</a:t>
                </a:r>
                <a:r>
                  <a:rPr lang="zh-CN" altLang="en-US" dirty="0">
                    <a:latin typeface="+mn-ea"/>
                  </a:rPr>
                  <a:t>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rgbClr val="00B050"/>
                    </a:solidFill>
                    <a:latin typeface="+mn-ea"/>
                  </a:rPr>
                  <a:t> 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上连续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或称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上的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连续函数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类似地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我们可以定义在半开半闭区间上的连续性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从图像上看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连续函数的图像是一条连续不断的曲线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 </a:t>
                </a:r>
                <a:r>
                  <a:rPr lang="zh-CN" altLang="en-US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对任意实数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均成立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上的连续函数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1720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推论</a:t>
                </a:r>
                <a:r>
                  <a:rPr lang="en-US" altLang="zh-CN" dirty="0" smtClean="0">
                    <a:solidFill>
                      <a:srgbClr val="0000FF"/>
                    </a:solidFill>
                    <a:latin typeface="+mn-ea"/>
                  </a:rPr>
                  <a:t>(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有界定理</a:t>
                </a:r>
                <a:r>
                  <a:rPr lang="en-US" altLang="zh-CN" dirty="0" smtClean="0">
                    <a:solidFill>
                      <a:srgbClr val="0000FF"/>
                    </a:solidFill>
                    <a:latin typeface="+mn-ea"/>
                  </a:rPr>
                  <a:t>)</a:t>
                </a:r>
                <a:r>
                  <a:rPr lang="zh-CN" altLang="en-US" dirty="0" smtClean="0">
                    <a:latin typeface="+mn-ea"/>
                  </a:rPr>
                  <a:t> 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在有限闭区间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上连续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上有界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对于开区间内的连续函数或闭区间上不连续的函数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这些结论不一定成立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内连续但无界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也无最大值或最小值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−∞,∞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内</a:t>
                </a:r>
                <a:r>
                  <a:rPr lang="zh-CN" altLang="en-US" dirty="0">
                    <a:latin typeface="+mn-ea"/>
                  </a:rPr>
                  <a:t>连续但无界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无</a:t>
                </a:r>
                <a:r>
                  <a:rPr lang="zh-CN" altLang="en-US" dirty="0">
                    <a:latin typeface="+mn-ea"/>
                  </a:rPr>
                  <a:t>最大</a:t>
                </a:r>
                <a:r>
                  <a:rPr lang="zh-CN" altLang="en-US" dirty="0" smtClean="0">
                    <a:latin typeface="+mn-ea"/>
                  </a:rPr>
                  <a:t>值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最小值为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>
                    <a:latin typeface="+mn-ea"/>
                  </a:rPr>
                  <a:t> 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≤1,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≠0;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上不连续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无</a:t>
                </a:r>
                <a:r>
                  <a:rPr lang="zh-CN" altLang="en-US" dirty="0">
                    <a:latin typeface="+mn-ea"/>
                  </a:rPr>
                  <a:t>界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无</a:t>
                </a:r>
                <a:r>
                  <a:rPr lang="zh-CN" altLang="en-US" dirty="0" smtClean="0">
                    <a:latin typeface="+mn-ea"/>
                  </a:rPr>
                  <a:t>最大值或最小值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745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200" dirty="0" smtClean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en-US" altLang="zh-CN" sz="2200" dirty="0" smtClean="0">
                    <a:solidFill>
                      <a:srgbClr val="0000FF"/>
                    </a:solidFill>
                    <a:latin typeface="+mn-ea"/>
                  </a:rPr>
                  <a:t>(</a:t>
                </a:r>
                <a:r>
                  <a:rPr lang="zh-CN" altLang="en-US" sz="2200" dirty="0" smtClean="0">
                    <a:solidFill>
                      <a:srgbClr val="0000FF"/>
                    </a:solidFill>
                    <a:latin typeface="+mn-ea"/>
                  </a:rPr>
                  <a:t>介值定理</a:t>
                </a:r>
                <a:r>
                  <a:rPr lang="en-US" altLang="zh-CN" sz="2200" dirty="0" smtClean="0">
                    <a:solidFill>
                      <a:srgbClr val="0000FF"/>
                    </a:solidFill>
                    <a:latin typeface="+mn-ea"/>
                  </a:rPr>
                  <a:t>)</a:t>
                </a:r>
                <a:r>
                  <a:rPr lang="zh-CN" altLang="en-US" sz="2200" dirty="0" smtClean="0">
                    <a:latin typeface="+mn-ea"/>
                  </a:rPr>
                  <a:t> 如果函数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在有限闭区间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上连续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 介于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之间</a:t>
                </a:r>
                <a:r>
                  <a:rPr lang="en-US" altLang="zh-CN" sz="2200" dirty="0" smtClean="0">
                    <a:latin typeface="+mn-ea"/>
                  </a:rPr>
                  <a:t>,</a:t>
                </a:r>
                <a:r>
                  <a:rPr lang="zh-CN" altLang="en-US" sz="2200" dirty="0" smtClean="0">
                    <a:latin typeface="+mn-ea"/>
                  </a:rPr>
                  <a:t> 则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.</a:t>
                </a:r>
                <a:endParaRPr lang="en-US" altLang="zh-CN" sz="2200" dirty="0">
                  <a:solidFill>
                    <a:srgbClr val="0000FF"/>
                  </a:solidFill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200" dirty="0" smtClean="0">
                    <a:solidFill>
                      <a:srgbClr val="0000FF"/>
                    </a:solidFill>
                    <a:latin typeface="+mn-ea"/>
                  </a:rPr>
                  <a:t>推论</a:t>
                </a:r>
                <a:r>
                  <a:rPr lang="zh-CN" altLang="en-US" sz="2200" dirty="0" smtClean="0">
                    <a:latin typeface="+mn-ea"/>
                  </a:rPr>
                  <a:t> </a:t>
                </a:r>
                <a:r>
                  <a:rPr lang="zh-CN" altLang="en-US" sz="2200" dirty="0">
                    <a:latin typeface="+mn-ea"/>
                  </a:rPr>
                  <a:t>如果函数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>
                    <a:latin typeface="+mn-ea"/>
                  </a:rPr>
                  <a:t> </a:t>
                </a:r>
                <a:r>
                  <a:rPr lang="zh-CN" altLang="en-US" sz="2200" dirty="0">
                    <a:latin typeface="+mn-ea"/>
                  </a:rPr>
                  <a:t>在有限闭区间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200" dirty="0">
                    <a:latin typeface="+mn-ea"/>
                  </a:rPr>
                  <a:t> </a:t>
                </a:r>
                <a:r>
                  <a:rPr lang="zh-CN" altLang="en-US" sz="2200" dirty="0">
                    <a:latin typeface="+mn-ea"/>
                  </a:rPr>
                  <a:t>上连续</a:t>
                </a:r>
                <a:r>
                  <a:rPr lang="en-US" altLang="zh-CN" sz="2200" dirty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为最大值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为最小值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,</a:t>
                </a:r>
                <a:r>
                  <a:rPr lang="zh-CN" altLang="en-US" sz="2200" dirty="0" smtClean="0">
                    <a:latin typeface="+mn-ea"/>
                  </a:rPr>
                  <a:t> </a:t>
                </a:r>
                <a:r>
                  <a:rPr lang="zh-CN" altLang="en-US" sz="2200" dirty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介于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之间使得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200" dirty="0" smtClean="0">
                    <a:solidFill>
                      <a:srgbClr val="0000FF"/>
                    </a:solidFill>
                    <a:latin typeface="+mn-ea"/>
                  </a:rPr>
                  <a:t>推论</a:t>
                </a:r>
                <a:r>
                  <a:rPr lang="zh-CN" altLang="en-US" sz="2200" dirty="0" smtClean="0">
                    <a:latin typeface="+mn-ea"/>
                  </a:rPr>
                  <a:t> 如果</a:t>
                </a:r>
                <a:r>
                  <a:rPr lang="zh-CN" altLang="en-US" sz="2200" dirty="0">
                    <a:latin typeface="+mn-ea"/>
                  </a:rPr>
                  <a:t>函数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>
                    <a:latin typeface="+mn-ea"/>
                  </a:rPr>
                  <a:t> </a:t>
                </a:r>
                <a:r>
                  <a:rPr lang="zh-CN" altLang="en-US" sz="2200" dirty="0">
                    <a:latin typeface="+mn-ea"/>
                  </a:rPr>
                  <a:t>在有限闭区间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200" dirty="0">
                    <a:latin typeface="+mn-ea"/>
                  </a:rPr>
                  <a:t> </a:t>
                </a:r>
                <a:r>
                  <a:rPr lang="zh-CN" altLang="en-US" sz="2200" dirty="0">
                    <a:latin typeface="+mn-ea"/>
                  </a:rPr>
                  <a:t>上连续</a:t>
                </a:r>
                <a:r>
                  <a:rPr lang="en-US" altLang="zh-CN" sz="2200" dirty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则它的值域也是有限闭区间</a:t>
                </a:r>
                <a:r>
                  <a:rPr lang="en-US" altLang="zh-CN" sz="2200" dirty="0" smtClean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组合 69"/>
          <p:cNvGrpSpPr/>
          <p:nvPr/>
        </p:nvGrpSpPr>
        <p:grpSpPr>
          <a:xfrm>
            <a:off x="3143671" y="3288475"/>
            <a:ext cx="5940661" cy="2588797"/>
            <a:chOff x="3143671" y="3288475"/>
            <a:chExt cx="5940661" cy="2588797"/>
          </a:xfrm>
        </p:grpSpPr>
        <p:grpSp>
          <p:nvGrpSpPr>
            <p:cNvPr id="18" name="组合 17"/>
            <p:cNvGrpSpPr/>
            <p:nvPr/>
          </p:nvGrpSpPr>
          <p:grpSpPr>
            <a:xfrm>
              <a:off x="3143671" y="3288475"/>
              <a:ext cx="5940661" cy="2588797"/>
              <a:chOff x="9211430" y="1856364"/>
              <a:chExt cx="3149266" cy="2588797"/>
            </a:xfrm>
          </p:grpSpPr>
          <p:cxnSp>
            <p:nvCxnSpPr>
              <p:cNvPr id="26" name="直接箭头连接符 25"/>
              <p:cNvCxnSpPr/>
              <p:nvPr/>
            </p:nvCxnSpPr>
            <p:spPr>
              <a:xfrm>
                <a:off x="9491508" y="4145155"/>
                <a:ext cx="2519133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flipV="1">
                <a:off x="9677668" y="2009672"/>
                <a:ext cx="0" cy="2376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12036715" y="3960489"/>
                    <a:ext cx="323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36715" y="3960489"/>
                    <a:ext cx="32398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9211430" y="1856364"/>
                    <a:ext cx="826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11430" y="1856364"/>
                    <a:ext cx="8266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9264352" y="4075829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文本框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64352" y="4075829"/>
                    <a:ext cx="6480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6384033" y="3413995"/>
                  <a:ext cx="11013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033" y="3413995"/>
                  <a:ext cx="110139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任意多边形 32"/>
            <p:cNvSpPr/>
            <p:nvPr/>
          </p:nvSpPr>
          <p:spPr>
            <a:xfrm>
              <a:off x="4899659" y="3828695"/>
              <a:ext cx="2677643" cy="1058506"/>
            </a:xfrm>
            <a:custGeom>
              <a:avLst/>
              <a:gdLst>
                <a:gd name="connsiteX0" fmla="*/ 0 w 2435860"/>
                <a:gd name="connsiteY0" fmla="*/ 712020 h 1058506"/>
                <a:gd name="connsiteX1" fmla="*/ 335280 w 2435860"/>
                <a:gd name="connsiteY1" fmla="*/ 1049840 h 1058506"/>
                <a:gd name="connsiteX2" fmla="*/ 919480 w 2435860"/>
                <a:gd name="connsiteY2" fmla="*/ 397060 h 1058506"/>
                <a:gd name="connsiteX3" fmla="*/ 1407160 w 2435860"/>
                <a:gd name="connsiteY3" fmla="*/ 595180 h 1058506"/>
                <a:gd name="connsiteX4" fmla="*/ 1879600 w 2435860"/>
                <a:gd name="connsiteY4" fmla="*/ 13520 h 1058506"/>
                <a:gd name="connsiteX5" fmla="*/ 2435860 w 2435860"/>
                <a:gd name="connsiteY5" fmla="*/ 242120 h 105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5860" h="1058506">
                  <a:moveTo>
                    <a:pt x="0" y="712020"/>
                  </a:moveTo>
                  <a:cubicBezTo>
                    <a:pt x="91016" y="907176"/>
                    <a:pt x="182033" y="1102333"/>
                    <a:pt x="335280" y="1049840"/>
                  </a:cubicBezTo>
                  <a:cubicBezTo>
                    <a:pt x="488527" y="997347"/>
                    <a:pt x="740833" y="472837"/>
                    <a:pt x="919480" y="397060"/>
                  </a:cubicBezTo>
                  <a:cubicBezTo>
                    <a:pt x="1098127" y="321283"/>
                    <a:pt x="1247140" y="659103"/>
                    <a:pt x="1407160" y="595180"/>
                  </a:cubicBezTo>
                  <a:cubicBezTo>
                    <a:pt x="1567180" y="531257"/>
                    <a:pt x="1708150" y="72363"/>
                    <a:pt x="1879600" y="13520"/>
                  </a:cubicBezTo>
                  <a:cubicBezTo>
                    <a:pt x="2051050" y="-45323"/>
                    <a:pt x="2243455" y="98398"/>
                    <a:pt x="2435860" y="24212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439468" y="3861048"/>
            <a:ext cx="5005981" cy="2033791"/>
            <a:chOff x="3439468" y="3915489"/>
            <a:chExt cx="5005981" cy="2033791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4898334" y="4631099"/>
              <a:ext cx="0" cy="1008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572225" y="4144822"/>
              <a:ext cx="0" cy="149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4753918" y="5579948"/>
                  <a:ext cx="36915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</m:t>
                        </m:r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918" y="5579948"/>
                  <a:ext cx="369153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接连接符 57"/>
            <p:cNvCxnSpPr/>
            <p:nvPr/>
          </p:nvCxnSpPr>
          <p:spPr>
            <a:xfrm>
              <a:off x="4019960" y="4136888"/>
              <a:ext cx="35388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4023008" y="4599940"/>
              <a:ext cx="8748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3439468" y="3915489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altLang="zh-CN" b="0" i="1" dirty="0" smtClean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468" y="3915489"/>
                  <a:ext cx="36004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085" r="-47458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3439468" y="440993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altLang="zh-CN" b="0" i="1" dirty="0" smtClean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468" y="4409935"/>
                  <a:ext cx="36004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085" r="-49153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组合 66"/>
          <p:cNvGrpSpPr/>
          <p:nvPr/>
        </p:nvGrpSpPr>
        <p:grpSpPr>
          <a:xfrm>
            <a:off x="3674730" y="3625201"/>
            <a:ext cx="3529437" cy="2252071"/>
            <a:chOff x="3674730" y="3682369"/>
            <a:chExt cx="3529437" cy="2252071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201433" y="4958719"/>
              <a:ext cx="0" cy="69120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021940" y="3901139"/>
              <a:ext cx="0" cy="173880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023008" y="4946248"/>
              <a:ext cx="1188000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020468" y="3889876"/>
              <a:ext cx="2998800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3674730" y="3682369"/>
                  <a:ext cx="36004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altLang="zh-CN" b="0" i="1" dirty="0" smtClean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4730" y="3682369"/>
                  <a:ext cx="36004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6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3674730" y="4763537"/>
                  <a:ext cx="36004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b="0" i="1" dirty="0" smtClean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4730" y="4763537"/>
                  <a:ext cx="36004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5033281" y="5565108"/>
                  <a:ext cx="36004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i="1" dirty="0" smtClean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81" y="5565108"/>
                  <a:ext cx="36004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6844127" y="5565108"/>
                  <a:ext cx="36004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i="1" dirty="0" smtClean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127" y="5565108"/>
                  <a:ext cx="360040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695" b="-1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组合 67"/>
          <p:cNvGrpSpPr/>
          <p:nvPr/>
        </p:nvGrpSpPr>
        <p:grpSpPr>
          <a:xfrm>
            <a:off x="3674730" y="4077072"/>
            <a:ext cx="3271711" cy="1809977"/>
            <a:chOff x="3674730" y="4138485"/>
            <a:chExt cx="3271711" cy="1809977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6134988" y="4347324"/>
              <a:ext cx="0" cy="1296000"/>
            </a:xfrm>
            <a:prstGeom prst="line">
              <a:avLst/>
            </a:prstGeom>
            <a:ln w="12700">
              <a:solidFill>
                <a:srgbClr val="0099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606024" y="4344928"/>
              <a:ext cx="0" cy="1296000"/>
            </a:xfrm>
            <a:prstGeom prst="line">
              <a:avLst/>
            </a:prstGeom>
            <a:ln w="12700">
              <a:solidFill>
                <a:srgbClr val="0099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836796" y="4339848"/>
              <a:ext cx="0" cy="1296000"/>
            </a:xfrm>
            <a:prstGeom prst="line">
              <a:avLst/>
            </a:prstGeom>
            <a:ln w="12700">
              <a:solidFill>
                <a:srgbClr val="0099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025684" y="4339704"/>
              <a:ext cx="2574000" cy="0"/>
            </a:xfrm>
            <a:prstGeom prst="line">
              <a:avLst/>
            </a:prstGeom>
            <a:ln w="12700">
              <a:solidFill>
                <a:srgbClr val="0099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3674730" y="4138485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zh-CN" b="0" i="1" dirty="0" smtClean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4730" y="4138485"/>
                  <a:ext cx="36004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5557765" y="5579130"/>
                  <a:ext cx="13886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765" y="5579130"/>
                  <a:ext cx="138867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2875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推论</a:t>
                </a:r>
                <a:r>
                  <a:rPr lang="en-US" altLang="zh-CN" dirty="0" smtClean="0">
                    <a:solidFill>
                      <a:srgbClr val="0000FF"/>
                    </a:solidFill>
                    <a:latin typeface="+mn-ea"/>
                  </a:rPr>
                  <a:t>(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零点定理</a:t>
                </a:r>
                <a:r>
                  <a:rPr lang="en-US" altLang="zh-CN" dirty="0">
                    <a:solidFill>
                      <a:srgbClr val="0000FF"/>
                    </a:solidFill>
                    <a:latin typeface="+mn-ea"/>
                  </a:rPr>
                  <a:t>)</a:t>
                </a:r>
                <a:r>
                  <a:rPr lang="zh-CN" altLang="en-US" dirty="0">
                    <a:latin typeface="+mn-ea"/>
                  </a:rPr>
                  <a:t> 如果函数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在有限闭区间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上连续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且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从图像上看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如果连续的曲线的两个端点分别位于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轴的上下侧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则该曲线与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轴至少有一个交点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如果这个曲线是连续函数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的图像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则这是说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在开区间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内至少有一个根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更常见的情形是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3183967" y="3573016"/>
            <a:ext cx="5824066" cy="2884887"/>
            <a:chOff x="3260266" y="3333329"/>
            <a:chExt cx="5824066" cy="1809516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3672000" y="4277631"/>
              <a:ext cx="475200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4019960" y="3426717"/>
              <a:ext cx="0" cy="171612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8473186" y="4092965"/>
                  <a:ext cx="6111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3186" y="4092965"/>
                  <a:ext cx="61114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588085" y="3333329"/>
                  <a:ext cx="504057" cy="231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085" y="3333329"/>
                  <a:ext cx="504057" cy="231660"/>
                </a:xfrm>
                <a:prstGeom prst="rect">
                  <a:avLst/>
                </a:prstGeom>
                <a:blipFill>
                  <a:blip r:embed="rId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3260266" y="4255051"/>
                  <a:ext cx="12224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0266" y="4255051"/>
                  <a:ext cx="122249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6373152" y="3543560"/>
                  <a:ext cx="11013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3152" y="3543560"/>
                  <a:ext cx="110139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任意多边形 5"/>
            <p:cNvSpPr/>
            <p:nvPr/>
          </p:nvSpPr>
          <p:spPr>
            <a:xfrm>
              <a:off x="4899659" y="3828695"/>
              <a:ext cx="2677643" cy="1058506"/>
            </a:xfrm>
            <a:custGeom>
              <a:avLst/>
              <a:gdLst>
                <a:gd name="connsiteX0" fmla="*/ 0 w 2435860"/>
                <a:gd name="connsiteY0" fmla="*/ 712020 h 1058506"/>
                <a:gd name="connsiteX1" fmla="*/ 335280 w 2435860"/>
                <a:gd name="connsiteY1" fmla="*/ 1049840 h 1058506"/>
                <a:gd name="connsiteX2" fmla="*/ 919480 w 2435860"/>
                <a:gd name="connsiteY2" fmla="*/ 397060 h 1058506"/>
                <a:gd name="connsiteX3" fmla="*/ 1407160 w 2435860"/>
                <a:gd name="connsiteY3" fmla="*/ 595180 h 1058506"/>
                <a:gd name="connsiteX4" fmla="*/ 1879600 w 2435860"/>
                <a:gd name="connsiteY4" fmla="*/ 13520 h 1058506"/>
                <a:gd name="connsiteX5" fmla="*/ 2435860 w 2435860"/>
                <a:gd name="connsiteY5" fmla="*/ 242120 h 105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5860" h="1058506">
                  <a:moveTo>
                    <a:pt x="0" y="712020"/>
                  </a:moveTo>
                  <a:cubicBezTo>
                    <a:pt x="91016" y="907176"/>
                    <a:pt x="182033" y="1102333"/>
                    <a:pt x="335280" y="1049840"/>
                  </a:cubicBezTo>
                  <a:cubicBezTo>
                    <a:pt x="488527" y="997347"/>
                    <a:pt x="740833" y="472837"/>
                    <a:pt x="919480" y="397060"/>
                  </a:cubicBezTo>
                  <a:cubicBezTo>
                    <a:pt x="1098127" y="321283"/>
                    <a:pt x="1247140" y="659103"/>
                    <a:pt x="1407160" y="595180"/>
                  </a:cubicBezTo>
                  <a:cubicBezTo>
                    <a:pt x="1567180" y="531257"/>
                    <a:pt x="1708150" y="72363"/>
                    <a:pt x="1879600" y="13520"/>
                  </a:cubicBezTo>
                  <a:cubicBezTo>
                    <a:pt x="2051050" y="-45323"/>
                    <a:pt x="2243455" y="98398"/>
                    <a:pt x="2435860" y="24212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898334" y="4288333"/>
              <a:ext cx="0" cy="252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572225" y="4090381"/>
              <a:ext cx="0" cy="194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4654203" y="4226897"/>
                  <a:ext cx="36915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</m:t>
                        </m:r>
                        <m:r>
                          <a:rPr lang="en-US" altLang="zh-CN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203" y="4226897"/>
                  <a:ext cx="369153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/>
            <p:cNvCxnSpPr/>
            <p:nvPr/>
          </p:nvCxnSpPr>
          <p:spPr>
            <a:xfrm>
              <a:off x="4019960" y="4082447"/>
              <a:ext cx="35388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4023008" y="4545499"/>
              <a:ext cx="8748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439468" y="3861048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altLang="zh-CN" b="0" i="1" dirty="0" smtClean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468" y="3861048"/>
                  <a:ext cx="36004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085" r="-474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3431704" y="442782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altLang="zh-CN" b="0" i="1" dirty="0" smtClean="0">
                    <a:solidFill>
                      <a:schemeClr val="accent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04" y="4427820"/>
                  <a:ext cx="36004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085" r="-491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5552938" y="4277631"/>
                  <a:ext cx="13886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938" y="4277631"/>
                  <a:ext cx="138867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0409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200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sz="2200" dirty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证明方程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内有解</a:t>
                </a:r>
                <a:r>
                  <a:rPr lang="en-US" altLang="zh-CN" sz="2200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 smtClean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sz="2200" dirty="0" smtClean="0">
                    <a:latin typeface="+mn-ea"/>
                  </a:rPr>
                  <a:t> 令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则它在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200" dirty="0" smtClean="0">
                    <a:latin typeface="+mn-ea"/>
                  </a:rPr>
                  <a:t> 上连续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=−1&lt;0,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由零点定理知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200" dirty="0" smtClean="0">
                    <a:latin typeface="+mn-ea"/>
                  </a:rPr>
                  <a:t> 使得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200" dirty="0">
                    <a:latin typeface="+mn-ea"/>
                  </a:rPr>
                  <a:t> </a:t>
                </a:r>
                <a:r>
                  <a:rPr lang="zh-CN" altLang="en-US" sz="2200" dirty="0">
                    <a:latin typeface="+mn-ea"/>
                  </a:rPr>
                  <a:t>内有解</a:t>
                </a:r>
                <a:r>
                  <a:rPr lang="en-US" altLang="zh-CN" sz="2200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是单调递增函数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因此这个零点是唯一的</a:t>
                </a:r>
                <a:r>
                  <a:rPr lang="en-US" altLang="zh-CN" sz="2200" dirty="0" smtClean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我们可以用计算器快速求得这个解的近似值</a:t>
                </a:r>
                <a:r>
                  <a:rPr lang="en-US" altLang="zh-CN" sz="2200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 smtClean="0">
                    <a:latin typeface="+mn-ea"/>
                  </a:rPr>
                  <a:t>我们随便从一个值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开始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sz="2200" dirty="0" smtClean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则</a:t>
                </a:r>
                <a:endParaRPr lang="en-US" altLang="zh-CN" sz="2200" dirty="0" smtClean="0">
                  <a:latin typeface="+mn-ea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func>
                            <m:func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≤2⋅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b="0" dirty="0" smtClean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归纳可知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从而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},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是单调有界数列</a:t>
                </a:r>
                <a:r>
                  <a:rPr lang="en-US" altLang="zh-CN" sz="2200" dirty="0" smtClean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设它们的极限是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则由递推公式两边同时取极限可知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altLang="zh-CN" sz="2200" dirty="0" smtClean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同理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由和差化积可知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 r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5285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200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sz="2200" dirty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证明</a:t>
                </a:r>
                <a:r>
                  <a:rPr lang="zh-CN" altLang="en-US" sz="2200" dirty="0">
                    <a:latin typeface="+mn-ea"/>
                  </a:rPr>
                  <a:t>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200" dirty="0">
                    <a:latin typeface="+mn-ea"/>
                  </a:rPr>
                  <a:t> 内有解</a:t>
                </a:r>
                <a:r>
                  <a:rPr lang="en-US" altLang="zh-CN" sz="2200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sz="2200" dirty="0">
                    <a:latin typeface="+mn-ea"/>
                  </a:rPr>
                  <a:t> 令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, </a:t>
                </a:r>
                <a:r>
                  <a:rPr lang="zh-CN" altLang="en-US" sz="2200" dirty="0">
                    <a:latin typeface="+mn-ea"/>
                  </a:rPr>
                  <a:t>则它在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200" dirty="0">
                    <a:latin typeface="+mn-ea"/>
                  </a:rPr>
                  <a:t> 上连续</a:t>
                </a:r>
                <a:r>
                  <a:rPr lang="en-US" altLang="zh-CN" sz="22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=1&gt;0,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=−2&lt;0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由</a:t>
                </a:r>
                <a:r>
                  <a:rPr lang="zh-CN" altLang="en-US" sz="2200" dirty="0">
                    <a:latin typeface="+mn-ea"/>
                  </a:rPr>
                  <a:t>零点定理</a:t>
                </a:r>
                <a:r>
                  <a:rPr lang="zh-CN" altLang="en-US" sz="2200" dirty="0" smtClean="0">
                    <a:latin typeface="+mn-ea"/>
                  </a:rPr>
                  <a:t>知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 使得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 smtClean="0">
                    <a:latin typeface="+mn-ea"/>
                  </a:rPr>
                  <a:t>对于连续函数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我们可以利用二分法来逼近函数的零点</a:t>
                </a:r>
                <a:r>
                  <a:rPr lang="en-US" altLang="zh-CN" sz="2200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 smtClean="0">
                    <a:latin typeface="+mn-ea"/>
                  </a:rPr>
                  <a:t>不妨设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+mn-ea"/>
                  </a:rPr>
                  <a:t> 满足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&lt;0,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; </a:t>
                </a:r>
                <a:r>
                  <a:rPr lang="zh-CN" altLang="en-US" sz="2200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, </a:t>
                </a:r>
                <a:r>
                  <a:rPr lang="zh-CN" altLang="en-US" sz="2200" dirty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200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 smtClean="0">
                    <a:latin typeface="+mn-ea"/>
                  </a:rPr>
                  <a:t>我们递归地构造处</a:t>
                </a:r>
                <a:r>
                  <a:rPr lang="zh-CN" altLang="en-US" sz="2200" dirty="0">
                    <a:latin typeface="+mn-ea"/>
                  </a:rPr>
                  <a:t>一</a:t>
                </a:r>
                <a:r>
                  <a:rPr lang="zh-CN" altLang="en-US" sz="2200" dirty="0" smtClean="0">
                    <a:latin typeface="+mn-ea"/>
                  </a:rPr>
                  <a:t>串单增有界数列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和单减有界数列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因此二者极限存在</a:t>
                </a:r>
                <a:r>
                  <a:rPr lang="en-US" altLang="zh-CN" sz="2200" dirty="0" smtClean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由于二者之差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趋于零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因此二者极限相同</a:t>
                </a:r>
                <a:r>
                  <a:rPr lang="en-US" altLang="zh-CN" sz="2200" dirty="0" smtClean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可以证明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这个极限是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的零点</a:t>
                </a:r>
                <a:r>
                  <a:rPr lang="en-US" altLang="zh-CN" sz="2200" dirty="0" smtClean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9757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200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sz="2200" dirty="0" smtClean="0">
                    <a:latin typeface="+mn-ea"/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+mn-ea"/>
                  </a:rPr>
                  <a:t> 上连续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证明在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latin typeface="+mn-ea"/>
                  </a:rPr>
                  <a:t> 上至少存在一点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 使得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200" dirty="0" smtClean="0">
                    <a:solidFill>
                      <a:srgbClr val="0000FF"/>
                    </a:solidFill>
                    <a:latin typeface="+mn-ea"/>
                  </a:rPr>
                  <a:t>分析</a:t>
                </a:r>
                <a:r>
                  <a:rPr lang="zh-CN" altLang="en-US" sz="2200" dirty="0" smtClean="0">
                    <a:latin typeface="+mn-ea"/>
                  </a:rPr>
                  <a:t> 这种问题一般条件为一个连续函数满足某些性质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然后证明存在一个点满足一个等式</a:t>
                </a:r>
                <a:r>
                  <a:rPr lang="en-US" altLang="zh-CN" sz="2200" dirty="0" smtClean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我们从结论构造一个辅助函数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将其变成找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200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200" b="0" dirty="0" smtClean="0">
                    <a:latin typeface="Cambria Math" panose="02040503050406030204" pitchFamily="18" charset="0"/>
                  </a:rPr>
                  <a:t>零点的问题</a:t>
                </a:r>
                <a:r>
                  <a:rPr lang="en-US" altLang="zh-CN" sz="2200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200" dirty="0" smtClean="0">
                    <a:latin typeface="Cambria Math" panose="02040503050406030204" pitchFamily="18" charset="0"/>
                  </a:rPr>
                  <a:t>然后利用条件验证 </a:t>
                </a:r>
                <a:r>
                  <a:rPr lang="en-US" altLang="zh-CN" sz="2200" dirty="0" smtClean="0">
                    <a:latin typeface="Cambria Math" panose="020405030504060302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200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200" b="0" dirty="0" smtClean="0">
                    <a:latin typeface="Cambria Math" panose="02040503050406030204" pitchFamily="18" charset="0"/>
                  </a:rPr>
                  <a:t>在一个闭区间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200" b="0" dirty="0" smtClean="0">
                    <a:latin typeface="Cambria Math" panose="02040503050406030204" pitchFamily="18" charset="0"/>
                  </a:rPr>
                  <a:t> 上连续</a:t>
                </a:r>
                <a:r>
                  <a:rPr lang="en-US" altLang="zh-CN" sz="2200" b="0" dirty="0" smtClean="0">
                    <a:latin typeface="Cambria Math" panose="02040503050406030204" pitchFamily="18" charset="0"/>
                  </a:rPr>
                  <a:t>; (2)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sz="2200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200" dirty="0" smtClean="0">
                    <a:latin typeface="Cambria Math" panose="02040503050406030204" pitchFamily="18" charset="0"/>
                  </a:rPr>
                  <a:t>当等号成立时</a:t>
                </a:r>
                <a:r>
                  <a:rPr lang="en-US" altLang="zh-CN" sz="220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sz="2200" dirty="0" smtClean="0">
                    <a:latin typeface="Cambria Math" panose="02040503050406030204" pitchFamily="18" charset="0"/>
                  </a:rPr>
                  <a:t>我们还需要单独讨论下</a:t>
                </a:r>
                <a:r>
                  <a:rPr lang="en-US" altLang="zh-CN" sz="2200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sz="2200" b="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200" dirty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sz="2200" dirty="0">
                    <a:latin typeface="+mn-ea"/>
                  </a:rPr>
                  <a:t> 令</a:t>
                </a:r>
                <a:r>
                  <a:rPr lang="zh-CN" altLang="en-US" sz="22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则它在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200" dirty="0">
                    <a:latin typeface="+mn-ea"/>
                  </a:rPr>
                  <a:t> 上</a:t>
                </a:r>
                <a:r>
                  <a:rPr lang="zh-CN" altLang="en-US" sz="2200" dirty="0" smtClean="0">
                    <a:latin typeface="+mn-ea"/>
                  </a:rPr>
                  <a:t>连续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且</a:t>
                </a:r>
                <a:endParaRPr lang="en-US" altLang="zh-CN" sz="2200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−1=−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200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则取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即可</a:t>
                </a:r>
                <a:r>
                  <a:rPr lang="en-US" altLang="zh-CN" sz="22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200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≠0,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从而由零点定理知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 使得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468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上连续</a:t>
                </a:r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证明</a:t>
                </a:r>
                <a:r>
                  <a:rPr lang="zh-CN" altLang="en-US" dirty="0">
                    <a:latin typeface="+mn-ea"/>
                  </a:rPr>
                  <a:t>存在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>
                    <a:latin typeface="+mn-ea"/>
                  </a:rPr>
                  <a:t> 令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则它在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上连续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且</a:t>
                </a:r>
                <a:endParaRPr lang="en-US" altLang="zh-CN" dirty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即可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≠0,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从而由零点定理知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∈(0,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618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200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sz="2200" dirty="0" smtClean="0">
                    <a:latin typeface="+mn-ea"/>
                  </a:rPr>
                  <a:t> 一名游客去黄山二日游</a:t>
                </a:r>
                <a:r>
                  <a:rPr lang="en-US" altLang="zh-CN" sz="2200" dirty="0" smtClean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第一天早上</a:t>
                </a:r>
                <a:r>
                  <a:rPr lang="en-US" altLang="zh-CN" sz="2200" dirty="0" smtClean="0">
                    <a:latin typeface="+mn-ea"/>
                  </a:rPr>
                  <a:t>8:00</a:t>
                </a:r>
                <a:r>
                  <a:rPr lang="zh-CN" altLang="en-US" sz="2200" dirty="0" smtClean="0">
                    <a:latin typeface="+mn-ea"/>
                  </a:rPr>
                  <a:t>从山脚出发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经过</a:t>
                </a:r>
                <a:r>
                  <a:rPr lang="en-US" altLang="zh-CN" sz="2200" dirty="0" smtClean="0">
                    <a:latin typeface="+mn-ea"/>
                  </a:rPr>
                  <a:t>6</a:t>
                </a:r>
                <a:r>
                  <a:rPr lang="zh-CN" altLang="en-US" sz="2200" dirty="0" smtClean="0">
                    <a:latin typeface="+mn-ea"/>
                  </a:rPr>
                  <a:t>个小时到达山顶</a:t>
                </a:r>
                <a:r>
                  <a:rPr lang="en-US" altLang="zh-CN" sz="2200" dirty="0" smtClean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第二天</a:t>
                </a:r>
                <a:r>
                  <a:rPr lang="zh-CN" altLang="en-US" sz="2200" dirty="0">
                    <a:latin typeface="+mn-ea"/>
                  </a:rPr>
                  <a:t>早上</a:t>
                </a:r>
                <a:r>
                  <a:rPr lang="en-US" altLang="zh-CN" sz="2200" dirty="0">
                    <a:latin typeface="+mn-ea"/>
                  </a:rPr>
                  <a:t>8:00</a:t>
                </a:r>
                <a:r>
                  <a:rPr lang="zh-CN" altLang="en-US" sz="2200" dirty="0" smtClean="0">
                    <a:latin typeface="+mn-ea"/>
                  </a:rPr>
                  <a:t>从山顶出发沿着第一天的路线下山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恰好也花了</a:t>
                </a:r>
                <a:r>
                  <a:rPr lang="en-US" altLang="zh-CN" sz="2200" dirty="0" smtClean="0">
                    <a:latin typeface="+mn-ea"/>
                  </a:rPr>
                  <a:t>6</a:t>
                </a:r>
                <a:r>
                  <a:rPr lang="zh-CN" altLang="en-US" sz="2200" dirty="0" smtClean="0">
                    <a:latin typeface="+mn-ea"/>
                  </a:rPr>
                  <a:t>个小时到达山脚</a:t>
                </a:r>
                <a:r>
                  <a:rPr lang="en-US" altLang="zh-CN" sz="2200" dirty="0" smtClean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证明这个游客两天内在某个相同的时间点经过同一个地点</a:t>
                </a:r>
                <a:r>
                  <a:rPr lang="en-US" altLang="zh-CN" sz="2200" dirty="0" smtClean="0">
                    <a:latin typeface="+mn-ea"/>
                  </a:rPr>
                  <a:t>.</a:t>
                </a:r>
                <a:endParaRPr lang="en-US" altLang="zh-CN" sz="2200" dirty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sz="2200" dirty="0">
                    <a:latin typeface="+mn-ea"/>
                  </a:rPr>
                  <a:t> 令</a:t>
                </a:r>
                <a:r>
                  <a:rPr lang="zh-CN" altLang="en-US" sz="22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为游客第一天自出发经过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小时到达的地点距离山脚的距离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>
                    <a:latin typeface="+mn-ea"/>
                  </a:rPr>
                  <a:t> </a:t>
                </a:r>
                <a:r>
                  <a:rPr lang="zh-CN" altLang="en-US" sz="2200" dirty="0">
                    <a:latin typeface="+mn-ea"/>
                  </a:rPr>
                  <a:t>为游客</a:t>
                </a:r>
                <a:r>
                  <a:rPr lang="zh-CN" altLang="en-US" sz="2200" dirty="0" smtClean="0">
                    <a:latin typeface="+mn-ea"/>
                  </a:rPr>
                  <a:t>第二天</a:t>
                </a:r>
                <a:r>
                  <a:rPr lang="zh-CN" altLang="en-US" sz="2200" dirty="0">
                    <a:latin typeface="+mn-ea"/>
                  </a:rPr>
                  <a:t>自出发经过时间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latin typeface="+mn-ea"/>
                  </a:rPr>
                  <a:t> </a:t>
                </a:r>
                <a:r>
                  <a:rPr lang="zh-CN" altLang="en-US" sz="2200" dirty="0">
                    <a:latin typeface="+mn-ea"/>
                  </a:rPr>
                  <a:t>小时到达的地点距离山脚的</a:t>
                </a:r>
                <a:r>
                  <a:rPr lang="zh-CN" altLang="en-US" sz="2200" dirty="0" smtClean="0">
                    <a:latin typeface="+mn-ea"/>
                  </a:rPr>
                  <a:t>距离</a:t>
                </a:r>
                <a:r>
                  <a:rPr lang="en-US" altLang="zh-CN" sz="2200" dirty="0" smtClean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则山脚和山顶的距离为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另一方面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200" dirty="0" smtClean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则</a:t>
                </a:r>
                <a:r>
                  <a:rPr lang="zh-CN" altLang="en-US" sz="2200" dirty="0">
                    <a:latin typeface="+mn-ea"/>
                  </a:rPr>
                  <a:t>它在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zh-CN" altLang="en-US" sz="2200" dirty="0">
                    <a:latin typeface="+mn-ea"/>
                  </a:rPr>
                  <a:t> 上连续</a:t>
                </a:r>
                <a:r>
                  <a:rPr lang="en-US" altLang="zh-CN" sz="22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. </a:t>
                </a:r>
                <a:r>
                  <a:rPr lang="zh-CN" altLang="en-US" sz="2200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, </a:t>
                </a:r>
                <a:r>
                  <a:rPr lang="zh-CN" altLang="en-US" sz="2200" dirty="0">
                    <a:latin typeface="+mn-ea"/>
                  </a:rPr>
                  <a:t>从而由零点定理知存在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∈(0,6)</m:t>
                    </m:r>
                  </m:oMath>
                </a14:m>
                <a:r>
                  <a:rPr lang="zh-CN" altLang="en-US" sz="2200" dirty="0">
                    <a:latin typeface="+mn-ea"/>
                  </a:rPr>
                  <a:t> 使得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 smtClean="0">
                    <a:latin typeface="+mn-ea"/>
                  </a:rPr>
                  <a:t>因此在</a:t>
                </a:r>
                <a:r>
                  <a:rPr lang="en-US" altLang="zh-CN" sz="2200" dirty="0" smtClean="0">
                    <a:latin typeface="+mn-ea"/>
                  </a:rPr>
                  <a:t>8:00</a:t>
                </a:r>
                <a:r>
                  <a:rPr lang="zh-CN" altLang="en-US" sz="2200" dirty="0" smtClean="0">
                    <a:latin typeface="+mn-ea"/>
                  </a:rPr>
                  <a:t>经过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sz="2200" dirty="0" smtClean="0">
                    <a:latin typeface="+mn-ea"/>
                  </a:rPr>
                  <a:t> </a:t>
                </a:r>
                <a:r>
                  <a:rPr lang="zh-CN" altLang="en-US" sz="2200" dirty="0" smtClean="0">
                    <a:latin typeface="+mn-ea"/>
                  </a:rPr>
                  <a:t>小时后的时间点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这个</a:t>
                </a:r>
                <a:r>
                  <a:rPr lang="zh-CN" altLang="en-US" sz="2200" dirty="0">
                    <a:latin typeface="+mn-ea"/>
                  </a:rPr>
                  <a:t>游客</a:t>
                </a:r>
                <a:r>
                  <a:rPr lang="zh-CN" altLang="en-US" sz="2200" dirty="0" smtClean="0">
                    <a:latin typeface="+mn-ea"/>
                  </a:rPr>
                  <a:t>两天经过</a:t>
                </a:r>
                <a:r>
                  <a:rPr lang="zh-CN" altLang="en-US" sz="2200" dirty="0">
                    <a:latin typeface="+mn-ea"/>
                  </a:rPr>
                  <a:t>同一个</a:t>
                </a:r>
                <a:r>
                  <a:rPr lang="zh-CN" altLang="en-US" sz="2200" dirty="0" smtClean="0">
                    <a:latin typeface="+mn-ea"/>
                  </a:rPr>
                  <a:t>地点</a:t>
                </a:r>
                <a:r>
                  <a:rPr lang="en-US" altLang="zh-CN" sz="2200" dirty="0" smtClean="0">
                    <a:latin typeface="+mn-ea"/>
                  </a:rPr>
                  <a:t>.</a:t>
                </a:r>
                <a:endParaRPr lang="en-US" altLang="zh-CN" sz="2200" dirty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 smtClean="0">
                    <a:latin typeface="+mn-ea"/>
                  </a:rPr>
                  <a:t>想象一下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另一名游客第二天沿着该游客第一天的路线上山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且</a:t>
                </a:r>
                <a:r>
                  <a:rPr lang="zh-CN" altLang="en-US" sz="2200" dirty="0">
                    <a:latin typeface="+mn-ea"/>
                  </a:rPr>
                  <a:t>上</a:t>
                </a:r>
                <a:r>
                  <a:rPr lang="zh-CN" altLang="en-US" sz="2200" dirty="0" smtClean="0">
                    <a:latin typeface="+mn-ea"/>
                  </a:rPr>
                  <a:t>山进度完全一致</a:t>
                </a:r>
                <a:r>
                  <a:rPr lang="en-US" altLang="zh-CN" sz="2200" dirty="0" smtClean="0">
                    <a:latin typeface="+mn-ea"/>
                  </a:rPr>
                  <a:t>, </a:t>
                </a:r>
                <a:r>
                  <a:rPr lang="zh-CN" altLang="en-US" sz="2200" dirty="0" smtClean="0">
                    <a:latin typeface="+mn-ea"/>
                  </a:rPr>
                  <a:t>那么这两名游客自然会在某个时间点相遇</a:t>
                </a:r>
                <a:r>
                  <a:rPr lang="en-US" altLang="zh-CN" sz="2200" dirty="0" smtClean="0">
                    <a:latin typeface="+mn-ea"/>
                  </a:rPr>
                  <a:t>.</a:t>
                </a:r>
                <a:endParaRPr lang="en-US" altLang="zh-CN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401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 smtClean="0">
                <a:solidFill>
                  <a:srgbClr val="00B050"/>
                </a:solidFill>
              </a:rPr>
              <a:t>综合训练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表示不超过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的最大整数</a:t>
                </a:r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我们</a:t>
                </a:r>
                <a:r>
                  <a:rPr lang="zh-CN" altLang="en-US" dirty="0"/>
                  <a:t>利用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有界函数乘以无穷小仍然是无穷小</a:t>
                </a:r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另解 </a:t>
                </a:r>
                <a:r>
                  <a:rPr lang="zh-CN" altLang="en-US" dirty="0" smtClean="0"/>
                  <a:t>我们</a:t>
                </a:r>
                <a:r>
                  <a:rPr lang="zh-CN" altLang="en-US" dirty="0"/>
                  <a:t>利用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夹逼准则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−1&lt;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1=1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由夹逼准则可知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21" r="-2427" b="-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8628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求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解 </a:t>
                </a:r>
                <a:r>
                  <a:rPr lang="zh-CN" altLang="en-US" dirty="0" smtClean="0">
                    <a:latin typeface="+mn-ea"/>
                  </a:rPr>
                  <a:t>注意到这是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+mn-ea"/>
                  </a:rPr>
                  <a:t> 型不定式</a:t>
                </a:r>
                <a:r>
                  <a:rPr lang="en-US" altLang="zh-CN" dirty="0" smtClean="0">
                    <a:latin typeface="+mn-ea"/>
                  </a:rPr>
                  <a:t>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因此原式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注意红色等式不能直接代入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407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设</a:t>
                </a:r>
                <a:r>
                  <a:rPr lang="zh-CN" altLang="en-US" dirty="0" smtClean="0">
                    <a:latin typeface="+mn-ea"/>
                  </a:rPr>
                  <a:t>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内连续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内</a:t>
                </a:r>
                <a:r>
                  <a:rPr lang="zh-CN" altLang="en-US" dirty="0" smtClean="0">
                    <a:latin typeface="+mn-ea"/>
                  </a:rPr>
                  <a:t>连续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则函数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 marL="114300" lvl="1"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  <a:ea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 </a:t>
                </a:r>
                <a:r>
                  <a:rPr lang="zh-CN" altLang="en-US" dirty="0">
                    <a:latin typeface="+mn-ea"/>
                    <a:ea typeface="+mn-ea"/>
                  </a:rPr>
                  <a:t>内</a:t>
                </a:r>
                <a:r>
                  <a:rPr lang="zh-CN" altLang="en-US" dirty="0" smtClean="0">
                    <a:latin typeface="+mn-ea"/>
                    <a:ea typeface="+mn-ea"/>
                  </a:rPr>
                  <a:t>连续当且仅当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 smtClean="0">
                    <a:latin typeface="+mn-ea"/>
                  </a:rPr>
                  <a:t> 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从而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处连续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同理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处连续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因此该命题成立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818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求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limLow>
                      <m:limLow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unc>
                      <m:func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−</m:t>
                    </m:r>
                    <m:limLow>
                      <m:limLow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−1=0.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正确的解</a:t>
                </a:r>
                <a:endParaRPr lang="en-US" altLang="zh-CN" dirty="0" smtClean="0">
                  <a:solidFill>
                    <a:srgbClr val="0000FF"/>
                  </a:solidFill>
                  <a:latin typeface="+mn-ea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3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→−∞</m:t>
                          </m:r>
                        </m:lim>
                      </m:limLow>
                      <m:d>
                        <m:d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30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3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3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sz="2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limLow>
                        <m:limLow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3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→−∞</m:t>
                          </m:r>
                        </m:lim>
                      </m:limLow>
                      <m:func>
                        <m:func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30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300" i="1">
                          <a:latin typeface="Cambria Math" panose="020405030504060302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3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→−∞</m:t>
                          </m:r>
                        </m:lim>
                      </m:limLow>
                      <m:f>
                        <m:f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sz="23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300" i="1">
                          <a:latin typeface="Cambria Math" panose="02040503050406030204" pitchFamily="18" charset="0"/>
                        </a:rPr>
                        <m:t>1=0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300" b="0" dirty="0" smtClean="0">
                  <a:latin typeface="+mn-ea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注</a:t>
                </a:r>
                <a:r>
                  <a:rPr lang="zh-CN" altLang="en-US" dirty="0" smtClean="0">
                    <a:latin typeface="+mn-ea"/>
                  </a:rPr>
                  <a:t> 遇到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这些函数时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要当心是否要区分左右极限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b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943872" y="1556792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X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19736" y="1556792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X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596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设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满足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求常数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的值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由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可知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由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可知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型极限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它趋于无穷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由此可知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𝑐𝑥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+mn-ea"/>
                  </a:rPr>
                  <a:t> 存在时其分子极限必定为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7111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设数列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证明数列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收敛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并求它的极限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我们利用单调有界收敛准则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由于题目中是关于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的下界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因此我们猜测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由均值不等式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从而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是单调有界数列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存在极限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设极限为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两边取极限可得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428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方程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内有几个实根</a:t>
                </a:r>
                <a:r>
                  <a:rPr lang="en-US" altLang="zh-CN" dirty="0" smtClean="0">
                    <a:latin typeface="+mn-ea"/>
                  </a:rPr>
                  <a:t>?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我们想要用零点定理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需要将函数限定在有限闭区间上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因此方程</a:t>
                </a:r>
                <a:r>
                  <a:rPr lang="en-US" altLang="zh-CN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,+∞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内没有零点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=−1&lt;0,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因此由零点定理</a:t>
                </a:r>
                <a:r>
                  <a:rPr lang="en-US" altLang="zh-CN" dirty="0">
                    <a:latin typeface="+mn-ea"/>
                  </a:rPr>
                  <a:t>,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上有零点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上非负且单调递增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+mn-ea"/>
                  </a:rPr>
                  <a:t> 单调递增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上单调递减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上单调</a:t>
                </a:r>
                <a:r>
                  <a:rPr lang="zh-CN" altLang="en-US" dirty="0" smtClean="0">
                    <a:latin typeface="+mn-ea"/>
                  </a:rPr>
                  <a:t>递增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上只有一个零点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综上所述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方程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内</a:t>
                </a:r>
                <a:r>
                  <a:rPr lang="zh-CN" altLang="en-US" dirty="0" smtClean="0">
                    <a:latin typeface="+mn-ea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个实根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4418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求所有满足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的连续函数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则可知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对于正整数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r>
                  <a:rPr lang="en-US" altLang="zh-CN" dirty="0"/>
                  <a:t> </a:t>
                </a:r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从而对任意整数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即对任意有理数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i="1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对于任意实数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存在有理数数列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因此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为任一实数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1213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求所有满足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的连续函数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若存在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连续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因此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888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求所有满足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的连续函数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为任意正整数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对于任意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是常值函数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若只要求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以外有定义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则存在非常值的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我们可以取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zh-CN" altLang="en-US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042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推论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设</a:t>
                </a:r>
                <a:r>
                  <a:rPr lang="zh-CN" altLang="en-US" dirty="0" smtClean="0">
                    <a:latin typeface="+mn-ea"/>
                  </a:rPr>
                  <a:t>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上连续</a:t>
                </a:r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上连续</a:t>
                </a:r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则函数</a:t>
                </a:r>
                <a:endParaRPr lang="en-US" altLang="zh-CN" dirty="0">
                  <a:latin typeface="+mn-ea"/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pPr marL="114300" lvl="1"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  <a:ea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 </a:t>
                </a:r>
                <a:r>
                  <a:rPr lang="zh-CN" altLang="en-US" dirty="0">
                    <a:latin typeface="+mn-ea"/>
                    <a:ea typeface="+mn-ea"/>
                  </a:rPr>
                  <a:t>内</a:t>
                </a:r>
                <a:r>
                  <a:rPr lang="zh-CN" altLang="en-US" dirty="0" smtClean="0">
                    <a:latin typeface="+mn-ea"/>
                    <a:ea typeface="+mn-ea"/>
                  </a:rPr>
                  <a:t>连续</a:t>
                </a:r>
                <a:r>
                  <a:rPr lang="zh-CN" altLang="en-US" dirty="0">
                    <a:latin typeface="+mn-ea"/>
                    <a:ea typeface="+mn-ea"/>
                  </a:rPr>
                  <a:t>当且仅当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</a:p>
              <a:p>
                <a:pPr marL="0"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这两</a:t>
                </a:r>
                <a:r>
                  <a:rPr lang="zh-CN" altLang="en-US" dirty="0" smtClean="0">
                    <a:latin typeface="+mn-ea"/>
                  </a:rPr>
                  <a:t>个命题常常用于判断分段函数分点处的连续性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sgn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&lt;0;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&gt;0.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处既不左连续又不右连续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在其它点都连续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&lt;0;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≥0.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处处连续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1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322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+mn-ea"/>
                  </a:rPr>
                  <a:t>例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≥1;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&lt;1.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>
                    <a:latin typeface="+mn-ea"/>
                  </a:rPr>
                  <a:t> </a:t>
                </a:r>
                <a:r>
                  <a:rPr lang="zh-CN" altLang="en-US" sz="2800" dirty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=2=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+mn-ea"/>
                  </a:rPr>
                  <a:t>, </a:t>
                </a:r>
                <a:r>
                  <a:rPr lang="zh-CN" altLang="en-US" sz="2800" dirty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+mn-ea"/>
                  </a:rPr>
                  <a:t> 处处连续</a:t>
                </a:r>
                <a:r>
                  <a:rPr lang="en-US" altLang="zh-CN" sz="28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sz="2800" dirty="0" smtClean="0">
                    <a:solidFill>
                      <a:srgbClr val="0000FF"/>
                    </a:solidFill>
                    <a:latin typeface="+mn-ea"/>
                  </a:rPr>
                  <a:t>例 </a:t>
                </a:r>
                <a:r>
                  <a:rPr lang="zh-CN" altLang="en-US" sz="2800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 取何值时</a:t>
                </a:r>
                <a:r>
                  <a:rPr lang="en-US" altLang="zh-CN" sz="2800" dirty="0" smtClean="0">
                    <a:latin typeface="+mn-ea"/>
                  </a:rPr>
                  <a:t>, </a:t>
                </a:r>
                <a:r>
                  <a:rPr lang="zh-CN" altLang="en-US" sz="2800" dirty="0" smtClean="0">
                    <a:latin typeface="+mn-ea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>
                    <a:latin typeface="+mn-ea"/>
                  </a:rPr>
                  <a:t> </a:t>
                </a:r>
                <a:r>
                  <a:rPr lang="zh-CN" altLang="en-US" sz="2800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 处连续</a:t>
                </a:r>
                <a:r>
                  <a:rPr lang="en-US" altLang="zh-CN" sz="2800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800" dirty="0" smtClean="0">
                    <a:solidFill>
                      <a:srgbClr val="0000FF"/>
                    </a:solidFill>
                    <a:latin typeface="+mn-ea"/>
                  </a:rPr>
                  <a:t>解 </a:t>
                </a:r>
                <a:r>
                  <a:rPr lang="zh-CN" altLang="en-US" sz="2800" dirty="0">
                    <a:latin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dirty="0" smtClean="0">
                    <a:latin typeface="+mn-ea"/>
                  </a:rPr>
                  <a:t>, </a:t>
                </a:r>
                <a:r>
                  <a:rPr lang="zh-CN" altLang="en-US" sz="2800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800" dirty="0" smtClean="0">
                    <a:latin typeface="+mn-ea"/>
                  </a:rPr>
                  <a:t>.</a:t>
                </a:r>
                <a:endParaRPr lang="en-US" altLang="zh-CN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088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 </a:t>
                </a:r>
                <a:r>
                  <a:rPr lang="zh-CN" altLang="en-US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=0.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处处</a:t>
                </a:r>
                <a:r>
                  <a:rPr lang="zh-CN" altLang="en-US" dirty="0">
                    <a:latin typeface="+mn-ea"/>
                  </a:rPr>
                  <a:t>连续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从这个例子可以看出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函数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尽管在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处没有定义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却可以通过补充定义来得到一个在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处连续的函数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不过并非所有的不连续点都可以这样做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定义</a:t>
                </a:r>
                <a:r>
                  <a:rPr lang="zh-CN" altLang="en-US" dirty="0">
                    <a:latin typeface="+mn-ea"/>
                  </a:rPr>
                  <a:t> 称函数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的不连续点为它的</a:t>
                </a: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间断点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也称函数在该点</a:t>
                </a: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间断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有三种情形会产生间断点</a:t>
                </a:r>
                <a:r>
                  <a:rPr lang="en-US" altLang="zh-CN" dirty="0">
                    <a:latin typeface="+mn-ea"/>
                  </a:rPr>
                  <a:t>:</a:t>
                </a:r>
              </a:p>
              <a:p>
                <a:pPr marL="8001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+mn-ea"/>
                    <a:ea typeface="+mn-ea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 </a:t>
                </a:r>
                <a:r>
                  <a:rPr lang="zh-CN" altLang="en-US" dirty="0">
                    <a:latin typeface="+mn-ea"/>
                    <a:ea typeface="+mn-ea"/>
                  </a:rPr>
                  <a:t>无意义</a:t>
                </a:r>
                <a:r>
                  <a:rPr lang="en-US" altLang="zh-CN" dirty="0">
                    <a:latin typeface="+mn-ea"/>
                    <a:ea typeface="+mn-ea"/>
                  </a:rPr>
                  <a:t>;</a:t>
                </a:r>
              </a:p>
              <a:p>
                <a:pPr marL="8001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+mn-ea"/>
                    <a:ea typeface="+mn-ea"/>
                  </a:rPr>
                  <a:t>(2)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 不存在</a:t>
                </a:r>
                <a:r>
                  <a:rPr lang="en-US" altLang="zh-CN" dirty="0">
                    <a:latin typeface="+mn-ea"/>
                    <a:ea typeface="+mn-ea"/>
                  </a:rPr>
                  <a:t>;</a:t>
                </a:r>
              </a:p>
              <a:p>
                <a:pPr marL="8001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+mn-ea"/>
                    <a:ea typeface="+mn-ea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 </a:t>
                </a:r>
                <a:r>
                  <a:rPr lang="zh-CN" altLang="en-US" dirty="0">
                    <a:latin typeface="+mn-ea"/>
                    <a:ea typeface="+mn-ea"/>
                  </a:rPr>
                  <a:t>有意义且</a:t>
                </a:r>
                <a:r>
                  <a:rPr lang="en-US" altLang="zh-CN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 存在</a:t>
                </a:r>
                <a:r>
                  <a:rPr lang="en-US" altLang="zh-CN" dirty="0">
                    <a:latin typeface="+mn-ea"/>
                    <a:ea typeface="+mn-ea"/>
                  </a:rPr>
                  <a:t>, </a:t>
                </a:r>
                <a:r>
                  <a:rPr lang="zh-CN" altLang="en-US" dirty="0">
                    <a:latin typeface="+mn-ea"/>
                    <a:ea typeface="+mn-ea"/>
                  </a:rPr>
                  <a:t>但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  <a:endParaRPr lang="en-US" altLang="zh-CN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112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我们</a:t>
                </a:r>
                <a:r>
                  <a:rPr lang="zh-CN" altLang="en-US" dirty="0">
                    <a:latin typeface="+mn-ea"/>
                  </a:rPr>
                  <a:t>将间断点分为两类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第一类间断点</a:t>
                </a:r>
                <a:r>
                  <a:rPr lang="zh-CN" altLang="en-US" dirty="0" smtClean="0">
                    <a:latin typeface="+mn-ea"/>
                  </a:rPr>
                  <a:t> 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的间断点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且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存在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 marL="3429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  <a:tabLst/>
                </a:pPr>
                <a:r>
                  <a:rPr lang="en-US" altLang="zh-CN" dirty="0" smtClean="0">
                    <a:latin typeface="+mn-ea"/>
                    <a:ea typeface="+mn-ea"/>
                  </a:rPr>
                  <a:t>(1) 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可去间断点</a:t>
                </a:r>
                <a:r>
                  <a:rPr lang="en-US" altLang="zh-CN" dirty="0" smtClean="0">
                    <a:latin typeface="+mn-ea"/>
                    <a:ea typeface="+mn-ea"/>
                  </a:rPr>
                  <a:t>: </a:t>
                </a:r>
                <a:r>
                  <a:rPr lang="zh-CN" altLang="en-US" dirty="0" smtClean="0">
                    <a:latin typeface="+mn-ea"/>
                    <a:ea typeface="+mn-ea"/>
                  </a:rPr>
                  <a:t>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</m:sup>
                        </m:sSubSup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</m:sup>
                        </m:sSubSup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, </a:t>
                </a:r>
                <a:r>
                  <a:rPr lang="zh-CN" altLang="en-US" dirty="0" smtClean="0">
                    <a:latin typeface="+mn-ea"/>
                    <a:ea typeface="+mn-ea"/>
                  </a:rPr>
                  <a:t>即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 </a:t>
                </a:r>
                <a:r>
                  <a:rPr lang="zh-CN" altLang="en-US" dirty="0" smtClean="0">
                    <a:latin typeface="+mn-ea"/>
                    <a:ea typeface="+mn-ea"/>
                  </a:rPr>
                  <a:t>存在但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 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 不存在</a:t>
                </a:r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</a:p>
              <a:p>
                <a:pPr marL="1028700" lvl="2" indent="-342900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  <a:ea typeface="+mn-ea"/>
                  </a:rPr>
                  <a:t>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 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+mn-ea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 </a:t>
                </a:r>
                <a:r>
                  <a:rPr lang="zh-CN" altLang="en-US" dirty="0" smtClean="0">
                    <a:latin typeface="+mn-ea"/>
                    <a:ea typeface="+mn-ea"/>
                  </a:rPr>
                  <a:t>的可去间断</a:t>
                </a:r>
                <a:r>
                  <a:rPr lang="zh-CN" altLang="en-US" dirty="0">
                    <a:latin typeface="+mn-ea"/>
                    <a:ea typeface="+mn-ea"/>
                  </a:rPr>
                  <a:t>点</a:t>
                </a:r>
                <a:r>
                  <a:rPr lang="en-US" altLang="zh-CN" dirty="0">
                    <a:latin typeface="+mn-ea"/>
                    <a:ea typeface="+mn-ea"/>
                  </a:rPr>
                  <a:t>.</a:t>
                </a:r>
                <a:endParaRPr lang="en-US" altLang="zh-CN" dirty="0" smtClean="0">
                  <a:latin typeface="+mn-ea"/>
                  <a:ea typeface="+mn-ea"/>
                </a:endParaRPr>
              </a:p>
              <a:p>
                <a:pPr marL="1028700" lvl="2" indent="-342900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  <a:ea typeface="+mn-ea"/>
                  </a:rPr>
                  <a:t>该</a:t>
                </a:r>
                <a:r>
                  <a:rPr lang="zh-CN" altLang="en-US" dirty="0" smtClean="0">
                    <a:latin typeface="+mn-ea"/>
                    <a:ea typeface="+mn-ea"/>
                  </a:rPr>
                  <a:t>情形可通过补充或修改函数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 </a:t>
                </a:r>
                <a:r>
                  <a:rPr lang="zh-CN" altLang="en-US" dirty="0" smtClean="0">
                    <a:latin typeface="+mn-ea"/>
                    <a:ea typeface="+mn-ea"/>
                  </a:rPr>
                  <a:t>处的函数为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 </a:t>
                </a:r>
                <a:r>
                  <a:rPr lang="zh-CN" altLang="en-US" dirty="0" smtClean="0">
                    <a:latin typeface="+mn-ea"/>
                    <a:ea typeface="+mn-ea"/>
                  </a:rPr>
                  <a:t>将其不连续性去除</a:t>
                </a:r>
                <a:r>
                  <a:rPr lang="en-US" altLang="zh-CN" dirty="0" smtClean="0">
                    <a:latin typeface="+mn-ea"/>
                    <a:ea typeface="+mn-ea"/>
                  </a:rPr>
                  <a:t>, </a:t>
                </a:r>
                <a:r>
                  <a:rPr lang="zh-CN" altLang="en-US" dirty="0" smtClean="0">
                    <a:latin typeface="+mn-ea"/>
                    <a:ea typeface="+mn-ea"/>
                  </a:rPr>
                  <a:t>这是唯一的一种调整后可使函数连续的间断点</a:t>
                </a:r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</a:p>
              <a:p>
                <a:pPr marL="3429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  <a:tabLst/>
                </a:pPr>
                <a:r>
                  <a:rPr lang="en-US" altLang="zh-CN" dirty="0" smtClean="0">
                    <a:latin typeface="+mn-ea"/>
                    <a:ea typeface="+mn-ea"/>
                  </a:rPr>
                  <a:t>(2) 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跳跃间断点</a:t>
                </a:r>
                <a:r>
                  <a:rPr lang="en-US" altLang="zh-CN" dirty="0" smtClean="0">
                    <a:latin typeface="+mn-ea"/>
                    <a:ea typeface="+mn-ea"/>
                  </a:rPr>
                  <a:t>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</m:sup>
                        </m:sSubSup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</m:sup>
                        </m:sSubSup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, </a:t>
                </a:r>
                <a:r>
                  <a:rPr lang="zh-CN" altLang="en-US" dirty="0" smtClean="0">
                    <a:latin typeface="+mn-ea"/>
                    <a:ea typeface="+mn-ea"/>
                  </a:rPr>
                  <a:t>此时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 </a:t>
                </a:r>
                <a:r>
                  <a:rPr lang="zh-CN" altLang="en-US" dirty="0" smtClean="0">
                    <a:latin typeface="+mn-ea"/>
                    <a:ea typeface="+mn-ea"/>
                  </a:rPr>
                  <a:t>不存在</a:t>
                </a:r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</a:p>
              <a:p>
                <a:pPr marL="1028700" lvl="2" indent="-342900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  <a:ea typeface="+mn-ea"/>
                  </a:rPr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 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+mn-ea"/>
                      </a:rPr>
                      <m:t>sgn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 </a:t>
                </a:r>
                <a:r>
                  <a:rPr lang="zh-CN" altLang="en-US" dirty="0" smtClean="0">
                    <a:latin typeface="+mn-ea"/>
                    <a:ea typeface="+mn-ea"/>
                  </a:rPr>
                  <a:t>的跳跃间断点</a:t>
                </a:r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  <a:endParaRPr lang="en-US" altLang="zh-CN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b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821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第二类间断点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和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至少有一个不存在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包括</a:t>
                </a:r>
                <a:endParaRPr lang="en-US" altLang="zh-CN" dirty="0" smtClean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无穷间断点</a:t>
                </a:r>
                <a:r>
                  <a:rPr lang="en-US" altLang="zh-CN" dirty="0" smtClean="0">
                    <a:latin typeface="+mn-ea"/>
                  </a:rPr>
                  <a:t>: </a:t>
                </a:r>
                <a:r>
                  <a:rPr lang="zh-CN" altLang="en-US" dirty="0" smtClean="0">
                    <a:latin typeface="+mn-ea"/>
                  </a:rPr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振荡间断点</a:t>
                </a:r>
                <a:r>
                  <a:rPr lang="en-US" altLang="zh-CN" dirty="0" smtClean="0">
                    <a:latin typeface="+mn-ea"/>
                  </a:rPr>
                  <a:t>: </a:t>
                </a:r>
                <a:r>
                  <a:rPr lang="zh-CN" altLang="en-US" dirty="0" smtClean="0">
                    <a:latin typeface="+mn-ea"/>
                  </a:rPr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附近在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之间无限次振荡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>
                    <a:latin typeface="+mn-ea"/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的间断点和间断点的类型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如果是可去间断点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补充定义使之连续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>
                    <a:latin typeface="+mn-ea"/>
                  </a:rPr>
                  <a:t> 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时</a:t>
                </a:r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总是连续的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这由极限的四则运算法则得到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时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是可去间断点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补充定义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可以使之连续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时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是第二类间断</a:t>
                </a:r>
                <a:r>
                  <a:rPr lang="zh-CN" altLang="en-US" dirty="0" smtClean="0">
                    <a:latin typeface="+mn-ea"/>
                  </a:rPr>
                  <a:t>点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944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4820</TotalTime>
  <Words>525</Words>
  <Application>Microsoft Office PowerPoint</Application>
  <PresentationFormat>宽屏</PresentationFormat>
  <Paragraphs>325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2.6 函数的连续性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综合训练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2.6 函数的连续性</dc:title>
  <dc:subject>高等数学</dc:subject>
  <dc:creator>张神星</dc:creator>
  <cp:lastModifiedBy>zsx</cp:lastModifiedBy>
  <cp:revision>140</cp:revision>
  <dcterms:created xsi:type="dcterms:W3CDTF">2000-05-19T08:23:03Z</dcterms:created>
  <dcterms:modified xsi:type="dcterms:W3CDTF">2022-04-07T08:20:04Z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