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handoutMasterIdLst>
    <p:handoutMasterId r:id="rId18"/>
  </p:handoutMasterIdLst>
  <p:sldIdLst>
    <p:sldId id="441" r:id="rId2"/>
    <p:sldId id="442" r:id="rId3"/>
    <p:sldId id="443" r:id="rId4"/>
    <p:sldId id="444" r:id="rId5"/>
    <p:sldId id="445" r:id="rId6"/>
    <p:sldId id="446" r:id="rId7"/>
    <p:sldId id="447" r:id="rId8"/>
    <p:sldId id="448" r:id="rId9"/>
    <p:sldId id="449" r:id="rId10"/>
    <p:sldId id="450" r:id="rId11"/>
    <p:sldId id="451" r:id="rId12"/>
    <p:sldId id="452" r:id="rId13"/>
    <p:sldId id="453" r:id="rId14"/>
    <p:sldId id="454" r:id="rId15"/>
    <p:sldId id="455" r:id="rId16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00FF"/>
    <a:srgbClr val="009900"/>
    <a:srgbClr val="FF0000"/>
    <a:srgbClr val="006600"/>
    <a:srgbClr val="0033CC"/>
    <a:srgbClr val="EAEAEA"/>
    <a:srgbClr val="969696"/>
    <a:srgbClr val="00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82" autoAdjust="0"/>
  </p:normalViewPr>
  <p:slideViewPr>
    <p:cSldViewPr>
      <p:cViewPr varScale="1">
        <p:scale>
          <a:sx n="90" d="100"/>
          <a:sy n="90" d="100"/>
        </p:scale>
        <p:origin x="403" y="31"/>
      </p:cViewPr>
      <p:guideLst>
        <p:guide orient="horz" pos="28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-590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2EFFEC77-84FD-4F46-BAB1-CF09307EDD85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0244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单击以编辑母版文本样式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latin typeface="Times New Roman" panose="02020503050405090304" pitchFamily="18" charset="0"/>
                <a:ea typeface="SimSun" pitchFamily="2" charset="-122"/>
              </a:defRPr>
            </a:lvl1pPr>
          </a:lstStyle>
          <a:p>
            <a:fld id="{4F2C60FA-8FA6-4012-B809-1A1CCFF63C5E}" type="slidenum">
              <a:rPr lang="en-US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50305040509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 lIns="101600" tIns="38100" rIns="25400" bIns="38100" anchor="ctr" anchorCtr="0">
            <a:noAutofit/>
          </a:bodyPr>
          <a:lstStyle>
            <a:lvl1pPr algn="ctr">
              <a:defRPr sz="3600" b="1" spc="600">
                <a:solidFill>
                  <a:srgbClr val="00B050"/>
                </a:solidFill>
                <a:effectLst/>
              </a:defRPr>
            </a:lvl1pPr>
          </a:lstStyle>
          <a:p>
            <a:r>
              <a:rPr lang="zh-CN" altLang="en-US" dirty="0" smtClean="0"/>
              <a:t>单击</a:t>
            </a:r>
            <a:r>
              <a:rPr lang="zh-CN" altLang="en-US" dirty="0"/>
              <a:t>此处编辑</a:t>
            </a:r>
            <a:r>
              <a:rPr lang="zh-CN" altLang="en-US" dirty="0" smtClean="0"/>
              <a:t>标题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962222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6000" y="721534"/>
            <a:ext cx="10800000" cy="504000"/>
          </a:xfrm>
          <a:prstGeom prst="rect">
            <a:avLst/>
          </a:prstGeom>
        </p:spPr>
        <p:txBody>
          <a:bodyPr/>
          <a:lstStyle>
            <a:lvl1pPr algn="ctr">
              <a:defRPr sz="2500" b="0"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696000" y="1422398"/>
            <a:ext cx="10800000" cy="46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103458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696000" y="819000"/>
            <a:ext cx="10800000" cy="5220000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en-US" altLang="zh-CN" sz="2400" b="0" smtClean="0">
                <a:solidFill>
                  <a:schemeClr val="tx1"/>
                </a:solidFill>
                <a:effectLst/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>
              <a:defRPr sz="2400"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标题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0 176 80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环境名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概念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0 0 255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强调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255 0 0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坐标轴 </a:t>
            </a:r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91 155 213</a:t>
            </a:r>
          </a:p>
          <a:p>
            <a:r>
              <a:rPr lang="zh-CN" altLang="en-US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函数图像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192 0 0 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0 153 0</a:t>
            </a:r>
          </a:p>
          <a:p>
            <a:r>
              <a:rPr lang="en-US" altLang="zh-CN" sz="2000" b="0" dirty="0" smtClean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112 48 160</a:t>
            </a:r>
          </a:p>
          <a:p>
            <a:pPr lvl="0">
              <a:spcAft>
                <a:spcPts val="1200"/>
              </a:spcAft>
            </a:pPr>
            <a:endParaRPr lang="zh-CN" altLang="en-US" sz="20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57746297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155558"/>
      </p:ext>
    </p:extLst>
  </p:cSld>
  <p:clrMapOvr>
    <a:masterClrMapping/>
  </p:clrMapOvr>
  <p:transition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0"/>
            <a:ext cx="12192000" cy="677333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75" y="62462"/>
            <a:ext cx="553935" cy="55393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0" y="6508233"/>
            <a:ext cx="12192000" cy="149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174567" y="107832"/>
            <a:ext cx="3436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400" b="1" dirty="0" smtClean="0">
                <a:solidFill>
                  <a:srgbClr val="00B0F0"/>
                </a:solidFill>
                <a:latin typeface="+mj-ea"/>
                <a:ea typeface="+mj-ea"/>
              </a:rPr>
              <a:t>数学（下）</a:t>
            </a:r>
            <a:endParaRPr lang="zh-CN" altLang="en-US" sz="2400" b="1" dirty="0">
              <a:solidFill>
                <a:srgbClr val="00B0F0"/>
              </a:solidFill>
              <a:latin typeface="+mj-ea"/>
              <a:ea typeface="+mj-ea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85" y="80211"/>
            <a:ext cx="2012393" cy="516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53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</p:sldLayoutIdLst>
  <p:transition>
    <p:zoom/>
  </p:transition>
  <p:timing>
    <p:tnLst>
      <p:par>
        <p:cTn id="1" dur="indefinite" restart="never" nodeType="tmRoot"/>
      </p:par>
    </p:tnLst>
  </p:timing>
  <p:hf sldNum="0" hdr="0" ftr="0"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3.png"/><Relationship Id="rId7" Type="http://schemas.openxmlformats.org/officeDocument/2006/relationships/image" Target="../media/image10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olidFill>
                  <a:srgbClr val="00B050"/>
                </a:solidFill>
              </a:rPr>
              <a:t>3.5 </a:t>
            </a:r>
            <a:r>
              <a:rPr lang="zh-CN" altLang="en-US" dirty="0" smtClean="0">
                <a:solidFill>
                  <a:srgbClr val="00B050"/>
                </a:solidFill>
              </a:rPr>
              <a:t>函数的微分</a:t>
            </a:r>
            <a:endParaRPr lang="zh-CN" altLang="en-US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对于一个给定的函数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如果在某点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处给自变量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一个增量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就可以得到相应的函数值的增量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/>
                  <a:t>一般而言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的关系非常复杂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的计算带来困难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但如果允许有一定的误差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我们是否能够寻求一种简便的方法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来近似计算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 smtClean="0"/>
                  <a:t> 呢</a:t>
                </a:r>
                <a:r>
                  <a:rPr lang="en-US" altLang="zh-CN" dirty="0" smtClean="0"/>
                  <a:t>? </a:t>
                </a:r>
                <a:r>
                  <a:rPr lang="zh-CN" altLang="en-US" dirty="0" smtClean="0"/>
                  <a:t>这个问题就是本节将要介绍的微分问题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600"/>
                  </a:spcAft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例</a:t>
                </a:r>
                <a:r>
                  <a:rPr lang="zh-CN" altLang="en-US" dirty="0" smtClean="0"/>
                  <a:t> 一块正方形金属薄片受温度变化的影响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其边长由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变成了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问此薄片的面积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改变了多少</a:t>
                </a:r>
                <a:r>
                  <a:rPr lang="en-US" altLang="zh-CN" dirty="0" smtClean="0"/>
                  <a:t>?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blipFill>
                <a:blip r:embed="rId2"/>
                <a:stretch>
                  <a:fillRect l="-734" t="-260" r="-7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5203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利用微分运算求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并求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b="0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b="0" dirty="0" smtClean="0"/>
                  <a:t>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sup>
                    </m:sSup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当函数较复杂时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这种利用微分反过来求导数的方法可以保持较高的计算准确率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42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−2⋅</m:t>
                            </m:r>
                            <m:f>
                              <m:f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sSup>
                                  <m:sSupPr>
                                    <m:ctrlP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32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/>
                  <a:t>也</a:t>
                </a:r>
                <a:r>
                  <a:rPr lang="zh-CN" altLang="en-US" dirty="0" smtClean="0"/>
                  <a:t>可以先做变量替换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den>
                    </m:f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fun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/>
              </a:p>
              <a:p>
                <a:r>
                  <a:rPr lang="zh-CN" altLang="en-US" dirty="0" smtClean="0"/>
                  <a:t>显然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第一种更直接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343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微分的应用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微分可应用于近似计算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所以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很小时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处附近有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在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上式化为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solidFill>
                    <a:srgbClr val="FF0000"/>
                  </a:solidFill>
                </a:endParaRPr>
              </a:p>
              <a:p>
                <a:r>
                  <a:rPr lang="zh-CN" altLang="en-US" dirty="0" smtClean="0"/>
                  <a:t>这被称为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一阶近似</a:t>
                </a:r>
                <a:r>
                  <a:rPr lang="en-US" altLang="zh-CN" dirty="0" smtClean="0"/>
                  <a:t>.</a:t>
                </a:r>
                <a:endParaRPr lang="zh-CN" altLang="en-US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2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 smtClean="0"/>
                  <a:t> 附近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的一阶近似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</a:t>
                </a:r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此当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较小时</a:t>
                </a:r>
                <a:r>
                  <a:rPr lang="en-US" altLang="zh-CN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的一阶近似为</a:t>
                </a:r>
                <a:endParaRPr lang="en-US" altLang="zh-CN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/>
                  <a:t>同理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较小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arctan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≈1+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≈1+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≈1−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58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270</m:t>
                        </m:r>
                      </m:e>
                    </m:rad>
                  </m:oMath>
                </a14:m>
                <a:r>
                  <a:rPr lang="zh-CN" altLang="en-US" dirty="0" smtClean="0"/>
                  <a:t> 的近似值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>
                    <a:latin typeface="Cambria Math" panose="02040503050406030204" pitchFamily="18" charset="0"/>
                  </a:rPr>
                  <a:t> 较小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≈1+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270=243+27=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deg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270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</m:t>
                    </m:r>
                    <m:rad>
                      <m:ra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5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≈3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46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≈3.0667.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/>
                  <a:t>求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30′</m:t>
                        </m:r>
                      </m:e>
                    </m:func>
                  </m:oMath>
                </a14:m>
                <a:r>
                  <a:rPr lang="zh-CN" altLang="en-US" dirty="0"/>
                  <a:t> 的近似值</a:t>
                </a:r>
                <a:r>
                  <a:rPr lang="en-US" altLang="zh-CN" dirty="0"/>
                  <a:t>.</a:t>
                </a:r>
              </a:p>
              <a:p>
                <a:r>
                  <a:rPr lang="zh-CN" altLang="en-US" dirty="0">
                    <a:solidFill>
                      <a:srgbClr val="0000FF"/>
                    </a:solidFill>
                  </a:rPr>
                  <a:t>解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30′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360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由于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因此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∘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30′</m:t>
                        </m:r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360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360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≈0.5076.</m:t>
                    </m:r>
                  </m:oMath>
                </a14:m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9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设有半径为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zh-CN" altLang="en-US" dirty="0" smtClean="0"/>
                  <a:t> 的金属球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加热后半径增大了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0.001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问球体积约增加多少</a:t>
                </a:r>
                <a:r>
                  <a:rPr lang="en-US" altLang="zh-CN" dirty="0" smtClean="0"/>
                  <a:t>?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半径为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dirty="0" smtClean="0">
                    <a:latin typeface="Cambria Math" panose="02040503050406030204" pitchFamily="18" charset="0"/>
                  </a:rPr>
                  <a:t> 的球体体积为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根据题意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取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=0.001</m:t>
                    </m:r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则体积增量约为</a:t>
                </a:r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𝜋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≈4×3.14×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×0.001=1.256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cm</m:t>
                        </m:r>
                      </m:e>
                      <m:sup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 smtClean="0">
                  <a:latin typeface="Cambria Math" panose="02040503050406030204" pitchFamily="18" charset="0"/>
                </a:endParaRP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从上面几个例子我们可以看到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利用微分来作近似计算还是比较方便的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但令人遗憾的是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利用微分进行近似计算时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其误差是多少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我们并不清楚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,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从而不能控制误差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究其原因是我们对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dirty="0" smtClean="0">
                    <a:latin typeface="Cambria Math" panose="02040503050406030204" pitchFamily="18" charset="0"/>
                  </a:rPr>
                  <a:t> </a:t>
                </a:r>
                <a:r>
                  <a:rPr lang="zh-CN" altLang="en-US" dirty="0" smtClean="0">
                    <a:latin typeface="Cambria Math" panose="02040503050406030204" pitchFamily="18" charset="0"/>
                  </a:rPr>
                  <a:t>了解甚少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</a:p>
              <a:p>
                <a:r>
                  <a:rPr lang="zh-CN" altLang="en-US" dirty="0" smtClean="0">
                    <a:latin typeface="Cambria Math" panose="02040503050406030204" pitchFamily="18" charset="0"/>
                  </a:rPr>
                  <a:t>在第四章中我们将有更精确的方法来解决这一问题</a:t>
                </a:r>
                <a:r>
                  <a:rPr lang="en-US" altLang="zh-CN" dirty="0" smtClean="0">
                    <a:latin typeface="Cambria Math" panose="02040503050406030204" pitchFamily="18" charset="0"/>
                  </a:rPr>
                  <a:t>.</a:t>
                </a:r>
                <a:endParaRPr lang="en-US" altLang="zh-CN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491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6408112" cy="52200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的线性函数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称为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的线性主部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的高阶无穷小</a:t>
                </a:r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充分小时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/>
                  <a:t>相比</a:t>
                </a:r>
                <a:r>
                  <a:rPr lang="zh-CN" altLang="en-US" dirty="0" smtClean="0"/>
                  <a:t>于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非常</a:t>
                </a:r>
                <a:r>
                  <a:rPr lang="zh-CN" altLang="en-US" dirty="0" smtClean="0"/>
                  <a:t>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可以忽略不计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可近似用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代替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pPr>
                  <a:lnSpc>
                    <a:spcPct val="110000"/>
                  </a:lnSpc>
                </a:pPr>
                <a:r>
                  <a:rPr lang="zh-CN" altLang="en-US" dirty="0" smtClean="0"/>
                  <a:t>这给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的近似计算带来方便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并且误差也很小</a:t>
                </a:r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6408112" cy="5220000"/>
              </a:xfrm>
              <a:blipFill>
                <a:blip r:embed="rId2"/>
                <a:stretch>
                  <a:fillRect l="-1237" t="-700" r="-3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组合 26"/>
          <p:cNvGrpSpPr/>
          <p:nvPr/>
        </p:nvGrpSpPr>
        <p:grpSpPr>
          <a:xfrm>
            <a:off x="7200000" y="1800000"/>
            <a:ext cx="4320000" cy="3060000"/>
            <a:chOff x="7200000" y="1800000"/>
            <a:chExt cx="4320000" cy="3060000"/>
          </a:xfrm>
        </p:grpSpPr>
        <p:sp>
          <p:nvSpPr>
            <p:cNvPr id="22" name="矩形 21"/>
            <p:cNvSpPr/>
            <p:nvPr/>
          </p:nvSpPr>
          <p:spPr>
            <a:xfrm>
              <a:off x="9720000" y="2340000"/>
              <a:ext cx="540000" cy="252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/>
            <p:cNvSpPr/>
            <p:nvPr/>
          </p:nvSpPr>
          <p:spPr>
            <a:xfrm>
              <a:off x="7200000" y="1800000"/>
              <a:ext cx="2520000" cy="5400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200000" y="2340000"/>
              <a:ext cx="2520000" cy="2520000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720000" y="1800000"/>
              <a:ext cx="540000" cy="540000"/>
            </a:xfrm>
            <a:prstGeom prst="rect">
              <a:avLst/>
            </a:prstGeom>
            <a:solidFill>
              <a:schemeClr val="accent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7740000" y="1835512"/>
                  <a:ext cx="1620000" cy="700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0000" y="1835512"/>
                  <a:ext cx="1620000" cy="70076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9180000" y="3330000"/>
                  <a:ext cx="1620000" cy="700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000" y="3330000"/>
                  <a:ext cx="1620000" cy="700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9180000" y="1836000"/>
                  <a:ext cx="16200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0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sz="20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0000" y="1836000"/>
                  <a:ext cx="1620000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100000" y="3330000"/>
                  <a:ext cx="900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000" y="3330000"/>
                  <a:ext cx="900000" cy="468975"/>
                </a:xfrm>
                <a:prstGeom prst="rect">
                  <a:avLst/>
                </a:prstGeom>
                <a:blipFill>
                  <a:blip r:embed="rId6"/>
                  <a:stretch>
                    <a:fillRect b="-519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接连接符 11"/>
            <p:cNvCxnSpPr/>
            <p:nvPr/>
          </p:nvCxnSpPr>
          <p:spPr>
            <a:xfrm>
              <a:off x="10620000" y="1800000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10620000" y="2340000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>
              <a:off x="10620000" y="4860000"/>
              <a:ext cx="54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10800000" y="1800000"/>
              <a:ext cx="0" cy="54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/>
            <p:nvPr/>
          </p:nvCxnSpPr>
          <p:spPr>
            <a:xfrm>
              <a:off x="10800000" y="2340000"/>
              <a:ext cx="0" cy="25200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/>
                <p:cNvSpPr txBox="1"/>
                <p:nvPr/>
              </p:nvSpPr>
              <p:spPr>
                <a:xfrm>
                  <a:off x="10620000" y="1836000"/>
                  <a:ext cx="900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文本框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000" y="1836000"/>
                  <a:ext cx="900000" cy="4689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0620000" y="3330000"/>
                  <a:ext cx="900000" cy="4689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000" y="3330000"/>
                  <a:ext cx="900000" cy="468975"/>
                </a:xfrm>
                <a:prstGeom prst="rect">
                  <a:avLst/>
                </a:prstGeom>
                <a:blipFill>
                  <a:blip r:embed="rId8"/>
                  <a:stretch>
                    <a:fillRect b="-25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608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在实际问题中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有许多函数具有这种特征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即函数的增量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可以表示为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的一个线性函数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的一个高阶无穷小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之和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b="0" dirty="0" smtClean="0"/>
                  <a:t>.</a:t>
                </a:r>
              </a:p>
              <a:p>
                <a:r>
                  <a:rPr lang="zh-CN" altLang="en-US" dirty="0" smtClean="0"/>
                  <a:t>由此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我们引入微分的概念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定义</a:t>
                </a:r>
                <a:r>
                  <a:rPr lang="zh-CN" altLang="en-US" dirty="0" smtClean="0"/>
                  <a:t> 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的某邻域内有定义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处改变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如果存在一个与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无关的常数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使得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→0</m:t>
                          </m:r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/>
                  <a:t>则称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可微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并称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处的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微分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记作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或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10735" r="-2709" b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741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定理</a:t>
                </a:r>
                <a:r>
                  <a:rPr lang="zh-CN" altLang="en-US" dirty="0" smtClean="0"/>
                  <a:t> 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 smtClean="0"/>
                  <a:t> 处可微当且仅当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</a:t>
                </a:r>
                <a:r>
                  <a:rPr lang="zh-CN" altLang="en-US" dirty="0" smtClean="0"/>
                  <a:t>可导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此时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 </a:t>
                </a:r>
                <a:r>
                  <a:rPr lang="zh-CN" altLang="en-US" dirty="0" smtClean="0"/>
                  <a:t>若函数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</a:t>
                </a:r>
                <a:r>
                  <a:rPr lang="zh-CN" altLang="en-US" dirty="0" smtClean="0"/>
                  <a:t>导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其中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  (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→0)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/>
                  <a:t>因此函数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</a:t>
                </a:r>
                <a:r>
                  <a:rPr lang="zh-CN" altLang="en-US" dirty="0" smtClean="0"/>
                  <a:t>微且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反过来，若函数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</a:t>
                </a:r>
                <a:r>
                  <a:rPr lang="zh-CN" altLang="en-US" dirty="0" smtClean="0"/>
                  <a:t>微，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   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→0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从而函数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 在点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dirty="0"/>
                  <a:t> 处可</a:t>
                </a:r>
                <a:r>
                  <a:rPr lang="zh-CN" altLang="en-US" dirty="0" smtClean="0"/>
                  <a:t>导且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endParaRPr lang="en-US" altLang="zh-CN" dirty="0" smtClean="0"/>
              </a:p>
              <a:p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68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/>
                  <a:t>由此可见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可微和可导是等价的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自然地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我们可以定义在区间上可微函数的概念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的微分记作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时</a:t>
                </a:r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因此我们直接记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的微分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从而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这就是为什么我们也将导数记为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的原因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因此我们也将导数称为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微商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我们可以将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理解为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极小时的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这样很自然地有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这样从微分角度重新得到了逆函数、复合函数、参数方程的求导法则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 smtClean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21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6563202" cy="5220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微分的几何意义</a:t>
                </a:r>
                <a:endParaRPr lang="en-US" altLang="zh-CN" dirty="0" smtClean="0"/>
              </a:p>
              <a:p>
                <a:r>
                  <a:rPr lang="zh-CN" altLang="en-US" dirty="0" smtClean="0"/>
                  <a:t>在曲线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上取一点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 smtClean="0"/>
                  <a:t> 及其邻近点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过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dirty="0" smtClean="0"/>
                  <a:t> 作曲线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 smtClean="0"/>
                  <a:t> 的切线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设其倾角为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则切线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𝑀𝑇</m:t>
                    </m:r>
                  </m:oMath>
                </a14:m>
                <a:r>
                  <a:rPr lang="zh-CN" altLang="en-US" dirty="0" smtClean="0"/>
                  <a:t> 的斜率为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故</a:t>
                </a:r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𝑃𝑄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切线纵坐标的改变量</a:t>
                </a:r>
                <a:r>
                  <a:rPr lang="en-US" altLang="zh-CN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𝑃𝑁</m:t>
                    </m:r>
                  </m:oMath>
                </a14:m>
                <a:r>
                  <a:rPr lang="en-US" altLang="zh-CN" dirty="0" smtClean="0"/>
                  <a:t> </a:t>
                </a:r>
                <a:r>
                  <a:rPr lang="zh-CN" altLang="en-US" dirty="0" smtClean="0"/>
                  <a:t>是</a:t>
                </a:r>
                <a:r>
                  <a:rPr lang="zh-CN" altLang="en-US" dirty="0" smtClean="0">
                    <a:solidFill>
                      <a:srgbClr val="0000FF"/>
                    </a:solidFill>
                  </a:rPr>
                  <a:t>曲线纵坐标的改变量</a:t>
                </a:r>
                <a:r>
                  <a:rPr lang="en-US" altLang="zh-CN" dirty="0" smtClean="0"/>
                  <a:t>;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𝑃𝑄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𝑄𝑁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.</a:t>
                </a:r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696000" y="819000"/>
                <a:ext cx="6563202" cy="5220000"/>
              </a:xfrm>
              <a:blipFill>
                <a:blip r:embed="rId2"/>
                <a:stretch>
                  <a:fillRect l="-1207" t="-233" b="-1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组合 18"/>
          <p:cNvGrpSpPr/>
          <p:nvPr/>
        </p:nvGrpSpPr>
        <p:grpSpPr>
          <a:xfrm>
            <a:off x="7032104" y="1700808"/>
            <a:ext cx="5053942" cy="3483407"/>
            <a:chOff x="3639796" y="1796208"/>
            <a:chExt cx="6560661" cy="4521906"/>
          </a:xfrm>
        </p:grpSpPr>
        <p:grpSp>
          <p:nvGrpSpPr>
            <p:cNvPr id="20" name="组合 19"/>
            <p:cNvGrpSpPr/>
            <p:nvPr/>
          </p:nvGrpSpPr>
          <p:grpSpPr>
            <a:xfrm>
              <a:off x="3639796" y="1796208"/>
              <a:ext cx="6560661" cy="4438210"/>
              <a:chOff x="4169055" y="1819381"/>
              <a:chExt cx="4304195" cy="3054924"/>
            </a:xfrm>
          </p:grpSpPr>
          <p:sp>
            <p:nvSpPr>
              <p:cNvPr id="40" name="任意多边形 39"/>
              <p:cNvSpPr/>
              <p:nvPr/>
            </p:nvSpPr>
            <p:spPr>
              <a:xfrm>
                <a:off x="5001591" y="2088409"/>
                <a:ext cx="2064919" cy="1917484"/>
              </a:xfrm>
              <a:custGeom>
                <a:avLst/>
                <a:gdLst>
                  <a:gd name="connsiteX0" fmla="*/ 0 w 2430728"/>
                  <a:gd name="connsiteY0" fmla="*/ 4106333 h 4106333"/>
                  <a:gd name="connsiteX1" fmla="*/ 558800 w 2430728"/>
                  <a:gd name="connsiteY1" fmla="*/ 3962400 h 4106333"/>
                  <a:gd name="connsiteX2" fmla="*/ 1113366 w 2430728"/>
                  <a:gd name="connsiteY2" fmla="*/ 3716866 h 4106333"/>
                  <a:gd name="connsiteX3" fmla="*/ 1642533 w 2430728"/>
                  <a:gd name="connsiteY3" fmla="*/ 3314700 h 4106333"/>
                  <a:gd name="connsiteX4" fmla="*/ 1981200 w 2430728"/>
                  <a:gd name="connsiteY4" fmla="*/ 2844800 h 4106333"/>
                  <a:gd name="connsiteX5" fmla="*/ 2222500 w 2430728"/>
                  <a:gd name="connsiteY5" fmla="*/ 2230966 h 4106333"/>
                  <a:gd name="connsiteX6" fmla="*/ 2341033 w 2430728"/>
                  <a:gd name="connsiteY6" fmla="*/ 1604433 h 4106333"/>
                  <a:gd name="connsiteX7" fmla="*/ 2421466 w 2430728"/>
                  <a:gd name="connsiteY7" fmla="*/ 859366 h 4106333"/>
                  <a:gd name="connsiteX8" fmla="*/ 2425700 w 2430728"/>
                  <a:gd name="connsiteY8" fmla="*/ 0 h 4106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30728" h="4106333">
                    <a:moveTo>
                      <a:pt x="0" y="4106333"/>
                    </a:moveTo>
                    <a:cubicBezTo>
                      <a:pt x="186619" y="4066822"/>
                      <a:pt x="373239" y="4027311"/>
                      <a:pt x="558800" y="3962400"/>
                    </a:cubicBezTo>
                    <a:cubicBezTo>
                      <a:pt x="744361" y="3897489"/>
                      <a:pt x="932744" y="3824816"/>
                      <a:pt x="1113366" y="3716866"/>
                    </a:cubicBezTo>
                    <a:cubicBezTo>
                      <a:pt x="1293988" y="3608916"/>
                      <a:pt x="1497894" y="3460044"/>
                      <a:pt x="1642533" y="3314700"/>
                    </a:cubicBezTo>
                    <a:cubicBezTo>
                      <a:pt x="1787172" y="3169356"/>
                      <a:pt x="1884539" y="3025422"/>
                      <a:pt x="1981200" y="2844800"/>
                    </a:cubicBezTo>
                    <a:cubicBezTo>
                      <a:pt x="2077861" y="2664178"/>
                      <a:pt x="2162528" y="2437694"/>
                      <a:pt x="2222500" y="2230966"/>
                    </a:cubicBezTo>
                    <a:cubicBezTo>
                      <a:pt x="2282472" y="2024238"/>
                      <a:pt x="2307872" y="1833033"/>
                      <a:pt x="2341033" y="1604433"/>
                    </a:cubicBezTo>
                    <a:cubicBezTo>
                      <a:pt x="2374194" y="1375833"/>
                      <a:pt x="2407355" y="1126771"/>
                      <a:pt x="2421466" y="859366"/>
                    </a:cubicBezTo>
                    <a:cubicBezTo>
                      <a:pt x="2435577" y="591960"/>
                      <a:pt x="2430638" y="295980"/>
                      <a:pt x="2425700" y="0"/>
                    </a:cubicBezTo>
                  </a:path>
                </a:pathLst>
              </a:custGeom>
              <a:noFill/>
              <a:ln w="19050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1" name="直接箭头连接符 40"/>
              <p:cNvCxnSpPr/>
              <p:nvPr/>
            </p:nvCxnSpPr>
            <p:spPr>
              <a:xfrm>
                <a:off x="4367808" y="4557773"/>
                <a:ext cx="3600000" cy="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接箭头连接符 41"/>
              <p:cNvCxnSpPr/>
              <p:nvPr/>
            </p:nvCxnSpPr>
            <p:spPr>
              <a:xfrm flipV="1">
                <a:off x="4619837" y="1852845"/>
                <a:ext cx="0" cy="2987682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文本框 42"/>
                  <p:cNvSpPr txBox="1"/>
                  <p:nvPr/>
                </p:nvSpPr>
                <p:spPr>
                  <a:xfrm>
                    <a:off x="7701387" y="4555908"/>
                    <a:ext cx="323981" cy="317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zh-CN" altLang="en-US" sz="2400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1387" y="4555908"/>
                    <a:ext cx="323981" cy="31777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694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文本框 43"/>
                  <p:cNvSpPr txBox="1"/>
                  <p:nvPr/>
                </p:nvSpPr>
                <p:spPr>
                  <a:xfrm>
                    <a:off x="4336155" y="1819381"/>
                    <a:ext cx="188791" cy="317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155" y="1819381"/>
                    <a:ext cx="188791" cy="31777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8333" r="-69444" b="-4827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4169055" y="4556530"/>
                    <a:ext cx="648072" cy="317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zh-CN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9055" y="4556530"/>
                    <a:ext cx="648072" cy="31777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275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6" name="直接连接符 45"/>
              <p:cNvCxnSpPr/>
              <p:nvPr/>
            </p:nvCxnSpPr>
            <p:spPr>
              <a:xfrm flipV="1">
                <a:off x="4774912" y="2234243"/>
                <a:ext cx="3698338" cy="2506953"/>
              </a:xfrm>
              <a:prstGeom prst="line">
                <a:avLst/>
              </a:prstGeom>
              <a:ln w="12700">
                <a:solidFill>
                  <a:srgbClr val="5B9BD5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/>
                  <p:cNvSpPr txBox="1"/>
                  <p:nvPr/>
                </p:nvSpPr>
                <p:spPr>
                  <a:xfrm>
                    <a:off x="6157560" y="3389354"/>
                    <a:ext cx="422506" cy="27540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oMath>
                      </m:oMathPara>
                    </a14:m>
                    <a:endParaRPr lang="zh-CN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文本框 4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57560" y="3389354"/>
                    <a:ext cx="422506" cy="27540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235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直接连接符 20"/>
            <p:cNvCxnSpPr/>
            <p:nvPr/>
          </p:nvCxnSpPr>
          <p:spPr>
            <a:xfrm>
              <a:off x="7089823" y="4417405"/>
              <a:ext cx="2606577" cy="3623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7089823" y="4419494"/>
              <a:ext cx="0" cy="135756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8025927" y="3001715"/>
              <a:ext cx="0" cy="2771953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7465312" y="2695726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5312" y="2695726"/>
                  <a:ext cx="644004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7581159" y="3482534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81159" y="3482534"/>
                  <a:ext cx="644004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450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9451916" y="3482534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1916" y="3482534"/>
                  <a:ext cx="644004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4313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7827991" y="4409080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991" y="4409080"/>
                  <a:ext cx="644004" cy="400110"/>
                </a:xfrm>
                <a:prstGeom prst="rect">
                  <a:avLst/>
                </a:prstGeom>
                <a:blipFill>
                  <a:blip r:embed="rId10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直接箭头连接符 27"/>
            <p:cNvCxnSpPr/>
            <p:nvPr/>
          </p:nvCxnSpPr>
          <p:spPr>
            <a:xfrm>
              <a:off x="9552384" y="3020110"/>
              <a:ext cx="0" cy="144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>
              <a:off x="8030674" y="2996952"/>
              <a:ext cx="1665726" cy="2315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8035453" y="3814075"/>
              <a:ext cx="796851" cy="11078"/>
            </a:xfrm>
            <a:prstGeom prst="line">
              <a:avLst/>
            </a:prstGeom>
            <a:ln w="127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/>
            <p:cNvCxnSpPr/>
            <p:nvPr/>
          </p:nvCxnSpPr>
          <p:spPr>
            <a:xfrm>
              <a:off x="8184232" y="3823104"/>
              <a:ext cx="0" cy="612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/>
                <p:cNvSpPr txBox="1"/>
                <p:nvPr/>
              </p:nvSpPr>
              <p:spPr>
                <a:xfrm>
                  <a:off x="7221005" y="5032299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1005" y="5032299"/>
                  <a:ext cx="644004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235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8123385" y="3929049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23385" y="3929049"/>
                  <a:ext cx="644004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4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直接箭头连接符 33"/>
            <p:cNvCxnSpPr/>
            <p:nvPr/>
          </p:nvCxnSpPr>
          <p:spPr>
            <a:xfrm>
              <a:off x="7094585" y="5517232"/>
              <a:ext cx="9216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/>
                <p:cNvSpPr txBox="1"/>
                <p:nvPr/>
              </p:nvSpPr>
              <p:spPr>
                <a:xfrm>
                  <a:off x="6767821" y="5782399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文本框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7821" y="5782399"/>
                  <a:ext cx="644004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7441400" y="5798720"/>
                  <a:ext cx="1363971" cy="5193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1400" y="5798720"/>
                  <a:ext cx="1363971" cy="519394"/>
                </a:xfrm>
                <a:prstGeom prst="rect">
                  <a:avLst/>
                </a:prstGeom>
                <a:blipFill>
                  <a:blip r:embed="rId14"/>
                  <a:stretch>
                    <a:fillRect b="-46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弧形 36"/>
            <p:cNvSpPr/>
            <p:nvPr/>
          </p:nvSpPr>
          <p:spPr>
            <a:xfrm>
              <a:off x="5390209" y="5388068"/>
              <a:ext cx="360040" cy="792088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/>
                <p:cNvSpPr txBox="1"/>
                <p:nvPr/>
              </p:nvSpPr>
              <p:spPr>
                <a:xfrm>
                  <a:off x="5525864" y="5304332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864" y="5304332"/>
                  <a:ext cx="644004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/>
                <p:cNvSpPr txBox="1"/>
                <p:nvPr/>
              </p:nvSpPr>
              <p:spPr>
                <a:xfrm>
                  <a:off x="9352573" y="2354207"/>
                  <a:ext cx="6440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zh-CN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2573" y="2354207"/>
                  <a:ext cx="644004" cy="400110"/>
                </a:xfrm>
                <a:prstGeom prst="rect">
                  <a:avLst/>
                </a:prstGeom>
                <a:blipFill>
                  <a:blip r:embed="rId16"/>
                  <a:stretch>
                    <a:fillRect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4447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微分的四则运算</a:t>
                </a:r>
                <a:endParaRPr lang="en-US" altLang="zh-CN" dirty="0" smtClean="0"/>
              </a:p>
              <a:p>
                <a:r>
                  <a:rPr lang="zh-CN" altLang="en-US" dirty="0" smtClean="0"/>
                  <a:t>从导数的四则运算可知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𝐶𝑢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𝑢𝑣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den>
                          </m:f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m:rPr>
                              <m:sty m:val="p"/>
                            </m:rPr>
                            <a:rPr lang="en-US" altLang="zh-CN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 smtClean="0"/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证明</a:t>
                </a:r>
                <a:r>
                  <a:rPr lang="zh-CN" alt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±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±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其它情形类似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465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B050"/>
                    </a:solidFill>
                  </a:rPr>
                  <a:t>微分形式的不变性</a:t>
                </a:r>
                <a:endParaRPr lang="en-US" altLang="zh-CN" dirty="0" smtClean="0">
                  <a:solidFill>
                    <a:srgbClr val="00B050"/>
                  </a:solidFill>
                </a:endParaRPr>
              </a:p>
              <a:p>
                <a:r>
                  <a:rPr lang="zh-CN" altLang="en-US" dirty="0" smtClean="0"/>
                  <a:t>设函数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zh-CN" altLang="en-US" dirty="0" smtClean="0"/>
                  <a:t> 可微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 是自变量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如果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 dirty="0" smtClean="0"/>
                  <a:t> 是另一变量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 smtClean="0"/>
                  <a:t> 的可微函数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zh-CN" altLang="en-US" dirty="0" smtClean="0"/>
                  <a:t> 是复合函数</a:t>
                </a:r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dirty="0" smtClean="0"/>
              </a:p>
              <a:p>
                <a:r>
                  <a:rPr lang="zh-CN" altLang="en-US" dirty="0" smtClean="0"/>
                  <a:t>这表明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不论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>
                    <a:solidFill>
                      <a:srgbClr val="FF0000"/>
                    </a:solidFill>
                  </a:rPr>
                  <a:t>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是自变量还是中间变量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, 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总有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altLang="zh-CN" dirty="0" smtClean="0"/>
                  <a:t>. </a:t>
                </a:r>
                <a:r>
                  <a:rPr lang="zh-CN" altLang="en-US" dirty="0" smtClean="0"/>
                  <a:t>这一性质称为</a:t>
                </a:r>
                <a:r>
                  <a:rPr lang="zh-CN" altLang="en-US" dirty="0" smtClean="0">
                    <a:solidFill>
                      <a:srgbClr val="00B050"/>
                    </a:solidFill>
                  </a:rPr>
                  <a:t>微分形式的不变性</a:t>
                </a:r>
                <a:r>
                  <a:rPr lang="en-US" altLang="zh-CN" dirty="0" smtClean="0"/>
                  <a:t>.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233" r="-1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645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例 </a:t>
                </a:r>
                <a:r>
                  <a:rPr lang="zh-CN" altLang="en-US" dirty="0" smtClean="0"/>
                  <a:t>设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=−0.1</m:t>
                        </m:r>
                      </m:sub>
                    </m:sSub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>
                    <a:solidFill>
                      <a:srgbClr val="0000FF"/>
                    </a:solidFill>
                  </a:rPr>
                  <a:t>解</a:t>
                </a:r>
                <a:r>
                  <a:rPr lang="zh-CN" altLang="en-US" dirty="0" smtClean="0"/>
                  <a:t> 根据微分公式我们只要求出函数的导数</a:t>
                </a:r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就可以求得函数的微分</a:t>
                </a:r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由于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 smtClean="0"/>
                  <a:t>, </a:t>
                </a:r>
                <a:r>
                  <a:rPr lang="zh-CN" altLang="en-US" dirty="0" smtClean="0"/>
                  <a:t>因此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 smtClean="0"/>
                  <a:t>.</a:t>
                </a:r>
              </a:p>
              <a:p>
                <a:r>
                  <a:rPr lang="zh-CN" altLang="en-US" dirty="0" smtClean="0"/>
                  <a:t>我们也可以直接由微分形式的四则运算得</a:t>
                </a:r>
                <a:endParaRPr lang="en-US" altLang="zh-CN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e>
                      </m:d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 smtClean="0"/>
                  <a:t>于是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func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b>
                    </m:sSub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altLang="zh-CN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=−0.1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−0.1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=−0.1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34" t="-9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97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HFU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FUT" id="{5D9814CE-9300-4351-B0AF-689433522D50}" vid="{AE55F223-B21C-4545-A0C1-00686DEDE696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HFUT</Template>
  <TotalTime>4739</TotalTime>
  <Words>191</Words>
  <Application>Microsoft Office PowerPoint</Application>
  <PresentationFormat>宽屏</PresentationFormat>
  <Paragraphs>104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黑体</vt:lpstr>
      <vt:lpstr>宋体</vt:lpstr>
      <vt:lpstr>宋体</vt:lpstr>
      <vt:lpstr>微软雅黑</vt:lpstr>
      <vt:lpstr>Arial</vt:lpstr>
      <vt:lpstr>Cambria Math</vt:lpstr>
      <vt:lpstr>Consolas</vt:lpstr>
      <vt:lpstr>Times New Roman</vt:lpstr>
      <vt:lpstr>HFUT</vt:lpstr>
      <vt:lpstr>3.5 函数的微分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合肥工业大学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3.5 函数的微分</dc:title>
  <dc:subject>高等数学</dc:subject>
  <dc:creator>张神星</dc:creator>
  <cp:lastModifiedBy>zsx</cp:lastModifiedBy>
  <cp:revision>153</cp:revision>
  <dcterms:created xsi:type="dcterms:W3CDTF">2000-05-19T08:23:03Z</dcterms:created>
  <dcterms:modified xsi:type="dcterms:W3CDTF">2022-04-07T08:26:23Z</dcterms:modified>
  <cp:category>教学课件</cp:category>
  <cp:version>1.0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1033-3.3.0.5120</vt:lpwstr>
  </property>
</Properties>
</file>