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38"/>
  </p:notesMasterIdLst>
  <p:handoutMasterIdLst>
    <p:handoutMasterId r:id="rId39"/>
  </p:handoutMasterIdLst>
  <p:sldIdLst>
    <p:sldId id="305" r:id="rId2"/>
    <p:sldId id="327" r:id="rId3"/>
    <p:sldId id="372" r:id="rId4"/>
    <p:sldId id="311" r:id="rId5"/>
    <p:sldId id="310" r:id="rId6"/>
    <p:sldId id="312" r:id="rId7"/>
    <p:sldId id="313" r:id="rId8"/>
    <p:sldId id="306" r:id="rId9"/>
    <p:sldId id="381" r:id="rId10"/>
    <p:sldId id="397" r:id="rId11"/>
    <p:sldId id="314" r:id="rId12"/>
    <p:sldId id="384" r:id="rId13"/>
    <p:sldId id="329" r:id="rId14"/>
    <p:sldId id="316" r:id="rId15"/>
    <p:sldId id="387" r:id="rId16"/>
    <p:sldId id="317" r:id="rId17"/>
    <p:sldId id="388" r:id="rId18"/>
    <p:sldId id="389" r:id="rId19"/>
    <p:sldId id="385" r:id="rId20"/>
    <p:sldId id="390" r:id="rId21"/>
    <p:sldId id="391" r:id="rId22"/>
    <p:sldId id="382" r:id="rId23"/>
    <p:sldId id="319" r:id="rId24"/>
    <p:sldId id="393" r:id="rId25"/>
    <p:sldId id="392" r:id="rId26"/>
    <p:sldId id="394" r:id="rId27"/>
    <p:sldId id="320" r:id="rId28"/>
    <p:sldId id="321" r:id="rId29"/>
    <p:sldId id="398" r:id="rId30"/>
    <p:sldId id="322" r:id="rId31"/>
    <p:sldId id="373" r:id="rId32"/>
    <p:sldId id="399" r:id="rId33"/>
    <p:sldId id="395" r:id="rId34"/>
    <p:sldId id="324" r:id="rId35"/>
    <p:sldId id="331" r:id="rId36"/>
    <p:sldId id="396" r:id="rId37"/>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sx" initials="z" lastIdx="2" clrIdx="0">
    <p:extLst>
      <p:ext uri="{19B8F6BF-5375-455C-9EA6-DF929625EA0E}">
        <p15:presenceInfo xmlns:p15="http://schemas.microsoft.com/office/powerpoint/2012/main" userId="a2125bb485141f8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000FF"/>
    <a:srgbClr val="00B050"/>
    <a:srgbClr val="001050"/>
    <a:srgbClr val="006600"/>
    <a:srgbClr val="0033CC"/>
    <a:srgbClr val="EAEAEA"/>
    <a:srgbClr val="969696"/>
    <a:srgbClr val="FF0000"/>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91" autoAdjust="0"/>
    <p:restoredTop sz="95322" autoAdjust="0"/>
  </p:normalViewPr>
  <p:slideViewPr>
    <p:cSldViewPr>
      <p:cViewPr varScale="1">
        <p:scale>
          <a:sx n="65" d="100"/>
          <a:sy n="65" d="100"/>
        </p:scale>
        <p:origin x="48" y="571"/>
      </p:cViewPr>
      <p:guideLst>
        <p:guide orient="horz" pos="288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80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a:defRPr sz="1200" noProof="1" dirty="0">
                <a:latin typeface="Times New Roman" panose="02020503050405090304" pitchFamily="18" charset="0"/>
                <a:ea typeface="SimSun" pitchFamily="2" charset="-122"/>
              </a:defRPr>
            </a:lvl1pPr>
          </a:lstStyle>
          <a:p>
            <a:fld id="{2EFFEC77-84FD-4F46-BAB1-CF09307EDD85}" type="slidenum">
              <a:rPr lang="en-US" altLang="zh-CN"/>
              <a:pPr/>
              <a:t>‹#›</a:t>
            </a:fld>
            <a:endParaRPr lang="en-US" altLang="zh-CN">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zh-CN"/>
          </a:p>
        </p:txBody>
      </p:sp>
      <p:sp>
        <p:nvSpPr>
          <p:cNvPr id="10244" name="Rectangle 4"/>
          <p:cNvSpPr>
            <a:spLocks noGrp="1" noRot="1" noChangeAspect="1" noChangeArrowheads="1"/>
          </p:cNvSpPr>
          <p:nvPr>
            <p:ph type="sldImg" idx="4294967295"/>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p>
            <a:pPr lvl="0"/>
            <a:r>
              <a:rPr lang="zh-CN" altLang="en-US" smtClean="0"/>
              <a:t>单击以编辑母版文本样式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a:defRPr sz="1200" noProof="1" dirty="0">
                <a:latin typeface="Times New Roman" panose="02020503050405090304" pitchFamily="18" charset="0"/>
                <a:ea typeface="SimSun" pitchFamily="2" charset="-122"/>
              </a:defRPr>
            </a:lvl1pPr>
          </a:lstStyle>
          <a:p>
            <a:fld id="{4F2C60FA-8FA6-4012-B809-1A1CCFF63C5E}" type="slidenum">
              <a:rPr lang="en-US" altLang="zh-CN"/>
              <a:pPr/>
              <a:t>‹#›</a:t>
            </a:fld>
            <a:endParaRPr lang="en-US" altLang="zh-CN">
              <a:ea typeface="宋体" panose="02010600030101010101" pitchFamily="2" charset="-122"/>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一小节课</a:t>
            </a:r>
            <a:r>
              <a:rPr lang="en-US" altLang="zh-CN" dirty="0" smtClean="0"/>
              <a:t>5-6</a:t>
            </a:r>
            <a:r>
              <a:rPr lang="zh-CN" altLang="en-US" dirty="0" smtClean="0"/>
              <a:t>张，一共</a:t>
            </a:r>
            <a:r>
              <a:rPr lang="en-US" altLang="zh-CN" dirty="0" smtClean="0"/>
              <a:t>6</a:t>
            </a:r>
            <a:r>
              <a:rPr lang="zh-CN" altLang="en-US" dirty="0" smtClean="0"/>
              <a:t>次课讲完。</a:t>
            </a:r>
            <a:endParaRPr lang="zh-CN" altLang="en-US" dirty="0"/>
          </a:p>
        </p:txBody>
      </p:sp>
      <p:sp>
        <p:nvSpPr>
          <p:cNvPr id="4" name="灯片编号占位符 3"/>
          <p:cNvSpPr>
            <a:spLocks noGrp="1"/>
          </p:cNvSpPr>
          <p:nvPr>
            <p:ph type="sldNum" sz="quarter" idx="10"/>
          </p:nvPr>
        </p:nvSpPr>
        <p:spPr/>
        <p:txBody>
          <a:bodyPr/>
          <a:lstStyle/>
          <a:p>
            <a:fld id="{4F2C60FA-8FA6-4012-B809-1A1CCFF63C5E}" type="slidenum">
              <a:rPr lang="en-US" altLang="zh-CN" smtClean="0"/>
              <a:pPr/>
              <a:t>1</a:t>
            </a:fld>
            <a:endParaRPr lang="en-US" altLang="zh-CN">
              <a:ea typeface="宋体" panose="02010600030101010101" pitchFamily="2" charset="-122"/>
            </a:endParaRPr>
          </a:p>
        </p:txBody>
      </p:sp>
    </p:spTree>
    <p:extLst>
      <p:ext uri="{BB962C8B-B14F-4D97-AF65-F5344CB8AC3E}">
        <p14:creationId xmlns:p14="http://schemas.microsoft.com/office/powerpoint/2010/main" val="718130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2C60FA-8FA6-4012-B809-1A1CCFF63C5E}" type="slidenum">
              <a:rPr lang="en-US" altLang="zh-CN" smtClean="0"/>
              <a:pPr/>
              <a:t>14</a:t>
            </a:fld>
            <a:endParaRPr lang="en-US" altLang="zh-CN">
              <a:ea typeface="宋体" panose="02010600030101010101" pitchFamily="2" charset="-122"/>
            </a:endParaRPr>
          </a:p>
        </p:txBody>
      </p:sp>
    </p:spTree>
    <p:extLst>
      <p:ext uri="{BB962C8B-B14F-4D97-AF65-F5344CB8AC3E}">
        <p14:creationId xmlns:p14="http://schemas.microsoft.com/office/powerpoint/2010/main" val="4000573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2C60FA-8FA6-4012-B809-1A1CCFF63C5E}" type="slidenum">
              <a:rPr lang="en-US" altLang="zh-CN" smtClean="0"/>
              <a:pPr/>
              <a:t>15</a:t>
            </a:fld>
            <a:endParaRPr lang="en-US" altLang="zh-CN">
              <a:ea typeface="宋体" panose="02010600030101010101" pitchFamily="2" charset="-122"/>
            </a:endParaRPr>
          </a:p>
        </p:txBody>
      </p:sp>
    </p:spTree>
    <p:extLst>
      <p:ext uri="{BB962C8B-B14F-4D97-AF65-F5344CB8AC3E}">
        <p14:creationId xmlns:p14="http://schemas.microsoft.com/office/powerpoint/2010/main" val="1477205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2C60FA-8FA6-4012-B809-1A1CCFF63C5E}" type="slidenum">
              <a:rPr lang="en-US" altLang="zh-CN" smtClean="0"/>
              <a:pPr/>
              <a:t>34</a:t>
            </a:fld>
            <a:endParaRPr lang="en-US" altLang="zh-CN">
              <a:ea typeface="宋体" panose="02010600030101010101" pitchFamily="2" charset="-122"/>
            </a:endParaRPr>
          </a:p>
        </p:txBody>
      </p:sp>
    </p:spTree>
    <p:extLst>
      <p:ext uri="{BB962C8B-B14F-4D97-AF65-F5344CB8AC3E}">
        <p14:creationId xmlns:p14="http://schemas.microsoft.com/office/powerpoint/2010/main" val="23962419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96000" y="882000"/>
            <a:ext cx="10800000" cy="5220000"/>
          </a:xfrm>
          <a:prstGeom prst="rect">
            <a:avLst/>
          </a:prstGeom>
          <a:solidFill>
            <a:schemeClr val="accent1">
              <a:lumMod val="20000"/>
              <a:lumOff val="80000"/>
            </a:schemeClr>
          </a:solidFill>
          <a:ln>
            <a:noFill/>
          </a:ln>
          <a:effectLst/>
        </p:spPr>
        <p:style>
          <a:lnRef idx="2">
            <a:schemeClr val="accent3"/>
          </a:lnRef>
          <a:fillRef idx="1">
            <a:schemeClr val="lt1"/>
          </a:fillRef>
          <a:effectRef idx="0">
            <a:schemeClr val="accent3"/>
          </a:effectRef>
          <a:fontRef idx="none"/>
        </p:style>
        <p:txBody>
          <a:bodyPr lIns="101600" tIns="38100" rIns="25400" bIns="38100" anchor="ctr" anchorCtr="0">
            <a:noAutofit/>
          </a:bodyPr>
          <a:lstStyle>
            <a:lvl1pPr algn="ctr">
              <a:defRPr sz="3600" b="1" spc="600">
                <a:solidFill>
                  <a:srgbClr val="00B050"/>
                </a:solidFill>
                <a:effectLst/>
              </a:defRPr>
            </a:lvl1pPr>
          </a:lstStyle>
          <a:p>
            <a:r>
              <a:rPr lang="zh-CN" altLang="en-US" dirty="0" smtClean="0"/>
              <a:t>第</a:t>
            </a:r>
            <a:r>
              <a:rPr lang="en-US" altLang="zh-CN" dirty="0" smtClean="0"/>
              <a:t>X</a:t>
            </a:r>
            <a:r>
              <a:rPr lang="zh-CN" altLang="en-US" dirty="0" smtClean="0"/>
              <a:t>章</a:t>
            </a:r>
            <a:r>
              <a:rPr lang="en-US" altLang="zh-CN" dirty="0" smtClean="0"/>
              <a:t/>
            </a:r>
            <a:br>
              <a:rPr lang="en-US" altLang="zh-CN" dirty="0" smtClean="0"/>
            </a:br>
            <a:r>
              <a:rPr lang="en-US" altLang="zh-CN" dirty="0" smtClean="0"/>
              <a:t/>
            </a:r>
            <a:br>
              <a:rPr lang="en-US" altLang="zh-CN" dirty="0" smtClean="0"/>
            </a:br>
            <a:r>
              <a:rPr lang="zh-CN" altLang="en-US" dirty="0" smtClean="0"/>
              <a:t>单击</a:t>
            </a:r>
            <a:r>
              <a:rPr lang="zh-CN" altLang="en-US" dirty="0"/>
              <a:t>此处编辑</a:t>
            </a:r>
            <a:r>
              <a:rPr lang="zh-CN" altLang="en-US" dirty="0" smtClean="0"/>
              <a:t>标题</a:t>
            </a: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3717344815"/>
      </p:ext>
    </p:extLst>
  </p:cSld>
  <p:clrMapOvr>
    <a:masterClrMapping/>
  </p:clrMapOvr>
  <p:timing>
    <p:tnLst>
      <p:par>
        <p:cTn id="1" dur="indefinite" restart="never" nodeType="tmRoot"/>
      </p:par>
    </p:tnLst>
  </p:timing>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96000" y="882000"/>
            <a:ext cx="10800000" cy="612000"/>
          </a:xfrm>
          <a:prstGeom prst="rect">
            <a:avLst/>
          </a:prstGeom>
          <a:solidFill>
            <a:schemeClr val="accent1">
              <a:lumMod val="20000"/>
              <a:lumOff val="80000"/>
            </a:schemeClr>
          </a:solidFill>
          <a:ln>
            <a:solidFill>
              <a:schemeClr val="bg2">
                <a:lumMod val="90000"/>
              </a:schemeClr>
            </a:solidFill>
          </a:ln>
          <a:effectLst/>
        </p:spPr>
        <p:style>
          <a:lnRef idx="2">
            <a:schemeClr val="accent3"/>
          </a:lnRef>
          <a:fillRef idx="1">
            <a:schemeClr val="lt1"/>
          </a:fillRef>
          <a:effectRef idx="0">
            <a:schemeClr val="accent3"/>
          </a:effectRef>
          <a:fontRef idx="none"/>
        </p:style>
        <p:txBody>
          <a:bodyPr anchor="ctr"/>
          <a:lstStyle>
            <a:lvl1pPr algn="ctr">
              <a:defRPr sz="2800" b="1">
                <a:solidFill>
                  <a:srgbClr val="00B050"/>
                </a:solidFill>
                <a:latin typeface="+mj-ea"/>
                <a:ea typeface="+mj-ea"/>
              </a:defRPr>
            </a:lvl1pPr>
          </a:lstStyle>
          <a:p>
            <a:r>
              <a:rPr lang="zh-CN" altLang="en-US" dirty="0" smtClean="0"/>
              <a:t>单击此处编辑母版标题样式</a:t>
            </a:r>
            <a:endParaRPr lang="zh-CN" altLang="en-US" dirty="0"/>
          </a:p>
        </p:txBody>
      </p:sp>
      <p:sp>
        <p:nvSpPr>
          <p:cNvPr id="4" name="内容占位符 3"/>
          <p:cNvSpPr>
            <a:spLocks noGrp="1"/>
          </p:cNvSpPr>
          <p:nvPr>
            <p:ph sz="quarter" idx="10"/>
          </p:nvPr>
        </p:nvSpPr>
        <p:spPr>
          <a:xfrm>
            <a:off x="696000" y="1494000"/>
            <a:ext cx="10800000" cy="4608000"/>
          </a:xfrm>
          <a:prstGeom prst="rect">
            <a:avLst/>
          </a:prstGeom>
          <a:noFill/>
          <a:ln>
            <a:noFill/>
          </a:ln>
          <a:effectLst/>
        </p:spPr>
        <p:style>
          <a:lnRef idx="2">
            <a:schemeClr val="accent3"/>
          </a:lnRef>
          <a:fillRef idx="1">
            <a:schemeClr val="lt1"/>
          </a:fillRef>
          <a:effectRef idx="0">
            <a:schemeClr val="accent3"/>
          </a:effectRef>
          <a:fontRef idx="none"/>
        </p:style>
        <p:txBody>
          <a:bodyPr anchor="ctr"/>
          <a:lstStyle>
            <a:lvl1pPr>
              <a:lnSpc>
                <a:spcPct val="130000"/>
              </a:lnSpc>
              <a:spcBef>
                <a:spcPts val="600"/>
              </a:spcBef>
              <a:spcAft>
                <a:spcPts val="600"/>
              </a:spcAft>
              <a:defRPr sz="2400">
                <a:latin typeface="+mn-ea"/>
                <a:ea typeface="+mn-ea"/>
              </a:defRPr>
            </a:lvl1pPr>
            <a:lvl2pPr>
              <a:lnSpc>
                <a:spcPct val="130000"/>
              </a:lnSpc>
              <a:spcBef>
                <a:spcPts val="600"/>
              </a:spcBef>
              <a:spcAft>
                <a:spcPts val="600"/>
              </a:spcAft>
              <a:defRPr sz="2400">
                <a:latin typeface="+mn-ea"/>
                <a:ea typeface="+mn-ea"/>
              </a:defRPr>
            </a:lvl2pPr>
            <a:lvl3pPr>
              <a:lnSpc>
                <a:spcPct val="130000"/>
              </a:lnSpc>
              <a:spcBef>
                <a:spcPts val="600"/>
              </a:spcBef>
              <a:spcAft>
                <a:spcPts val="600"/>
              </a:spcAft>
              <a:defRPr sz="2400">
                <a:latin typeface="+mn-ea"/>
                <a:ea typeface="+mn-ea"/>
              </a:defRPr>
            </a:lvl3pPr>
            <a:lvl4pPr>
              <a:lnSpc>
                <a:spcPct val="130000"/>
              </a:lnSpc>
              <a:spcBef>
                <a:spcPts val="600"/>
              </a:spcBef>
              <a:spcAft>
                <a:spcPts val="600"/>
              </a:spcAft>
              <a:defRPr sz="2400">
                <a:latin typeface="+mn-ea"/>
                <a:ea typeface="+mn-ea"/>
              </a:defRPr>
            </a:lvl4pPr>
            <a:lvl5pPr>
              <a:lnSpc>
                <a:spcPct val="130000"/>
              </a:lnSpc>
              <a:spcBef>
                <a:spcPts val="600"/>
              </a:spcBef>
              <a:spcAft>
                <a:spcPts val="600"/>
              </a:spcAft>
              <a:defRPr sz="2400">
                <a:latin typeface="+mn-ea"/>
                <a:ea typeface="+mn-ea"/>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182240146"/>
      </p:ext>
    </p:extLst>
  </p:cSld>
  <p:clrMapOvr>
    <a:masterClrMapping/>
  </p:clrMapOvr>
  <p:timing>
    <p:tnLst>
      <p:par>
        <p:cTn id="1" dur="indefinite" restart="never" nodeType="tmRoot"/>
      </p:par>
    </p:tnLst>
  </p:timing>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正文">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a:xfrm>
            <a:off x="696000" y="882000"/>
            <a:ext cx="10800000" cy="5220000"/>
          </a:xfrm>
          <a:prstGeom prst="rect">
            <a:avLst/>
          </a:prstGeom>
          <a:noFill/>
          <a:ln>
            <a:noFill/>
          </a:ln>
          <a:effectLst/>
        </p:spPr>
        <p:style>
          <a:lnRef idx="2">
            <a:schemeClr val="accent3"/>
          </a:lnRef>
          <a:fillRef idx="1">
            <a:schemeClr val="lt1"/>
          </a:fillRef>
          <a:effectRef idx="0">
            <a:schemeClr val="accent3"/>
          </a:effectRef>
          <a:fontRef idx="none"/>
        </p:style>
        <p:txBody>
          <a:bodyPr anchor="ctr"/>
          <a:lstStyle>
            <a:lvl1pPr>
              <a:lnSpc>
                <a:spcPct val="130000"/>
              </a:lnSpc>
              <a:spcBef>
                <a:spcPts val="600"/>
              </a:spcBef>
              <a:spcAft>
                <a:spcPts val="600"/>
              </a:spcAft>
              <a:defRPr sz="2400"/>
            </a:lvl1pPr>
            <a:lvl2pPr>
              <a:lnSpc>
                <a:spcPct val="130000"/>
              </a:lnSpc>
              <a:spcBef>
                <a:spcPts val="600"/>
              </a:spcBef>
              <a:spcAft>
                <a:spcPts val="600"/>
              </a:spcAft>
              <a:defRPr sz="2400"/>
            </a:lvl2pPr>
            <a:lvl3pPr>
              <a:lnSpc>
                <a:spcPct val="130000"/>
              </a:lnSpc>
              <a:spcBef>
                <a:spcPts val="600"/>
              </a:spcBef>
              <a:spcAft>
                <a:spcPts val="600"/>
              </a:spcAft>
              <a:defRPr sz="2400"/>
            </a:lvl3pPr>
            <a:lvl4pPr>
              <a:lnSpc>
                <a:spcPct val="130000"/>
              </a:lnSpc>
              <a:spcBef>
                <a:spcPts val="600"/>
              </a:spcBef>
              <a:spcAft>
                <a:spcPts val="600"/>
              </a:spcAft>
              <a:defRPr sz="2400"/>
            </a:lvl4pPr>
            <a:lvl5pPr>
              <a:lnSpc>
                <a:spcPct val="130000"/>
              </a:lnSpc>
              <a:spcBef>
                <a:spcPts val="600"/>
              </a:spcBef>
              <a:spcAft>
                <a:spcPts val="600"/>
              </a:spcAft>
              <a:defRPr sz="2400"/>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557659837"/>
      </p:ext>
    </p:extLst>
  </p:cSld>
  <p:clrMapOvr>
    <a:masterClrMapping/>
  </p:clrMapOvr>
  <p:timing>
    <p:tnLst>
      <p:par>
        <p:cTn id="1" dur="indefinite" restart="never" nodeType="tmRoot"/>
      </p:par>
    </p:tnLst>
  </p:timing>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0053161"/>
      </p:ext>
    </p:extLst>
  </p:cSld>
  <p:clrMapOvr>
    <a:masterClrMapping/>
  </p:clrMapOvr>
  <p:transition>
    <p:zo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0" y="0"/>
            <a:ext cx="12192000" cy="67733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KSO_TEMPLATE" hidden="1"/>
          <p:cNvSpPr/>
          <p:nvPr>
            <p:custDataLst>
              <p:tags r:id="rId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3575" y="62462"/>
            <a:ext cx="553935" cy="553935"/>
          </a:xfrm>
          <a:prstGeom prst="rect">
            <a:avLst/>
          </a:prstGeom>
        </p:spPr>
      </p:pic>
      <p:sp>
        <p:nvSpPr>
          <p:cNvPr id="19" name="矩形 18"/>
          <p:cNvSpPr/>
          <p:nvPr/>
        </p:nvSpPr>
        <p:spPr>
          <a:xfrm>
            <a:off x="0" y="6508233"/>
            <a:ext cx="12192000" cy="1492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174567" y="107832"/>
            <a:ext cx="3436379" cy="461665"/>
          </a:xfrm>
          <a:prstGeom prst="rect">
            <a:avLst/>
          </a:prstGeom>
          <a:noFill/>
        </p:spPr>
        <p:txBody>
          <a:bodyPr wrap="square" rtlCol="0">
            <a:spAutoFit/>
          </a:bodyPr>
          <a:lstStyle/>
          <a:p>
            <a:pPr algn="r"/>
            <a:r>
              <a:rPr lang="zh-CN" altLang="en-US" sz="2400" b="1" dirty="0" smtClean="0">
                <a:solidFill>
                  <a:srgbClr val="00B0F0"/>
                </a:solidFill>
                <a:latin typeface="+mj-ea"/>
                <a:ea typeface="+mj-ea"/>
              </a:rPr>
              <a:t>数学（下）</a:t>
            </a:r>
            <a:endParaRPr lang="zh-CN" altLang="en-US" sz="2400" b="1" dirty="0">
              <a:solidFill>
                <a:srgbClr val="00B0F0"/>
              </a:solidFill>
              <a:latin typeface="+mj-ea"/>
              <a:ea typeface="+mj-ea"/>
            </a:endParaRPr>
          </a:p>
        </p:txBody>
      </p:sp>
      <p:pic>
        <p:nvPicPr>
          <p:cNvPr id="26" name="图片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21085" y="80211"/>
            <a:ext cx="2012393" cy="516909"/>
          </a:xfrm>
          <a:prstGeom prst="rect">
            <a:avLst/>
          </a:prstGeom>
        </p:spPr>
      </p:pic>
      <p:sp>
        <p:nvSpPr>
          <p:cNvPr id="2" name="矩形 1"/>
          <p:cNvSpPr/>
          <p:nvPr userDrawn="1"/>
        </p:nvSpPr>
        <p:spPr>
          <a:xfrm>
            <a:off x="696000" y="882000"/>
            <a:ext cx="10800000" cy="5220000"/>
          </a:xfrm>
          <a:prstGeom prst="rect">
            <a:avLst/>
          </a:prstGeom>
          <a:ln>
            <a:solidFill>
              <a:schemeClr val="bg2">
                <a:lumMod val="90000"/>
              </a:schemeClr>
            </a:solidFill>
          </a:ln>
          <a:effectLst>
            <a:glow rad="63500">
              <a:schemeClr val="accent5">
                <a:satMod val="175000"/>
                <a:alpha val="40000"/>
              </a:schemeClr>
            </a:glow>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20966792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Lst>
  <p:transition>
    <p:zoom/>
  </p:transition>
  <p:timing>
    <p:tnLst>
      <p:par>
        <p:cTn id="1" dur="indefinite" restart="never" nodeType="tmRoot"/>
      </p:par>
    </p:tnLst>
  </p:timing>
  <p:hf sldNum="0" hdr="0" ftr="0"/>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0.png"/><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3.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24.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3.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 Id="rId9" Type="http://schemas.openxmlformats.org/officeDocument/2006/relationships/image" Target="../media/image86.png"/></Relationships>
</file>

<file path=ppt/slides/_rels/slide35.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spc="0" dirty="0" smtClean="0">
                <a:ln w="0"/>
                <a:effectLst/>
              </a:rPr>
              <a:t>第一章</a:t>
            </a:r>
            <a:r>
              <a:rPr lang="en-US" altLang="zh-CN" spc="0" dirty="0" smtClean="0">
                <a:ln w="0"/>
                <a:effectLst/>
              </a:rPr>
              <a:t>    </a:t>
            </a:r>
            <a:r>
              <a:rPr lang="zh-CN" altLang="en-US" spc="0" dirty="0" smtClean="0">
                <a:ln w="0"/>
                <a:effectLst/>
              </a:rPr>
              <a:t>函数</a:t>
            </a:r>
            <a:endParaRPr lang="zh-CN" altLang="en-US" spc="0" dirty="0">
              <a:ln w="0"/>
              <a:effectLst/>
            </a:endParaRPr>
          </a:p>
        </p:txBody>
      </p:sp>
    </p:spTree>
    <p:extLst>
      <p:ext uri="{BB962C8B-B14F-4D97-AF65-F5344CB8AC3E}">
        <p14:creationId xmlns:p14="http://schemas.microsoft.com/office/powerpoint/2010/main" val="16021766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sz="quarter" idx="10"/>
              </p:nvPr>
            </p:nvSpPr>
            <p:spPr>
              <a:xfrm>
                <a:off x="695999" y="882000"/>
                <a:ext cx="10800000" cy="5220000"/>
              </a:xfrm>
              <a:noFill/>
            </p:spPr>
            <p:txBody>
              <a:bodyPr/>
              <a:lstStyle/>
              <a:p>
                <a:r>
                  <a:rPr lang="zh-CN" altLang="en-US" dirty="0" smtClean="0">
                    <a:solidFill>
                      <a:srgbClr val="0000FF"/>
                    </a:solidFill>
                  </a:rPr>
                  <a:t>例 </a:t>
                </a:r>
                <a:r>
                  <a:rPr lang="zh-CN" altLang="en-US" dirty="0" smtClean="0"/>
                  <a:t>求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e>
                        </m:d>
                      </m:e>
                    </m:func>
                  </m:oMath>
                </a14:m>
                <a:r>
                  <a:rPr lang="zh-CN" altLang="en-US" dirty="0" smtClean="0"/>
                  <a:t> 的</a:t>
                </a:r>
                <a:r>
                  <a:rPr lang="zh-CN" altLang="en-US" dirty="0"/>
                  <a:t>定义域和值域</a:t>
                </a:r>
                <a:r>
                  <a:rPr lang="en-US" altLang="zh-CN" dirty="0"/>
                  <a:t>.</a:t>
                </a:r>
                <a:endParaRPr lang="en-US" altLang="zh-CN" dirty="0" smtClean="0"/>
              </a:p>
              <a:p>
                <a:r>
                  <a:rPr lang="zh-CN" altLang="en-US" dirty="0" smtClean="0">
                    <a:solidFill>
                      <a:srgbClr val="0000FF"/>
                    </a:solidFill>
                  </a:rPr>
                  <a:t>解 </a:t>
                </a:r>
                <a:r>
                  <a:rPr lang="zh-CN" altLang="en-US" dirty="0" smtClean="0">
                    <a:latin typeface="+mn-ea"/>
                    <a:ea typeface="+mn-ea"/>
                  </a:rPr>
                  <a:t>定义域为</a:t>
                </a:r>
                <a14:m>
                  <m:oMath xmlns:m="http://schemas.openxmlformats.org/officeDocument/2006/math">
                    <m:r>
                      <a:rPr lang="en-US" altLang="zh-CN" b="0" i="0" smtClean="0">
                        <a:latin typeface="Cambria Math" panose="02040503050406030204" pitchFamily="18" charset="0"/>
                        <a:ea typeface="+mn-ea"/>
                      </a:rPr>
                      <m:t> </m:t>
                    </m:r>
                    <m:d>
                      <m:dPr>
                        <m:begChr m:val="{"/>
                        <m:endChr m:val="}"/>
                        <m:sepChr m:val="∣"/>
                        <m:ctrlPr>
                          <a:rPr lang="en-US" altLang="zh-CN" b="0" i="1" smtClean="0">
                            <a:latin typeface="Cambria Math" panose="02040503050406030204" pitchFamily="18" charset="0"/>
                            <a:ea typeface="+mn-ea"/>
                          </a:rPr>
                        </m:ctrlPr>
                      </m:dPr>
                      <m:e>
                        <m:r>
                          <a:rPr lang="en-US" altLang="zh-CN" b="0" i="1" smtClean="0">
                            <a:latin typeface="Cambria Math" panose="02040503050406030204" pitchFamily="18" charset="0"/>
                            <a:ea typeface="+mn-ea"/>
                          </a:rPr>
                          <m:t>𝑥</m:t>
                        </m:r>
                        <m:r>
                          <a:rPr lang="en-US" altLang="zh-CN" b="0" i="1" smtClean="0">
                            <a:latin typeface="Cambria Math" panose="02040503050406030204" pitchFamily="18" charset="0"/>
                            <a:ea typeface="+mn-ea"/>
                          </a:rPr>
                          <m:t>∈</m:t>
                        </m:r>
                        <m:r>
                          <a:rPr lang="en-US" altLang="zh-CN" b="1" i="1" dirty="0">
                            <a:latin typeface="Cambria Math" panose="02040503050406030204" pitchFamily="18" charset="0"/>
                            <a:ea typeface="+mn-ea"/>
                          </a:rPr>
                          <m:t>ℝ</m:t>
                        </m:r>
                      </m:e>
                      <m:e>
                        <m:r>
                          <a:rPr lang="en-US" altLang="zh-CN" b="0" i="1" smtClean="0">
                            <a:latin typeface="Cambria Math" panose="02040503050406030204" pitchFamily="18" charset="0"/>
                            <a:ea typeface="+mn-ea"/>
                          </a:rPr>
                          <m:t>1−</m:t>
                        </m:r>
                        <m:sSup>
                          <m:sSupPr>
                            <m:ctrlPr>
                              <a:rPr lang="en-US" altLang="zh-CN" b="0" i="1" smtClean="0">
                                <a:latin typeface="Cambria Math" panose="02040503050406030204" pitchFamily="18" charset="0"/>
                                <a:ea typeface="+mn-ea"/>
                              </a:rPr>
                            </m:ctrlPr>
                          </m:sSupPr>
                          <m:e>
                            <m:r>
                              <a:rPr lang="en-US" altLang="zh-CN" b="0" i="1" smtClean="0">
                                <a:latin typeface="Cambria Math" panose="02040503050406030204" pitchFamily="18" charset="0"/>
                                <a:ea typeface="+mn-ea"/>
                              </a:rPr>
                              <m:t>𝑥</m:t>
                            </m:r>
                          </m:e>
                          <m:sup>
                            <m:r>
                              <a:rPr lang="en-US" altLang="zh-CN" b="0" i="1" smtClean="0">
                                <a:latin typeface="Cambria Math" panose="02040503050406030204" pitchFamily="18" charset="0"/>
                                <a:ea typeface="+mn-ea"/>
                              </a:rPr>
                              <m:t>2</m:t>
                            </m:r>
                          </m:sup>
                        </m:sSup>
                        <m:r>
                          <a:rPr lang="en-US" altLang="zh-CN" b="0" i="1" smtClean="0">
                            <a:latin typeface="Cambria Math" panose="02040503050406030204" pitchFamily="18" charset="0"/>
                            <a:ea typeface="+mn-ea"/>
                          </a:rPr>
                          <m:t>&gt;0</m:t>
                        </m:r>
                      </m:e>
                    </m:d>
                    <m:r>
                      <a:rPr lang="en-US" altLang="zh-CN" b="0" i="1" smtClean="0">
                        <a:latin typeface="Cambria Math" panose="02040503050406030204" pitchFamily="18" charset="0"/>
                        <a:ea typeface="+mn-ea"/>
                      </a:rPr>
                      <m:t>=</m:t>
                    </m:r>
                    <m:d>
                      <m:dPr>
                        <m:ctrlPr>
                          <a:rPr lang="en-US" altLang="zh-CN" b="0" i="1" smtClean="0">
                            <a:latin typeface="Cambria Math" panose="02040503050406030204" pitchFamily="18" charset="0"/>
                            <a:ea typeface="+mn-ea"/>
                          </a:rPr>
                        </m:ctrlPr>
                      </m:dPr>
                      <m:e>
                        <m:r>
                          <a:rPr lang="en-US" altLang="zh-CN" b="0" i="1" smtClean="0">
                            <a:latin typeface="Cambria Math" panose="02040503050406030204" pitchFamily="18" charset="0"/>
                            <a:ea typeface="+mn-ea"/>
                          </a:rPr>
                          <m:t>−1, 1</m:t>
                        </m:r>
                      </m:e>
                    </m:d>
                  </m:oMath>
                </a14:m>
                <a:r>
                  <a:rPr lang="en-US" altLang="zh-CN" b="0" dirty="0" smtClean="0">
                    <a:latin typeface="+mn-ea"/>
                    <a:ea typeface="+mn-ea"/>
                  </a:rPr>
                  <a:t>.</a:t>
                </a:r>
              </a:p>
              <a:p>
                <a:r>
                  <a:rPr lang="zh-CN" altLang="en-US" dirty="0" smtClean="0">
                    <a:latin typeface="+mn-ea"/>
                    <a:ea typeface="+mn-ea"/>
                  </a:rPr>
                  <a:t>当 </a:t>
                </a:r>
                <a14:m>
                  <m:oMath xmlns:m="http://schemas.openxmlformats.org/officeDocument/2006/math">
                    <m:r>
                      <a:rPr lang="en-US" altLang="zh-CN" b="0" i="1" smtClean="0">
                        <a:latin typeface="Cambria Math" panose="02040503050406030204" pitchFamily="18" charset="0"/>
                        <a:ea typeface="+mn-ea"/>
                      </a:rPr>
                      <m:t>𝑥</m:t>
                    </m:r>
                    <m:r>
                      <a:rPr lang="en-US" altLang="zh-CN" b="0" i="1" smtClean="0">
                        <a:latin typeface="Cambria Math" panose="02040503050406030204" pitchFamily="18" charset="0"/>
                        <a:ea typeface="+mn-ea"/>
                      </a:rPr>
                      <m:t>∈</m:t>
                    </m:r>
                    <m:d>
                      <m:dPr>
                        <m:ctrlPr>
                          <a:rPr lang="en-US" altLang="zh-CN" b="0" i="1" smtClean="0">
                            <a:latin typeface="Cambria Math" panose="02040503050406030204" pitchFamily="18" charset="0"/>
                            <a:ea typeface="+mn-ea"/>
                          </a:rPr>
                        </m:ctrlPr>
                      </m:dPr>
                      <m:e>
                        <m:r>
                          <a:rPr lang="en-US" altLang="zh-CN" b="0" i="1" smtClean="0">
                            <a:latin typeface="Cambria Math" panose="02040503050406030204" pitchFamily="18" charset="0"/>
                            <a:ea typeface="+mn-ea"/>
                          </a:rPr>
                          <m:t>−1,1</m:t>
                        </m:r>
                      </m:e>
                    </m:d>
                  </m:oMath>
                </a14:m>
                <a:r>
                  <a:rPr lang="en-US" altLang="zh-CN" dirty="0" smtClean="0">
                    <a:latin typeface="+mn-ea"/>
                    <a:ea typeface="+mn-ea"/>
                  </a:rPr>
                  <a:t> </a:t>
                </a:r>
                <a:r>
                  <a:rPr lang="zh-CN" altLang="en-US" dirty="0" smtClean="0">
                    <a:latin typeface="+mn-ea"/>
                    <a:ea typeface="+mn-ea"/>
                  </a:rPr>
                  <a:t>时</a:t>
                </a:r>
                <a:r>
                  <a:rPr lang="en-US" altLang="zh-CN" dirty="0" smtClean="0">
                    <a:latin typeface="+mn-ea"/>
                    <a:ea typeface="+mn-ea"/>
                  </a:rPr>
                  <a:t>, </a:t>
                </a:r>
                <a14:m>
                  <m:oMath xmlns:m="http://schemas.openxmlformats.org/officeDocument/2006/math">
                    <m:sSup>
                      <m:sSupPr>
                        <m:ctrlPr>
                          <a:rPr lang="en-US" altLang="zh-CN" b="0" i="1" smtClean="0">
                            <a:latin typeface="Cambria Math" panose="02040503050406030204" pitchFamily="18" charset="0"/>
                            <a:ea typeface="+mn-ea"/>
                          </a:rPr>
                        </m:ctrlPr>
                      </m:sSupPr>
                      <m:e>
                        <m:r>
                          <a:rPr lang="en-US" altLang="zh-CN" b="0" i="1" smtClean="0">
                            <a:latin typeface="Cambria Math" panose="02040503050406030204" pitchFamily="18" charset="0"/>
                            <a:ea typeface="+mn-ea"/>
                          </a:rPr>
                          <m:t>𝑥</m:t>
                        </m:r>
                      </m:e>
                      <m:sup>
                        <m:r>
                          <a:rPr lang="en-US" altLang="zh-CN" b="0" i="1" smtClean="0">
                            <a:latin typeface="Cambria Math" panose="02040503050406030204" pitchFamily="18" charset="0"/>
                            <a:ea typeface="+mn-ea"/>
                          </a:rPr>
                          <m:t>2</m:t>
                        </m:r>
                      </m:sup>
                    </m:sSup>
                    <m:r>
                      <a:rPr lang="en-US" altLang="zh-CN" b="0" i="1" smtClean="0">
                        <a:latin typeface="Cambria Math" panose="02040503050406030204" pitchFamily="18" charset="0"/>
                        <a:ea typeface="+mn-ea"/>
                      </a:rPr>
                      <m:t>∈</m:t>
                    </m:r>
                    <m:d>
                      <m:dPr>
                        <m:begChr m:val="["/>
                        <m:ctrlPr>
                          <a:rPr lang="en-US" altLang="zh-CN" b="0" i="1" smtClean="0">
                            <a:latin typeface="Cambria Math" panose="02040503050406030204" pitchFamily="18" charset="0"/>
                            <a:ea typeface="+mn-ea"/>
                          </a:rPr>
                        </m:ctrlPr>
                      </m:dPr>
                      <m:e>
                        <m:r>
                          <a:rPr lang="en-US" altLang="zh-CN" b="0" i="1" smtClean="0">
                            <a:latin typeface="Cambria Math" panose="02040503050406030204" pitchFamily="18" charset="0"/>
                            <a:ea typeface="+mn-ea"/>
                          </a:rPr>
                          <m:t>0,1</m:t>
                        </m:r>
                      </m:e>
                    </m:d>
                    <m:r>
                      <a:rPr lang="en-US" altLang="zh-CN" b="0" i="1" smtClean="0">
                        <a:latin typeface="Cambria Math" panose="02040503050406030204" pitchFamily="18" charset="0"/>
                        <a:ea typeface="+mn-ea"/>
                      </a:rPr>
                      <m:t>, 1−</m:t>
                    </m:r>
                    <m:sSup>
                      <m:sSupPr>
                        <m:ctrlPr>
                          <a:rPr lang="en-US" altLang="zh-CN" b="0" i="1" smtClean="0">
                            <a:latin typeface="Cambria Math" panose="02040503050406030204" pitchFamily="18" charset="0"/>
                            <a:ea typeface="+mn-ea"/>
                          </a:rPr>
                        </m:ctrlPr>
                      </m:sSupPr>
                      <m:e>
                        <m:r>
                          <a:rPr lang="en-US" altLang="zh-CN" b="0" i="1" smtClean="0">
                            <a:latin typeface="Cambria Math" panose="02040503050406030204" pitchFamily="18" charset="0"/>
                            <a:ea typeface="+mn-ea"/>
                          </a:rPr>
                          <m:t>𝑥</m:t>
                        </m:r>
                      </m:e>
                      <m:sup>
                        <m:r>
                          <a:rPr lang="en-US" altLang="zh-CN" b="0" i="1" smtClean="0">
                            <a:latin typeface="Cambria Math" panose="02040503050406030204" pitchFamily="18" charset="0"/>
                            <a:ea typeface="+mn-ea"/>
                          </a:rPr>
                          <m:t>2</m:t>
                        </m:r>
                      </m:sup>
                    </m:sSup>
                    <m:r>
                      <a:rPr lang="en-US" altLang="zh-CN" b="0" i="1" smtClean="0">
                        <a:latin typeface="Cambria Math" panose="02040503050406030204" pitchFamily="18" charset="0"/>
                        <a:ea typeface="+mn-ea"/>
                      </a:rPr>
                      <m:t>∈</m:t>
                    </m:r>
                    <m:d>
                      <m:dPr>
                        <m:endChr m:val="]"/>
                        <m:ctrlPr>
                          <a:rPr lang="en-US" altLang="zh-CN" b="0" i="1" smtClean="0">
                            <a:latin typeface="Cambria Math" panose="02040503050406030204" pitchFamily="18" charset="0"/>
                            <a:ea typeface="+mn-ea"/>
                          </a:rPr>
                        </m:ctrlPr>
                      </m:dPr>
                      <m:e>
                        <m:r>
                          <a:rPr lang="en-US" altLang="zh-CN" b="0" i="1" smtClean="0">
                            <a:latin typeface="Cambria Math" panose="02040503050406030204" pitchFamily="18" charset="0"/>
                            <a:ea typeface="+mn-ea"/>
                          </a:rPr>
                          <m:t>0,1</m:t>
                        </m:r>
                      </m:e>
                    </m:d>
                  </m:oMath>
                </a14:m>
                <a:r>
                  <a:rPr lang="en-US" altLang="zh-CN" dirty="0" smtClean="0">
                    <a:latin typeface="+mn-ea"/>
                    <a:ea typeface="+mn-ea"/>
                  </a:rPr>
                  <a:t>, </a:t>
                </a:r>
                <a:r>
                  <a:rPr lang="zh-CN" altLang="en-US" dirty="0" smtClean="0">
                    <a:latin typeface="+mn-ea"/>
                    <a:ea typeface="+mn-ea"/>
                  </a:rPr>
                  <a:t>因此</a:t>
                </a:r>
                <a:endParaRPr lang="en-US" altLang="zh-CN" dirty="0" smtClean="0">
                  <a:latin typeface="+mn-ea"/>
                  <a:ea typeface="+mn-ea"/>
                </a:endParaRPr>
              </a:p>
              <a:p>
                <a:pPr marL="1440000" indent="0">
                  <a:buNone/>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ea typeface="+mn-ea"/>
                        </a:rPr>
                        <m:t>𝑦</m:t>
                      </m:r>
                      <m:r>
                        <a:rPr lang="en-US" altLang="zh-CN" b="0" i="1" smtClean="0">
                          <a:latin typeface="Cambria Math" panose="02040503050406030204" pitchFamily="18" charset="0"/>
                          <a:ea typeface="+mn-ea"/>
                        </a:rPr>
                        <m:t>=</m:t>
                      </m:r>
                      <m:func>
                        <m:funcPr>
                          <m:ctrlPr>
                            <a:rPr lang="en-US" altLang="zh-CN" b="0" i="1" smtClean="0">
                              <a:latin typeface="Cambria Math" panose="02040503050406030204" pitchFamily="18" charset="0"/>
                              <a:ea typeface="+mn-ea"/>
                            </a:rPr>
                          </m:ctrlPr>
                        </m:funcPr>
                        <m:fName>
                          <m:r>
                            <m:rPr>
                              <m:sty m:val="p"/>
                            </m:rPr>
                            <a:rPr lang="en-US" altLang="zh-CN" b="0" i="0" smtClean="0">
                              <a:latin typeface="Cambria Math" panose="02040503050406030204" pitchFamily="18" charset="0"/>
                              <a:ea typeface="+mn-ea"/>
                            </a:rPr>
                            <m:t>ln</m:t>
                          </m:r>
                        </m:fName>
                        <m:e>
                          <m:d>
                            <m:dPr>
                              <m:ctrlPr>
                                <a:rPr lang="en-US" altLang="zh-CN" b="0" i="1" smtClean="0">
                                  <a:latin typeface="Cambria Math" panose="02040503050406030204" pitchFamily="18" charset="0"/>
                                  <a:ea typeface="+mn-ea"/>
                                </a:rPr>
                              </m:ctrlPr>
                            </m:dPr>
                            <m:e>
                              <m:r>
                                <a:rPr lang="en-US" altLang="zh-CN" b="0" i="1" smtClean="0">
                                  <a:latin typeface="Cambria Math" panose="02040503050406030204" pitchFamily="18" charset="0"/>
                                  <a:ea typeface="+mn-ea"/>
                                </a:rPr>
                                <m:t>1−</m:t>
                              </m:r>
                              <m:sSup>
                                <m:sSupPr>
                                  <m:ctrlPr>
                                    <a:rPr lang="en-US" altLang="zh-CN" b="0" i="1" smtClean="0">
                                      <a:latin typeface="Cambria Math" panose="02040503050406030204" pitchFamily="18" charset="0"/>
                                      <a:ea typeface="+mn-ea"/>
                                    </a:rPr>
                                  </m:ctrlPr>
                                </m:sSupPr>
                                <m:e>
                                  <m:r>
                                    <a:rPr lang="en-US" altLang="zh-CN" b="0" i="1" smtClean="0">
                                      <a:latin typeface="Cambria Math" panose="02040503050406030204" pitchFamily="18" charset="0"/>
                                      <a:ea typeface="+mn-ea"/>
                                    </a:rPr>
                                    <m:t>𝑥</m:t>
                                  </m:r>
                                </m:e>
                                <m:sup>
                                  <m:r>
                                    <a:rPr lang="en-US" altLang="zh-CN" b="0" i="1" smtClean="0">
                                      <a:latin typeface="Cambria Math" panose="02040503050406030204" pitchFamily="18" charset="0"/>
                                      <a:ea typeface="+mn-ea"/>
                                    </a:rPr>
                                    <m:t>2</m:t>
                                  </m:r>
                                </m:sup>
                              </m:sSup>
                            </m:e>
                          </m:d>
                        </m:e>
                      </m:func>
                      <m:r>
                        <a:rPr lang="en-US" altLang="zh-CN" b="0" i="1" smtClean="0">
                          <a:latin typeface="Cambria Math" panose="02040503050406030204" pitchFamily="18" charset="0"/>
                          <a:ea typeface="+mn-ea"/>
                        </a:rPr>
                        <m:t>∈</m:t>
                      </m:r>
                      <m:d>
                        <m:dPr>
                          <m:endChr m:val="]"/>
                          <m:ctrlPr>
                            <a:rPr lang="en-US" altLang="zh-CN" b="0" i="1" smtClean="0">
                              <a:latin typeface="Cambria Math" panose="02040503050406030204" pitchFamily="18" charset="0"/>
                              <a:ea typeface="+mn-ea"/>
                            </a:rPr>
                          </m:ctrlPr>
                        </m:dPr>
                        <m:e>
                          <m:r>
                            <a:rPr lang="en-US" altLang="zh-CN" b="0" i="1" smtClean="0">
                              <a:latin typeface="Cambria Math" panose="02040503050406030204" pitchFamily="18" charset="0"/>
                              <a:ea typeface="+mn-ea"/>
                            </a:rPr>
                            <m:t>−∞,0</m:t>
                          </m:r>
                        </m:e>
                      </m:d>
                      <m:r>
                        <a:rPr lang="en-US" altLang="zh-CN" i="1">
                          <a:latin typeface="Cambria Math" panose="02040503050406030204" pitchFamily="18" charset="0"/>
                        </a:rPr>
                        <m:t>,</m:t>
                      </m:r>
                    </m:oMath>
                  </m:oMathPara>
                </a14:m>
                <a:endParaRPr lang="en-US" altLang="zh-CN" dirty="0" smtClean="0">
                  <a:latin typeface="+mn-ea"/>
                </a:endParaRPr>
              </a:p>
              <a:p>
                <a:r>
                  <a:rPr lang="zh-CN" altLang="en-US" dirty="0" smtClean="0">
                    <a:latin typeface="+mn-ea"/>
                    <a:ea typeface="+mn-ea"/>
                  </a:rPr>
                  <a:t>即值域为</a:t>
                </a:r>
                <a14:m>
                  <m:oMath xmlns:m="http://schemas.openxmlformats.org/officeDocument/2006/math">
                    <m:r>
                      <a:rPr lang="en-US" altLang="zh-CN" b="0" i="0" smtClean="0">
                        <a:latin typeface="Cambria Math" panose="02040503050406030204" pitchFamily="18" charset="0"/>
                        <a:ea typeface="+mn-ea"/>
                      </a:rPr>
                      <m:t> </m:t>
                    </m:r>
                    <m:d>
                      <m:dPr>
                        <m:endChr m:val="]"/>
                        <m:ctrlPr>
                          <a:rPr lang="en-US" altLang="zh-CN" b="0" i="1" smtClean="0">
                            <a:latin typeface="Cambria Math" panose="02040503050406030204" pitchFamily="18" charset="0"/>
                            <a:ea typeface="+mn-ea"/>
                          </a:rPr>
                        </m:ctrlPr>
                      </m:dPr>
                      <m:e>
                        <m:r>
                          <a:rPr lang="en-US" altLang="zh-CN" b="0" i="0" smtClean="0">
                            <a:latin typeface="Cambria Math" panose="02040503050406030204" pitchFamily="18" charset="0"/>
                            <a:ea typeface="+mn-ea"/>
                          </a:rPr>
                          <m:t>−</m:t>
                        </m:r>
                        <m:r>
                          <a:rPr lang="en-US" altLang="zh-CN" b="0" i="1" smtClean="0">
                            <a:latin typeface="Cambria Math" panose="02040503050406030204" pitchFamily="18" charset="0"/>
                            <a:ea typeface="+mn-ea"/>
                          </a:rPr>
                          <m:t>∞, 0</m:t>
                        </m:r>
                      </m:e>
                    </m:d>
                  </m:oMath>
                </a14:m>
                <a:r>
                  <a:rPr lang="en-US" altLang="zh-CN" dirty="0" smtClean="0">
                    <a:latin typeface="+mn-ea"/>
                    <a:ea typeface="+mn-ea"/>
                  </a:rPr>
                  <a:t>.</a:t>
                </a:r>
                <a:endParaRPr lang="zh-CN" altLang="en-US" dirty="0"/>
              </a:p>
            </p:txBody>
          </p:sp>
        </mc:Choice>
        <mc:Fallback xmlns="">
          <p:sp>
            <p:nvSpPr>
              <p:cNvPr id="2" name="文本占位符 1"/>
              <p:cNvSpPr>
                <a:spLocks noGrp="1" noRot="1" noChangeAspect="1" noMove="1" noResize="1" noEditPoints="1" noAdjustHandles="1" noChangeArrowheads="1" noChangeShapeType="1" noTextEdit="1"/>
              </p:cNvSpPr>
              <p:nvPr>
                <p:ph type="body" sz="quarter" idx="10"/>
              </p:nvPr>
            </p:nvSpPr>
            <p:spPr>
              <a:xfrm>
                <a:off x="695999" y="882000"/>
                <a:ext cx="10800000" cy="5220000"/>
              </a:xfrm>
              <a:blipFill>
                <a:blip r:embed="rId2"/>
                <a:stretch>
                  <a:fillRect l="-734"/>
                </a:stretch>
              </a:blipFill>
            </p:spPr>
            <p:txBody>
              <a:bodyPr/>
              <a:lstStyle/>
              <a:p>
                <a:r>
                  <a:rPr lang="zh-CN" altLang="en-US">
                    <a:noFill/>
                  </a:rPr>
                  <a:t> </a:t>
                </a:r>
              </a:p>
            </p:txBody>
          </p:sp>
        </mc:Fallback>
      </mc:AlternateContent>
      <p:cxnSp>
        <p:nvCxnSpPr>
          <p:cNvPr id="22" name="x轴"/>
          <p:cNvCxnSpPr/>
          <p:nvPr/>
        </p:nvCxnSpPr>
        <p:spPr>
          <a:xfrm>
            <a:off x="8188189" y="2305347"/>
            <a:ext cx="330179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x"/>
              <p:cNvSpPr txBox="1"/>
              <p:nvPr/>
            </p:nvSpPr>
            <p:spPr>
              <a:xfrm>
                <a:off x="11118760" y="2202681"/>
                <a:ext cx="247620" cy="3273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𝑥</m:t>
                      </m:r>
                    </m:oMath>
                  </m:oMathPara>
                </a14:m>
                <a:endParaRPr lang="zh-CN" altLang="en-US" sz="2400" dirty="0">
                  <a:solidFill>
                    <a:schemeClr val="accent1"/>
                  </a:solidFill>
                </a:endParaRPr>
              </a:p>
            </p:txBody>
          </p:sp>
        </mc:Choice>
        <mc:Fallback>
          <p:sp>
            <p:nvSpPr>
              <p:cNvPr id="24" name="x"/>
              <p:cNvSpPr txBox="1">
                <a:spLocks noRot="1" noChangeAspect="1" noMove="1" noResize="1" noEditPoints="1" noAdjustHandles="1" noChangeArrowheads="1" noChangeShapeType="1" noTextEdit="1"/>
              </p:cNvSpPr>
              <p:nvPr/>
            </p:nvSpPr>
            <p:spPr>
              <a:xfrm>
                <a:off x="11118760" y="2202681"/>
                <a:ext cx="247620" cy="327377"/>
              </a:xfrm>
              <a:prstGeom prst="rect">
                <a:avLst/>
              </a:prstGeom>
              <a:blipFill>
                <a:blip r:embed="rId3"/>
                <a:stretch>
                  <a:fillRect r="-31707" b="-27778"/>
                </a:stretch>
              </a:blipFill>
            </p:spPr>
            <p:txBody>
              <a:bodyPr/>
              <a:lstStyle/>
              <a:p>
                <a:r>
                  <a:rPr lang="zh-CN" altLang="en-US">
                    <a:noFill/>
                  </a:rPr>
                  <a:t> </a:t>
                </a:r>
              </a:p>
            </p:txBody>
          </p:sp>
        </mc:Fallback>
      </mc:AlternateContent>
      <p:cxnSp>
        <p:nvCxnSpPr>
          <p:cNvPr id="23" name="y轴"/>
          <p:cNvCxnSpPr/>
          <p:nvPr/>
        </p:nvCxnSpPr>
        <p:spPr>
          <a:xfrm flipV="1">
            <a:off x="9817672" y="1945506"/>
            <a:ext cx="0" cy="306340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5" name="y"/>
              <p:cNvSpPr txBox="1"/>
              <p:nvPr/>
            </p:nvSpPr>
            <p:spPr>
              <a:xfrm>
                <a:off x="9330622" y="1767711"/>
                <a:ext cx="631798" cy="3273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𝑦</m:t>
                      </m:r>
                    </m:oMath>
                  </m:oMathPara>
                </a14:m>
                <a:endParaRPr lang="zh-CN" altLang="en-US" sz="2400" dirty="0">
                  <a:solidFill>
                    <a:schemeClr val="accent1"/>
                  </a:solidFill>
                </a:endParaRPr>
              </a:p>
            </p:txBody>
          </p:sp>
        </mc:Choice>
        <mc:Fallback>
          <p:sp>
            <p:nvSpPr>
              <p:cNvPr id="25" name="y"/>
              <p:cNvSpPr txBox="1">
                <a:spLocks noRot="1" noChangeAspect="1" noMove="1" noResize="1" noEditPoints="1" noAdjustHandles="1" noChangeArrowheads="1" noChangeShapeType="1" noTextEdit="1"/>
              </p:cNvSpPr>
              <p:nvPr/>
            </p:nvSpPr>
            <p:spPr>
              <a:xfrm>
                <a:off x="9330622" y="1767711"/>
                <a:ext cx="631798" cy="327377"/>
              </a:xfrm>
              <a:prstGeom prst="rect">
                <a:avLst/>
              </a:prstGeom>
              <a:blipFill>
                <a:blip r:embed="rId4"/>
                <a:stretch>
                  <a:fillRect b="-5740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O"/>
              <p:cNvSpPr txBox="1"/>
              <p:nvPr/>
            </p:nvSpPr>
            <p:spPr>
              <a:xfrm>
                <a:off x="9467096" y="2272608"/>
                <a:ext cx="495324" cy="3273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i="1" dirty="0" smtClean="0">
                          <a:solidFill>
                            <a:schemeClr val="accent1"/>
                          </a:solidFill>
                          <a:latin typeface="Cambria Math" panose="02040503050406030204" pitchFamily="18" charset="0"/>
                        </a:rPr>
                        <m:t>𝑂</m:t>
                      </m:r>
                    </m:oMath>
                  </m:oMathPara>
                </a14:m>
                <a:endParaRPr lang="zh-CN" altLang="en-US" sz="2400" dirty="0">
                  <a:solidFill>
                    <a:schemeClr val="accent1"/>
                  </a:solidFill>
                </a:endParaRPr>
              </a:p>
            </p:txBody>
          </p:sp>
        </mc:Choice>
        <mc:Fallback>
          <p:sp>
            <p:nvSpPr>
              <p:cNvPr id="26" name="O"/>
              <p:cNvSpPr txBox="1">
                <a:spLocks noRot="1" noChangeAspect="1" noMove="1" noResize="1" noEditPoints="1" noAdjustHandles="1" noChangeArrowheads="1" noChangeShapeType="1" noTextEdit="1"/>
              </p:cNvSpPr>
              <p:nvPr/>
            </p:nvSpPr>
            <p:spPr>
              <a:xfrm>
                <a:off x="9467096" y="2272608"/>
                <a:ext cx="495324" cy="327377"/>
              </a:xfrm>
              <a:prstGeom prst="rect">
                <a:avLst/>
              </a:prstGeom>
              <a:blipFill>
                <a:blip r:embed="rId5"/>
                <a:stretch>
                  <a:fillRect b="-37037"/>
                </a:stretch>
              </a:blipFill>
            </p:spPr>
            <p:txBody>
              <a:bodyPr/>
              <a:lstStyle/>
              <a:p>
                <a:r>
                  <a:rPr lang="zh-CN" altLang="en-US">
                    <a:noFill/>
                  </a:rPr>
                  <a:t> </a:t>
                </a:r>
              </a:p>
            </p:txBody>
          </p:sp>
        </mc:Fallback>
      </mc:AlternateContent>
      <p:grpSp>
        <p:nvGrpSpPr>
          <p:cNvPr id="3" name="图像y=ln(1-x^2)"/>
          <p:cNvGrpSpPr/>
          <p:nvPr/>
        </p:nvGrpSpPr>
        <p:grpSpPr>
          <a:xfrm>
            <a:off x="8896065" y="2300776"/>
            <a:ext cx="1840979" cy="1829946"/>
            <a:chOff x="8896065" y="2300776"/>
            <a:chExt cx="1840979" cy="1829946"/>
          </a:xfrm>
        </p:grpSpPr>
        <p:sp>
          <p:nvSpPr>
            <p:cNvPr id="11" name="任意多边形 10"/>
            <p:cNvSpPr/>
            <p:nvPr/>
          </p:nvSpPr>
          <p:spPr>
            <a:xfrm>
              <a:off x="8896065" y="2301922"/>
              <a:ext cx="922020" cy="1828800"/>
            </a:xfrm>
            <a:custGeom>
              <a:avLst/>
              <a:gdLst>
                <a:gd name="connsiteX0" fmla="*/ 922020 w 922020"/>
                <a:gd name="connsiteY0" fmla="*/ 0 h 1828800"/>
                <a:gd name="connsiteX1" fmla="*/ 782955 w 922020"/>
                <a:gd name="connsiteY1" fmla="*/ 17145 h 1828800"/>
                <a:gd name="connsiteX2" fmla="*/ 685800 w 922020"/>
                <a:gd name="connsiteY2" fmla="*/ 62865 h 1828800"/>
                <a:gd name="connsiteX3" fmla="*/ 575310 w 922020"/>
                <a:gd name="connsiteY3" fmla="*/ 142875 h 1828800"/>
                <a:gd name="connsiteX4" fmla="*/ 407670 w 922020"/>
                <a:gd name="connsiteY4" fmla="*/ 308610 h 1828800"/>
                <a:gd name="connsiteX5" fmla="*/ 274320 w 922020"/>
                <a:gd name="connsiteY5" fmla="*/ 541020 h 1828800"/>
                <a:gd name="connsiteX6" fmla="*/ 127635 w 922020"/>
                <a:gd name="connsiteY6" fmla="*/ 950595 h 1828800"/>
                <a:gd name="connsiteX7" fmla="*/ 41910 w 922020"/>
                <a:gd name="connsiteY7" fmla="*/ 1423035 h 1828800"/>
                <a:gd name="connsiteX8" fmla="*/ 0 w 922020"/>
                <a:gd name="connsiteY8" fmla="*/ 182880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2020" h="1828800">
                  <a:moveTo>
                    <a:pt x="922020" y="0"/>
                  </a:moveTo>
                  <a:cubicBezTo>
                    <a:pt x="872172" y="3334"/>
                    <a:pt x="822325" y="6668"/>
                    <a:pt x="782955" y="17145"/>
                  </a:cubicBezTo>
                  <a:cubicBezTo>
                    <a:pt x="743585" y="27622"/>
                    <a:pt x="720407" y="41910"/>
                    <a:pt x="685800" y="62865"/>
                  </a:cubicBezTo>
                  <a:cubicBezTo>
                    <a:pt x="651193" y="83820"/>
                    <a:pt x="621665" y="101918"/>
                    <a:pt x="575310" y="142875"/>
                  </a:cubicBezTo>
                  <a:cubicBezTo>
                    <a:pt x="528955" y="183832"/>
                    <a:pt x="457835" y="242253"/>
                    <a:pt x="407670" y="308610"/>
                  </a:cubicBezTo>
                  <a:cubicBezTo>
                    <a:pt x="357505" y="374967"/>
                    <a:pt x="320992" y="434023"/>
                    <a:pt x="274320" y="541020"/>
                  </a:cubicBezTo>
                  <a:cubicBezTo>
                    <a:pt x="227647" y="648018"/>
                    <a:pt x="166370" y="803593"/>
                    <a:pt x="127635" y="950595"/>
                  </a:cubicBezTo>
                  <a:cubicBezTo>
                    <a:pt x="88900" y="1097597"/>
                    <a:pt x="63182" y="1276668"/>
                    <a:pt x="41910" y="1423035"/>
                  </a:cubicBezTo>
                  <a:cubicBezTo>
                    <a:pt x="20638" y="1569402"/>
                    <a:pt x="10319" y="1699101"/>
                    <a:pt x="0" y="1828800"/>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flipH="1">
              <a:off x="9815024" y="2300776"/>
              <a:ext cx="922020" cy="1828800"/>
            </a:xfrm>
            <a:custGeom>
              <a:avLst/>
              <a:gdLst>
                <a:gd name="connsiteX0" fmla="*/ 922020 w 922020"/>
                <a:gd name="connsiteY0" fmla="*/ 0 h 1828800"/>
                <a:gd name="connsiteX1" fmla="*/ 782955 w 922020"/>
                <a:gd name="connsiteY1" fmla="*/ 17145 h 1828800"/>
                <a:gd name="connsiteX2" fmla="*/ 685800 w 922020"/>
                <a:gd name="connsiteY2" fmla="*/ 62865 h 1828800"/>
                <a:gd name="connsiteX3" fmla="*/ 575310 w 922020"/>
                <a:gd name="connsiteY3" fmla="*/ 142875 h 1828800"/>
                <a:gd name="connsiteX4" fmla="*/ 407670 w 922020"/>
                <a:gd name="connsiteY4" fmla="*/ 308610 h 1828800"/>
                <a:gd name="connsiteX5" fmla="*/ 274320 w 922020"/>
                <a:gd name="connsiteY5" fmla="*/ 541020 h 1828800"/>
                <a:gd name="connsiteX6" fmla="*/ 127635 w 922020"/>
                <a:gd name="connsiteY6" fmla="*/ 950595 h 1828800"/>
                <a:gd name="connsiteX7" fmla="*/ 41910 w 922020"/>
                <a:gd name="connsiteY7" fmla="*/ 1423035 h 1828800"/>
                <a:gd name="connsiteX8" fmla="*/ 0 w 922020"/>
                <a:gd name="connsiteY8" fmla="*/ 182880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2020" h="1828800">
                  <a:moveTo>
                    <a:pt x="922020" y="0"/>
                  </a:moveTo>
                  <a:cubicBezTo>
                    <a:pt x="872172" y="3334"/>
                    <a:pt x="822325" y="6668"/>
                    <a:pt x="782955" y="17145"/>
                  </a:cubicBezTo>
                  <a:cubicBezTo>
                    <a:pt x="743585" y="27622"/>
                    <a:pt x="720407" y="41910"/>
                    <a:pt x="685800" y="62865"/>
                  </a:cubicBezTo>
                  <a:cubicBezTo>
                    <a:pt x="651193" y="83820"/>
                    <a:pt x="621665" y="101918"/>
                    <a:pt x="575310" y="142875"/>
                  </a:cubicBezTo>
                  <a:cubicBezTo>
                    <a:pt x="528955" y="183832"/>
                    <a:pt x="457835" y="242253"/>
                    <a:pt x="407670" y="308610"/>
                  </a:cubicBezTo>
                  <a:cubicBezTo>
                    <a:pt x="357505" y="374967"/>
                    <a:pt x="320992" y="434023"/>
                    <a:pt x="274320" y="541020"/>
                  </a:cubicBezTo>
                  <a:cubicBezTo>
                    <a:pt x="227647" y="648018"/>
                    <a:pt x="166370" y="803593"/>
                    <a:pt x="127635" y="950595"/>
                  </a:cubicBezTo>
                  <a:cubicBezTo>
                    <a:pt x="88900" y="1097597"/>
                    <a:pt x="63182" y="1276668"/>
                    <a:pt x="41910" y="1423035"/>
                  </a:cubicBezTo>
                  <a:cubicBezTo>
                    <a:pt x="20638" y="1569402"/>
                    <a:pt x="10319" y="1699101"/>
                    <a:pt x="0" y="1828800"/>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15" name="y=ln(1-x^2)"/>
              <p:cNvSpPr txBox="1"/>
              <p:nvPr/>
            </p:nvSpPr>
            <p:spPr>
              <a:xfrm>
                <a:off x="8525694" y="4129576"/>
                <a:ext cx="2578660" cy="5091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C00000"/>
                          </a:solidFill>
                          <a:latin typeface="Cambria Math" panose="02040503050406030204" pitchFamily="18" charset="0"/>
                        </a:rPr>
                        <m:t>𝑦</m:t>
                      </m:r>
                      <m:r>
                        <a:rPr lang="en-US" altLang="zh-CN" sz="2400" b="0" i="1" smtClean="0">
                          <a:solidFill>
                            <a:srgbClr val="C00000"/>
                          </a:solidFill>
                          <a:latin typeface="Cambria Math" panose="02040503050406030204" pitchFamily="18" charset="0"/>
                        </a:rPr>
                        <m:t>=</m:t>
                      </m:r>
                      <m:func>
                        <m:funcPr>
                          <m:ctrlPr>
                            <a:rPr lang="en-US" altLang="zh-CN" sz="2400" b="0" i="1" smtClean="0">
                              <a:solidFill>
                                <a:srgbClr val="C00000"/>
                              </a:solidFill>
                              <a:latin typeface="Cambria Math" panose="02040503050406030204" pitchFamily="18" charset="0"/>
                            </a:rPr>
                          </m:ctrlPr>
                        </m:funcPr>
                        <m:fName>
                          <m:r>
                            <m:rPr>
                              <m:sty m:val="p"/>
                            </m:rPr>
                            <a:rPr lang="en-US" altLang="zh-CN" sz="2400" b="0" i="0" smtClean="0">
                              <a:solidFill>
                                <a:srgbClr val="C00000"/>
                              </a:solidFill>
                              <a:latin typeface="Cambria Math" panose="02040503050406030204" pitchFamily="18" charset="0"/>
                            </a:rPr>
                            <m:t>ln</m:t>
                          </m:r>
                        </m:fName>
                        <m:e>
                          <m:d>
                            <m:dPr>
                              <m:ctrlPr>
                                <a:rPr lang="en-US" altLang="zh-CN" sz="2400" b="0" i="1" smtClean="0">
                                  <a:solidFill>
                                    <a:srgbClr val="C00000"/>
                                  </a:solidFill>
                                  <a:latin typeface="Cambria Math" panose="02040503050406030204" pitchFamily="18" charset="0"/>
                                </a:rPr>
                              </m:ctrlPr>
                            </m:dPr>
                            <m:e>
                              <m:r>
                                <a:rPr lang="en-US" altLang="zh-CN" sz="2400" b="0" i="1" smtClean="0">
                                  <a:solidFill>
                                    <a:srgbClr val="C00000"/>
                                  </a:solidFill>
                                  <a:latin typeface="Cambria Math" panose="02040503050406030204" pitchFamily="18" charset="0"/>
                                </a:rPr>
                                <m:t>1−</m:t>
                              </m:r>
                              <m:sSup>
                                <m:sSupPr>
                                  <m:ctrlPr>
                                    <a:rPr lang="en-US" altLang="zh-CN" sz="2400" b="0" i="1" smtClean="0">
                                      <a:solidFill>
                                        <a:srgbClr val="C00000"/>
                                      </a:solidFill>
                                      <a:latin typeface="Cambria Math" panose="02040503050406030204" pitchFamily="18" charset="0"/>
                                    </a:rPr>
                                  </m:ctrlPr>
                                </m:sSupPr>
                                <m:e>
                                  <m:r>
                                    <a:rPr lang="en-US" altLang="zh-CN" sz="2400" b="0" i="1" smtClean="0">
                                      <a:solidFill>
                                        <a:srgbClr val="C00000"/>
                                      </a:solidFill>
                                      <a:latin typeface="Cambria Math" panose="02040503050406030204" pitchFamily="18" charset="0"/>
                                    </a:rPr>
                                    <m:t>𝑥</m:t>
                                  </m:r>
                                </m:e>
                                <m:sup>
                                  <m:r>
                                    <a:rPr lang="en-US" altLang="zh-CN" sz="2400" b="0" i="1" smtClean="0">
                                      <a:solidFill>
                                        <a:srgbClr val="C00000"/>
                                      </a:solidFill>
                                      <a:latin typeface="Cambria Math" panose="02040503050406030204" pitchFamily="18" charset="0"/>
                                    </a:rPr>
                                    <m:t>2</m:t>
                                  </m:r>
                                </m:sup>
                              </m:sSup>
                            </m:e>
                          </m:d>
                        </m:e>
                      </m:func>
                    </m:oMath>
                  </m:oMathPara>
                </a14:m>
                <a:endParaRPr lang="zh-CN" altLang="en-US" sz="2400" dirty="0">
                  <a:solidFill>
                    <a:srgbClr val="C00000"/>
                  </a:solidFill>
                </a:endParaRPr>
              </a:p>
            </p:txBody>
          </p:sp>
        </mc:Choice>
        <mc:Fallback>
          <p:sp>
            <p:nvSpPr>
              <p:cNvPr id="15" name="y=ln(1-x^2)"/>
              <p:cNvSpPr txBox="1">
                <a:spLocks noRot="1" noChangeAspect="1" noMove="1" noResize="1" noEditPoints="1" noAdjustHandles="1" noChangeArrowheads="1" noChangeShapeType="1" noTextEdit="1"/>
              </p:cNvSpPr>
              <p:nvPr/>
            </p:nvSpPr>
            <p:spPr>
              <a:xfrm>
                <a:off x="8525694" y="4129576"/>
                <a:ext cx="2578660" cy="509178"/>
              </a:xfrm>
              <a:prstGeom prst="rect">
                <a:avLst/>
              </a:prstGeom>
              <a:blipFill>
                <a:blip r:embed="rId6"/>
                <a:stretch>
                  <a:fillRect/>
                </a:stretch>
              </a:blipFill>
            </p:spPr>
            <p:txBody>
              <a:bodyPr/>
              <a:lstStyle/>
              <a:p>
                <a:r>
                  <a:rPr lang="zh-CN" altLang="en-US">
                    <a:noFill/>
                  </a:rPr>
                  <a:t> </a:t>
                </a:r>
              </a:p>
            </p:txBody>
          </p:sp>
        </mc:Fallback>
      </mc:AlternateContent>
      <p:cxnSp>
        <p:nvCxnSpPr>
          <p:cNvPr id="30" name="直线x=-1"/>
          <p:cNvCxnSpPr/>
          <p:nvPr/>
        </p:nvCxnSpPr>
        <p:spPr>
          <a:xfrm>
            <a:off x="8863672" y="2208649"/>
            <a:ext cx="0" cy="2376264"/>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1" name="直线x=1"/>
          <p:cNvCxnSpPr/>
          <p:nvPr/>
        </p:nvCxnSpPr>
        <p:spPr>
          <a:xfrm>
            <a:off x="10766360" y="2202681"/>
            <a:ext cx="0" cy="2376264"/>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35937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down)">
                                      <p:cBhvr>
                                        <p:cTn id="20" dur="500"/>
                                        <p:tgtEl>
                                          <p:spTgt spid="23"/>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par>
                          <p:cTn id="37" fill="hold">
                            <p:stCondLst>
                              <p:cond delay="3500"/>
                            </p:stCondLst>
                            <p:childTnLst>
                              <p:par>
                                <p:cTn id="38" presetID="22" presetClass="entr" presetSubtype="4" fill="hold" nodeType="after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down)">
                                      <p:cBhvr>
                                        <p:cTn id="40" dur="500"/>
                                        <p:tgtEl>
                                          <p:spTgt spid="30"/>
                                        </p:tgtEl>
                                      </p:cBhvr>
                                    </p:animEffect>
                                  </p:childTnLst>
                                </p:cTn>
                              </p:par>
                            </p:childTnLst>
                          </p:cTn>
                        </p:par>
                        <p:par>
                          <p:cTn id="41" fill="hold">
                            <p:stCondLst>
                              <p:cond delay="4000"/>
                            </p:stCondLst>
                            <p:childTnLst>
                              <p:par>
                                <p:cTn id="42" presetID="22" presetClass="entr" presetSubtype="4" fill="hold" nodeType="after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wipe(down)">
                                      <p:cBhvr>
                                        <p:cTn id="44" dur="500"/>
                                        <p:tgtEl>
                                          <p:spTgt spid="3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
                                            <p:txEl>
                                              <p:pRg st="1" end="1"/>
                                            </p:txEl>
                                          </p:spTgt>
                                        </p:tgtEl>
                                        <p:attrNameLst>
                                          <p:attrName>style.visibility</p:attrName>
                                        </p:attrNameLst>
                                      </p:cBhvr>
                                      <p:to>
                                        <p:strVal val="visible"/>
                                      </p:to>
                                    </p:set>
                                    <p:animEffect transition="in" filter="fade">
                                      <p:cBhvr>
                                        <p:cTn id="49" dur="500"/>
                                        <p:tgtEl>
                                          <p:spTgt spid="2">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
                                            <p:txEl>
                                              <p:pRg st="2" end="2"/>
                                            </p:txEl>
                                          </p:spTgt>
                                        </p:tgtEl>
                                        <p:attrNameLst>
                                          <p:attrName>style.visibility</p:attrName>
                                        </p:attrNameLst>
                                      </p:cBhvr>
                                      <p:to>
                                        <p:strVal val="visible"/>
                                      </p:to>
                                    </p:set>
                                    <p:animEffect transition="in" filter="fade">
                                      <p:cBhvr>
                                        <p:cTn id="54" dur="500"/>
                                        <p:tgtEl>
                                          <p:spTgt spid="2">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
                                            <p:txEl>
                                              <p:pRg st="3" end="3"/>
                                            </p:txEl>
                                          </p:spTgt>
                                        </p:tgtEl>
                                        <p:attrNameLst>
                                          <p:attrName>style.visibility</p:attrName>
                                        </p:attrNameLst>
                                      </p:cBhvr>
                                      <p:to>
                                        <p:strVal val="visible"/>
                                      </p:to>
                                    </p:set>
                                    <p:animEffect transition="in" filter="fade">
                                      <p:cBhvr>
                                        <p:cTn id="59" dur="500"/>
                                        <p:tgtEl>
                                          <p:spTgt spid="2">
                                            <p:txEl>
                                              <p:pRg st="3" end="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
                                            <p:txEl>
                                              <p:pRg st="4" end="4"/>
                                            </p:txEl>
                                          </p:spTgt>
                                        </p:tgtEl>
                                        <p:attrNameLst>
                                          <p:attrName>style.visibility</p:attrName>
                                        </p:attrNameLst>
                                      </p:cBhvr>
                                      <p:to>
                                        <p:strVal val="visible"/>
                                      </p:to>
                                    </p:set>
                                    <p:animEffect transition="in" filter="fade">
                                      <p:cBhvr>
                                        <p:cTn id="64"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4" grpId="0"/>
      <p:bldP spid="25" grpId="0"/>
      <p:bldP spid="26"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sz="quarter" idx="10"/>
              </p:nvPr>
            </p:nvSpPr>
            <p:spPr/>
            <p:txBody>
              <a:bodyPr anchor="ctr">
                <a:normAutofit/>
              </a:bodyPr>
              <a:lstStyle/>
              <a:p>
                <a:r>
                  <a:rPr lang="zh-CN" altLang="en-US" dirty="0" smtClean="0">
                    <a:solidFill>
                      <a:srgbClr val="0000FF"/>
                    </a:solidFill>
                  </a:rPr>
                  <a:t>例 </a:t>
                </a:r>
                <a:r>
                  <a:rPr lang="zh-CN" altLang="en-US" dirty="0"/>
                  <a:t>设</a:t>
                </a:r>
                <a:r>
                  <a:rPr lang="zh-CN" altLang="en-US" dirty="0" smtClean="0"/>
                  <a:t>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smtClean="0"/>
                  <a:t> 的</a:t>
                </a:r>
                <a:r>
                  <a:rPr lang="zh-CN" altLang="en-US" dirty="0"/>
                  <a:t>定义域为</a:t>
                </a:r>
                <a:r>
                  <a:rPr lang="zh-CN" altLang="en-US" dirty="0" smtClean="0"/>
                  <a:t>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−1,1</m:t>
                        </m:r>
                      </m:e>
                    </m:d>
                  </m:oMath>
                </a14:m>
                <a:r>
                  <a:rPr lang="en-US" altLang="zh-CN" dirty="0"/>
                  <a:t>. </a:t>
                </a:r>
                <a:r>
                  <a:rPr lang="zh-CN" altLang="en-US" dirty="0"/>
                  <a:t>求</a:t>
                </a:r>
                <a:r>
                  <a:rPr lang="zh-CN" altLang="en-US" dirty="0" smtClean="0"/>
                  <a:t>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𝑎</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𝑎</m:t>
                        </m:r>
                      </m:e>
                    </m:d>
                    <m:r>
                      <a:rPr lang="en-US" altLang="zh-CN" i="1">
                        <a:latin typeface="Cambria Math" panose="02040503050406030204" pitchFamily="18" charset="0"/>
                      </a:rPr>
                      <m:t> </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&gt;0</m:t>
                        </m:r>
                      </m:e>
                    </m:d>
                  </m:oMath>
                </a14:m>
                <a:r>
                  <a:rPr lang="zh-CN" altLang="en-US" dirty="0" smtClean="0"/>
                  <a:t> 的</a:t>
                </a:r>
                <a:r>
                  <a:rPr lang="zh-CN" altLang="en-US" dirty="0"/>
                  <a:t>定义域</a:t>
                </a:r>
                <a:r>
                  <a:rPr lang="en-US" altLang="zh-CN" dirty="0"/>
                  <a:t>.</a:t>
                </a:r>
              </a:p>
              <a:p>
                <a:r>
                  <a:rPr lang="zh-CN" altLang="en-US" dirty="0">
                    <a:solidFill>
                      <a:srgbClr val="0000FF"/>
                    </a:solidFill>
                  </a:rPr>
                  <a:t>解</a:t>
                </a:r>
                <a:r>
                  <a:rPr lang="zh-CN" altLang="en-US" dirty="0"/>
                  <a:t> 由题意可知</a:t>
                </a:r>
                <a:r>
                  <a:rPr lang="zh-CN" altLang="en-US" dirty="0" smtClean="0"/>
                  <a:t>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−1,1</m:t>
                        </m:r>
                      </m:e>
                    </m:d>
                  </m:oMath>
                </a14:m>
                <a:r>
                  <a:rPr lang="en-US" altLang="zh-CN" dirty="0"/>
                  <a:t>, </a:t>
                </a:r>
                <a:r>
                  <a:rPr lang="zh-CN" altLang="en-US" dirty="0"/>
                  <a:t>即</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−1⩽</m:t>
                      </m:r>
                      <m:r>
                        <a:rPr lang="en-US" altLang="zh-CN" i="1">
                          <a:latin typeface="Cambria Math" panose="02040503050406030204" pitchFamily="18" charset="0"/>
                        </a:rPr>
                        <m:t>𝑥</m:t>
                      </m:r>
                      <m:r>
                        <a:rPr lang="en-US" altLang="zh-CN" i="1" smtClean="0">
                          <a:latin typeface="Cambria Math" panose="02040503050406030204" pitchFamily="18" charset="0"/>
                        </a:rPr>
                        <m:t>⩽</m:t>
                      </m:r>
                      <m:r>
                        <a:rPr lang="en-US" altLang="zh-CN" i="1">
                          <a:latin typeface="Cambria Math" panose="02040503050406030204" pitchFamily="18" charset="0"/>
                        </a:rPr>
                        <m:t>1−</m:t>
                      </m:r>
                      <m:r>
                        <a:rPr lang="en-US" altLang="zh-CN" i="1">
                          <a:latin typeface="Cambria Math" panose="02040503050406030204" pitchFamily="18" charset="0"/>
                        </a:rPr>
                        <m:t>𝑎</m:t>
                      </m:r>
                      <m:r>
                        <a:rPr lang="en-US" altLang="zh-CN" i="1">
                          <a:latin typeface="Cambria Math" panose="02040503050406030204" pitchFamily="18" charset="0"/>
                        </a:rPr>
                        <m:t>,  </m:t>
                      </m:r>
                      <m:r>
                        <a:rPr lang="en-US" altLang="zh-CN" i="1">
                          <a:latin typeface="Cambria Math" panose="02040503050406030204" pitchFamily="18" charset="0"/>
                        </a:rPr>
                        <m:t>𝑎</m:t>
                      </m:r>
                      <m:r>
                        <a:rPr lang="en-US" altLang="zh-CN" i="1">
                          <a:latin typeface="Cambria Math" panose="02040503050406030204" pitchFamily="18" charset="0"/>
                        </a:rPr>
                        <m:t>−1⩽</m:t>
                      </m:r>
                      <m:r>
                        <a:rPr lang="en-US" altLang="zh-CN" i="1">
                          <a:latin typeface="Cambria Math" panose="02040503050406030204" pitchFamily="18" charset="0"/>
                        </a:rPr>
                        <m:t>𝑥</m:t>
                      </m:r>
                      <m:r>
                        <a:rPr lang="en-US" altLang="zh-CN" i="1" smtClean="0">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+1.</m:t>
                      </m:r>
                    </m:oMath>
                  </m:oMathPara>
                </a14:m>
                <a:endParaRPr lang="en-US" altLang="zh-CN" dirty="0"/>
              </a:p>
              <a:p>
                <a:r>
                  <a:rPr lang="en-US" altLang="zh-CN" dirty="0" smtClean="0">
                    <a:latin typeface="+mn-ea"/>
                    <a:ea typeface="+mn-ea"/>
                  </a:rPr>
                  <a:t>(1) </a:t>
                </a:r>
                <a:r>
                  <a:rPr lang="zh-CN" altLang="en-US" dirty="0"/>
                  <a:t>当</a:t>
                </a:r>
                <a:r>
                  <a:rPr lang="zh-CN" altLang="en-US" dirty="0" smtClean="0">
                    <a:latin typeface="+mn-ea"/>
                    <a:ea typeface="+mn-ea"/>
                  </a:rPr>
                  <a:t> </a:t>
                </a:r>
                <a14:m>
                  <m:oMath xmlns:m="http://schemas.openxmlformats.org/officeDocument/2006/math">
                    <m:r>
                      <a:rPr lang="en-US" altLang="zh-CN" i="1">
                        <a:latin typeface="Cambria Math" panose="02040503050406030204" pitchFamily="18" charset="0"/>
                        <a:ea typeface="+mn-ea"/>
                      </a:rPr>
                      <m:t>0&lt;</m:t>
                    </m:r>
                    <m:r>
                      <a:rPr lang="en-US" altLang="zh-CN" i="1">
                        <a:latin typeface="Cambria Math" panose="02040503050406030204" pitchFamily="18" charset="0"/>
                        <a:ea typeface="+mn-ea"/>
                      </a:rPr>
                      <m:t>𝑎</m:t>
                    </m:r>
                    <m:r>
                      <a:rPr lang="en-US" altLang="zh-CN" i="1">
                        <a:latin typeface="Cambria Math" panose="02040503050406030204" pitchFamily="18" charset="0"/>
                        <a:ea typeface="+mn-ea"/>
                      </a:rPr>
                      <m:t>&lt;1</m:t>
                    </m:r>
                  </m:oMath>
                </a14:m>
                <a:r>
                  <a:rPr lang="en-US" altLang="zh-CN" dirty="0" smtClean="0">
                    <a:latin typeface="+mn-ea"/>
                    <a:ea typeface="+mn-ea"/>
                  </a:rPr>
                  <a:t> </a:t>
                </a:r>
                <a:r>
                  <a:rPr lang="zh-CN" altLang="en-US" dirty="0" smtClean="0">
                    <a:latin typeface="+mn-ea"/>
                    <a:ea typeface="+mn-ea"/>
                  </a:rPr>
                  <a:t>时</a:t>
                </a:r>
                <a:r>
                  <a:rPr lang="en-US" altLang="zh-CN" dirty="0" smtClean="0">
                    <a:latin typeface="+mn-ea"/>
                    <a:ea typeface="+mn-ea"/>
                  </a:rPr>
                  <a:t>, </a:t>
                </a:r>
                <a14:m>
                  <m:oMath xmlns:m="http://schemas.openxmlformats.org/officeDocument/2006/math">
                    <m:r>
                      <a:rPr lang="en-US" altLang="zh-CN" i="1">
                        <a:latin typeface="Cambria Math" panose="02040503050406030204" pitchFamily="18" charset="0"/>
                        <a:ea typeface="+mn-ea"/>
                      </a:rPr>
                      <m:t>1−</m:t>
                    </m:r>
                    <m:r>
                      <a:rPr lang="en-US" altLang="zh-CN" i="1">
                        <a:latin typeface="Cambria Math" panose="02040503050406030204" pitchFamily="18" charset="0"/>
                        <a:ea typeface="+mn-ea"/>
                      </a:rPr>
                      <m:t>𝑎</m:t>
                    </m:r>
                    <m:r>
                      <a:rPr lang="en-US" altLang="zh-CN" i="1">
                        <a:latin typeface="Cambria Math" panose="02040503050406030204" pitchFamily="18" charset="0"/>
                        <a:ea typeface="+mn-ea"/>
                      </a:rPr>
                      <m:t>&gt;</m:t>
                    </m:r>
                    <m:r>
                      <a:rPr lang="en-US" altLang="zh-CN" i="1">
                        <a:latin typeface="Cambria Math" panose="02040503050406030204" pitchFamily="18" charset="0"/>
                        <a:ea typeface="+mn-ea"/>
                      </a:rPr>
                      <m:t>𝑎</m:t>
                    </m:r>
                    <m:r>
                      <a:rPr lang="en-US" altLang="zh-CN" i="1">
                        <a:latin typeface="Cambria Math" panose="02040503050406030204" pitchFamily="18" charset="0"/>
                        <a:ea typeface="+mn-ea"/>
                      </a:rPr>
                      <m:t>−1</m:t>
                    </m:r>
                  </m:oMath>
                </a14:m>
                <a:r>
                  <a:rPr lang="en-US" altLang="zh-CN" dirty="0" smtClean="0">
                    <a:latin typeface="+mn-ea"/>
                    <a:ea typeface="+mn-ea"/>
                  </a:rPr>
                  <a:t>.</a:t>
                </a:r>
                <a:r>
                  <a:rPr lang="en-US" altLang="zh-CN" dirty="0">
                    <a:latin typeface="+mn-ea"/>
                    <a:ea typeface="+mn-ea"/>
                  </a:rPr>
                  <a:t> </a:t>
                </a:r>
                <a:r>
                  <a:rPr lang="zh-CN" altLang="en-US" dirty="0" smtClean="0">
                    <a:latin typeface="+mn-ea"/>
                    <a:ea typeface="+mn-ea"/>
                  </a:rPr>
                  <a:t>此时定义域</a:t>
                </a:r>
                <a:r>
                  <a:rPr lang="zh-CN" altLang="en-US" dirty="0">
                    <a:latin typeface="+mn-ea"/>
                    <a:ea typeface="+mn-ea"/>
                  </a:rPr>
                  <a:t>为</a:t>
                </a:r>
                <a:r>
                  <a:rPr lang="zh-CN" altLang="en-US" dirty="0" smtClean="0">
                    <a:latin typeface="+mn-ea"/>
                    <a:ea typeface="+mn-ea"/>
                  </a:rPr>
                  <a:t> </a:t>
                </a:r>
                <a14:m>
                  <m:oMath xmlns:m="http://schemas.openxmlformats.org/officeDocument/2006/math">
                    <m:d>
                      <m:dPr>
                        <m:begChr m:val="["/>
                        <m:endChr m:val="]"/>
                        <m:ctrlPr>
                          <a:rPr lang="en-US" altLang="zh-CN" i="1">
                            <a:latin typeface="Cambria Math" panose="02040503050406030204" pitchFamily="18" charset="0"/>
                            <a:ea typeface="+mn-ea"/>
                          </a:rPr>
                        </m:ctrlPr>
                      </m:dPr>
                      <m:e>
                        <m:r>
                          <a:rPr lang="en-US" altLang="zh-CN" i="1">
                            <a:latin typeface="Cambria Math" panose="02040503050406030204" pitchFamily="18" charset="0"/>
                            <a:ea typeface="+mn-ea"/>
                          </a:rPr>
                          <m:t>𝑎</m:t>
                        </m:r>
                        <m:r>
                          <a:rPr lang="en-US" altLang="zh-CN" i="1">
                            <a:latin typeface="Cambria Math" panose="02040503050406030204" pitchFamily="18" charset="0"/>
                            <a:ea typeface="+mn-ea"/>
                          </a:rPr>
                          <m:t>−1,1−</m:t>
                        </m:r>
                        <m:r>
                          <a:rPr lang="en-US" altLang="zh-CN" i="1">
                            <a:latin typeface="Cambria Math" panose="02040503050406030204" pitchFamily="18" charset="0"/>
                            <a:ea typeface="+mn-ea"/>
                          </a:rPr>
                          <m:t>𝑎</m:t>
                        </m:r>
                      </m:e>
                    </m:d>
                  </m:oMath>
                </a14:m>
                <a:r>
                  <a:rPr lang="en-US" altLang="zh-CN" dirty="0">
                    <a:latin typeface="+mn-ea"/>
                    <a:ea typeface="+mn-ea"/>
                  </a:rPr>
                  <a:t>.</a:t>
                </a:r>
              </a:p>
              <a:p>
                <a:r>
                  <a:rPr lang="en-US" altLang="zh-CN" dirty="0" smtClean="0">
                    <a:latin typeface="+mn-ea"/>
                    <a:ea typeface="+mn-ea"/>
                  </a:rPr>
                  <a:t>(2) </a:t>
                </a:r>
                <a:r>
                  <a:rPr lang="zh-CN" altLang="en-US" dirty="0" smtClean="0">
                    <a:latin typeface="+mn-ea"/>
                    <a:ea typeface="+mn-ea"/>
                  </a:rPr>
                  <a:t>当 </a:t>
                </a:r>
                <a14:m>
                  <m:oMath xmlns:m="http://schemas.openxmlformats.org/officeDocument/2006/math">
                    <m:r>
                      <a:rPr lang="en-US" altLang="zh-CN" i="1">
                        <a:latin typeface="Cambria Math" panose="02040503050406030204" pitchFamily="18" charset="0"/>
                        <a:ea typeface="+mn-ea"/>
                      </a:rPr>
                      <m:t>𝑎</m:t>
                    </m:r>
                    <m:r>
                      <a:rPr lang="en-US" altLang="zh-CN" i="1">
                        <a:latin typeface="Cambria Math" panose="02040503050406030204" pitchFamily="18" charset="0"/>
                        <a:ea typeface="+mn-ea"/>
                      </a:rPr>
                      <m:t>=1</m:t>
                    </m:r>
                  </m:oMath>
                </a14:m>
                <a:r>
                  <a:rPr lang="en-US" altLang="zh-CN" dirty="0" smtClean="0">
                    <a:latin typeface="+mn-ea"/>
                    <a:ea typeface="+mn-ea"/>
                  </a:rPr>
                  <a:t> </a:t>
                </a:r>
                <a:r>
                  <a:rPr lang="zh-CN" altLang="en-US" dirty="0" smtClean="0">
                    <a:latin typeface="+mn-ea"/>
                    <a:ea typeface="+mn-ea"/>
                  </a:rPr>
                  <a:t>时</a:t>
                </a:r>
                <a:r>
                  <a:rPr lang="en-US" altLang="zh-CN" dirty="0" smtClean="0">
                    <a:latin typeface="+mn-ea"/>
                    <a:ea typeface="+mn-ea"/>
                  </a:rPr>
                  <a:t>, </a:t>
                </a:r>
                <a14:m>
                  <m:oMath xmlns:m="http://schemas.openxmlformats.org/officeDocument/2006/math">
                    <m:r>
                      <a:rPr lang="en-US" altLang="zh-CN" b="0" i="1" smtClean="0">
                        <a:latin typeface="Cambria Math" panose="02040503050406030204" pitchFamily="18" charset="0"/>
                        <a:ea typeface="+mn-ea"/>
                      </a:rPr>
                      <m:t>𝑥</m:t>
                    </m:r>
                    <m:r>
                      <a:rPr lang="en-US" altLang="zh-CN" b="0" i="1" smtClean="0">
                        <a:latin typeface="Cambria Math" panose="02040503050406030204" pitchFamily="18" charset="0"/>
                        <a:ea typeface="+mn-ea"/>
                      </a:rPr>
                      <m:t>=0</m:t>
                    </m:r>
                  </m:oMath>
                </a14:m>
                <a:r>
                  <a:rPr lang="en-US" altLang="zh-CN" dirty="0" smtClean="0">
                    <a:latin typeface="+mn-ea"/>
                    <a:ea typeface="+mn-ea"/>
                  </a:rPr>
                  <a:t>. </a:t>
                </a:r>
                <a:r>
                  <a:rPr lang="zh-CN" altLang="en-US" dirty="0" smtClean="0"/>
                  <a:t>此时</a:t>
                </a:r>
                <a:r>
                  <a:rPr lang="zh-CN" altLang="en-US" dirty="0"/>
                  <a:t>定义域</a:t>
                </a:r>
                <a:r>
                  <a:rPr lang="zh-CN" altLang="en-US" dirty="0">
                    <a:latin typeface="+mn-ea"/>
                    <a:ea typeface="+mn-ea"/>
                  </a:rPr>
                  <a:t>为</a:t>
                </a:r>
                <a:r>
                  <a:rPr lang="zh-CN" altLang="en-US" dirty="0" smtClean="0">
                    <a:latin typeface="+mn-ea"/>
                    <a:ea typeface="+mn-ea"/>
                  </a:rPr>
                  <a:t> </a:t>
                </a:r>
                <a14:m>
                  <m:oMath xmlns:m="http://schemas.openxmlformats.org/officeDocument/2006/math">
                    <m:r>
                      <a:rPr lang="en-US" altLang="zh-CN" i="1">
                        <a:latin typeface="Cambria Math" panose="02040503050406030204" pitchFamily="18" charset="0"/>
                        <a:ea typeface="+mn-ea"/>
                      </a:rPr>
                      <m:t>{0}</m:t>
                    </m:r>
                  </m:oMath>
                </a14:m>
                <a:r>
                  <a:rPr lang="en-US" altLang="zh-CN" dirty="0">
                    <a:latin typeface="+mn-ea"/>
                    <a:ea typeface="+mn-ea"/>
                  </a:rPr>
                  <a:t>.</a:t>
                </a:r>
              </a:p>
              <a:p>
                <a:r>
                  <a:rPr lang="en-US" altLang="zh-CN" dirty="0" smtClean="0">
                    <a:latin typeface="+mn-ea"/>
                    <a:ea typeface="+mn-ea"/>
                  </a:rPr>
                  <a:t>(3) </a:t>
                </a:r>
                <a:r>
                  <a:rPr lang="zh-CN" altLang="en-US" dirty="0" smtClean="0">
                    <a:latin typeface="+mn-ea"/>
                    <a:ea typeface="+mn-ea"/>
                  </a:rPr>
                  <a:t>当 </a:t>
                </a:r>
                <a14:m>
                  <m:oMath xmlns:m="http://schemas.openxmlformats.org/officeDocument/2006/math">
                    <m:r>
                      <a:rPr lang="en-US" altLang="zh-CN" i="1" dirty="0">
                        <a:latin typeface="Cambria Math" panose="02040503050406030204" pitchFamily="18" charset="0"/>
                        <a:ea typeface="+mn-ea"/>
                      </a:rPr>
                      <m:t>𝑎</m:t>
                    </m:r>
                    <m:r>
                      <a:rPr lang="en-US" altLang="zh-CN" i="1" dirty="0">
                        <a:latin typeface="Cambria Math" panose="02040503050406030204" pitchFamily="18" charset="0"/>
                        <a:ea typeface="+mn-ea"/>
                      </a:rPr>
                      <m:t>&gt;1</m:t>
                    </m:r>
                  </m:oMath>
                </a14:m>
                <a:r>
                  <a:rPr lang="en-US" altLang="zh-CN" dirty="0" smtClean="0">
                    <a:latin typeface="+mn-ea"/>
                    <a:ea typeface="+mn-ea"/>
                  </a:rPr>
                  <a:t> </a:t>
                </a:r>
                <a:r>
                  <a:rPr lang="zh-CN" altLang="en-US" dirty="0" smtClean="0">
                    <a:latin typeface="+mn-ea"/>
                    <a:ea typeface="+mn-ea"/>
                  </a:rPr>
                  <a:t>时</a:t>
                </a:r>
                <a:r>
                  <a:rPr lang="en-US" altLang="zh-CN" dirty="0" smtClean="0">
                    <a:latin typeface="+mn-ea"/>
                    <a:ea typeface="+mn-ea"/>
                  </a:rPr>
                  <a:t>, </a:t>
                </a:r>
                <a14:m>
                  <m:oMath xmlns:m="http://schemas.openxmlformats.org/officeDocument/2006/math">
                    <m:r>
                      <a:rPr lang="en-US" altLang="zh-CN" i="1" dirty="0">
                        <a:latin typeface="Cambria Math" panose="02040503050406030204" pitchFamily="18" charset="0"/>
                      </a:rPr>
                      <m:t>1−</m:t>
                    </m:r>
                    <m:r>
                      <a:rPr lang="en-US" altLang="zh-CN" i="1" dirty="0">
                        <a:latin typeface="Cambria Math" panose="02040503050406030204" pitchFamily="18" charset="0"/>
                      </a:rPr>
                      <m:t>𝑎</m:t>
                    </m:r>
                    <m:r>
                      <a:rPr lang="en-US" altLang="zh-CN" i="1" dirty="0">
                        <a:latin typeface="Cambria Math" panose="02040503050406030204" pitchFamily="18" charset="0"/>
                      </a:rPr>
                      <m:t>&lt;</m:t>
                    </m:r>
                    <m:r>
                      <a:rPr lang="en-US" altLang="zh-CN" i="1" dirty="0">
                        <a:latin typeface="Cambria Math" panose="02040503050406030204" pitchFamily="18" charset="0"/>
                      </a:rPr>
                      <m:t>𝑎</m:t>
                    </m:r>
                    <m:r>
                      <a:rPr lang="en-US" altLang="zh-CN" i="1" dirty="0">
                        <a:latin typeface="Cambria Math" panose="02040503050406030204" pitchFamily="18" charset="0"/>
                      </a:rPr>
                      <m:t>−1</m:t>
                    </m:r>
                  </m:oMath>
                </a14:m>
                <a:r>
                  <a:rPr lang="en-US" altLang="zh-CN" dirty="0" smtClean="0">
                    <a:latin typeface="+mn-ea"/>
                    <a:ea typeface="+mn-ea"/>
                  </a:rPr>
                  <a:t>. </a:t>
                </a:r>
                <a:r>
                  <a:rPr lang="zh-CN" altLang="en-US" dirty="0" smtClean="0"/>
                  <a:t>此时</a:t>
                </a:r>
                <a:r>
                  <a:rPr lang="zh-CN" altLang="en-US" dirty="0"/>
                  <a:t>定义域</a:t>
                </a:r>
                <a:r>
                  <a:rPr lang="zh-CN" altLang="en-US" dirty="0">
                    <a:latin typeface="+mn-ea"/>
                    <a:ea typeface="+mn-ea"/>
                  </a:rPr>
                  <a:t>为</a:t>
                </a:r>
                <a:r>
                  <a:rPr lang="zh-CN" altLang="en-US" dirty="0" smtClean="0">
                    <a:latin typeface="+mn-ea"/>
                    <a:ea typeface="+mn-ea"/>
                  </a:rPr>
                  <a:t> </a:t>
                </a:r>
                <a14:m>
                  <m:oMath xmlns:m="http://schemas.openxmlformats.org/officeDocument/2006/math">
                    <m:r>
                      <a:rPr lang="en-US" altLang="zh-CN" i="1">
                        <a:latin typeface="Cambria Math" panose="02040503050406030204" pitchFamily="18" charset="0"/>
                        <a:ea typeface="+mn-ea"/>
                      </a:rPr>
                      <m:t>∅</m:t>
                    </m:r>
                  </m:oMath>
                </a14:m>
                <a:r>
                  <a:rPr lang="en-US" altLang="zh-CN" dirty="0" smtClean="0">
                    <a:latin typeface="+mn-ea"/>
                    <a:ea typeface="+mn-ea"/>
                  </a:rPr>
                  <a:t>.</a:t>
                </a:r>
              </a:p>
              <a:p>
                <a:r>
                  <a:rPr lang="zh-CN" altLang="en-US" dirty="0" smtClean="0"/>
                  <a:t>适当</a:t>
                </a:r>
                <a:r>
                  <a:rPr lang="zh-CN" altLang="en-US" dirty="0"/>
                  <a:t>地放大函数的靶集不会影响到函数</a:t>
                </a:r>
                <a:r>
                  <a:rPr lang="zh-CN" altLang="en-US" dirty="0" smtClean="0"/>
                  <a:t>对应</a:t>
                </a:r>
                <a:r>
                  <a:rPr lang="en-US" altLang="zh-CN" dirty="0"/>
                  <a:t>,</a:t>
                </a:r>
                <a:r>
                  <a:rPr lang="en-US" altLang="zh-CN" dirty="0" smtClean="0"/>
                  <a:t> </a:t>
                </a:r>
                <a:r>
                  <a:rPr lang="zh-CN" altLang="en-US" dirty="0" smtClean="0"/>
                  <a:t>所以</a:t>
                </a:r>
                <a:r>
                  <a:rPr lang="zh-CN" altLang="en-US" dirty="0"/>
                  <a:t>我们称</a:t>
                </a:r>
                <a:r>
                  <a:rPr lang="zh-CN" altLang="en-US" dirty="0">
                    <a:solidFill>
                      <a:srgbClr val="FF0000"/>
                    </a:solidFill>
                  </a:rPr>
                  <a:t>定义域相等</a:t>
                </a:r>
                <a:r>
                  <a:rPr lang="en-US" altLang="zh-CN" dirty="0"/>
                  <a:t>, </a:t>
                </a:r>
                <a:r>
                  <a:rPr lang="zh-CN" altLang="en-US" dirty="0"/>
                  <a:t>且</a:t>
                </a:r>
                <a:r>
                  <a:rPr lang="zh-CN" altLang="en-US" dirty="0">
                    <a:solidFill>
                      <a:srgbClr val="FF0000"/>
                    </a:solidFill>
                  </a:rPr>
                  <a:t>对应法则相同</a:t>
                </a:r>
                <a:r>
                  <a:rPr lang="zh-CN" altLang="en-US" dirty="0"/>
                  <a:t>的两个函数为</a:t>
                </a:r>
                <a:r>
                  <a:rPr lang="zh-CN" altLang="en-US" dirty="0">
                    <a:solidFill>
                      <a:srgbClr val="00B050"/>
                    </a:solidFill>
                  </a:rPr>
                  <a:t>同一函数</a:t>
                </a:r>
                <a:r>
                  <a:rPr lang="en-US" altLang="zh-CN" dirty="0" smtClean="0"/>
                  <a:t>.</a:t>
                </a:r>
                <a:endParaRPr lang="en-US" altLang="zh-CN" dirty="0"/>
              </a:p>
            </p:txBody>
          </p:sp>
        </mc:Choice>
        <mc:Fallback xmlns="">
          <p:sp>
            <p:nvSpPr>
              <p:cNvPr id="2" name="文本占位符 1"/>
              <p:cNvSpPr>
                <a:spLocks noGrp="1" noRot="1" noChangeAspect="1" noMove="1" noResize="1" noEditPoints="1" noAdjustHandles="1" noChangeArrowheads="1" noChangeShapeType="1" noTextEdit="1"/>
              </p:cNvSpPr>
              <p:nvPr>
                <p:ph type="body" sz="quarter" idx="10"/>
              </p:nvPr>
            </p:nvSpPr>
            <p:spPr>
              <a:blipFill>
                <a:blip r:embed="rId2"/>
                <a:stretch>
                  <a:fillRect l="-734" r="-5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48771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sz="quarter" idx="10"/>
              </p:nvPr>
            </p:nvSpPr>
            <p:spPr/>
            <p:txBody>
              <a:bodyPr>
                <a:normAutofit lnSpcReduction="10000"/>
              </a:bodyPr>
              <a:lstStyle/>
              <a:p>
                <a:r>
                  <a:rPr lang="zh-CN" altLang="en-US" dirty="0" smtClean="0">
                    <a:solidFill>
                      <a:srgbClr val="0000FF"/>
                    </a:solidFill>
                  </a:rPr>
                  <a:t>例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𝑦</m:t>
                        </m:r>
                      </m:e>
                      <m:sub>
                        <m:r>
                          <a:rPr lang="en-US" altLang="zh-CN" b="0" i="1" dirty="0" smtClean="0">
                            <a:latin typeface="Cambria Math" panose="02040503050406030204" pitchFamily="18" charset="0"/>
                          </a:rPr>
                          <m:t>1</m:t>
                        </m:r>
                      </m:sub>
                    </m:sSub>
                    <m:r>
                      <a:rPr lang="zh-CN" altLang="en-US" i="1" dirty="0">
                        <a:latin typeface="Cambria Math" panose="02040503050406030204" pitchFamily="18" charset="0"/>
                      </a:rPr>
                      <m:t>＝</m:t>
                    </m:r>
                    <m:func>
                      <m:funcPr>
                        <m:ctrlPr>
                          <a:rPr lang="en-US" altLang="zh-CN" b="0" i="1" dirty="0" smtClean="0">
                            <a:latin typeface="Cambria Math" panose="02040503050406030204" pitchFamily="18" charset="0"/>
                          </a:rPr>
                        </m:ctrlPr>
                      </m:funcPr>
                      <m:fName>
                        <m:r>
                          <m:rPr>
                            <m:sty m:val="p"/>
                          </m:rPr>
                          <a:rPr lang="en-US" altLang="zh-CN" b="0" i="0" dirty="0" smtClean="0">
                            <a:latin typeface="Cambria Math" panose="02040503050406030204" pitchFamily="18" charset="0"/>
                          </a:rPr>
                          <m:t>ln</m:t>
                        </m:r>
                      </m:fName>
                      <m:e>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1</m:t>
                            </m:r>
                          </m:num>
                          <m:den>
                            <m:r>
                              <a:rPr lang="en-US" altLang="zh-CN" b="0" i="1" dirty="0" smtClean="0">
                                <a:latin typeface="Cambria Math" panose="02040503050406030204" pitchFamily="18" charset="0"/>
                              </a:rPr>
                              <m:t>𝑥</m:t>
                            </m:r>
                          </m:den>
                        </m:f>
                      </m:e>
                    </m:func>
                  </m:oMath>
                </a14:m>
                <a:r>
                  <a:rPr lang="en-US" altLang="zh-CN" dirty="0" smtClean="0"/>
                  <a:t> </a:t>
                </a:r>
                <a:r>
                  <a:rPr lang="zh-CN" altLang="en-US" dirty="0" smtClean="0"/>
                  <a:t>和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𝑦</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m:t>
                    </m:r>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ln</m:t>
                        </m:r>
                      </m:fName>
                      <m:e>
                        <m:r>
                          <a:rPr lang="en-US" altLang="zh-CN" i="1" dirty="0">
                            <a:latin typeface="Cambria Math" panose="02040503050406030204" pitchFamily="18" charset="0"/>
                          </a:rPr>
                          <m:t>𝑥</m:t>
                        </m:r>
                      </m:e>
                    </m:func>
                  </m:oMath>
                </a14:m>
                <a:r>
                  <a:rPr lang="en-US" altLang="zh-CN" dirty="0" smtClean="0"/>
                  <a:t>.</a:t>
                </a:r>
              </a:p>
              <a:p>
                <a:r>
                  <a:rPr lang="zh-CN" altLang="en-US" dirty="0" smtClean="0"/>
                  <a:t>二者的定义域都是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oMath>
                </a14:m>
                <a:r>
                  <a:rPr lang="en-US" altLang="zh-CN" dirty="0" smtClean="0"/>
                  <a:t>, </a:t>
                </a:r>
                <a:r>
                  <a:rPr lang="zh-CN" altLang="en-US" dirty="0" smtClean="0"/>
                  <a:t>且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oMath>
                </a14:m>
                <a:r>
                  <a:rPr lang="en-US" altLang="zh-CN" dirty="0" smtClean="0"/>
                  <a:t>, </a:t>
                </a:r>
                <a:r>
                  <a:rPr lang="zh-CN" altLang="en-US" dirty="0" smtClean="0"/>
                  <a:t>我们有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2</m:t>
                        </m:r>
                      </m:sub>
                    </m:sSub>
                  </m:oMath>
                </a14:m>
                <a:r>
                  <a:rPr lang="en-US" altLang="zh-CN" dirty="0" smtClean="0"/>
                  <a:t>. </a:t>
                </a:r>
                <a:r>
                  <a:rPr lang="zh-CN" altLang="en-US" dirty="0" smtClean="0"/>
                  <a:t>因此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2</m:t>
                        </m:r>
                      </m:sub>
                    </m:sSub>
                  </m:oMath>
                </a14:m>
                <a:r>
                  <a:rPr lang="zh-CN" altLang="en-US" dirty="0"/>
                  <a:t> 为同一</a:t>
                </a:r>
                <a:r>
                  <a:rPr lang="zh-CN" altLang="en-US" dirty="0" smtClean="0"/>
                  <a:t>函数</a:t>
                </a:r>
                <a:r>
                  <a:rPr lang="en-US" altLang="zh-CN" dirty="0" smtClean="0"/>
                  <a:t>.</a:t>
                </a:r>
              </a:p>
              <a:p>
                <a:r>
                  <a:rPr lang="zh-CN" altLang="en-US" dirty="0" smtClean="0">
                    <a:solidFill>
                      <a:srgbClr val="0000FF"/>
                    </a:solidFill>
                  </a:rPr>
                  <a:t>例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𝑦</m:t>
                        </m:r>
                      </m:e>
                      <m:sub>
                        <m:r>
                          <a:rPr lang="en-US" altLang="zh-CN" b="0" i="1" dirty="0" smtClean="0">
                            <a:latin typeface="Cambria Math" panose="02040503050406030204" pitchFamily="18" charset="0"/>
                          </a:rPr>
                          <m:t>1</m:t>
                        </m:r>
                      </m:sub>
                    </m:sSub>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r>
                          <a:rPr lang="en-US" altLang="zh-CN" i="1" dirty="0">
                            <a:latin typeface="Cambria Math" panose="02040503050406030204" pitchFamily="18" charset="0"/>
                          </a:rPr>
                          <m:t>1</m:t>
                        </m:r>
                      </m:num>
                      <m:den>
                        <m:r>
                          <a:rPr lang="en-US" altLang="zh-CN" i="1" dirty="0" err="1">
                            <a:latin typeface="Cambria Math" panose="02040503050406030204" pitchFamily="18" charset="0"/>
                          </a:rPr>
                          <m:t>𝑥</m:t>
                        </m:r>
                      </m:den>
                    </m:f>
                    <m:r>
                      <a:rPr lang="en-US" altLang="zh-CN" i="1" dirty="0">
                        <a:latin typeface="Cambria Math" panose="02040503050406030204" pitchFamily="18" charset="0"/>
                      </a:rPr>
                      <m:t>, </m:t>
                    </m:r>
                    <m:r>
                      <a:rPr lang="en-US" altLang="zh-CN" i="1" dirty="0" err="1">
                        <a:latin typeface="Cambria Math" panose="02040503050406030204" pitchFamily="18" charset="0"/>
                      </a:rPr>
                      <m:t>𝑥</m:t>
                    </m:r>
                    <m:r>
                      <a:rPr lang="en-US" altLang="zh-CN" i="1" dirty="0">
                        <a:latin typeface="Cambria Math" panose="02040503050406030204" pitchFamily="18" charset="0"/>
                      </a:rPr>
                      <m:t>∈</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0, +∞</m:t>
                        </m:r>
                      </m:e>
                    </m:d>
                  </m:oMath>
                </a14:m>
                <a:r>
                  <a:rPr lang="zh-CN" altLang="en-US" dirty="0"/>
                  <a:t> </a:t>
                </a:r>
                <a:r>
                  <a:rPr lang="zh-CN" altLang="en-US" dirty="0" smtClean="0"/>
                  <a:t>和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𝑦</m:t>
                        </m:r>
                      </m:e>
                      <m:sub>
                        <m:r>
                          <a:rPr lang="en-US" altLang="zh-CN" b="0" i="1" dirty="0" smtClean="0">
                            <a:latin typeface="Cambria Math" panose="02040503050406030204" pitchFamily="18" charset="0"/>
                          </a:rPr>
                          <m:t>2</m:t>
                        </m:r>
                      </m:sub>
                    </m:sSub>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r>
                          <a:rPr lang="en-US" altLang="zh-CN" i="1" dirty="0">
                            <a:latin typeface="Cambria Math" panose="02040503050406030204" pitchFamily="18" charset="0"/>
                          </a:rPr>
                          <m:t>1</m:t>
                        </m:r>
                      </m:num>
                      <m:den>
                        <m:r>
                          <a:rPr lang="en-US" altLang="zh-CN" i="1" dirty="0">
                            <a:latin typeface="Cambria Math" panose="02040503050406030204" pitchFamily="18" charset="0"/>
                          </a:rPr>
                          <m:t>𝑥</m:t>
                        </m:r>
                      </m:den>
                    </m:f>
                  </m:oMath>
                </a14:m>
                <a:r>
                  <a:rPr lang="zh-CN" altLang="en-US" dirty="0"/>
                  <a:t> 是不同的函数</a:t>
                </a:r>
                <a:r>
                  <a:rPr lang="en-US" altLang="zh-CN" dirty="0" smtClean="0"/>
                  <a:t>.</a:t>
                </a:r>
              </a:p>
              <a:p>
                <a:r>
                  <a:rPr lang="zh-CN" altLang="en-US" dirty="0" smtClean="0"/>
                  <a:t>因为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2</m:t>
                        </m:r>
                      </m:sub>
                    </m:sSub>
                  </m:oMath>
                </a14:m>
                <a:r>
                  <a:rPr lang="zh-CN" altLang="en-US" dirty="0" smtClean="0"/>
                  <a:t> 的定义域是 </a:t>
                </a:r>
                <a14:m>
                  <m:oMath xmlns:m="http://schemas.openxmlformats.org/officeDocument/2006/math">
                    <m:d>
                      <m:dPr>
                        <m:begChr m:val="{"/>
                        <m:endChr m:val="}"/>
                        <m:sep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ℝ</m:t>
                        </m:r>
                      </m:e>
                      <m:e>
                        <m:r>
                          <a:rPr lang="en-US" altLang="zh-CN" b="0" i="1" smtClean="0">
                            <a:latin typeface="Cambria Math" panose="02040503050406030204" pitchFamily="18" charset="0"/>
                          </a:rPr>
                          <m:t>𝑥</m:t>
                        </m:r>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oMath>
                </a14:m>
                <a:r>
                  <a:rPr lang="en-US" altLang="zh-CN" dirty="0" smtClean="0"/>
                  <a:t>, </a:t>
                </a:r>
                <a:r>
                  <a:rPr lang="zh-CN" altLang="en-US" dirty="0" smtClean="0"/>
                  <a:t>它与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oMath>
                </a14:m>
                <a:r>
                  <a:rPr lang="zh-CN" altLang="en-US" dirty="0" smtClean="0"/>
                  <a:t> 的定义域不同</a:t>
                </a:r>
                <a:r>
                  <a:rPr lang="en-US" altLang="zh-CN" dirty="0" smtClean="0"/>
                  <a:t>.</a:t>
                </a:r>
              </a:p>
              <a:p>
                <a:r>
                  <a:rPr lang="zh-CN" altLang="en-US" dirty="0">
                    <a:solidFill>
                      <a:srgbClr val="0000FF"/>
                    </a:solidFill>
                  </a:rPr>
                  <a:t>例 </a:t>
                </a:r>
                <a14:m>
                  <m:oMath xmlns:m="http://schemas.openxmlformats.org/officeDocument/2006/math">
                    <m:r>
                      <a:rPr lang="en-US" altLang="zh-CN" i="1" dirty="0">
                        <a:latin typeface="Cambria Math" panose="02040503050406030204" pitchFamily="18" charset="0"/>
                      </a:rPr>
                      <m:t>𝑦</m:t>
                    </m:r>
                    <m:r>
                      <a:rPr lang="zh-CN" altLang="en-US"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𝑥</m:t>
                        </m:r>
                      </m:e>
                      <m:sup>
                        <m:r>
                          <a:rPr lang="en-US" altLang="zh-CN" i="1" dirty="0">
                            <a:latin typeface="Cambria Math" panose="02040503050406030204" pitchFamily="18" charset="0"/>
                          </a:rPr>
                          <m:t>2</m:t>
                        </m:r>
                      </m:sup>
                    </m:sSup>
                    <m:r>
                      <a:rPr lang="en-US" altLang="zh-CN" i="1" dirty="0">
                        <a:latin typeface="Cambria Math" panose="02040503050406030204" pitchFamily="18" charset="0"/>
                      </a:rPr>
                      <m:t>, </m:t>
                    </m:r>
                    <m:r>
                      <a:rPr lang="en-US" altLang="zh-CN" i="1" dirty="0">
                        <a:latin typeface="Cambria Math" panose="02040503050406030204" pitchFamily="18" charset="0"/>
                      </a:rPr>
                      <m:t>𝑥</m:t>
                    </m:r>
                    <m:r>
                      <a:rPr lang="en-US" altLang="zh-CN" i="1" dirty="0">
                        <a:latin typeface="Cambria Math" panose="02040503050406030204" pitchFamily="18" charset="0"/>
                      </a:rPr>
                      <m:t>∈</m:t>
                    </m:r>
                    <m:d>
                      <m:dPr>
                        <m:begChr m:val="["/>
                        <m:ctrlPr>
                          <a:rPr lang="en-US" altLang="zh-CN" i="1" dirty="0">
                            <a:latin typeface="Cambria Math" panose="02040503050406030204" pitchFamily="18" charset="0"/>
                          </a:rPr>
                        </m:ctrlPr>
                      </m:dPr>
                      <m:e>
                        <m:r>
                          <a:rPr lang="en-US" altLang="zh-CN" i="1" dirty="0">
                            <a:latin typeface="Cambria Math" panose="02040503050406030204" pitchFamily="18" charset="0"/>
                          </a:rPr>
                          <m:t>0, +∞</m:t>
                        </m:r>
                      </m:e>
                    </m:d>
                  </m:oMath>
                </a14:m>
                <a:r>
                  <a:rPr lang="zh-CN" altLang="en-US" dirty="0"/>
                  <a:t> 与 </a:t>
                </a:r>
                <a14:m>
                  <m:oMath xmlns:m="http://schemas.openxmlformats.org/officeDocument/2006/math">
                    <m:r>
                      <a:rPr lang="en-US" altLang="zh-CN" i="1" dirty="0">
                        <a:latin typeface="Cambria Math" panose="02040503050406030204" pitchFamily="18" charset="0"/>
                      </a:rPr>
                      <m:t>𝑠</m:t>
                    </m:r>
                    <m:r>
                      <a:rPr lang="zh-CN" altLang="en-US"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𝑡</m:t>
                        </m:r>
                      </m:e>
                      <m:sup>
                        <m:r>
                          <a:rPr lang="en-US" altLang="zh-CN" i="1" dirty="0">
                            <a:latin typeface="Cambria Math" panose="02040503050406030204" pitchFamily="18" charset="0"/>
                          </a:rPr>
                          <m:t>2</m:t>
                        </m:r>
                      </m:sup>
                    </m:sSup>
                    <m:r>
                      <a:rPr lang="en-US" altLang="zh-CN" i="1" dirty="0">
                        <a:latin typeface="Cambria Math" panose="02040503050406030204" pitchFamily="18" charset="0"/>
                      </a:rPr>
                      <m:t>, </m:t>
                    </m:r>
                    <m:r>
                      <a:rPr lang="en-US" altLang="zh-CN" i="1" dirty="0">
                        <a:latin typeface="Cambria Math" panose="02040503050406030204" pitchFamily="18" charset="0"/>
                      </a:rPr>
                      <m:t>𝑡</m:t>
                    </m:r>
                    <m:r>
                      <a:rPr lang="en-US" altLang="zh-CN" i="1" dirty="0">
                        <a:latin typeface="Cambria Math" panose="02040503050406030204" pitchFamily="18" charset="0"/>
                      </a:rPr>
                      <m:t>∈</m:t>
                    </m:r>
                    <m:d>
                      <m:dPr>
                        <m:begChr m:val="["/>
                        <m:ctrlPr>
                          <a:rPr lang="en-US" altLang="zh-CN" i="1" dirty="0">
                            <a:latin typeface="Cambria Math" panose="02040503050406030204" pitchFamily="18" charset="0"/>
                          </a:rPr>
                        </m:ctrlPr>
                      </m:dPr>
                      <m:e>
                        <m:r>
                          <a:rPr lang="en-US" altLang="zh-CN" i="1" dirty="0">
                            <a:latin typeface="Cambria Math" panose="02040503050406030204" pitchFamily="18" charset="0"/>
                          </a:rPr>
                          <m:t>0, +∞</m:t>
                        </m:r>
                      </m:e>
                    </m:d>
                  </m:oMath>
                </a14:m>
                <a:r>
                  <a:rPr lang="zh-CN" altLang="en-US" dirty="0"/>
                  <a:t> 为同一函数</a:t>
                </a:r>
                <a:r>
                  <a:rPr lang="en-US" altLang="zh-CN" dirty="0"/>
                  <a:t>. </a:t>
                </a:r>
              </a:p>
              <a:p>
                <a:r>
                  <a:rPr lang="zh-CN" altLang="en-US" dirty="0"/>
                  <a:t>换言之</a:t>
                </a:r>
                <a:r>
                  <a:rPr lang="en-US" altLang="zh-CN" dirty="0"/>
                  <a:t>, </a:t>
                </a:r>
                <a:r>
                  <a:rPr lang="zh-CN" altLang="en-US" dirty="0"/>
                  <a:t>函数与具体选择什么符号没有关系</a:t>
                </a:r>
                <a:r>
                  <a:rPr lang="en-US" altLang="zh-CN" dirty="0"/>
                  <a:t>, </a:t>
                </a:r>
                <a:r>
                  <a:rPr lang="zh-CN" altLang="en-US" dirty="0"/>
                  <a:t>这便是函数的</a:t>
                </a:r>
                <a:r>
                  <a:rPr lang="zh-CN" altLang="en-US" dirty="0">
                    <a:solidFill>
                      <a:srgbClr val="FF0000"/>
                    </a:solidFill>
                  </a:rPr>
                  <a:t>变量无关性</a:t>
                </a:r>
                <a:r>
                  <a:rPr lang="en-US" altLang="zh-CN" dirty="0" smtClean="0"/>
                  <a:t>.</a:t>
                </a:r>
                <a:endParaRPr lang="en-US" altLang="zh-CN" dirty="0"/>
              </a:p>
            </p:txBody>
          </p:sp>
        </mc:Choice>
        <mc:Fallback xmlns="">
          <p:sp>
            <p:nvSpPr>
              <p:cNvPr id="2" name="文本占位符 1"/>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873789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sz="quarter" idx="10"/>
              </p:nvPr>
            </p:nvSpPr>
            <p:spPr/>
            <p:txBody>
              <a:bodyPr>
                <a:noAutofit/>
              </a:bodyPr>
              <a:lstStyle/>
              <a:p>
                <a:r>
                  <a:rPr lang="zh-CN" altLang="en-US" sz="2300" dirty="0" smtClean="0">
                    <a:solidFill>
                      <a:srgbClr val="0000FF"/>
                    </a:solidFill>
                  </a:rPr>
                  <a:t>例 </a:t>
                </a:r>
                <a:r>
                  <a:rPr lang="zh-CN" altLang="en-US" sz="2300" dirty="0"/>
                  <a:t>已知函数 </a:t>
                </a:r>
                <a14:m>
                  <m:oMath xmlns:m="http://schemas.openxmlformats.org/officeDocument/2006/math">
                    <m:r>
                      <a:rPr lang="en-US" altLang="zh-CN" sz="2300" i="1">
                        <a:latin typeface="Cambria Math" panose="02040503050406030204" pitchFamily="18" charset="0"/>
                      </a:rPr>
                      <m:t>𝑓</m:t>
                    </m:r>
                    <m:d>
                      <m:dPr>
                        <m:ctrlPr>
                          <a:rPr lang="en-US" altLang="zh-CN" sz="2300" i="1">
                            <a:latin typeface="Cambria Math" panose="02040503050406030204" pitchFamily="18" charset="0"/>
                          </a:rPr>
                        </m:ctrlPr>
                      </m:dPr>
                      <m:e>
                        <m:r>
                          <a:rPr lang="en-US" altLang="zh-CN" sz="2300" i="1">
                            <a:latin typeface="Cambria Math" panose="02040503050406030204" pitchFamily="18" charset="0"/>
                          </a:rPr>
                          <m:t>𝑥</m:t>
                        </m:r>
                      </m:e>
                    </m:d>
                  </m:oMath>
                </a14:m>
                <a:r>
                  <a:rPr lang="zh-CN" altLang="en-US" sz="2300" dirty="0"/>
                  <a:t> 满足 </a:t>
                </a:r>
                <a14:m>
                  <m:oMath xmlns:m="http://schemas.openxmlformats.org/officeDocument/2006/math">
                    <m:r>
                      <a:rPr lang="en-US" altLang="zh-CN" sz="2300" i="1" dirty="0">
                        <a:latin typeface="Cambria Math" panose="02040503050406030204" pitchFamily="18" charset="0"/>
                      </a:rPr>
                      <m:t>𝑎𝑓</m:t>
                    </m:r>
                    <m:d>
                      <m:dPr>
                        <m:ctrlPr>
                          <a:rPr lang="en-US" altLang="zh-CN" sz="2300" i="1" dirty="0">
                            <a:latin typeface="Cambria Math" panose="02040503050406030204" pitchFamily="18" charset="0"/>
                          </a:rPr>
                        </m:ctrlPr>
                      </m:dPr>
                      <m:e>
                        <m:r>
                          <a:rPr lang="en-US" altLang="zh-CN" sz="2300" i="1" dirty="0">
                            <a:latin typeface="Cambria Math" panose="02040503050406030204" pitchFamily="18" charset="0"/>
                          </a:rPr>
                          <m:t>𝑥</m:t>
                        </m:r>
                      </m:e>
                    </m:d>
                    <m:r>
                      <a:rPr lang="en-US" altLang="zh-CN" sz="2300" i="1" dirty="0">
                        <a:latin typeface="Cambria Math" panose="02040503050406030204" pitchFamily="18" charset="0"/>
                      </a:rPr>
                      <m:t>+</m:t>
                    </m:r>
                    <m:r>
                      <a:rPr lang="en-US" altLang="zh-CN" sz="2300" i="1" dirty="0">
                        <a:latin typeface="Cambria Math" panose="02040503050406030204" pitchFamily="18" charset="0"/>
                      </a:rPr>
                      <m:t>𝑏𝑓</m:t>
                    </m:r>
                    <m:d>
                      <m:dPr>
                        <m:ctrlPr>
                          <a:rPr lang="en-US" altLang="zh-CN" sz="2300" i="1" dirty="0">
                            <a:latin typeface="Cambria Math" panose="02040503050406030204" pitchFamily="18" charset="0"/>
                          </a:rPr>
                        </m:ctrlPr>
                      </m:dPr>
                      <m:e>
                        <m:f>
                          <m:fPr>
                            <m:ctrlPr>
                              <a:rPr lang="en-US" altLang="zh-CN" sz="2300" i="1" dirty="0">
                                <a:latin typeface="Cambria Math" panose="02040503050406030204" pitchFamily="18" charset="0"/>
                              </a:rPr>
                            </m:ctrlPr>
                          </m:fPr>
                          <m:num>
                            <m:r>
                              <a:rPr lang="en-US" altLang="zh-CN" sz="2300" i="1" dirty="0">
                                <a:latin typeface="Cambria Math" panose="02040503050406030204" pitchFamily="18" charset="0"/>
                              </a:rPr>
                              <m:t>1</m:t>
                            </m:r>
                          </m:num>
                          <m:den>
                            <m:r>
                              <a:rPr lang="en-US" altLang="zh-CN" sz="2300" i="1" dirty="0">
                                <a:latin typeface="Cambria Math" panose="02040503050406030204" pitchFamily="18" charset="0"/>
                              </a:rPr>
                              <m:t>𝑥</m:t>
                            </m:r>
                          </m:den>
                        </m:f>
                      </m:e>
                    </m:d>
                    <m:r>
                      <a:rPr lang="en-US" altLang="zh-CN" sz="2300" i="1" dirty="0">
                        <a:latin typeface="Cambria Math" panose="02040503050406030204" pitchFamily="18" charset="0"/>
                      </a:rPr>
                      <m:t>=</m:t>
                    </m:r>
                    <m:f>
                      <m:fPr>
                        <m:ctrlPr>
                          <a:rPr lang="en-US" altLang="zh-CN" sz="2300" i="1" dirty="0">
                            <a:latin typeface="Cambria Math" panose="02040503050406030204" pitchFamily="18" charset="0"/>
                          </a:rPr>
                        </m:ctrlPr>
                      </m:fPr>
                      <m:num>
                        <m:r>
                          <a:rPr lang="en-US" altLang="zh-CN" sz="2300" i="1" dirty="0">
                            <a:latin typeface="Cambria Math" panose="02040503050406030204" pitchFamily="18" charset="0"/>
                          </a:rPr>
                          <m:t>𝑐</m:t>
                        </m:r>
                      </m:num>
                      <m:den>
                        <m:r>
                          <a:rPr lang="en-US" altLang="zh-CN" sz="2300" i="1" dirty="0">
                            <a:latin typeface="Cambria Math" panose="02040503050406030204" pitchFamily="18" charset="0"/>
                          </a:rPr>
                          <m:t>𝑥</m:t>
                        </m:r>
                      </m:den>
                    </m:f>
                  </m:oMath>
                </a14:m>
                <a:r>
                  <a:rPr lang="en-US" altLang="zh-CN" sz="2300" dirty="0"/>
                  <a:t> (</a:t>
                </a:r>
                <a14:m>
                  <m:oMath xmlns:m="http://schemas.openxmlformats.org/officeDocument/2006/math">
                    <m:r>
                      <a:rPr lang="en-US" altLang="zh-CN" sz="2300" i="1" dirty="0">
                        <a:latin typeface="Cambria Math" panose="02040503050406030204" pitchFamily="18" charset="0"/>
                      </a:rPr>
                      <m:t>𝑎</m:t>
                    </m:r>
                    <m:r>
                      <a:rPr lang="en-US" altLang="zh-CN" sz="2300" i="1" dirty="0">
                        <a:latin typeface="Cambria Math" panose="02040503050406030204" pitchFamily="18" charset="0"/>
                      </a:rPr>
                      <m:t>,</m:t>
                    </m:r>
                    <m:r>
                      <a:rPr lang="en-US" altLang="zh-CN" sz="2300" i="1" dirty="0">
                        <a:latin typeface="Cambria Math" panose="02040503050406030204" pitchFamily="18" charset="0"/>
                      </a:rPr>
                      <m:t>𝑏</m:t>
                    </m:r>
                    <m:r>
                      <a:rPr lang="en-US" altLang="zh-CN" sz="2300" i="1" dirty="0">
                        <a:latin typeface="Cambria Math" panose="02040503050406030204" pitchFamily="18" charset="0"/>
                      </a:rPr>
                      <m:t>,</m:t>
                    </m:r>
                    <m:r>
                      <a:rPr lang="en-US" altLang="zh-CN" sz="2300" i="1" dirty="0">
                        <a:latin typeface="Cambria Math" panose="02040503050406030204" pitchFamily="18" charset="0"/>
                      </a:rPr>
                      <m:t>𝑐</m:t>
                    </m:r>
                  </m:oMath>
                </a14:m>
                <a:r>
                  <a:rPr lang="zh-CN" altLang="en-US" sz="2300" dirty="0"/>
                  <a:t> 均为常数</a:t>
                </a:r>
                <a:r>
                  <a:rPr lang="en-US" altLang="zh-CN" sz="2300" dirty="0"/>
                  <a:t>, </a:t>
                </a:r>
                <a:r>
                  <a:rPr lang="zh-CN" altLang="en-US" sz="2300" dirty="0"/>
                  <a:t>且 </a:t>
                </a:r>
                <a14:m>
                  <m:oMath xmlns:m="http://schemas.openxmlformats.org/officeDocument/2006/math">
                    <m:d>
                      <m:dPr>
                        <m:begChr m:val="|"/>
                        <m:endChr m:val="|"/>
                        <m:ctrlPr>
                          <a:rPr lang="en-US" altLang="zh-CN" sz="2300" i="1">
                            <a:latin typeface="Cambria Math" panose="02040503050406030204" pitchFamily="18" charset="0"/>
                          </a:rPr>
                        </m:ctrlPr>
                      </m:dPr>
                      <m:e>
                        <m:r>
                          <a:rPr lang="en-US" altLang="zh-CN" sz="2300" i="1">
                            <a:latin typeface="Cambria Math" panose="02040503050406030204" pitchFamily="18" charset="0"/>
                          </a:rPr>
                          <m:t>𝑎</m:t>
                        </m:r>
                      </m:e>
                    </m:d>
                    <m:r>
                      <a:rPr lang="en-US" altLang="zh-CN" sz="2300" i="1">
                        <a:latin typeface="Cambria Math" panose="02040503050406030204" pitchFamily="18" charset="0"/>
                      </a:rPr>
                      <m:t>≠</m:t>
                    </m:r>
                    <m:d>
                      <m:dPr>
                        <m:begChr m:val="|"/>
                        <m:endChr m:val="|"/>
                        <m:ctrlPr>
                          <a:rPr lang="en-US" altLang="zh-CN" sz="2300" i="1">
                            <a:latin typeface="Cambria Math" panose="02040503050406030204" pitchFamily="18" charset="0"/>
                          </a:rPr>
                        </m:ctrlPr>
                      </m:dPr>
                      <m:e>
                        <m:r>
                          <a:rPr lang="en-US" altLang="zh-CN" sz="2300" i="1">
                            <a:latin typeface="Cambria Math" panose="02040503050406030204" pitchFamily="18" charset="0"/>
                          </a:rPr>
                          <m:t>𝑏</m:t>
                        </m:r>
                      </m:e>
                    </m:d>
                  </m:oMath>
                </a14:m>
                <a:r>
                  <a:rPr lang="en-US" altLang="zh-CN" sz="2300" dirty="0" smtClean="0"/>
                  <a:t>). </a:t>
                </a:r>
                <a:r>
                  <a:rPr lang="zh-CN" altLang="en-US" sz="2300" dirty="0"/>
                  <a:t>求 </a:t>
                </a:r>
                <a14:m>
                  <m:oMath xmlns:m="http://schemas.openxmlformats.org/officeDocument/2006/math">
                    <m:r>
                      <a:rPr lang="en-US" altLang="zh-CN" sz="2300" i="1">
                        <a:latin typeface="Cambria Math" panose="02040503050406030204" pitchFamily="18" charset="0"/>
                      </a:rPr>
                      <m:t>𝑓</m:t>
                    </m:r>
                    <m:d>
                      <m:dPr>
                        <m:ctrlPr>
                          <a:rPr lang="en-US" altLang="zh-CN" sz="2300" i="1">
                            <a:latin typeface="Cambria Math" panose="02040503050406030204" pitchFamily="18" charset="0"/>
                          </a:rPr>
                        </m:ctrlPr>
                      </m:dPr>
                      <m:e>
                        <m:r>
                          <a:rPr lang="en-US" altLang="zh-CN" sz="2300" i="1">
                            <a:latin typeface="Cambria Math" panose="02040503050406030204" pitchFamily="18" charset="0"/>
                          </a:rPr>
                          <m:t>𝑥</m:t>
                        </m:r>
                      </m:e>
                    </m:d>
                  </m:oMath>
                </a14:m>
                <a:r>
                  <a:rPr lang="en-US" altLang="zh-CN" sz="2300" dirty="0" smtClean="0"/>
                  <a:t>.</a:t>
                </a:r>
              </a:p>
              <a:p>
                <a:r>
                  <a:rPr lang="zh-CN" altLang="en-US" sz="2300" dirty="0"/>
                  <a:t>一般称这种</a:t>
                </a:r>
                <a:r>
                  <a:rPr lang="zh-CN" altLang="en-US" sz="2300" dirty="0" smtClean="0"/>
                  <a:t>问题为</a:t>
                </a:r>
                <a:r>
                  <a:rPr lang="zh-CN" altLang="en-US" sz="2300" dirty="0" smtClean="0">
                    <a:solidFill>
                      <a:srgbClr val="00B050"/>
                    </a:solidFill>
                  </a:rPr>
                  <a:t>函数方程</a:t>
                </a:r>
                <a:r>
                  <a:rPr lang="en-US" altLang="zh-CN" sz="2300" dirty="0" smtClean="0"/>
                  <a:t>, </a:t>
                </a:r>
                <a:r>
                  <a:rPr lang="zh-CN" altLang="en-US" sz="2300" dirty="0" smtClean="0"/>
                  <a:t>即从函数满足的方程来反解出函数</a:t>
                </a:r>
                <a:r>
                  <a:rPr lang="en-US" altLang="zh-CN" sz="2300" dirty="0" smtClean="0"/>
                  <a:t>.</a:t>
                </a:r>
                <a:endParaRPr lang="en-US" altLang="zh-CN" sz="2300" dirty="0"/>
              </a:p>
              <a:p>
                <a:pPr>
                  <a:lnSpc>
                    <a:spcPct val="100000"/>
                  </a:lnSpc>
                </a:pPr>
                <a:r>
                  <a:rPr lang="zh-CN" altLang="en-US" sz="2300" dirty="0">
                    <a:solidFill>
                      <a:srgbClr val="0000FF"/>
                    </a:solidFill>
                  </a:rPr>
                  <a:t>解</a:t>
                </a:r>
                <a:r>
                  <a:rPr lang="zh-CN" altLang="en-US" sz="2300" dirty="0"/>
                  <a:t> 令 </a:t>
                </a:r>
                <a14:m>
                  <m:oMath xmlns:m="http://schemas.openxmlformats.org/officeDocument/2006/math">
                    <m:r>
                      <a:rPr lang="en-US" altLang="zh-CN" sz="2300" i="1">
                        <a:latin typeface="Cambria Math" panose="02040503050406030204" pitchFamily="18" charset="0"/>
                      </a:rPr>
                      <m:t>𝑥</m:t>
                    </m:r>
                    <m:r>
                      <a:rPr lang="en-US" altLang="zh-CN" sz="2300" i="1">
                        <a:latin typeface="Cambria Math" panose="02040503050406030204" pitchFamily="18" charset="0"/>
                      </a:rPr>
                      <m:t>=</m:t>
                    </m:r>
                    <m:f>
                      <m:fPr>
                        <m:ctrlPr>
                          <a:rPr lang="en-US" altLang="zh-CN" sz="2300" i="1">
                            <a:latin typeface="Cambria Math" panose="02040503050406030204" pitchFamily="18" charset="0"/>
                          </a:rPr>
                        </m:ctrlPr>
                      </m:fPr>
                      <m:num>
                        <m:r>
                          <a:rPr lang="en-US" altLang="zh-CN" sz="2300" i="1">
                            <a:latin typeface="Cambria Math" panose="02040503050406030204" pitchFamily="18" charset="0"/>
                          </a:rPr>
                          <m:t>1</m:t>
                        </m:r>
                      </m:num>
                      <m:den>
                        <m:r>
                          <a:rPr lang="en-US" altLang="zh-CN" sz="2300" i="1">
                            <a:latin typeface="Cambria Math" panose="02040503050406030204" pitchFamily="18" charset="0"/>
                          </a:rPr>
                          <m:t>𝑡</m:t>
                        </m:r>
                      </m:den>
                    </m:f>
                  </m:oMath>
                </a14:m>
                <a:r>
                  <a:rPr lang="en-US" altLang="zh-CN" sz="2300" dirty="0"/>
                  <a:t>, </a:t>
                </a:r>
                <a:r>
                  <a:rPr lang="zh-CN" altLang="en-US" sz="2300" dirty="0"/>
                  <a:t>则 </a:t>
                </a:r>
                <a14:m>
                  <m:oMath xmlns:m="http://schemas.openxmlformats.org/officeDocument/2006/math">
                    <m:r>
                      <a:rPr lang="en-US" altLang="zh-CN" sz="2300" i="1">
                        <a:latin typeface="Cambria Math" panose="02040503050406030204" pitchFamily="18" charset="0"/>
                      </a:rPr>
                      <m:t>𝑎𝑓</m:t>
                    </m:r>
                    <m:d>
                      <m:dPr>
                        <m:ctrlPr>
                          <a:rPr lang="en-US" altLang="zh-CN" sz="2300" i="1">
                            <a:latin typeface="Cambria Math" panose="02040503050406030204" pitchFamily="18" charset="0"/>
                          </a:rPr>
                        </m:ctrlPr>
                      </m:dPr>
                      <m:e>
                        <m:f>
                          <m:fPr>
                            <m:ctrlPr>
                              <a:rPr lang="en-US" altLang="zh-CN" sz="2300" i="1">
                                <a:latin typeface="Cambria Math" panose="02040503050406030204" pitchFamily="18" charset="0"/>
                              </a:rPr>
                            </m:ctrlPr>
                          </m:fPr>
                          <m:num>
                            <m:r>
                              <a:rPr lang="en-US" altLang="zh-CN" sz="2300" i="1">
                                <a:latin typeface="Cambria Math" panose="02040503050406030204" pitchFamily="18" charset="0"/>
                              </a:rPr>
                              <m:t>1</m:t>
                            </m:r>
                          </m:num>
                          <m:den>
                            <m:r>
                              <a:rPr lang="en-US" altLang="zh-CN" sz="2300" i="1">
                                <a:latin typeface="Cambria Math" panose="02040503050406030204" pitchFamily="18" charset="0"/>
                              </a:rPr>
                              <m:t>𝑡</m:t>
                            </m:r>
                          </m:den>
                        </m:f>
                      </m:e>
                    </m:d>
                    <m:r>
                      <a:rPr lang="en-US" altLang="zh-CN" sz="2300" i="1">
                        <a:latin typeface="Cambria Math" panose="02040503050406030204" pitchFamily="18" charset="0"/>
                      </a:rPr>
                      <m:t>+</m:t>
                    </m:r>
                    <m:r>
                      <a:rPr lang="en-US" altLang="zh-CN" sz="2300" i="1">
                        <a:latin typeface="Cambria Math" panose="02040503050406030204" pitchFamily="18" charset="0"/>
                      </a:rPr>
                      <m:t>𝑏𝑓</m:t>
                    </m:r>
                    <m:d>
                      <m:dPr>
                        <m:ctrlPr>
                          <a:rPr lang="en-US" altLang="zh-CN" sz="2300" i="1">
                            <a:latin typeface="Cambria Math" panose="02040503050406030204" pitchFamily="18" charset="0"/>
                          </a:rPr>
                        </m:ctrlPr>
                      </m:dPr>
                      <m:e>
                        <m:r>
                          <a:rPr lang="en-US" altLang="zh-CN" sz="2300" i="1">
                            <a:latin typeface="Cambria Math" panose="02040503050406030204" pitchFamily="18" charset="0"/>
                          </a:rPr>
                          <m:t>𝑡</m:t>
                        </m:r>
                      </m:e>
                    </m:d>
                    <m:r>
                      <a:rPr lang="en-US" altLang="zh-CN" sz="2300" i="1">
                        <a:latin typeface="Cambria Math" panose="02040503050406030204" pitchFamily="18" charset="0"/>
                      </a:rPr>
                      <m:t>=</m:t>
                    </m:r>
                    <m:r>
                      <a:rPr lang="en-US" altLang="zh-CN" sz="2300" i="1">
                        <a:latin typeface="Cambria Math" panose="02040503050406030204" pitchFamily="18" charset="0"/>
                      </a:rPr>
                      <m:t>𝑐𝑡</m:t>
                    </m:r>
                  </m:oMath>
                </a14:m>
                <a:r>
                  <a:rPr lang="en-US" altLang="zh-CN" sz="2300" dirty="0" smtClean="0"/>
                  <a:t>. </a:t>
                </a:r>
                <a:r>
                  <a:rPr lang="zh-CN" altLang="en-US" sz="2300" dirty="0" smtClean="0"/>
                  <a:t>联立 </a:t>
                </a:r>
                <a14:m>
                  <m:oMath xmlns:m="http://schemas.openxmlformats.org/officeDocument/2006/math">
                    <m:d>
                      <m:dPr>
                        <m:begChr m:val="{"/>
                        <m:endChr m:val=""/>
                        <m:ctrlPr>
                          <a:rPr lang="en-US" altLang="zh-CN" sz="2300" i="1" dirty="0" smtClean="0">
                            <a:latin typeface="Cambria Math" panose="02040503050406030204" pitchFamily="18" charset="0"/>
                          </a:rPr>
                        </m:ctrlPr>
                      </m:dPr>
                      <m:e>
                        <m:eqArr>
                          <m:eqArrPr>
                            <m:ctrlPr>
                              <a:rPr lang="en-US" altLang="zh-CN" sz="2300" i="1" dirty="0" smtClean="0">
                                <a:latin typeface="Cambria Math" panose="02040503050406030204" pitchFamily="18" charset="0"/>
                              </a:rPr>
                            </m:ctrlPr>
                          </m:eqArrPr>
                          <m:e>
                            <m:r>
                              <a:rPr lang="en-US" altLang="zh-CN" sz="2300" i="1" dirty="0">
                                <a:latin typeface="Cambria Math" panose="02040503050406030204" pitchFamily="18" charset="0"/>
                              </a:rPr>
                              <m:t>𝑎𝑓</m:t>
                            </m:r>
                            <m:d>
                              <m:dPr>
                                <m:ctrlPr>
                                  <a:rPr lang="en-US" altLang="zh-CN" sz="2300" i="1" dirty="0">
                                    <a:latin typeface="Cambria Math" panose="02040503050406030204" pitchFamily="18" charset="0"/>
                                  </a:rPr>
                                </m:ctrlPr>
                              </m:dPr>
                              <m:e>
                                <m:r>
                                  <a:rPr lang="en-US" altLang="zh-CN" sz="2300" i="1" dirty="0">
                                    <a:latin typeface="Cambria Math" panose="02040503050406030204" pitchFamily="18" charset="0"/>
                                  </a:rPr>
                                  <m:t>𝑥</m:t>
                                </m:r>
                              </m:e>
                            </m:d>
                            <m:r>
                              <a:rPr lang="en-US" altLang="zh-CN" sz="2300" i="1" dirty="0">
                                <a:latin typeface="Cambria Math" panose="02040503050406030204" pitchFamily="18" charset="0"/>
                              </a:rPr>
                              <m:t>+</m:t>
                            </m:r>
                            <m:r>
                              <a:rPr lang="en-US" altLang="zh-CN" sz="2300" i="1" dirty="0">
                                <a:latin typeface="Cambria Math" panose="02040503050406030204" pitchFamily="18" charset="0"/>
                              </a:rPr>
                              <m:t>𝑏𝑓</m:t>
                            </m:r>
                            <m:d>
                              <m:dPr>
                                <m:ctrlPr>
                                  <a:rPr lang="en-US" altLang="zh-CN" sz="2300" i="1" dirty="0">
                                    <a:latin typeface="Cambria Math" panose="02040503050406030204" pitchFamily="18" charset="0"/>
                                  </a:rPr>
                                </m:ctrlPr>
                              </m:dPr>
                              <m:e>
                                <m:f>
                                  <m:fPr>
                                    <m:ctrlPr>
                                      <a:rPr lang="en-US" altLang="zh-CN" sz="2300" i="1" dirty="0">
                                        <a:latin typeface="Cambria Math" panose="02040503050406030204" pitchFamily="18" charset="0"/>
                                      </a:rPr>
                                    </m:ctrlPr>
                                  </m:fPr>
                                  <m:num>
                                    <m:r>
                                      <a:rPr lang="en-US" altLang="zh-CN" sz="2300" i="1" dirty="0">
                                        <a:latin typeface="Cambria Math" panose="02040503050406030204" pitchFamily="18" charset="0"/>
                                      </a:rPr>
                                      <m:t>1</m:t>
                                    </m:r>
                                  </m:num>
                                  <m:den>
                                    <m:r>
                                      <a:rPr lang="en-US" altLang="zh-CN" sz="2300" i="1" dirty="0">
                                        <a:latin typeface="Cambria Math" panose="02040503050406030204" pitchFamily="18" charset="0"/>
                                      </a:rPr>
                                      <m:t>𝑥</m:t>
                                    </m:r>
                                  </m:den>
                                </m:f>
                              </m:e>
                            </m:d>
                            <m:r>
                              <a:rPr lang="en-US" altLang="zh-CN" sz="2300" b="0" i="1" dirty="0" smtClean="0">
                                <a:latin typeface="Cambria Math" panose="02040503050406030204" pitchFamily="18" charset="0"/>
                              </a:rPr>
                              <m:t>&amp;</m:t>
                            </m:r>
                            <m:r>
                              <a:rPr lang="en-US" altLang="zh-CN" sz="2300" i="1" dirty="0">
                                <a:latin typeface="Cambria Math" panose="02040503050406030204" pitchFamily="18" charset="0"/>
                              </a:rPr>
                              <m:t>=</m:t>
                            </m:r>
                            <m:f>
                              <m:fPr>
                                <m:ctrlPr>
                                  <a:rPr lang="en-US" altLang="zh-CN" sz="2300" i="1" dirty="0">
                                    <a:latin typeface="Cambria Math" panose="02040503050406030204" pitchFamily="18" charset="0"/>
                                  </a:rPr>
                                </m:ctrlPr>
                              </m:fPr>
                              <m:num>
                                <m:r>
                                  <a:rPr lang="en-US" altLang="zh-CN" sz="2300" i="1" dirty="0">
                                    <a:latin typeface="Cambria Math" panose="02040503050406030204" pitchFamily="18" charset="0"/>
                                  </a:rPr>
                                  <m:t>𝑐</m:t>
                                </m:r>
                              </m:num>
                              <m:den>
                                <m:r>
                                  <a:rPr lang="en-US" altLang="zh-CN" sz="2300" i="1" dirty="0">
                                    <a:latin typeface="Cambria Math" panose="02040503050406030204" pitchFamily="18" charset="0"/>
                                  </a:rPr>
                                  <m:t>𝑥</m:t>
                                </m:r>
                              </m:den>
                            </m:f>
                          </m:e>
                          <m:e>
                            <m:r>
                              <a:rPr lang="en-US" altLang="zh-CN" sz="2300" i="1">
                                <a:latin typeface="Cambria Math" panose="02040503050406030204" pitchFamily="18" charset="0"/>
                              </a:rPr>
                              <m:t>𝑎𝑓</m:t>
                            </m:r>
                            <m:d>
                              <m:dPr>
                                <m:ctrlPr>
                                  <a:rPr lang="en-US" altLang="zh-CN" sz="2300" i="1">
                                    <a:latin typeface="Cambria Math" panose="02040503050406030204" pitchFamily="18" charset="0"/>
                                  </a:rPr>
                                </m:ctrlPr>
                              </m:dPr>
                              <m:e>
                                <m:f>
                                  <m:fPr>
                                    <m:ctrlPr>
                                      <a:rPr lang="en-US" altLang="zh-CN" sz="2300" i="1">
                                        <a:latin typeface="Cambria Math" panose="02040503050406030204" pitchFamily="18" charset="0"/>
                                      </a:rPr>
                                    </m:ctrlPr>
                                  </m:fPr>
                                  <m:num>
                                    <m:r>
                                      <a:rPr lang="en-US" altLang="zh-CN" sz="2300" i="1">
                                        <a:latin typeface="Cambria Math" panose="02040503050406030204" pitchFamily="18" charset="0"/>
                                      </a:rPr>
                                      <m:t>1</m:t>
                                    </m:r>
                                  </m:num>
                                  <m:den>
                                    <m:r>
                                      <a:rPr lang="en-US" altLang="zh-CN" sz="2300" b="0" i="1" smtClean="0">
                                        <a:latin typeface="Cambria Math" panose="02040503050406030204" pitchFamily="18" charset="0"/>
                                      </a:rPr>
                                      <m:t>𝑥</m:t>
                                    </m:r>
                                  </m:den>
                                </m:f>
                              </m:e>
                            </m:d>
                            <m:r>
                              <a:rPr lang="en-US" altLang="zh-CN" sz="2300" i="1">
                                <a:latin typeface="Cambria Math" panose="02040503050406030204" pitchFamily="18" charset="0"/>
                              </a:rPr>
                              <m:t>+</m:t>
                            </m:r>
                            <m:r>
                              <a:rPr lang="en-US" altLang="zh-CN" sz="2300" i="1">
                                <a:latin typeface="Cambria Math" panose="02040503050406030204" pitchFamily="18" charset="0"/>
                              </a:rPr>
                              <m:t>𝑏𝑓</m:t>
                            </m:r>
                            <m:d>
                              <m:dPr>
                                <m:ctrlPr>
                                  <a:rPr lang="en-US" altLang="zh-CN" sz="2300" i="1">
                                    <a:latin typeface="Cambria Math" panose="02040503050406030204" pitchFamily="18" charset="0"/>
                                  </a:rPr>
                                </m:ctrlPr>
                              </m:dPr>
                              <m:e>
                                <m:r>
                                  <a:rPr lang="en-US" altLang="zh-CN" sz="2300" b="0" i="1" smtClean="0">
                                    <a:latin typeface="Cambria Math" panose="02040503050406030204" pitchFamily="18" charset="0"/>
                                  </a:rPr>
                                  <m:t>𝑥</m:t>
                                </m:r>
                              </m:e>
                            </m:d>
                            <m:r>
                              <a:rPr lang="en-US" altLang="zh-CN" sz="2300" b="0" i="1" smtClean="0">
                                <a:latin typeface="Cambria Math" panose="02040503050406030204" pitchFamily="18" charset="0"/>
                              </a:rPr>
                              <m:t>&amp;</m:t>
                            </m:r>
                            <m:r>
                              <a:rPr lang="en-US" altLang="zh-CN" sz="2300" i="1">
                                <a:latin typeface="Cambria Math" panose="02040503050406030204" pitchFamily="18" charset="0"/>
                              </a:rPr>
                              <m:t>=</m:t>
                            </m:r>
                            <m:r>
                              <a:rPr lang="en-US" altLang="zh-CN" sz="2300" i="1">
                                <a:latin typeface="Cambria Math" panose="02040503050406030204" pitchFamily="18" charset="0"/>
                              </a:rPr>
                              <m:t>𝑐𝑥</m:t>
                            </m:r>
                          </m:e>
                        </m:eqArr>
                      </m:e>
                    </m:d>
                  </m:oMath>
                </a14:m>
                <a:r>
                  <a:rPr lang="zh-CN" altLang="en-US" sz="2300" dirty="0" smtClean="0"/>
                  <a:t> 得到</a:t>
                </a:r>
                <a:endParaRPr lang="en-US" altLang="zh-CN" sz="2300" dirty="0" smtClean="0"/>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sz="2300" i="1">
                          <a:latin typeface="Cambria Math" panose="02040503050406030204" pitchFamily="18" charset="0"/>
                        </a:rPr>
                        <m:t>𝑎</m:t>
                      </m:r>
                      <m:d>
                        <m:dPr>
                          <m:begChr m:val="["/>
                          <m:endChr m:val="]"/>
                          <m:ctrlPr>
                            <a:rPr lang="en-US" altLang="zh-CN" sz="2300" i="1">
                              <a:latin typeface="Cambria Math" panose="02040503050406030204" pitchFamily="18" charset="0"/>
                            </a:rPr>
                          </m:ctrlPr>
                        </m:dPr>
                        <m:e>
                          <m:r>
                            <a:rPr lang="en-US" altLang="zh-CN" sz="2300" i="1">
                              <a:latin typeface="Cambria Math" panose="02040503050406030204" pitchFamily="18" charset="0"/>
                            </a:rPr>
                            <m:t>𝑎𝑓</m:t>
                          </m:r>
                          <m:d>
                            <m:dPr>
                              <m:ctrlPr>
                                <a:rPr lang="en-US" altLang="zh-CN" sz="2300" i="1">
                                  <a:latin typeface="Cambria Math" panose="02040503050406030204" pitchFamily="18" charset="0"/>
                                </a:rPr>
                              </m:ctrlPr>
                            </m:dPr>
                            <m:e>
                              <m:r>
                                <a:rPr lang="en-US" altLang="zh-CN" sz="2300" i="1">
                                  <a:latin typeface="Cambria Math" panose="02040503050406030204" pitchFamily="18" charset="0"/>
                                </a:rPr>
                                <m:t>𝑥</m:t>
                              </m:r>
                            </m:e>
                          </m:d>
                          <m:r>
                            <a:rPr lang="en-US" altLang="zh-CN" sz="2300" i="1">
                              <a:latin typeface="Cambria Math" panose="02040503050406030204" pitchFamily="18" charset="0"/>
                            </a:rPr>
                            <m:t>+</m:t>
                          </m:r>
                          <m:r>
                            <a:rPr lang="en-US" altLang="zh-CN" sz="2300" i="1">
                              <a:latin typeface="Cambria Math" panose="02040503050406030204" pitchFamily="18" charset="0"/>
                            </a:rPr>
                            <m:t>𝑏𝑓</m:t>
                          </m:r>
                          <m:d>
                            <m:dPr>
                              <m:ctrlPr>
                                <a:rPr lang="en-US" altLang="zh-CN" sz="2300" i="1">
                                  <a:latin typeface="Cambria Math" panose="02040503050406030204" pitchFamily="18" charset="0"/>
                                </a:rPr>
                              </m:ctrlPr>
                            </m:dPr>
                            <m:e>
                              <m:f>
                                <m:fPr>
                                  <m:ctrlPr>
                                    <a:rPr lang="en-US" altLang="zh-CN" sz="2300" i="1">
                                      <a:latin typeface="Cambria Math" panose="02040503050406030204" pitchFamily="18" charset="0"/>
                                    </a:rPr>
                                  </m:ctrlPr>
                                </m:fPr>
                                <m:num>
                                  <m:r>
                                    <a:rPr lang="en-US" altLang="zh-CN" sz="2300" i="1">
                                      <a:latin typeface="Cambria Math" panose="02040503050406030204" pitchFamily="18" charset="0"/>
                                    </a:rPr>
                                    <m:t>1</m:t>
                                  </m:r>
                                </m:num>
                                <m:den>
                                  <m:r>
                                    <a:rPr lang="en-US" altLang="zh-CN" sz="2300" i="1">
                                      <a:latin typeface="Cambria Math" panose="02040503050406030204" pitchFamily="18" charset="0"/>
                                    </a:rPr>
                                    <m:t>𝑥</m:t>
                                  </m:r>
                                </m:den>
                              </m:f>
                            </m:e>
                          </m:d>
                        </m:e>
                      </m:d>
                      <m:r>
                        <a:rPr lang="en-US" altLang="zh-CN" sz="2300" i="1">
                          <a:latin typeface="Cambria Math" panose="02040503050406030204" pitchFamily="18" charset="0"/>
                        </a:rPr>
                        <m:t>−</m:t>
                      </m:r>
                      <m:r>
                        <a:rPr lang="en-US" altLang="zh-CN" sz="2300" i="1">
                          <a:latin typeface="Cambria Math" panose="02040503050406030204" pitchFamily="18" charset="0"/>
                        </a:rPr>
                        <m:t>𝑏</m:t>
                      </m:r>
                      <m:d>
                        <m:dPr>
                          <m:begChr m:val="["/>
                          <m:endChr m:val="]"/>
                          <m:ctrlPr>
                            <a:rPr lang="en-US" altLang="zh-CN" sz="2300" b="0" i="1" smtClean="0">
                              <a:latin typeface="Cambria Math" panose="02040503050406030204" pitchFamily="18" charset="0"/>
                            </a:rPr>
                          </m:ctrlPr>
                        </m:dPr>
                        <m:e>
                          <m:r>
                            <a:rPr lang="en-US" altLang="zh-CN" sz="2300" i="1">
                              <a:latin typeface="Cambria Math" panose="02040503050406030204" pitchFamily="18" charset="0"/>
                            </a:rPr>
                            <m:t>𝑎𝑓</m:t>
                          </m:r>
                          <m:d>
                            <m:dPr>
                              <m:ctrlPr>
                                <a:rPr lang="en-US" altLang="zh-CN" sz="2300" i="1">
                                  <a:latin typeface="Cambria Math" panose="02040503050406030204" pitchFamily="18" charset="0"/>
                                </a:rPr>
                              </m:ctrlPr>
                            </m:dPr>
                            <m:e>
                              <m:f>
                                <m:fPr>
                                  <m:ctrlPr>
                                    <a:rPr lang="en-US" altLang="zh-CN" sz="2300" i="1">
                                      <a:latin typeface="Cambria Math" panose="02040503050406030204" pitchFamily="18" charset="0"/>
                                    </a:rPr>
                                  </m:ctrlPr>
                                </m:fPr>
                                <m:num>
                                  <m:r>
                                    <a:rPr lang="en-US" altLang="zh-CN" sz="2300" i="1">
                                      <a:latin typeface="Cambria Math" panose="02040503050406030204" pitchFamily="18" charset="0"/>
                                    </a:rPr>
                                    <m:t>1</m:t>
                                  </m:r>
                                </m:num>
                                <m:den>
                                  <m:r>
                                    <a:rPr lang="en-US" altLang="zh-CN" sz="2300" i="1">
                                      <a:latin typeface="Cambria Math" panose="02040503050406030204" pitchFamily="18" charset="0"/>
                                    </a:rPr>
                                    <m:t>𝑥</m:t>
                                  </m:r>
                                </m:den>
                              </m:f>
                            </m:e>
                          </m:d>
                          <m:r>
                            <a:rPr lang="en-US" altLang="zh-CN" sz="2300" i="1">
                              <a:latin typeface="Cambria Math" panose="02040503050406030204" pitchFamily="18" charset="0"/>
                            </a:rPr>
                            <m:t>+</m:t>
                          </m:r>
                          <m:r>
                            <a:rPr lang="en-US" altLang="zh-CN" sz="2300" i="1">
                              <a:latin typeface="Cambria Math" panose="02040503050406030204" pitchFamily="18" charset="0"/>
                            </a:rPr>
                            <m:t>𝑏𝑓</m:t>
                          </m:r>
                          <m:d>
                            <m:dPr>
                              <m:ctrlPr>
                                <a:rPr lang="en-US" altLang="zh-CN" sz="2300" i="1">
                                  <a:latin typeface="Cambria Math" panose="02040503050406030204" pitchFamily="18" charset="0"/>
                                </a:rPr>
                              </m:ctrlPr>
                            </m:dPr>
                            <m:e>
                              <m:r>
                                <a:rPr lang="en-US" altLang="zh-CN" sz="2300" i="1">
                                  <a:latin typeface="Cambria Math" panose="02040503050406030204" pitchFamily="18" charset="0"/>
                                </a:rPr>
                                <m:t>𝑥</m:t>
                              </m:r>
                            </m:e>
                          </m:d>
                        </m:e>
                      </m:d>
                      <m:r>
                        <a:rPr lang="en-US" altLang="zh-CN" sz="2300" i="1">
                          <a:latin typeface="Cambria Math" panose="02040503050406030204" pitchFamily="18" charset="0"/>
                        </a:rPr>
                        <m:t>=</m:t>
                      </m:r>
                      <m:r>
                        <a:rPr lang="en-US" altLang="zh-CN" sz="2300" b="0" i="1" smtClean="0">
                          <a:latin typeface="Cambria Math" panose="02040503050406030204" pitchFamily="18" charset="0"/>
                        </a:rPr>
                        <m:t>𝑐</m:t>
                      </m:r>
                      <m:d>
                        <m:dPr>
                          <m:ctrlPr>
                            <a:rPr lang="en-US" altLang="zh-CN" sz="2300" b="0" i="1" smtClean="0">
                              <a:latin typeface="Cambria Math" panose="02040503050406030204" pitchFamily="18" charset="0"/>
                            </a:rPr>
                          </m:ctrlPr>
                        </m:dPr>
                        <m:e>
                          <m:f>
                            <m:fPr>
                              <m:ctrlPr>
                                <a:rPr lang="en-US" altLang="zh-CN" sz="2300" i="1">
                                  <a:latin typeface="Cambria Math" panose="02040503050406030204" pitchFamily="18" charset="0"/>
                                </a:rPr>
                              </m:ctrlPr>
                            </m:fPr>
                            <m:num>
                              <m:r>
                                <a:rPr lang="en-US" altLang="zh-CN" sz="2300" i="1">
                                  <a:latin typeface="Cambria Math" panose="02040503050406030204" pitchFamily="18" charset="0"/>
                                </a:rPr>
                                <m:t>𝑎</m:t>
                              </m:r>
                            </m:num>
                            <m:den>
                              <m:r>
                                <a:rPr lang="en-US" altLang="zh-CN" sz="2300" i="1">
                                  <a:latin typeface="Cambria Math" panose="02040503050406030204" pitchFamily="18" charset="0"/>
                                </a:rPr>
                                <m:t>𝑥</m:t>
                              </m:r>
                            </m:den>
                          </m:f>
                          <m:r>
                            <a:rPr lang="en-US" altLang="zh-CN" sz="2300" i="1">
                              <a:latin typeface="Cambria Math" panose="02040503050406030204" pitchFamily="18" charset="0"/>
                            </a:rPr>
                            <m:t>−</m:t>
                          </m:r>
                          <m:r>
                            <a:rPr lang="en-US" altLang="zh-CN" sz="2300" i="1">
                              <a:latin typeface="Cambria Math" panose="02040503050406030204" pitchFamily="18" charset="0"/>
                            </a:rPr>
                            <m:t>𝑏𝑥</m:t>
                          </m:r>
                        </m:e>
                      </m:d>
                      <m:r>
                        <a:rPr lang="en-US" altLang="zh-CN" sz="2300" i="1">
                          <a:latin typeface="Cambria Math" panose="02040503050406030204" pitchFamily="18" charset="0"/>
                        </a:rPr>
                        <m:t>.</m:t>
                      </m:r>
                    </m:oMath>
                  </m:oMathPara>
                </a14:m>
                <a:endParaRPr lang="en-US" altLang="zh-CN" sz="2300" dirty="0"/>
              </a:p>
              <a:p>
                <a:r>
                  <a:rPr lang="zh-CN" altLang="en-US" sz="2300" dirty="0" smtClean="0">
                    <a:latin typeface="+mn-ea"/>
                    <a:ea typeface="+mn-ea"/>
                  </a:rPr>
                  <a:t>化简得到 </a:t>
                </a:r>
                <a14:m>
                  <m:oMath xmlns:m="http://schemas.openxmlformats.org/officeDocument/2006/math">
                    <m:d>
                      <m:dPr>
                        <m:ctrlPr>
                          <a:rPr lang="en-US" altLang="zh-CN" sz="2300" i="1">
                            <a:latin typeface="Cambria Math" panose="02040503050406030204" pitchFamily="18" charset="0"/>
                            <a:ea typeface="+mn-ea"/>
                          </a:rPr>
                        </m:ctrlPr>
                      </m:dPr>
                      <m:e>
                        <m:sSup>
                          <m:sSupPr>
                            <m:ctrlPr>
                              <a:rPr lang="en-US" altLang="zh-CN" sz="2300" i="1">
                                <a:latin typeface="Cambria Math" panose="02040503050406030204" pitchFamily="18" charset="0"/>
                                <a:ea typeface="+mn-ea"/>
                              </a:rPr>
                            </m:ctrlPr>
                          </m:sSupPr>
                          <m:e>
                            <m:r>
                              <a:rPr lang="en-US" altLang="zh-CN" sz="2300" i="1">
                                <a:latin typeface="Cambria Math" panose="02040503050406030204" pitchFamily="18" charset="0"/>
                                <a:ea typeface="+mn-ea"/>
                              </a:rPr>
                              <m:t>𝑎</m:t>
                            </m:r>
                          </m:e>
                          <m:sup>
                            <m:r>
                              <a:rPr lang="en-US" altLang="zh-CN" sz="2300" i="1">
                                <a:latin typeface="Cambria Math" panose="02040503050406030204" pitchFamily="18" charset="0"/>
                                <a:ea typeface="+mn-ea"/>
                              </a:rPr>
                              <m:t>2</m:t>
                            </m:r>
                          </m:sup>
                        </m:sSup>
                        <m:r>
                          <a:rPr lang="en-US" altLang="zh-CN" sz="2300" i="1">
                            <a:latin typeface="Cambria Math" panose="02040503050406030204" pitchFamily="18" charset="0"/>
                            <a:ea typeface="+mn-ea"/>
                          </a:rPr>
                          <m:t>−</m:t>
                        </m:r>
                        <m:sSup>
                          <m:sSupPr>
                            <m:ctrlPr>
                              <a:rPr lang="en-US" altLang="zh-CN" sz="2300" i="1">
                                <a:latin typeface="Cambria Math" panose="02040503050406030204" pitchFamily="18" charset="0"/>
                                <a:ea typeface="+mn-ea"/>
                              </a:rPr>
                            </m:ctrlPr>
                          </m:sSupPr>
                          <m:e>
                            <m:r>
                              <a:rPr lang="en-US" altLang="zh-CN" sz="2300" i="1">
                                <a:latin typeface="Cambria Math" panose="02040503050406030204" pitchFamily="18" charset="0"/>
                                <a:ea typeface="+mn-ea"/>
                              </a:rPr>
                              <m:t>𝑏</m:t>
                            </m:r>
                          </m:e>
                          <m:sup>
                            <m:r>
                              <a:rPr lang="en-US" altLang="zh-CN" sz="2300" i="1">
                                <a:latin typeface="Cambria Math" panose="02040503050406030204" pitchFamily="18" charset="0"/>
                                <a:ea typeface="+mn-ea"/>
                              </a:rPr>
                              <m:t>2</m:t>
                            </m:r>
                          </m:sup>
                        </m:sSup>
                      </m:e>
                    </m:d>
                    <m:r>
                      <a:rPr lang="en-US" altLang="zh-CN" sz="2300" i="1">
                        <a:latin typeface="Cambria Math" panose="02040503050406030204" pitchFamily="18" charset="0"/>
                        <a:ea typeface="+mn-ea"/>
                      </a:rPr>
                      <m:t>𝑓</m:t>
                    </m:r>
                    <m:d>
                      <m:dPr>
                        <m:ctrlPr>
                          <a:rPr lang="en-US" altLang="zh-CN" sz="2300" i="1">
                            <a:latin typeface="Cambria Math" panose="02040503050406030204" pitchFamily="18" charset="0"/>
                            <a:ea typeface="+mn-ea"/>
                          </a:rPr>
                        </m:ctrlPr>
                      </m:dPr>
                      <m:e>
                        <m:r>
                          <a:rPr lang="en-US" altLang="zh-CN" sz="2300" i="1">
                            <a:latin typeface="Cambria Math" panose="02040503050406030204" pitchFamily="18" charset="0"/>
                            <a:ea typeface="+mn-ea"/>
                          </a:rPr>
                          <m:t>𝑥</m:t>
                        </m:r>
                      </m:e>
                    </m:d>
                    <m:r>
                      <a:rPr lang="en-US" altLang="zh-CN" sz="2300" i="1">
                        <a:latin typeface="Cambria Math" panose="02040503050406030204" pitchFamily="18" charset="0"/>
                        <a:ea typeface="+mn-ea"/>
                      </a:rPr>
                      <m:t>=</m:t>
                    </m:r>
                    <m:r>
                      <a:rPr lang="en-US" altLang="zh-CN" sz="2300" b="0" i="1" smtClean="0">
                        <a:latin typeface="Cambria Math" panose="02040503050406030204" pitchFamily="18" charset="0"/>
                        <a:ea typeface="+mn-ea"/>
                      </a:rPr>
                      <m:t>𝑐</m:t>
                    </m:r>
                    <m:d>
                      <m:dPr>
                        <m:ctrlPr>
                          <a:rPr lang="en-US" altLang="zh-CN" sz="2300" b="0" i="1" smtClean="0">
                            <a:latin typeface="Cambria Math" panose="02040503050406030204" pitchFamily="18" charset="0"/>
                            <a:ea typeface="+mn-ea"/>
                          </a:rPr>
                        </m:ctrlPr>
                      </m:dPr>
                      <m:e>
                        <m:f>
                          <m:fPr>
                            <m:ctrlPr>
                              <a:rPr lang="en-US" altLang="zh-CN" sz="2300" i="1">
                                <a:latin typeface="Cambria Math" panose="02040503050406030204" pitchFamily="18" charset="0"/>
                                <a:ea typeface="+mn-ea"/>
                              </a:rPr>
                            </m:ctrlPr>
                          </m:fPr>
                          <m:num>
                            <m:r>
                              <a:rPr lang="en-US" altLang="zh-CN" sz="2300" i="1">
                                <a:latin typeface="Cambria Math" panose="02040503050406030204" pitchFamily="18" charset="0"/>
                                <a:ea typeface="+mn-ea"/>
                              </a:rPr>
                              <m:t>𝑎</m:t>
                            </m:r>
                          </m:num>
                          <m:den>
                            <m:r>
                              <a:rPr lang="en-US" altLang="zh-CN" sz="2300" i="1">
                                <a:latin typeface="Cambria Math" panose="02040503050406030204" pitchFamily="18" charset="0"/>
                                <a:ea typeface="+mn-ea"/>
                              </a:rPr>
                              <m:t>𝑥</m:t>
                            </m:r>
                          </m:den>
                        </m:f>
                        <m:r>
                          <a:rPr lang="en-US" altLang="zh-CN" sz="2300" i="1">
                            <a:latin typeface="Cambria Math" panose="02040503050406030204" pitchFamily="18" charset="0"/>
                            <a:ea typeface="+mn-ea"/>
                          </a:rPr>
                          <m:t>−</m:t>
                        </m:r>
                        <m:r>
                          <a:rPr lang="en-US" altLang="zh-CN" sz="2300" i="1">
                            <a:latin typeface="Cambria Math" panose="02040503050406030204" pitchFamily="18" charset="0"/>
                            <a:ea typeface="+mn-ea"/>
                          </a:rPr>
                          <m:t>𝑏𝑥</m:t>
                        </m:r>
                      </m:e>
                    </m:d>
                  </m:oMath>
                </a14:m>
                <a:r>
                  <a:rPr lang="en-US" altLang="zh-CN" sz="2300" dirty="0" smtClean="0">
                    <a:latin typeface="+mn-ea"/>
                    <a:ea typeface="+mn-ea"/>
                  </a:rPr>
                  <a:t>, </a:t>
                </a:r>
                <a:r>
                  <a:rPr lang="zh-CN" altLang="en-US" sz="2300" dirty="0" smtClean="0">
                    <a:latin typeface="+mn-ea"/>
                    <a:ea typeface="+mn-ea"/>
                  </a:rPr>
                  <a:t>即 </a:t>
                </a:r>
                <a14:m>
                  <m:oMath xmlns:m="http://schemas.openxmlformats.org/officeDocument/2006/math">
                    <m:r>
                      <a:rPr lang="en-US" altLang="zh-CN" sz="2300" i="1">
                        <a:latin typeface="Cambria Math" panose="02040503050406030204" pitchFamily="18" charset="0"/>
                      </a:rPr>
                      <m:t>𝑓</m:t>
                    </m:r>
                    <m:d>
                      <m:dPr>
                        <m:ctrlPr>
                          <a:rPr lang="en-US" altLang="zh-CN" sz="2300" i="1">
                            <a:latin typeface="Cambria Math" panose="02040503050406030204" pitchFamily="18" charset="0"/>
                          </a:rPr>
                        </m:ctrlPr>
                      </m:dPr>
                      <m:e>
                        <m:r>
                          <a:rPr lang="en-US" altLang="zh-CN" sz="2300" i="1">
                            <a:latin typeface="Cambria Math" panose="02040503050406030204" pitchFamily="18" charset="0"/>
                          </a:rPr>
                          <m:t>𝑥</m:t>
                        </m:r>
                      </m:e>
                    </m:d>
                    <m:r>
                      <a:rPr lang="en-US" altLang="zh-CN" sz="2300" i="1">
                        <a:latin typeface="Cambria Math" panose="02040503050406030204" pitchFamily="18" charset="0"/>
                      </a:rPr>
                      <m:t>=</m:t>
                    </m:r>
                    <m:f>
                      <m:fPr>
                        <m:ctrlPr>
                          <a:rPr lang="en-US" altLang="zh-CN" sz="2300" i="1">
                            <a:latin typeface="Cambria Math" panose="02040503050406030204" pitchFamily="18" charset="0"/>
                          </a:rPr>
                        </m:ctrlPr>
                      </m:fPr>
                      <m:num>
                        <m:r>
                          <a:rPr lang="en-US" altLang="zh-CN" sz="2300" i="1">
                            <a:latin typeface="Cambria Math" panose="02040503050406030204" pitchFamily="18" charset="0"/>
                          </a:rPr>
                          <m:t>𝑐</m:t>
                        </m:r>
                        <m:d>
                          <m:dPr>
                            <m:ctrlPr>
                              <a:rPr lang="en-US" altLang="zh-CN" sz="2300" i="1">
                                <a:latin typeface="Cambria Math" panose="02040503050406030204" pitchFamily="18" charset="0"/>
                              </a:rPr>
                            </m:ctrlPr>
                          </m:dPr>
                          <m:e>
                            <m:r>
                              <a:rPr lang="en-US" altLang="zh-CN" sz="2300" i="1">
                                <a:latin typeface="Cambria Math" panose="02040503050406030204" pitchFamily="18" charset="0"/>
                              </a:rPr>
                              <m:t>𝑎</m:t>
                            </m:r>
                            <m:r>
                              <a:rPr lang="en-US" altLang="zh-CN" sz="2300" i="1">
                                <a:latin typeface="Cambria Math" panose="02040503050406030204" pitchFamily="18" charset="0"/>
                              </a:rPr>
                              <m:t>−</m:t>
                            </m:r>
                            <m:r>
                              <a:rPr lang="en-US" altLang="zh-CN" sz="2300" i="1">
                                <a:latin typeface="Cambria Math" panose="02040503050406030204" pitchFamily="18" charset="0"/>
                              </a:rPr>
                              <m:t>𝑏</m:t>
                            </m:r>
                            <m:sSup>
                              <m:sSupPr>
                                <m:ctrlPr>
                                  <a:rPr lang="en-US" altLang="zh-CN" sz="2300" i="1">
                                    <a:latin typeface="Cambria Math" panose="02040503050406030204" pitchFamily="18" charset="0"/>
                                  </a:rPr>
                                </m:ctrlPr>
                              </m:sSupPr>
                              <m:e>
                                <m:r>
                                  <a:rPr lang="en-US" altLang="zh-CN" sz="2300" i="1">
                                    <a:latin typeface="Cambria Math" panose="02040503050406030204" pitchFamily="18" charset="0"/>
                                  </a:rPr>
                                  <m:t>𝑥</m:t>
                                </m:r>
                              </m:e>
                              <m:sup>
                                <m:r>
                                  <a:rPr lang="en-US" altLang="zh-CN" sz="2300" i="1">
                                    <a:latin typeface="Cambria Math" panose="02040503050406030204" pitchFamily="18" charset="0"/>
                                  </a:rPr>
                                  <m:t>2</m:t>
                                </m:r>
                              </m:sup>
                            </m:sSup>
                          </m:e>
                        </m:d>
                      </m:num>
                      <m:den>
                        <m:d>
                          <m:dPr>
                            <m:ctrlPr>
                              <a:rPr lang="en-US" altLang="zh-CN" sz="2300" i="1">
                                <a:latin typeface="Cambria Math" panose="02040503050406030204" pitchFamily="18" charset="0"/>
                              </a:rPr>
                            </m:ctrlPr>
                          </m:dPr>
                          <m:e>
                            <m:sSup>
                              <m:sSupPr>
                                <m:ctrlPr>
                                  <a:rPr lang="en-US" altLang="zh-CN" sz="2300" i="1">
                                    <a:latin typeface="Cambria Math" panose="02040503050406030204" pitchFamily="18" charset="0"/>
                                  </a:rPr>
                                </m:ctrlPr>
                              </m:sSupPr>
                              <m:e>
                                <m:r>
                                  <a:rPr lang="en-US" altLang="zh-CN" sz="2300" i="1">
                                    <a:latin typeface="Cambria Math" panose="02040503050406030204" pitchFamily="18" charset="0"/>
                                  </a:rPr>
                                  <m:t>𝑎</m:t>
                                </m:r>
                              </m:e>
                              <m:sup>
                                <m:r>
                                  <a:rPr lang="en-US" altLang="zh-CN" sz="2300" i="1">
                                    <a:latin typeface="Cambria Math" panose="02040503050406030204" pitchFamily="18" charset="0"/>
                                  </a:rPr>
                                  <m:t>2</m:t>
                                </m:r>
                              </m:sup>
                            </m:sSup>
                            <m:r>
                              <a:rPr lang="en-US" altLang="zh-CN" sz="2300" i="1">
                                <a:latin typeface="Cambria Math" panose="02040503050406030204" pitchFamily="18" charset="0"/>
                              </a:rPr>
                              <m:t>−</m:t>
                            </m:r>
                            <m:sSup>
                              <m:sSupPr>
                                <m:ctrlPr>
                                  <a:rPr lang="en-US" altLang="zh-CN" sz="2300" i="1">
                                    <a:latin typeface="Cambria Math" panose="02040503050406030204" pitchFamily="18" charset="0"/>
                                  </a:rPr>
                                </m:ctrlPr>
                              </m:sSupPr>
                              <m:e>
                                <m:r>
                                  <a:rPr lang="en-US" altLang="zh-CN" sz="2300" i="1">
                                    <a:latin typeface="Cambria Math" panose="02040503050406030204" pitchFamily="18" charset="0"/>
                                  </a:rPr>
                                  <m:t>𝑏</m:t>
                                </m:r>
                              </m:e>
                              <m:sup>
                                <m:r>
                                  <a:rPr lang="en-US" altLang="zh-CN" sz="2300" i="1">
                                    <a:latin typeface="Cambria Math" panose="02040503050406030204" pitchFamily="18" charset="0"/>
                                  </a:rPr>
                                  <m:t>2</m:t>
                                </m:r>
                              </m:sup>
                            </m:sSup>
                          </m:e>
                        </m:d>
                        <m:r>
                          <a:rPr lang="en-US" altLang="zh-CN" sz="2300" i="1">
                            <a:latin typeface="Cambria Math" panose="02040503050406030204" pitchFamily="18" charset="0"/>
                          </a:rPr>
                          <m:t>𝑥</m:t>
                        </m:r>
                      </m:den>
                    </m:f>
                  </m:oMath>
                </a14:m>
                <a:r>
                  <a:rPr lang="en-US" altLang="zh-CN" sz="2300" dirty="0" smtClean="0">
                    <a:latin typeface="+mn-ea"/>
                    <a:ea typeface="+mn-ea"/>
                  </a:rPr>
                  <a:t>.</a:t>
                </a:r>
                <a:endParaRPr lang="zh-CN" altLang="en-US" sz="2300" dirty="0">
                  <a:latin typeface="+mn-ea"/>
                  <a:ea typeface="+mn-ea"/>
                </a:endParaRPr>
              </a:p>
            </p:txBody>
          </p:sp>
        </mc:Choice>
        <mc:Fallback xmlns="">
          <p:sp>
            <p:nvSpPr>
              <p:cNvPr id="2" name="文本占位符 1"/>
              <p:cNvSpPr>
                <a:spLocks noGrp="1" noRot="1" noChangeAspect="1" noMove="1" noResize="1" noEditPoints="1" noAdjustHandles="1" noChangeArrowheads="1" noChangeShapeType="1" noTextEdit="1"/>
              </p:cNvSpPr>
              <p:nvPr>
                <p:ph type="body" sz="quarter" idx="10"/>
              </p:nvPr>
            </p:nvSpPr>
            <p:spPr>
              <a:blipFill>
                <a:blip r:embed="rId2"/>
                <a:stretch>
                  <a:fillRect l="-6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694093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占位符 1"/>
              <p:cNvSpPr>
                <a:spLocks noGrp="1"/>
              </p:cNvSpPr>
              <p:nvPr>
                <p:ph type="body" sz="quarter" idx="10"/>
              </p:nvPr>
            </p:nvSpPr>
            <p:spPr/>
            <p:txBody>
              <a:bodyPr anchor="t"/>
              <a:lstStyle/>
              <a:p>
                <a:r>
                  <a:rPr lang="zh-CN" altLang="en-US" b="1" dirty="0" smtClean="0">
                    <a:solidFill>
                      <a:srgbClr val="00B050"/>
                    </a:solidFill>
                  </a:rPr>
                  <a:t>几种常用的函数表述</a:t>
                </a:r>
                <a:endParaRPr lang="en-US" altLang="zh-CN" b="1" dirty="0" smtClean="0">
                  <a:solidFill>
                    <a:srgbClr val="00B050"/>
                  </a:solidFill>
                </a:endParaRPr>
              </a:p>
              <a:p>
                <a:r>
                  <a:rPr lang="zh-CN" altLang="en-US" dirty="0">
                    <a:solidFill>
                      <a:srgbClr val="00B050"/>
                    </a:solidFill>
                  </a:rPr>
                  <a:t>分段函数</a:t>
                </a:r>
                <a:endParaRPr lang="en-US" altLang="zh-CN" dirty="0" smtClean="0"/>
              </a:p>
              <a:p>
                <a:r>
                  <a:rPr lang="zh-CN" altLang="en-US" dirty="0" smtClean="0"/>
                  <a:t>有时候</a:t>
                </a:r>
                <a:r>
                  <a:rPr lang="zh-CN" altLang="en-US" dirty="0"/>
                  <a:t>一</a:t>
                </a:r>
                <a:r>
                  <a:rPr lang="zh-CN" altLang="en-US" dirty="0" smtClean="0"/>
                  <a:t>个函数需要分情形来表述</a:t>
                </a:r>
                <a:r>
                  <a:rPr lang="en-US" altLang="zh-CN" dirty="0" smtClean="0"/>
                  <a:t>, </a:t>
                </a:r>
                <a:r>
                  <a:rPr lang="zh-CN" altLang="en-US" dirty="0" smtClean="0"/>
                  <a:t>这就是所谓的</a:t>
                </a:r>
                <a:r>
                  <a:rPr lang="zh-CN" altLang="en-US" dirty="0"/>
                  <a:t>分段</a:t>
                </a:r>
                <a:r>
                  <a:rPr lang="zh-CN" altLang="en-US" dirty="0" smtClean="0"/>
                  <a:t>函数</a:t>
                </a:r>
                <a:r>
                  <a:rPr lang="en-US" altLang="zh-CN" dirty="0" smtClean="0"/>
                  <a:t>.</a:t>
                </a:r>
              </a:p>
              <a:p>
                <a:r>
                  <a:rPr lang="zh-CN" altLang="en-US" dirty="0">
                    <a:solidFill>
                      <a:srgbClr val="0000FF"/>
                    </a:solidFill>
                  </a:rPr>
                  <a:t>例 </a:t>
                </a:r>
                <a:r>
                  <a:rPr lang="zh-CN" altLang="en-US" dirty="0"/>
                  <a:t>符号函数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sgn</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r>
                      <a:rPr lang="en-US" altLang="zh-CN" i="1">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plcHide m:val="on"/>
                            <m:mcs>
                              <m:mc>
                                <m:mcPr>
                                  <m:count m:val="2"/>
                                  <m:mcJc m:val="center"/>
                                </m:mcPr>
                              </m:mc>
                            </m:mcs>
                            <m:ctrlPr>
                              <a:rPr lang="en-US" altLang="zh-CN" i="1" dirty="0">
                                <a:latin typeface="Cambria Math" panose="02040503050406030204" pitchFamily="18" charset="0"/>
                              </a:rPr>
                            </m:ctrlPr>
                          </m:mPr>
                          <m:mr>
                            <m:e>
                              <m:r>
                                <a:rPr lang="en-US" altLang="zh-CN" i="1">
                                  <a:latin typeface="Cambria Math" panose="02040503050406030204" pitchFamily="18" charset="0"/>
                                </a:rPr>
                                <m:t>1</m:t>
                              </m:r>
                              <m:r>
                                <a:rPr lang="en-US" altLang="zh-CN" b="0" i="1" smtClean="0">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&gt;0,</m:t>
                              </m:r>
                            </m:e>
                          </m:mr>
                          <m:mr>
                            <m:e>
                              <m:r>
                                <a:rPr lang="en-US" altLang="zh-CN" i="1">
                                  <a:latin typeface="Cambria Math" panose="02040503050406030204" pitchFamily="18" charset="0"/>
                                </a:rPr>
                                <m:t>0</m:t>
                              </m:r>
                              <m:r>
                                <a:rPr lang="en-US" altLang="zh-CN" b="0" i="1" smtClean="0">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=0,</m:t>
                              </m:r>
                            </m:e>
                          </m:mr>
                          <m:mr>
                            <m:e>
                              <m:r>
                                <a:rPr lang="en-US" altLang="zh-CN" i="1">
                                  <a:latin typeface="Cambria Math" panose="02040503050406030204" pitchFamily="18" charset="0"/>
                                </a:rPr>
                                <m:t>−1</m:t>
                              </m:r>
                              <m:r>
                                <a:rPr lang="en-US" altLang="zh-CN" b="0" i="1" smtClean="0">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&lt;0.</m:t>
                              </m:r>
                            </m:e>
                          </m:mr>
                        </m:m>
                      </m:e>
                    </m:d>
                  </m:oMath>
                </a14:m>
                <a:endParaRPr lang="en-US" altLang="zh-CN" dirty="0"/>
              </a:p>
              <a:p>
                <a:r>
                  <a:rPr lang="zh-CN" altLang="en-US" dirty="0"/>
                  <a:t>定义域 </a:t>
                </a:r>
                <a14:m>
                  <m:oMath xmlns:m="http://schemas.openxmlformats.org/officeDocument/2006/math">
                    <m:d>
                      <m:dPr>
                        <m:ctrlPr>
                          <a:rPr lang="en-US" altLang="zh-CN" i="1" dirty="0">
                            <a:latin typeface="Cambria Math" panose="02040503050406030204" pitchFamily="18" charset="0"/>
                          </a:rPr>
                        </m:ctrlPr>
                      </m:dPr>
                      <m:e>
                        <m:r>
                          <a:rPr lang="en-US" altLang="zh-CN" i="1" dirty="0">
                            <a:latin typeface="Cambria Math" panose="02040503050406030204" pitchFamily="18" charset="0"/>
                          </a:rPr>
                          <m:t>−∞, +∞</m:t>
                        </m:r>
                      </m:e>
                    </m:d>
                  </m:oMath>
                </a14:m>
                <a:r>
                  <a:rPr lang="en-US" altLang="zh-CN" dirty="0"/>
                  <a:t>, </a:t>
                </a:r>
                <a:r>
                  <a:rPr lang="zh-CN" altLang="en-US" dirty="0"/>
                  <a:t>值域 </a:t>
                </a:r>
                <a14:m>
                  <m:oMath xmlns:m="http://schemas.openxmlformats.org/officeDocument/2006/math">
                    <m:r>
                      <a:rPr lang="en-US" altLang="zh-CN" i="1">
                        <a:latin typeface="Cambria Math" panose="02040503050406030204" pitchFamily="18" charset="0"/>
                      </a:rPr>
                      <m:t>{−1, 0, 1}</m:t>
                    </m:r>
                  </m:oMath>
                </a14:m>
                <a:r>
                  <a:rPr lang="en-US" altLang="zh-CN" dirty="0"/>
                  <a:t>.</a:t>
                </a:r>
                <a:endParaRPr lang="en-US" altLang="zh-CN" dirty="0" smtClean="0"/>
              </a:p>
              <a:p>
                <a:r>
                  <a:rPr lang="zh-CN" altLang="en-US" dirty="0"/>
                  <a:t>在画函数图像时</a:t>
                </a:r>
                <a:r>
                  <a:rPr lang="en-US" altLang="zh-CN" dirty="0"/>
                  <a:t>, </a:t>
                </a:r>
                <a:r>
                  <a:rPr lang="zh-CN" altLang="en-US" dirty="0"/>
                  <a:t>实心点表示包含该点</a:t>
                </a:r>
                <a:r>
                  <a:rPr lang="en-US" altLang="zh-CN" dirty="0"/>
                  <a:t>, </a:t>
                </a:r>
                <a:r>
                  <a:rPr lang="zh-CN" altLang="en-US" dirty="0"/>
                  <a:t>空心</a:t>
                </a:r>
                <a:r>
                  <a:rPr lang="en-US" altLang="zh-CN" dirty="0"/>
                  <a:t/>
                </a:r>
                <a:br>
                  <a:rPr lang="en-US" altLang="zh-CN" dirty="0"/>
                </a:br>
                <a:r>
                  <a:rPr lang="zh-CN" altLang="en-US" dirty="0"/>
                  <a:t>点表示不包含该点</a:t>
                </a:r>
                <a:r>
                  <a:rPr lang="en-US" altLang="zh-CN" dirty="0" smtClean="0"/>
                  <a:t>.</a:t>
                </a:r>
                <a:endParaRPr lang="zh-CN" altLang="en-US" dirty="0"/>
              </a:p>
            </p:txBody>
          </p:sp>
        </mc:Choice>
        <mc:Fallback>
          <p:sp>
            <p:nvSpPr>
              <p:cNvPr id="2" name="文本占位符 1"/>
              <p:cNvSpPr>
                <a:spLocks noGrp="1" noRot="1" noChangeAspect="1" noMove="1" noResize="1" noEditPoints="1" noAdjustHandles="1" noChangeArrowheads="1" noChangeShapeType="1" noTextEdit="1"/>
              </p:cNvSpPr>
              <p:nvPr>
                <p:ph type="body" sz="quarter" idx="10"/>
              </p:nvPr>
            </p:nvSpPr>
            <p:spPr>
              <a:blipFill>
                <a:blip r:embed="rId3"/>
                <a:stretch>
                  <a:fillRect l="-734" b="-1986"/>
                </a:stretch>
              </a:blipFill>
            </p:spPr>
            <p:txBody>
              <a:bodyPr/>
              <a:lstStyle/>
              <a:p>
                <a:r>
                  <a:rPr lang="zh-CN" altLang="en-US">
                    <a:noFill/>
                  </a:rPr>
                  <a:t> </a:t>
                </a:r>
              </a:p>
            </p:txBody>
          </p:sp>
        </mc:Fallback>
      </mc:AlternateContent>
      <p:cxnSp>
        <p:nvCxnSpPr>
          <p:cNvPr id="80" name="x轴"/>
          <p:cNvCxnSpPr/>
          <p:nvPr/>
        </p:nvCxnSpPr>
        <p:spPr>
          <a:xfrm>
            <a:off x="7654980" y="4491303"/>
            <a:ext cx="371909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2" name="x"/>
              <p:cNvSpPr txBox="1"/>
              <p:nvPr/>
            </p:nvSpPr>
            <p:spPr>
              <a:xfrm>
                <a:off x="10982740" y="4467636"/>
                <a:ext cx="440344" cy="6274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𝑥</m:t>
                      </m:r>
                    </m:oMath>
                  </m:oMathPara>
                </a14:m>
                <a:endParaRPr lang="zh-CN" altLang="en-US" sz="2400" dirty="0">
                  <a:solidFill>
                    <a:schemeClr val="accent1"/>
                  </a:solidFill>
                </a:endParaRPr>
              </a:p>
            </p:txBody>
          </p:sp>
        </mc:Choice>
        <mc:Fallback>
          <p:sp>
            <p:nvSpPr>
              <p:cNvPr id="82" name="x"/>
              <p:cNvSpPr txBox="1">
                <a:spLocks noRot="1" noChangeAspect="1" noMove="1" noResize="1" noEditPoints="1" noAdjustHandles="1" noChangeArrowheads="1" noChangeShapeType="1" noTextEdit="1"/>
              </p:cNvSpPr>
              <p:nvPr/>
            </p:nvSpPr>
            <p:spPr>
              <a:xfrm>
                <a:off x="10982740" y="4467636"/>
                <a:ext cx="440344" cy="627480"/>
              </a:xfrm>
              <a:prstGeom prst="rect">
                <a:avLst/>
              </a:prstGeom>
              <a:blipFill>
                <a:blip r:embed="rId4"/>
                <a:stretch>
                  <a:fillRect/>
                </a:stretch>
              </a:blipFill>
            </p:spPr>
            <p:txBody>
              <a:bodyPr/>
              <a:lstStyle/>
              <a:p>
                <a:r>
                  <a:rPr lang="zh-CN" altLang="en-US">
                    <a:noFill/>
                  </a:rPr>
                  <a:t> </a:t>
                </a:r>
              </a:p>
            </p:txBody>
          </p:sp>
        </mc:Fallback>
      </mc:AlternateContent>
      <p:cxnSp>
        <p:nvCxnSpPr>
          <p:cNvPr id="81" name="y轴"/>
          <p:cNvCxnSpPr/>
          <p:nvPr/>
        </p:nvCxnSpPr>
        <p:spPr>
          <a:xfrm flipV="1">
            <a:off x="9416657" y="2729627"/>
            <a:ext cx="0" cy="32297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3" name="y"/>
              <p:cNvSpPr txBox="1"/>
              <p:nvPr/>
            </p:nvSpPr>
            <p:spPr>
              <a:xfrm>
                <a:off x="8586877" y="2564904"/>
                <a:ext cx="1123530" cy="6274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𝑦</m:t>
                      </m:r>
                    </m:oMath>
                  </m:oMathPara>
                </a14:m>
                <a:endParaRPr lang="zh-CN" altLang="en-US" sz="2400" dirty="0">
                  <a:solidFill>
                    <a:schemeClr val="accent1"/>
                  </a:solidFill>
                </a:endParaRPr>
              </a:p>
            </p:txBody>
          </p:sp>
        </mc:Choice>
        <mc:Fallback>
          <p:sp>
            <p:nvSpPr>
              <p:cNvPr id="83" name="y"/>
              <p:cNvSpPr txBox="1">
                <a:spLocks noRot="1" noChangeAspect="1" noMove="1" noResize="1" noEditPoints="1" noAdjustHandles="1" noChangeArrowheads="1" noChangeShapeType="1" noTextEdit="1"/>
              </p:cNvSpPr>
              <p:nvPr/>
            </p:nvSpPr>
            <p:spPr>
              <a:xfrm>
                <a:off x="8586877" y="2564904"/>
                <a:ext cx="1123530" cy="62748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4" name="O"/>
              <p:cNvSpPr txBox="1"/>
              <p:nvPr/>
            </p:nvSpPr>
            <p:spPr>
              <a:xfrm>
                <a:off x="8781264" y="4383626"/>
                <a:ext cx="880838" cy="6274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i="1" dirty="0" smtClean="0">
                          <a:solidFill>
                            <a:schemeClr val="accent1"/>
                          </a:solidFill>
                          <a:latin typeface="Cambria Math" panose="02040503050406030204" pitchFamily="18" charset="0"/>
                        </a:rPr>
                        <m:t>𝑂</m:t>
                      </m:r>
                    </m:oMath>
                  </m:oMathPara>
                </a14:m>
                <a:endParaRPr lang="zh-CN" altLang="en-US" sz="2400" dirty="0">
                  <a:solidFill>
                    <a:schemeClr val="accent1"/>
                  </a:solidFill>
                </a:endParaRPr>
              </a:p>
            </p:txBody>
          </p:sp>
        </mc:Choice>
        <mc:Fallback>
          <p:sp>
            <p:nvSpPr>
              <p:cNvPr id="84" name="O"/>
              <p:cNvSpPr txBox="1">
                <a:spLocks noRot="1" noChangeAspect="1" noMove="1" noResize="1" noEditPoints="1" noAdjustHandles="1" noChangeArrowheads="1" noChangeShapeType="1" noTextEdit="1"/>
              </p:cNvSpPr>
              <p:nvPr/>
            </p:nvSpPr>
            <p:spPr>
              <a:xfrm>
                <a:off x="8781264" y="4383626"/>
                <a:ext cx="880838" cy="627480"/>
              </a:xfrm>
              <a:prstGeom prst="rect">
                <a:avLst/>
              </a:prstGeom>
              <a:blipFill>
                <a:blip r:embed="rId6"/>
                <a:stretch>
                  <a:fillRect/>
                </a:stretch>
              </a:blipFill>
            </p:spPr>
            <p:txBody>
              <a:bodyPr/>
              <a:lstStyle/>
              <a:p>
                <a:r>
                  <a:rPr lang="zh-CN" altLang="en-US">
                    <a:noFill/>
                  </a:rPr>
                  <a:t> </a:t>
                </a:r>
              </a:p>
            </p:txBody>
          </p:sp>
        </mc:Fallback>
      </mc:AlternateContent>
      <p:grpSp>
        <p:nvGrpSpPr>
          <p:cNvPr id="3" name="图像y=sgn(x)"/>
          <p:cNvGrpSpPr/>
          <p:nvPr/>
        </p:nvGrpSpPr>
        <p:grpSpPr>
          <a:xfrm>
            <a:off x="7608168" y="3737033"/>
            <a:ext cx="3616736" cy="1509078"/>
            <a:chOff x="7608168" y="3737033"/>
            <a:chExt cx="3616736" cy="1509078"/>
          </a:xfrm>
        </p:grpSpPr>
        <p:cxnSp>
          <p:nvCxnSpPr>
            <p:cNvPr id="75" name="直接连接符 74"/>
            <p:cNvCxnSpPr/>
            <p:nvPr/>
          </p:nvCxnSpPr>
          <p:spPr>
            <a:xfrm>
              <a:off x="9463227" y="3782509"/>
              <a:ext cx="1761677" cy="0"/>
            </a:xfrm>
            <a:prstGeom prst="line">
              <a:avLst/>
            </a:prstGeom>
            <a:ln w="19050">
              <a:solidFill>
                <a:srgbClr val="C00000"/>
              </a:solidFill>
            </a:ln>
          </p:spPr>
          <p:style>
            <a:lnRef idx="3">
              <a:schemeClr val="accent4"/>
            </a:lnRef>
            <a:fillRef idx="0">
              <a:schemeClr val="accent4"/>
            </a:fillRef>
            <a:effectRef idx="2">
              <a:schemeClr val="accent4"/>
            </a:effectRef>
            <a:fontRef idx="minor">
              <a:schemeClr val="tx1"/>
            </a:fontRef>
          </p:style>
        </p:cxnSp>
        <p:cxnSp>
          <p:nvCxnSpPr>
            <p:cNvPr id="76" name="直接连接符 75"/>
            <p:cNvCxnSpPr/>
            <p:nvPr/>
          </p:nvCxnSpPr>
          <p:spPr>
            <a:xfrm>
              <a:off x="7608168" y="5191799"/>
              <a:ext cx="1761677" cy="0"/>
            </a:xfrm>
            <a:prstGeom prst="line">
              <a:avLst/>
            </a:prstGeom>
            <a:ln w="19050">
              <a:solidFill>
                <a:srgbClr val="C00000"/>
              </a:solidFill>
            </a:ln>
          </p:spPr>
          <p:style>
            <a:lnRef idx="3">
              <a:schemeClr val="accent4"/>
            </a:lnRef>
            <a:fillRef idx="0">
              <a:schemeClr val="accent4"/>
            </a:fillRef>
            <a:effectRef idx="2">
              <a:schemeClr val="accent4"/>
            </a:effectRef>
            <a:fontRef idx="minor">
              <a:schemeClr val="tx1"/>
            </a:fontRef>
          </p:style>
        </p:cxnSp>
        <p:sp>
          <p:nvSpPr>
            <p:cNvPr id="77" name="椭圆 76"/>
            <p:cNvSpPr/>
            <p:nvPr/>
          </p:nvSpPr>
          <p:spPr>
            <a:xfrm>
              <a:off x="9363503" y="3737033"/>
              <a:ext cx="99725" cy="99725"/>
            </a:xfrm>
            <a:prstGeom prst="ellipse">
              <a:avLst/>
            </a:prstGeom>
            <a:solidFill>
              <a:schemeClr val="bg1"/>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9371852" y="5146386"/>
              <a:ext cx="99725" cy="99725"/>
            </a:xfrm>
            <a:prstGeom prst="ellipse">
              <a:avLst/>
            </a:prstGeom>
            <a:solidFill>
              <a:schemeClr val="bg1"/>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9363503" y="4432323"/>
              <a:ext cx="99725" cy="99725"/>
            </a:xfrm>
            <a:prstGeom prst="ellipse">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71" name="y=sgn(x)"/>
              <p:cNvSpPr txBox="1"/>
              <p:nvPr/>
            </p:nvSpPr>
            <p:spPr>
              <a:xfrm>
                <a:off x="9543894" y="3213716"/>
                <a:ext cx="1810537" cy="1117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C00000"/>
                          </a:solidFill>
                          <a:latin typeface="Cambria Math" panose="02040503050406030204" pitchFamily="18" charset="0"/>
                        </a:rPr>
                        <m:t>𝑦</m:t>
                      </m:r>
                      <m:r>
                        <a:rPr lang="en-US" altLang="zh-CN" sz="2400" b="0" i="1" smtClean="0">
                          <a:solidFill>
                            <a:srgbClr val="C00000"/>
                          </a:solidFill>
                          <a:latin typeface="Cambria Math" panose="02040503050406030204" pitchFamily="18" charset="0"/>
                        </a:rPr>
                        <m:t>=</m:t>
                      </m:r>
                      <m:r>
                        <m:rPr>
                          <m:sty m:val="p"/>
                        </m:rPr>
                        <a:rPr lang="en-US" altLang="zh-CN" sz="2400" b="0" i="0" smtClean="0">
                          <a:solidFill>
                            <a:srgbClr val="C00000"/>
                          </a:solidFill>
                          <a:latin typeface="Cambria Math" panose="02040503050406030204" pitchFamily="18" charset="0"/>
                        </a:rPr>
                        <m:t>sgn</m:t>
                      </m:r>
                      <m:r>
                        <a:rPr lang="en-US" altLang="zh-CN" sz="2400" b="0" i="1" smtClean="0">
                          <a:solidFill>
                            <a:srgbClr val="C00000"/>
                          </a:solidFill>
                          <a:latin typeface="Cambria Math" panose="02040503050406030204" pitchFamily="18" charset="0"/>
                        </a:rPr>
                        <m:t>(</m:t>
                      </m:r>
                      <m:r>
                        <a:rPr lang="en-US" altLang="zh-CN" sz="2400" b="0" i="1" smtClean="0">
                          <a:solidFill>
                            <a:srgbClr val="C00000"/>
                          </a:solidFill>
                          <a:latin typeface="Cambria Math" panose="02040503050406030204" pitchFamily="18" charset="0"/>
                        </a:rPr>
                        <m:t>𝑥</m:t>
                      </m:r>
                      <m:r>
                        <a:rPr lang="en-US" altLang="zh-CN" sz="2400" b="0" i="1" smtClean="0">
                          <a:solidFill>
                            <a:srgbClr val="C00000"/>
                          </a:solidFill>
                          <a:latin typeface="Cambria Math" panose="02040503050406030204" pitchFamily="18" charset="0"/>
                        </a:rPr>
                        <m:t>)</m:t>
                      </m:r>
                    </m:oMath>
                  </m:oMathPara>
                </a14:m>
                <a:endParaRPr lang="zh-CN" altLang="en-US" sz="2400" dirty="0">
                  <a:solidFill>
                    <a:srgbClr val="C00000"/>
                  </a:solidFill>
                </a:endParaRPr>
              </a:p>
            </p:txBody>
          </p:sp>
        </mc:Choice>
        <mc:Fallback>
          <p:sp>
            <p:nvSpPr>
              <p:cNvPr id="71" name="y=sgn(x)"/>
              <p:cNvSpPr txBox="1">
                <a:spLocks noRot="1" noChangeAspect="1" noMove="1" noResize="1" noEditPoints="1" noAdjustHandles="1" noChangeArrowheads="1" noChangeShapeType="1" noTextEdit="1"/>
              </p:cNvSpPr>
              <p:nvPr/>
            </p:nvSpPr>
            <p:spPr>
              <a:xfrm>
                <a:off x="9543894" y="3213716"/>
                <a:ext cx="1810537" cy="1117873"/>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3" name="1"/>
              <p:cNvSpPr txBox="1"/>
              <p:nvPr/>
            </p:nvSpPr>
            <p:spPr>
              <a:xfrm>
                <a:off x="8862712" y="3479758"/>
                <a:ext cx="571859" cy="6274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i="1" dirty="0" smtClean="0">
                          <a:solidFill>
                            <a:schemeClr val="accent1"/>
                          </a:solidFill>
                          <a:latin typeface="Cambria Math" panose="02040503050406030204" pitchFamily="18" charset="0"/>
                        </a:rPr>
                        <m:t>1</m:t>
                      </m:r>
                    </m:oMath>
                  </m:oMathPara>
                </a14:m>
                <a:endParaRPr lang="zh-CN" altLang="en-US" sz="2400" dirty="0">
                  <a:solidFill>
                    <a:schemeClr val="accent1"/>
                  </a:solidFill>
                </a:endParaRPr>
              </a:p>
            </p:txBody>
          </p:sp>
        </mc:Choice>
        <mc:Fallback>
          <p:sp>
            <p:nvSpPr>
              <p:cNvPr id="73" name="1"/>
              <p:cNvSpPr txBox="1">
                <a:spLocks noRot="1" noChangeAspect="1" noMove="1" noResize="1" noEditPoints="1" noAdjustHandles="1" noChangeArrowheads="1" noChangeShapeType="1" noTextEdit="1"/>
              </p:cNvSpPr>
              <p:nvPr/>
            </p:nvSpPr>
            <p:spPr>
              <a:xfrm>
                <a:off x="8862712" y="3479758"/>
                <a:ext cx="571859" cy="62748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4" name="-1"/>
              <p:cNvSpPr txBox="1"/>
              <p:nvPr/>
            </p:nvSpPr>
            <p:spPr>
              <a:xfrm>
                <a:off x="9413365" y="4947314"/>
                <a:ext cx="759216" cy="461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dirty="0" smtClean="0">
                          <a:solidFill>
                            <a:schemeClr val="accent1"/>
                          </a:solidFill>
                          <a:latin typeface="Cambria Math" panose="02040503050406030204" pitchFamily="18" charset="0"/>
                        </a:rPr>
                        <m:t>−</m:t>
                      </m:r>
                      <m:r>
                        <a:rPr lang="en-US" altLang="zh-CN" sz="2400" i="1" dirty="0" smtClean="0">
                          <a:solidFill>
                            <a:schemeClr val="accent1"/>
                          </a:solidFill>
                          <a:latin typeface="Cambria Math" panose="02040503050406030204" pitchFamily="18" charset="0"/>
                        </a:rPr>
                        <m:t>1</m:t>
                      </m:r>
                    </m:oMath>
                  </m:oMathPara>
                </a14:m>
                <a:endParaRPr lang="zh-CN" altLang="en-US" sz="2400" dirty="0">
                  <a:solidFill>
                    <a:schemeClr val="accent1"/>
                  </a:solidFill>
                </a:endParaRPr>
              </a:p>
            </p:txBody>
          </p:sp>
        </mc:Choice>
        <mc:Fallback>
          <p:sp>
            <p:nvSpPr>
              <p:cNvPr id="74" name="-1"/>
              <p:cNvSpPr txBox="1">
                <a:spLocks noRot="1" noChangeAspect="1" noMove="1" noResize="1" noEditPoints="1" noAdjustHandles="1" noChangeArrowheads="1" noChangeShapeType="1" noTextEdit="1"/>
              </p:cNvSpPr>
              <p:nvPr/>
            </p:nvSpPr>
            <p:spPr>
              <a:xfrm>
                <a:off x="9413365" y="4947314"/>
                <a:ext cx="759216" cy="461666"/>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98734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wipe(left)">
                                      <p:cBhvr>
                                        <p:cTn id="27" dur="500"/>
                                        <p:tgtEl>
                                          <p:spTgt spid="80"/>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fade">
                                      <p:cBhvr>
                                        <p:cTn id="31" dur="500"/>
                                        <p:tgtEl>
                                          <p:spTgt spid="82"/>
                                        </p:tgtEl>
                                      </p:cBhvr>
                                    </p:animEffect>
                                  </p:childTnLst>
                                </p:cTn>
                              </p:par>
                            </p:childTnLst>
                          </p:cTn>
                        </p:par>
                        <p:par>
                          <p:cTn id="32" fill="hold">
                            <p:stCondLst>
                              <p:cond delay="1000"/>
                            </p:stCondLst>
                            <p:childTnLst>
                              <p:par>
                                <p:cTn id="33" presetID="22" presetClass="entr" presetSubtype="4" fill="hold" nodeType="afterEffect">
                                  <p:stCondLst>
                                    <p:cond delay="0"/>
                                  </p:stCondLst>
                                  <p:childTnLst>
                                    <p:set>
                                      <p:cBhvr>
                                        <p:cTn id="34" dur="1" fill="hold">
                                          <p:stCondLst>
                                            <p:cond delay="0"/>
                                          </p:stCondLst>
                                        </p:cTn>
                                        <p:tgtEl>
                                          <p:spTgt spid="81"/>
                                        </p:tgtEl>
                                        <p:attrNameLst>
                                          <p:attrName>style.visibility</p:attrName>
                                        </p:attrNameLst>
                                      </p:cBhvr>
                                      <p:to>
                                        <p:strVal val="visible"/>
                                      </p:to>
                                    </p:set>
                                    <p:animEffect transition="in" filter="wipe(down)">
                                      <p:cBhvr>
                                        <p:cTn id="35" dur="500"/>
                                        <p:tgtEl>
                                          <p:spTgt spid="81"/>
                                        </p:tgtEl>
                                      </p:cBhvr>
                                    </p:animEffect>
                                  </p:childTnLst>
                                </p:cTn>
                              </p:par>
                            </p:childTnLst>
                          </p:cTn>
                        </p:par>
                        <p:par>
                          <p:cTn id="36" fill="hold">
                            <p:stCondLst>
                              <p:cond delay="1500"/>
                            </p:stCondLst>
                            <p:childTnLst>
                              <p:par>
                                <p:cTn id="37" presetID="10" presetClass="entr" presetSubtype="0" fill="hold" grpId="0" nodeType="afterEffect">
                                  <p:stCondLst>
                                    <p:cond delay="0"/>
                                  </p:stCondLst>
                                  <p:childTnLst>
                                    <p:set>
                                      <p:cBhvr>
                                        <p:cTn id="38" dur="1" fill="hold">
                                          <p:stCondLst>
                                            <p:cond delay="0"/>
                                          </p:stCondLst>
                                        </p:cTn>
                                        <p:tgtEl>
                                          <p:spTgt spid="83"/>
                                        </p:tgtEl>
                                        <p:attrNameLst>
                                          <p:attrName>style.visibility</p:attrName>
                                        </p:attrNameLst>
                                      </p:cBhvr>
                                      <p:to>
                                        <p:strVal val="visible"/>
                                      </p:to>
                                    </p:set>
                                    <p:animEffect transition="in" filter="fade">
                                      <p:cBhvr>
                                        <p:cTn id="39" dur="500"/>
                                        <p:tgtEl>
                                          <p:spTgt spid="83"/>
                                        </p:tgtEl>
                                      </p:cBhvr>
                                    </p:animEffect>
                                  </p:childTnLst>
                                </p:cTn>
                              </p:par>
                            </p:childTnLst>
                          </p:cTn>
                        </p:par>
                        <p:par>
                          <p:cTn id="40" fill="hold">
                            <p:stCondLst>
                              <p:cond delay="2000"/>
                            </p:stCondLst>
                            <p:childTnLst>
                              <p:par>
                                <p:cTn id="41" presetID="10" presetClass="entr" presetSubtype="0" fill="hold" grpId="0" nodeType="afterEffect">
                                  <p:stCondLst>
                                    <p:cond delay="0"/>
                                  </p:stCondLst>
                                  <p:childTnLst>
                                    <p:set>
                                      <p:cBhvr>
                                        <p:cTn id="42" dur="1" fill="hold">
                                          <p:stCondLst>
                                            <p:cond delay="0"/>
                                          </p:stCondLst>
                                        </p:cTn>
                                        <p:tgtEl>
                                          <p:spTgt spid="84"/>
                                        </p:tgtEl>
                                        <p:attrNameLst>
                                          <p:attrName>style.visibility</p:attrName>
                                        </p:attrNameLst>
                                      </p:cBhvr>
                                      <p:to>
                                        <p:strVal val="visible"/>
                                      </p:to>
                                    </p:set>
                                    <p:animEffect transition="in" filter="fade">
                                      <p:cBhvr>
                                        <p:cTn id="43" dur="500"/>
                                        <p:tgtEl>
                                          <p:spTgt spid="84"/>
                                        </p:tgtEl>
                                      </p:cBhvr>
                                    </p:animEffect>
                                  </p:childTnLst>
                                </p:cTn>
                              </p:par>
                            </p:childTnLst>
                          </p:cTn>
                        </p:par>
                        <p:par>
                          <p:cTn id="44" fill="hold">
                            <p:stCondLst>
                              <p:cond delay="2500"/>
                            </p:stCondLst>
                            <p:childTnLst>
                              <p:par>
                                <p:cTn id="45" presetID="22" presetClass="entr" presetSubtype="8" fill="hold" nodeType="after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left)">
                                      <p:cBhvr>
                                        <p:cTn id="47" dur="500"/>
                                        <p:tgtEl>
                                          <p:spTgt spid="3"/>
                                        </p:tgtEl>
                                      </p:cBhvr>
                                    </p:animEffect>
                                  </p:childTnLst>
                                </p:cTn>
                              </p:par>
                            </p:childTnLst>
                          </p:cTn>
                        </p:par>
                        <p:par>
                          <p:cTn id="48" fill="hold">
                            <p:stCondLst>
                              <p:cond delay="3000"/>
                            </p:stCondLst>
                            <p:childTnLst>
                              <p:par>
                                <p:cTn id="49" presetID="10" presetClass="entr" presetSubtype="0" fill="hold" grpId="0" nodeType="after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fade">
                                      <p:cBhvr>
                                        <p:cTn id="51" dur="500"/>
                                        <p:tgtEl>
                                          <p:spTgt spid="71"/>
                                        </p:tgtEl>
                                      </p:cBhvr>
                                    </p:animEffect>
                                  </p:childTnLst>
                                </p:cTn>
                              </p:par>
                            </p:childTnLst>
                          </p:cTn>
                        </p:par>
                        <p:par>
                          <p:cTn id="52" fill="hold">
                            <p:stCondLst>
                              <p:cond delay="3500"/>
                            </p:stCondLst>
                            <p:childTnLst>
                              <p:par>
                                <p:cTn id="53" presetID="10" presetClass="entr" presetSubtype="0" fill="hold" grpId="0" nodeType="afterEffect">
                                  <p:stCondLst>
                                    <p:cond delay="0"/>
                                  </p:stCondLst>
                                  <p:childTnLst>
                                    <p:set>
                                      <p:cBhvr>
                                        <p:cTn id="54" dur="1" fill="hold">
                                          <p:stCondLst>
                                            <p:cond delay="0"/>
                                          </p:stCondLst>
                                        </p:cTn>
                                        <p:tgtEl>
                                          <p:spTgt spid="73"/>
                                        </p:tgtEl>
                                        <p:attrNameLst>
                                          <p:attrName>style.visibility</p:attrName>
                                        </p:attrNameLst>
                                      </p:cBhvr>
                                      <p:to>
                                        <p:strVal val="visible"/>
                                      </p:to>
                                    </p:set>
                                    <p:animEffect transition="in" filter="fade">
                                      <p:cBhvr>
                                        <p:cTn id="55" dur="500"/>
                                        <p:tgtEl>
                                          <p:spTgt spid="73"/>
                                        </p:tgtEl>
                                      </p:cBhvr>
                                    </p:animEffect>
                                  </p:childTnLst>
                                </p:cTn>
                              </p:par>
                            </p:childTnLst>
                          </p:cTn>
                        </p:par>
                        <p:par>
                          <p:cTn id="56" fill="hold">
                            <p:stCondLst>
                              <p:cond delay="4000"/>
                            </p:stCondLst>
                            <p:childTnLst>
                              <p:par>
                                <p:cTn id="57" presetID="10" presetClass="entr" presetSubtype="0" fill="hold" grpId="0" nodeType="afterEffect">
                                  <p:stCondLst>
                                    <p:cond delay="0"/>
                                  </p:stCondLst>
                                  <p:childTnLst>
                                    <p:set>
                                      <p:cBhvr>
                                        <p:cTn id="58" dur="1" fill="hold">
                                          <p:stCondLst>
                                            <p:cond delay="0"/>
                                          </p:stCondLst>
                                        </p:cTn>
                                        <p:tgtEl>
                                          <p:spTgt spid="74"/>
                                        </p:tgtEl>
                                        <p:attrNameLst>
                                          <p:attrName>style.visibility</p:attrName>
                                        </p:attrNameLst>
                                      </p:cBhvr>
                                      <p:to>
                                        <p:strVal val="visible"/>
                                      </p:to>
                                    </p:set>
                                    <p:animEffect transition="in" filter="fade">
                                      <p:cBhvr>
                                        <p:cTn id="59" dur="500"/>
                                        <p:tgtEl>
                                          <p:spTgt spid="74"/>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
                                            <p:txEl>
                                              <p:pRg st="4" end="4"/>
                                            </p:txEl>
                                          </p:spTgt>
                                        </p:tgtEl>
                                        <p:attrNameLst>
                                          <p:attrName>style.visibility</p:attrName>
                                        </p:attrNameLst>
                                      </p:cBhvr>
                                      <p:to>
                                        <p:strVal val="visible"/>
                                      </p:to>
                                    </p:set>
                                    <p:animEffect transition="in" filter="fade">
                                      <p:cBhvr>
                                        <p:cTn id="64" dur="500"/>
                                        <p:tgtEl>
                                          <p:spTgt spid="2">
                                            <p:txEl>
                                              <p:pRg st="4" end="4"/>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
                                            <p:txEl>
                                              <p:pRg st="5" end="5"/>
                                            </p:txEl>
                                          </p:spTgt>
                                        </p:tgtEl>
                                        <p:attrNameLst>
                                          <p:attrName>style.visibility</p:attrName>
                                        </p:attrNameLst>
                                      </p:cBhvr>
                                      <p:to>
                                        <p:strVal val="visible"/>
                                      </p:to>
                                    </p:set>
                                    <p:animEffect transition="in" filter="fade">
                                      <p:cBhvr>
                                        <p:cTn id="69"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82" grpId="0"/>
      <p:bldP spid="83" grpId="0"/>
      <p:bldP spid="84" grpId="0"/>
      <p:bldP spid="71" grpId="0"/>
      <p:bldP spid="73" grpId="0"/>
      <p:bldP spid="7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占位符 1"/>
              <p:cNvSpPr>
                <a:spLocks noGrp="1"/>
              </p:cNvSpPr>
              <p:nvPr>
                <p:ph type="body" sz="quarter" idx="10"/>
              </p:nvPr>
            </p:nvSpPr>
            <p:spPr>
              <a:noFill/>
            </p:spPr>
            <p:txBody>
              <a:bodyPr/>
              <a:lstStyle/>
              <a:p>
                <a:r>
                  <a:rPr lang="zh-CN" altLang="en-US" dirty="0" smtClean="0">
                    <a:solidFill>
                      <a:srgbClr val="0000FF"/>
                    </a:solidFill>
                  </a:rPr>
                  <a:t>例 </a:t>
                </a:r>
                <a:r>
                  <a:rPr lang="zh-CN" altLang="en-US" dirty="0"/>
                  <a:t>绝对值函数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plcHide m:val="on"/>
                            <m:mcs>
                              <m:mc>
                                <m:mcPr>
                                  <m:count m:val="2"/>
                                  <m:mcJc m:val="center"/>
                                </m:mcPr>
                              </m:mc>
                            </m:mcs>
                            <m:ctrlPr>
                              <a:rPr lang="en-US" altLang="zh-CN" b="0" i="1" dirty="0" smtClean="0">
                                <a:latin typeface="Cambria Math" panose="02040503050406030204" pitchFamily="18" charset="0"/>
                              </a:rPr>
                            </m:ctrlPr>
                          </m:mPr>
                          <m:m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e>
                              <m:r>
                                <a:rPr lang="en-US" altLang="zh-CN" i="1">
                                  <a:latin typeface="Cambria Math" panose="02040503050406030204" pitchFamily="18" charset="0"/>
                                </a:rPr>
                                <m:t>𝑥</m:t>
                              </m:r>
                              <m:r>
                                <a:rPr lang="en-US" altLang="zh-CN" i="1" smtClean="0">
                                  <a:latin typeface="Cambria Math" panose="02040503050406030204" pitchFamily="18" charset="0"/>
                                </a:rPr>
                                <m:t>⩾</m:t>
                              </m:r>
                              <m:r>
                                <a:rPr lang="en-US" altLang="zh-CN" i="1">
                                  <a:latin typeface="Cambria Math" panose="02040503050406030204" pitchFamily="18" charset="0"/>
                                </a:rPr>
                                <m:t>0,</m:t>
                              </m:r>
                            </m:e>
                          </m:mr>
                          <m:mr>
                            <m:e>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b="0" i="1" smtClean="0">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&lt;0.</m:t>
                              </m:r>
                            </m:e>
                          </m:mr>
                        </m:m>
                      </m:e>
                    </m:d>
                  </m:oMath>
                </a14:m>
                <a:endParaRPr lang="en-US" altLang="zh-CN" dirty="0"/>
              </a:p>
              <a:p>
                <a:r>
                  <a:rPr lang="zh-CN" altLang="en-US" dirty="0"/>
                  <a:t>定义域 </a:t>
                </a:r>
                <a14:m>
                  <m:oMath xmlns:m="http://schemas.openxmlformats.org/officeDocument/2006/math">
                    <m:d>
                      <m:dPr>
                        <m:ctrlPr>
                          <a:rPr lang="en-US" altLang="zh-CN" i="1" dirty="0">
                            <a:latin typeface="Cambria Math" panose="02040503050406030204" pitchFamily="18" charset="0"/>
                          </a:rPr>
                        </m:ctrlPr>
                      </m:dPr>
                      <m:e>
                        <m:r>
                          <a:rPr lang="en-US" altLang="zh-CN" i="1" dirty="0">
                            <a:latin typeface="Cambria Math" panose="02040503050406030204" pitchFamily="18" charset="0"/>
                          </a:rPr>
                          <m:t>−∞, +∞</m:t>
                        </m:r>
                      </m:e>
                    </m:d>
                  </m:oMath>
                </a14:m>
                <a:r>
                  <a:rPr lang="en-US" altLang="zh-CN" dirty="0"/>
                  <a:t>, </a:t>
                </a:r>
                <a:r>
                  <a:rPr lang="zh-CN" altLang="en-US" dirty="0"/>
                  <a:t>值域 </a:t>
                </a:r>
                <a14:m>
                  <m:oMath xmlns:m="http://schemas.openxmlformats.org/officeDocument/2006/math">
                    <m:d>
                      <m:dPr>
                        <m:begChr m:val="["/>
                        <m:ctrlPr>
                          <a:rPr lang="en-US" altLang="zh-CN" i="1">
                            <a:latin typeface="Cambria Math" panose="02040503050406030204" pitchFamily="18" charset="0"/>
                          </a:rPr>
                        </m:ctrlPr>
                      </m:dPr>
                      <m:e>
                        <m:r>
                          <a:rPr lang="en-US" altLang="zh-CN">
                            <a:latin typeface="Cambria Math" panose="02040503050406030204" pitchFamily="18" charset="0"/>
                          </a:rPr>
                          <m:t>0</m:t>
                        </m:r>
                        <m:r>
                          <a:rPr lang="en-US" altLang="zh-CN" i="1">
                            <a:latin typeface="Cambria Math" panose="02040503050406030204" pitchFamily="18" charset="0"/>
                          </a:rPr>
                          <m:t>, </m:t>
                        </m:r>
                        <m:r>
                          <a:rPr lang="en-US" altLang="zh-CN">
                            <a:latin typeface="Cambria Math" panose="02040503050406030204" pitchFamily="18" charset="0"/>
                          </a:rPr>
                          <m:t>+</m:t>
                        </m:r>
                        <m:r>
                          <a:rPr lang="en-US" altLang="zh-CN" i="1">
                            <a:latin typeface="Cambria Math" panose="02040503050406030204" pitchFamily="18" charset="0"/>
                          </a:rPr>
                          <m:t>∞</m:t>
                        </m:r>
                      </m:e>
                    </m:d>
                    <m:r>
                      <a:rPr lang="en-US" altLang="zh-CN" i="1">
                        <a:latin typeface="Cambria Math" panose="02040503050406030204" pitchFamily="18" charset="0"/>
                      </a:rPr>
                      <m:t>.</m:t>
                    </m:r>
                  </m:oMath>
                </a14:m>
                <a:endParaRPr lang="en-US" altLang="zh-CN" dirty="0"/>
              </a:p>
            </p:txBody>
          </p:sp>
        </mc:Choice>
        <mc:Fallback>
          <p:sp>
            <p:nvSpPr>
              <p:cNvPr id="2" name="文本占位符 1"/>
              <p:cNvSpPr>
                <a:spLocks noGrp="1" noRot="1" noChangeAspect="1" noMove="1" noResize="1" noEditPoints="1" noAdjustHandles="1" noChangeArrowheads="1" noChangeShapeType="1" noTextEdit="1"/>
              </p:cNvSpPr>
              <p:nvPr>
                <p:ph type="body" sz="quarter" idx="10"/>
              </p:nvPr>
            </p:nvSpPr>
            <p:spPr>
              <a:blipFill>
                <a:blip r:embed="rId3"/>
                <a:stretch>
                  <a:fillRect l="-734"/>
                </a:stretch>
              </a:blipFill>
            </p:spPr>
            <p:txBody>
              <a:bodyPr/>
              <a:lstStyle/>
              <a:p>
                <a:r>
                  <a:rPr lang="zh-CN" altLang="en-US">
                    <a:noFill/>
                  </a:rPr>
                  <a:t> </a:t>
                </a:r>
              </a:p>
            </p:txBody>
          </p:sp>
        </mc:Fallback>
      </mc:AlternateContent>
      <p:cxnSp>
        <p:nvCxnSpPr>
          <p:cNvPr id="91" name="x轴"/>
          <p:cNvCxnSpPr/>
          <p:nvPr/>
        </p:nvCxnSpPr>
        <p:spPr>
          <a:xfrm>
            <a:off x="7752184" y="3954156"/>
            <a:ext cx="366993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3" name="x"/>
              <p:cNvSpPr txBox="1"/>
              <p:nvPr/>
            </p:nvSpPr>
            <p:spPr>
              <a:xfrm>
                <a:off x="11072068" y="3911327"/>
                <a:ext cx="43452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𝑥</m:t>
                      </m:r>
                    </m:oMath>
                  </m:oMathPara>
                </a14:m>
                <a:endParaRPr lang="zh-CN" altLang="en-US" sz="2400" dirty="0">
                  <a:solidFill>
                    <a:schemeClr val="accent1"/>
                  </a:solidFill>
                </a:endParaRPr>
              </a:p>
            </p:txBody>
          </p:sp>
        </mc:Choice>
        <mc:Fallback>
          <p:sp>
            <p:nvSpPr>
              <p:cNvPr id="93" name="x"/>
              <p:cNvSpPr txBox="1">
                <a:spLocks noRot="1" noChangeAspect="1" noMove="1" noResize="1" noEditPoints="1" noAdjustHandles="1" noChangeArrowheads="1" noChangeShapeType="1" noTextEdit="1"/>
              </p:cNvSpPr>
              <p:nvPr/>
            </p:nvSpPr>
            <p:spPr>
              <a:xfrm>
                <a:off x="11072068" y="3911327"/>
                <a:ext cx="434524" cy="461665"/>
              </a:xfrm>
              <a:prstGeom prst="rect">
                <a:avLst/>
              </a:prstGeom>
              <a:blipFill>
                <a:blip r:embed="rId4"/>
                <a:stretch>
                  <a:fillRect/>
                </a:stretch>
              </a:blipFill>
            </p:spPr>
            <p:txBody>
              <a:bodyPr/>
              <a:lstStyle/>
              <a:p>
                <a:r>
                  <a:rPr lang="zh-CN" altLang="en-US">
                    <a:noFill/>
                  </a:rPr>
                  <a:t> </a:t>
                </a:r>
              </a:p>
            </p:txBody>
          </p:sp>
        </mc:Fallback>
      </mc:AlternateContent>
      <p:cxnSp>
        <p:nvCxnSpPr>
          <p:cNvPr id="92" name="y轴"/>
          <p:cNvCxnSpPr/>
          <p:nvPr/>
        </p:nvCxnSpPr>
        <p:spPr>
          <a:xfrm flipV="1">
            <a:off x="9490573" y="2215767"/>
            <a:ext cx="0" cy="318704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4" name="y"/>
              <p:cNvSpPr txBox="1"/>
              <p:nvPr/>
            </p:nvSpPr>
            <p:spPr>
              <a:xfrm>
                <a:off x="8775639" y="2060070"/>
                <a:ext cx="1108678" cy="6191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𝑦</m:t>
                      </m:r>
                    </m:oMath>
                  </m:oMathPara>
                </a14:m>
                <a:endParaRPr lang="zh-CN" altLang="en-US" sz="2400" dirty="0">
                  <a:solidFill>
                    <a:schemeClr val="accent1"/>
                  </a:solidFill>
                </a:endParaRPr>
              </a:p>
            </p:txBody>
          </p:sp>
        </mc:Choice>
        <mc:Fallback>
          <p:sp>
            <p:nvSpPr>
              <p:cNvPr id="94" name="y"/>
              <p:cNvSpPr txBox="1">
                <a:spLocks noRot="1" noChangeAspect="1" noMove="1" noResize="1" noEditPoints="1" noAdjustHandles="1" noChangeArrowheads="1" noChangeShapeType="1" noTextEdit="1"/>
              </p:cNvSpPr>
              <p:nvPr/>
            </p:nvSpPr>
            <p:spPr>
              <a:xfrm>
                <a:off x="8775639" y="2060070"/>
                <a:ext cx="1108678" cy="61918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5" name="O"/>
              <p:cNvSpPr txBox="1"/>
              <p:nvPr/>
            </p:nvSpPr>
            <p:spPr>
              <a:xfrm>
                <a:off x="8935961" y="3862088"/>
                <a:ext cx="86919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i="1" dirty="0" smtClean="0">
                          <a:solidFill>
                            <a:schemeClr val="accent1"/>
                          </a:solidFill>
                          <a:latin typeface="Cambria Math" panose="02040503050406030204" pitchFamily="18" charset="0"/>
                        </a:rPr>
                        <m:t>𝑂</m:t>
                      </m:r>
                    </m:oMath>
                  </m:oMathPara>
                </a14:m>
                <a:endParaRPr lang="zh-CN" altLang="en-US" sz="2400" dirty="0">
                  <a:solidFill>
                    <a:schemeClr val="accent1"/>
                  </a:solidFill>
                </a:endParaRPr>
              </a:p>
            </p:txBody>
          </p:sp>
        </mc:Choice>
        <mc:Fallback>
          <p:sp>
            <p:nvSpPr>
              <p:cNvPr id="95" name="O"/>
              <p:cNvSpPr txBox="1">
                <a:spLocks noRot="1" noChangeAspect="1" noMove="1" noResize="1" noEditPoints="1" noAdjustHandles="1" noChangeArrowheads="1" noChangeShapeType="1" noTextEdit="1"/>
              </p:cNvSpPr>
              <p:nvPr/>
            </p:nvSpPr>
            <p:spPr>
              <a:xfrm>
                <a:off x="8935961" y="3862088"/>
                <a:ext cx="869195" cy="461665"/>
              </a:xfrm>
              <a:prstGeom prst="rect">
                <a:avLst/>
              </a:prstGeom>
              <a:blipFill>
                <a:blip r:embed="rId6"/>
                <a:stretch>
                  <a:fillRect/>
                </a:stretch>
              </a:blipFill>
            </p:spPr>
            <p:txBody>
              <a:bodyPr/>
              <a:lstStyle/>
              <a:p>
                <a:r>
                  <a:rPr lang="zh-CN" altLang="en-US">
                    <a:noFill/>
                  </a:rPr>
                  <a:t> </a:t>
                </a:r>
              </a:p>
            </p:txBody>
          </p:sp>
        </mc:Fallback>
      </mc:AlternateContent>
      <p:grpSp>
        <p:nvGrpSpPr>
          <p:cNvPr id="3" name="图像y=|x|"/>
          <p:cNvGrpSpPr/>
          <p:nvPr/>
        </p:nvGrpSpPr>
        <p:grpSpPr>
          <a:xfrm>
            <a:off x="8051311" y="2504189"/>
            <a:ext cx="2894524" cy="1449968"/>
            <a:chOff x="8051311" y="2504189"/>
            <a:chExt cx="2894524" cy="1449968"/>
          </a:xfrm>
        </p:grpSpPr>
        <p:cxnSp>
          <p:nvCxnSpPr>
            <p:cNvPr id="88" name="直接连接符 87"/>
            <p:cNvCxnSpPr/>
            <p:nvPr/>
          </p:nvCxnSpPr>
          <p:spPr>
            <a:xfrm flipH="1" flipV="1">
              <a:off x="8051311" y="2505499"/>
              <a:ext cx="1448656" cy="1448658"/>
            </a:xfrm>
            <a:prstGeom prst="line">
              <a:avLst/>
            </a:prstGeom>
            <a:ln w="19050">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89" name="直接连接符 88"/>
            <p:cNvCxnSpPr/>
            <p:nvPr/>
          </p:nvCxnSpPr>
          <p:spPr>
            <a:xfrm flipH="1">
              <a:off x="9497338" y="2504189"/>
              <a:ext cx="1448497" cy="1448497"/>
            </a:xfrm>
            <a:prstGeom prst="line">
              <a:avLst/>
            </a:prstGeom>
            <a:ln w="19050">
              <a:solidFill>
                <a:srgbClr val="C00000"/>
              </a:solidFill>
            </a:ln>
          </p:spPr>
          <p:style>
            <a:lnRef idx="3">
              <a:schemeClr val="accent2"/>
            </a:lnRef>
            <a:fillRef idx="0">
              <a:schemeClr val="accent2"/>
            </a:fillRef>
            <a:effectRef idx="2">
              <a:schemeClr val="accent2"/>
            </a:effectRef>
            <a:fontRef idx="minor">
              <a:schemeClr val="tx1"/>
            </a:fontRef>
          </p:style>
        </p:cxnSp>
      </p:grpSp>
      <mc:AlternateContent xmlns:mc="http://schemas.openxmlformats.org/markup-compatibility/2006">
        <mc:Choice xmlns:a14="http://schemas.microsoft.com/office/drawing/2010/main" Requires="a14">
          <p:sp>
            <p:nvSpPr>
              <p:cNvPr id="90" name="y=|x|"/>
              <p:cNvSpPr txBox="1"/>
              <p:nvPr/>
            </p:nvSpPr>
            <p:spPr>
              <a:xfrm>
                <a:off x="9683728" y="2112569"/>
                <a:ext cx="135208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C00000"/>
                          </a:solidFill>
                          <a:latin typeface="Cambria Math" panose="02040503050406030204" pitchFamily="18" charset="0"/>
                        </a:rPr>
                        <m:t>𝑦</m:t>
                      </m:r>
                      <m:r>
                        <a:rPr lang="en-US" altLang="zh-CN" sz="2400" b="0" i="1" smtClean="0">
                          <a:solidFill>
                            <a:srgbClr val="C00000"/>
                          </a:solidFill>
                          <a:latin typeface="Cambria Math" panose="02040503050406030204" pitchFamily="18" charset="0"/>
                        </a:rPr>
                        <m:t>=|</m:t>
                      </m:r>
                      <m:r>
                        <a:rPr lang="en-US" altLang="zh-CN" sz="2400" b="0" i="1" smtClean="0">
                          <a:solidFill>
                            <a:srgbClr val="C00000"/>
                          </a:solidFill>
                          <a:latin typeface="Cambria Math" panose="02040503050406030204" pitchFamily="18" charset="0"/>
                        </a:rPr>
                        <m:t>𝑥</m:t>
                      </m:r>
                      <m:r>
                        <a:rPr lang="en-US" altLang="zh-CN" sz="2400" b="0" i="1" smtClean="0">
                          <a:solidFill>
                            <a:srgbClr val="C00000"/>
                          </a:solidFill>
                          <a:latin typeface="Cambria Math" panose="02040503050406030204" pitchFamily="18" charset="0"/>
                        </a:rPr>
                        <m:t>|</m:t>
                      </m:r>
                    </m:oMath>
                  </m:oMathPara>
                </a14:m>
                <a:endParaRPr lang="zh-CN" altLang="en-US" sz="2400" dirty="0">
                  <a:solidFill>
                    <a:srgbClr val="C00000"/>
                  </a:solidFill>
                </a:endParaRPr>
              </a:p>
            </p:txBody>
          </p:sp>
        </mc:Choice>
        <mc:Fallback>
          <p:sp>
            <p:nvSpPr>
              <p:cNvPr id="90" name="y=|x|"/>
              <p:cNvSpPr txBox="1">
                <a:spLocks noRot="1" noChangeAspect="1" noMove="1" noResize="1" noEditPoints="1" noAdjustHandles="1" noChangeArrowheads="1" noChangeShapeType="1" noTextEdit="1"/>
              </p:cNvSpPr>
              <p:nvPr/>
            </p:nvSpPr>
            <p:spPr>
              <a:xfrm>
                <a:off x="9683728" y="2112569"/>
                <a:ext cx="1352080" cy="461665"/>
              </a:xfrm>
              <a:prstGeom prst="rect">
                <a:avLst/>
              </a:prstGeom>
              <a:blipFill>
                <a:blip r:embed="rId7"/>
                <a:stretch>
                  <a:fillRect b="-21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92539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wipe(left)">
                                      <p:cBhvr>
                                        <p:cTn id="12" dur="500"/>
                                        <p:tgtEl>
                                          <p:spTgt spid="91"/>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93"/>
                                        </p:tgtEl>
                                        <p:attrNameLst>
                                          <p:attrName>style.visibility</p:attrName>
                                        </p:attrNameLst>
                                      </p:cBhvr>
                                      <p:to>
                                        <p:strVal val="visible"/>
                                      </p:to>
                                    </p:set>
                                    <p:animEffect transition="in" filter="fade">
                                      <p:cBhvr>
                                        <p:cTn id="16" dur="500"/>
                                        <p:tgtEl>
                                          <p:spTgt spid="93"/>
                                        </p:tgtEl>
                                      </p:cBhvr>
                                    </p:animEffect>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92"/>
                                        </p:tgtEl>
                                        <p:attrNameLst>
                                          <p:attrName>style.visibility</p:attrName>
                                        </p:attrNameLst>
                                      </p:cBhvr>
                                      <p:to>
                                        <p:strVal val="visible"/>
                                      </p:to>
                                    </p:set>
                                    <p:animEffect transition="in" filter="wipe(down)">
                                      <p:cBhvr>
                                        <p:cTn id="20" dur="500"/>
                                        <p:tgtEl>
                                          <p:spTgt spid="92"/>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94"/>
                                        </p:tgtEl>
                                        <p:attrNameLst>
                                          <p:attrName>style.visibility</p:attrName>
                                        </p:attrNameLst>
                                      </p:cBhvr>
                                      <p:to>
                                        <p:strVal val="visible"/>
                                      </p:to>
                                    </p:set>
                                    <p:animEffect transition="in" filter="fade">
                                      <p:cBhvr>
                                        <p:cTn id="24" dur="500"/>
                                        <p:tgtEl>
                                          <p:spTgt spid="94"/>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fade">
                                      <p:cBhvr>
                                        <p:cTn id="36" dur="500"/>
                                        <p:tgtEl>
                                          <p:spTgt spid="9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
                                            <p:txEl>
                                              <p:pRg st="1" end="1"/>
                                            </p:txEl>
                                          </p:spTgt>
                                        </p:tgtEl>
                                        <p:attrNameLst>
                                          <p:attrName>style.visibility</p:attrName>
                                        </p:attrNameLst>
                                      </p:cBhvr>
                                      <p:to>
                                        <p:strVal val="visible"/>
                                      </p:to>
                                    </p:set>
                                    <p:animEffect transition="in" filter="fade">
                                      <p:cBhvr>
                                        <p:cTn id="41"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93" grpId="0"/>
      <p:bldP spid="94" grpId="0"/>
      <p:bldP spid="95" grpId="0"/>
      <p:bldP spid="9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占位符 1"/>
              <p:cNvSpPr>
                <a:spLocks noGrp="1"/>
              </p:cNvSpPr>
              <p:nvPr>
                <p:ph type="body" sz="quarter" idx="10"/>
              </p:nvPr>
            </p:nvSpPr>
            <p:spPr>
              <a:xfrm>
                <a:off x="696000" y="882000"/>
                <a:ext cx="10800000" cy="5220000"/>
              </a:xfrm>
              <a:noFill/>
            </p:spPr>
            <p:txBody>
              <a:bodyPr>
                <a:normAutofit/>
              </a:bodyPr>
              <a:lstStyle/>
              <a:p>
                <a:r>
                  <a:rPr lang="zh-CN" altLang="en-US" dirty="0" smtClean="0">
                    <a:solidFill>
                      <a:srgbClr val="0000FF"/>
                    </a:solidFill>
                  </a:rPr>
                  <a:t>例 </a:t>
                </a:r>
                <a:r>
                  <a:rPr lang="zh-CN" altLang="en-US" dirty="0"/>
                  <a:t>取整函数 </a:t>
                </a:r>
                <a14:m>
                  <m:oMath xmlns:m="http://schemas.openxmlformats.org/officeDocument/2006/math">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oMath>
                </a14:m>
                <a:r>
                  <a:rPr lang="zh-CN" altLang="en-US" dirty="0" smtClean="0"/>
                  <a:t> 表示不</a:t>
                </a:r>
                <a:r>
                  <a:rPr lang="zh-CN" altLang="en-US" dirty="0"/>
                  <a:t>超过 </a:t>
                </a:r>
                <a14:m>
                  <m:oMath xmlns:m="http://schemas.openxmlformats.org/officeDocument/2006/math">
                    <m:r>
                      <a:rPr lang="en-US" altLang="zh-CN" i="1" dirty="0">
                        <a:latin typeface="Cambria Math" panose="02040503050406030204" pitchFamily="18" charset="0"/>
                      </a:rPr>
                      <m:t>𝑥</m:t>
                    </m:r>
                  </m:oMath>
                </a14:m>
                <a:r>
                  <a:rPr lang="zh-CN" altLang="en-US" dirty="0"/>
                  <a:t> 的最大的整数</a:t>
                </a:r>
                <a:r>
                  <a:rPr lang="en-US" altLang="zh-CN" dirty="0"/>
                  <a:t>.</a:t>
                </a:r>
              </a:p>
              <a:p>
                <a:r>
                  <a:rPr lang="zh-CN" altLang="en-US" dirty="0"/>
                  <a:t>定义域 </a:t>
                </a:r>
                <a14:m>
                  <m:oMath xmlns:m="http://schemas.openxmlformats.org/officeDocument/2006/math">
                    <m:d>
                      <m:dPr>
                        <m:ctrlPr>
                          <a:rPr lang="en-US" altLang="zh-CN" i="1" dirty="0">
                            <a:latin typeface="Cambria Math" panose="02040503050406030204" pitchFamily="18" charset="0"/>
                          </a:rPr>
                        </m:ctrlPr>
                      </m:dPr>
                      <m:e>
                        <m:r>
                          <a:rPr lang="en-US" altLang="zh-CN" i="1" dirty="0">
                            <a:latin typeface="Cambria Math" panose="02040503050406030204" pitchFamily="18" charset="0"/>
                          </a:rPr>
                          <m:t>−∞, +∞</m:t>
                        </m:r>
                      </m:e>
                    </m:d>
                  </m:oMath>
                </a14:m>
                <a:r>
                  <a:rPr lang="en-US" altLang="zh-CN" dirty="0"/>
                  <a:t>, </a:t>
                </a:r>
                <a:r>
                  <a:rPr lang="zh-CN" altLang="en-US" dirty="0" smtClean="0"/>
                  <a:t>值域是全体整数 </a:t>
                </a:r>
                <a14:m>
                  <m:oMath xmlns:m="http://schemas.openxmlformats.org/officeDocument/2006/math">
                    <m:r>
                      <a:rPr lang="en-US" altLang="zh-CN" i="1">
                        <a:latin typeface="Cambria Math" panose="02040503050406030204" pitchFamily="18" charset="0"/>
                      </a:rPr>
                      <m:t>ℤ</m:t>
                    </m:r>
                    <m:r>
                      <a:rPr lang="en-US" altLang="zh-CN" i="1">
                        <a:latin typeface="Cambria Math" panose="02040503050406030204" pitchFamily="18" charset="0"/>
                      </a:rPr>
                      <m:t>.</m:t>
                    </m:r>
                  </m:oMath>
                </a14:m>
                <a:endParaRPr lang="en-US" altLang="zh-CN" dirty="0" smtClean="0"/>
              </a:p>
            </p:txBody>
          </p:sp>
        </mc:Choice>
        <mc:Fallback>
          <p:sp>
            <p:nvSpPr>
              <p:cNvPr id="2" name="文本占位符 1"/>
              <p:cNvSpPr>
                <a:spLocks noGrp="1" noRot="1" noChangeAspect="1" noMove="1" noResize="1" noEditPoints="1" noAdjustHandles="1" noChangeArrowheads="1" noChangeShapeType="1" noTextEdit="1"/>
              </p:cNvSpPr>
              <p:nvPr>
                <p:ph type="body" sz="quarter" idx="10"/>
              </p:nvPr>
            </p:nvSpPr>
            <p:spPr>
              <a:xfrm>
                <a:off x="696000" y="882000"/>
                <a:ext cx="10800000" cy="5220000"/>
              </a:xfrm>
              <a:blipFill>
                <a:blip r:embed="rId2"/>
                <a:stretch>
                  <a:fillRect l="-734"/>
                </a:stretch>
              </a:blipFill>
            </p:spPr>
            <p:txBody>
              <a:bodyPr/>
              <a:lstStyle/>
              <a:p>
                <a:r>
                  <a:rPr lang="zh-CN" altLang="en-US">
                    <a:noFill/>
                  </a:rPr>
                  <a:t> </a:t>
                </a:r>
              </a:p>
            </p:txBody>
          </p:sp>
        </mc:Fallback>
      </mc:AlternateContent>
      <p:cxnSp>
        <p:nvCxnSpPr>
          <p:cNvPr id="32" name="x轴"/>
          <p:cNvCxnSpPr/>
          <p:nvPr/>
        </p:nvCxnSpPr>
        <p:spPr>
          <a:xfrm>
            <a:off x="7268899" y="3708208"/>
            <a:ext cx="40680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4" name="x"/>
              <p:cNvSpPr txBox="1"/>
              <p:nvPr/>
            </p:nvSpPr>
            <p:spPr>
              <a:xfrm>
                <a:off x="10829780" y="3660056"/>
                <a:ext cx="40364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𝑥</m:t>
                      </m:r>
                    </m:oMath>
                  </m:oMathPara>
                </a14:m>
                <a:endParaRPr lang="zh-CN" altLang="en-US" sz="2400" dirty="0">
                  <a:solidFill>
                    <a:schemeClr val="accent1"/>
                  </a:solidFill>
                </a:endParaRPr>
              </a:p>
            </p:txBody>
          </p:sp>
        </mc:Choice>
        <mc:Fallback>
          <p:sp>
            <p:nvSpPr>
              <p:cNvPr id="34" name="x"/>
              <p:cNvSpPr txBox="1">
                <a:spLocks noRot="1" noChangeAspect="1" noMove="1" noResize="1" noEditPoints="1" noAdjustHandles="1" noChangeArrowheads="1" noChangeShapeType="1" noTextEdit="1"/>
              </p:cNvSpPr>
              <p:nvPr/>
            </p:nvSpPr>
            <p:spPr>
              <a:xfrm>
                <a:off x="10829780" y="3660056"/>
                <a:ext cx="403648" cy="461665"/>
              </a:xfrm>
              <a:prstGeom prst="rect">
                <a:avLst/>
              </a:prstGeom>
              <a:blipFill>
                <a:blip r:embed="rId3"/>
                <a:stretch>
                  <a:fillRect/>
                </a:stretch>
              </a:blipFill>
            </p:spPr>
            <p:txBody>
              <a:bodyPr/>
              <a:lstStyle/>
              <a:p>
                <a:r>
                  <a:rPr lang="zh-CN" altLang="en-US">
                    <a:noFill/>
                  </a:rPr>
                  <a:t> </a:t>
                </a:r>
              </a:p>
            </p:txBody>
          </p:sp>
        </mc:Fallback>
      </mc:AlternateContent>
      <p:cxnSp>
        <p:nvCxnSpPr>
          <p:cNvPr id="33" name="y轴"/>
          <p:cNvCxnSpPr/>
          <p:nvPr/>
        </p:nvCxnSpPr>
        <p:spPr>
          <a:xfrm flipV="1">
            <a:off x="9346519" y="1916832"/>
            <a:ext cx="0" cy="3600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y"/>
              <p:cNvSpPr txBox="1"/>
              <p:nvPr/>
            </p:nvSpPr>
            <p:spPr>
              <a:xfrm>
                <a:off x="8618572" y="1989234"/>
                <a:ext cx="1029899" cy="5751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𝑦</m:t>
                      </m:r>
                    </m:oMath>
                  </m:oMathPara>
                </a14:m>
                <a:endParaRPr lang="zh-CN" altLang="en-US" sz="2400" dirty="0">
                  <a:solidFill>
                    <a:schemeClr val="accent1"/>
                  </a:solidFill>
                </a:endParaRPr>
              </a:p>
            </p:txBody>
          </p:sp>
        </mc:Choice>
        <mc:Fallback>
          <p:sp>
            <p:nvSpPr>
              <p:cNvPr id="35" name="y"/>
              <p:cNvSpPr txBox="1">
                <a:spLocks noRot="1" noChangeAspect="1" noMove="1" noResize="1" noEditPoints="1" noAdjustHandles="1" noChangeArrowheads="1" noChangeShapeType="1" noTextEdit="1"/>
              </p:cNvSpPr>
              <p:nvPr/>
            </p:nvSpPr>
            <p:spPr>
              <a:xfrm>
                <a:off x="8618572" y="1989234"/>
                <a:ext cx="1029899" cy="57518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6" name="O"/>
              <p:cNvSpPr txBox="1"/>
              <p:nvPr/>
            </p:nvSpPr>
            <p:spPr>
              <a:xfrm>
                <a:off x="8831316" y="3627520"/>
                <a:ext cx="80743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i="1" dirty="0" smtClean="0">
                          <a:solidFill>
                            <a:schemeClr val="accent1"/>
                          </a:solidFill>
                          <a:latin typeface="Cambria Math" panose="02040503050406030204" pitchFamily="18" charset="0"/>
                        </a:rPr>
                        <m:t>𝑂</m:t>
                      </m:r>
                    </m:oMath>
                  </m:oMathPara>
                </a14:m>
                <a:endParaRPr lang="zh-CN" altLang="en-US" sz="2400" dirty="0">
                  <a:solidFill>
                    <a:schemeClr val="accent1"/>
                  </a:solidFill>
                </a:endParaRPr>
              </a:p>
            </p:txBody>
          </p:sp>
        </mc:Choice>
        <mc:Fallback>
          <p:sp>
            <p:nvSpPr>
              <p:cNvPr id="36" name="O"/>
              <p:cNvSpPr txBox="1">
                <a:spLocks noRot="1" noChangeAspect="1" noMove="1" noResize="1" noEditPoints="1" noAdjustHandles="1" noChangeArrowheads="1" noChangeShapeType="1" noTextEdit="1"/>
              </p:cNvSpPr>
              <p:nvPr/>
            </p:nvSpPr>
            <p:spPr>
              <a:xfrm>
                <a:off x="8831316" y="3627520"/>
                <a:ext cx="807433" cy="461665"/>
              </a:xfrm>
              <a:prstGeom prst="rect">
                <a:avLst/>
              </a:prstGeom>
              <a:blipFill>
                <a:blip r:embed="rId5"/>
                <a:stretch>
                  <a:fillRect/>
                </a:stretch>
              </a:blipFill>
            </p:spPr>
            <p:txBody>
              <a:bodyPr/>
              <a:lstStyle/>
              <a:p>
                <a:r>
                  <a:rPr lang="zh-CN" altLang="en-US">
                    <a:noFill/>
                  </a:rPr>
                  <a:t> </a:t>
                </a:r>
              </a:p>
            </p:txBody>
          </p:sp>
        </mc:Fallback>
      </mc:AlternateContent>
      <p:grpSp>
        <p:nvGrpSpPr>
          <p:cNvPr id="6" name="图像y=[x]"/>
          <p:cNvGrpSpPr/>
          <p:nvPr/>
        </p:nvGrpSpPr>
        <p:grpSpPr>
          <a:xfrm>
            <a:off x="7340919" y="2367324"/>
            <a:ext cx="4006228" cy="3117340"/>
            <a:chOff x="6163506" y="1229853"/>
            <a:chExt cx="3215529" cy="2502078"/>
          </a:xfrm>
        </p:grpSpPr>
        <p:grpSp>
          <p:nvGrpSpPr>
            <p:cNvPr id="8" name="组合 7"/>
            <p:cNvGrpSpPr/>
            <p:nvPr/>
          </p:nvGrpSpPr>
          <p:grpSpPr>
            <a:xfrm>
              <a:off x="7734411" y="2267441"/>
              <a:ext cx="597657" cy="75056"/>
              <a:chOff x="7731955" y="2253842"/>
              <a:chExt cx="597657" cy="75056"/>
            </a:xfrm>
          </p:grpSpPr>
          <p:sp>
            <p:nvSpPr>
              <p:cNvPr id="29" name="椭圆 28"/>
              <p:cNvSpPr/>
              <p:nvPr/>
            </p:nvSpPr>
            <p:spPr>
              <a:xfrm>
                <a:off x="7731955" y="2253842"/>
                <a:ext cx="73372" cy="73372"/>
              </a:xfrm>
              <a:prstGeom prst="ellipse">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8256240" y="2255526"/>
                <a:ext cx="73372" cy="73372"/>
              </a:xfrm>
              <a:prstGeom prst="ellipse">
                <a:avLst/>
              </a:prstGeom>
              <a:solidFill>
                <a:schemeClr val="bg1"/>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连接符 30"/>
              <p:cNvCxnSpPr/>
              <p:nvPr/>
            </p:nvCxnSpPr>
            <p:spPr>
              <a:xfrm>
                <a:off x="7768641" y="2290528"/>
                <a:ext cx="487599" cy="0"/>
              </a:xfrm>
              <a:prstGeom prst="line">
                <a:avLst/>
              </a:prstGeom>
              <a:ln w="19050">
                <a:solidFill>
                  <a:srgbClr val="C00000"/>
                </a:solidFill>
              </a:ln>
            </p:spPr>
            <p:style>
              <a:lnRef idx="3">
                <a:schemeClr val="accent4"/>
              </a:lnRef>
              <a:fillRef idx="0">
                <a:schemeClr val="accent4"/>
              </a:fillRef>
              <a:effectRef idx="2">
                <a:schemeClr val="accent4"/>
              </a:effectRef>
              <a:fontRef idx="minor">
                <a:schemeClr val="tx1"/>
              </a:fontRef>
            </p:style>
          </p:cxnSp>
        </p:grpSp>
        <p:grpSp>
          <p:nvGrpSpPr>
            <p:cNvPr id="9" name="组合 8"/>
            <p:cNvGrpSpPr/>
            <p:nvPr/>
          </p:nvGrpSpPr>
          <p:grpSpPr>
            <a:xfrm>
              <a:off x="8255729" y="1751689"/>
              <a:ext cx="597657" cy="75056"/>
              <a:chOff x="7731444" y="2213219"/>
              <a:chExt cx="597657" cy="75056"/>
            </a:xfrm>
          </p:grpSpPr>
          <p:sp>
            <p:nvSpPr>
              <p:cNvPr id="26" name="椭圆 25"/>
              <p:cNvSpPr/>
              <p:nvPr/>
            </p:nvSpPr>
            <p:spPr>
              <a:xfrm>
                <a:off x="7731444" y="2213219"/>
                <a:ext cx="73372" cy="73372"/>
              </a:xfrm>
              <a:prstGeom prst="ellipse">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8255729" y="2214903"/>
                <a:ext cx="73372" cy="73372"/>
              </a:xfrm>
              <a:prstGeom prst="ellipse">
                <a:avLst/>
              </a:prstGeom>
              <a:solidFill>
                <a:schemeClr val="bg1"/>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p:cNvCxnSpPr/>
              <p:nvPr/>
            </p:nvCxnSpPr>
            <p:spPr>
              <a:xfrm>
                <a:off x="7768130" y="2249905"/>
                <a:ext cx="487599" cy="0"/>
              </a:xfrm>
              <a:prstGeom prst="line">
                <a:avLst/>
              </a:prstGeom>
              <a:ln w="19050">
                <a:solidFill>
                  <a:srgbClr val="C00000"/>
                </a:solidFill>
              </a:ln>
            </p:spPr>
            <p:style>
              <a:lnRef idx="3">
                <a:schemeClr val="accent4"/>
              </a:lnRef>
              <a:fillRef idx="0">
                <a:schemeClr val="accent4"/>
              </a:fillRef>
              <a:effectRef idx="2">
                <a:schemeClr val="accent4"/>
              </a:effectRef>
              <a:fontRef idx="minor">
                <a:schemeClr val="tx1"/>
              </a:fontRef>
            </p:style>
          </p:cxnSp>
        </p:grpSp>
        <p:grpSp>
          <p:nvGrpSpPr>
            <p:cNvPr id="10" name="组合 9"/>
            <p:cNvGrpSpPr/>
            <p:nvPr/>
          </p:nvGrpSpPr>
          <p:grpSpPr>
            <a:xfrm>
              <a:off x="8781378" y="1229853"/>
              <a:ext cx="597657" cy="75056"/>
              <a:chOff x="7732808" y="2135923"/>
              <a:chExt cx="597657" cy="75056"/>
            </a:xfrm>
          </p:grpSpPr>
          <p:sp>
            <p:nvSpPr>
              <p:cNvPr id="23" name="椭圆 22"/>
              <p:cNvSpPr/>
              <p:nvPr/>
            </p:nvSpPr>
            <p:spPr>
              <a:xfrm>
                <a:off x="7732808" y="2135923"/>
                <a:ext cx="73372" cy="73372"/>
              </a:xfrm>
              <a:prstGeom prst="ellipse">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8257093" y="2137607"/>
                <a:ext cx="73372" cy="73372"/>
              </a:xfrm>
              <a:prstGeom prst="ellipse">
                <a:avLst/>
              </a:prstGeom>
              <a:solidFill>
                <a:schemeClr val="bg1"/>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p:nvPr/>
            </p:nvCxnSpPr>
            <p:spPr>
              <a:xfrm>
                <a:off x="7769494" y="2172609"/>
                <a:ext cx="487599" cy="0"/>
              </a:xfrm>
              <a:prstGeom prst="line">
                <a:avLst/>
              </a:prstGeom>
              <a:ln w="19050">
                <a:solidFill>
                  <a:srgbClr val="C00000"/>
                </a:solidFill>
              </a:ln>
            </p:spPr>
            <p:style>
              <a:lnRef idx="3">
                <a:schemeClr val="accent4"/>
              </a:lnRef>
              <a:fillRef idx="0">
                <a:schemeClr val="accent4"/>
              </a:fillRef>
              <a:effectRef idx="2">
                <a:schemeClr val="accent4"/>
              </a:effectRef>
              <a:fontRef idx="minor">
                <a:schemeClr val="tx1"/>
              </a:fontRef>
            </p:style>
          </p:cxnSp>
        </p:grpSp>
        <p:grpSp>
          <p:nvGrpSpPr>
            <p:cNvPr id="11" name="组合 10"/>
            <p:cNvGrpSpPr/>
            <p:nvPr/>
          </p:nvGrpSpPr>
          <p:grpSpPr>
            <a:xfrm>
              <a:off x="7216201" y="2789391"/>
              <a:ext cx="597657" cy="75056"/>
              <a:chOff x="7731955" y="2303819"/>
              <a:chExt cx="597657" cy="75056"/>
            </a:xfrm>
          </p:grpSpPr>
          <p:sp>
            <p:nvSpPr>
              <p:cNvPr id="20" name="椭圆 19"/>
              <p:cNvSpPr/>
              <p:nvPr/>
            </p:nvSpPr>
            <p:spPr>
              <a:xfrm>
                <a:off x="7731955" y="2303819"/>
                <a:ext cx="73372" cy="73372"/>
              </a:xfrm>
              <a:prstGeom prst="ellipse">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256240" y="2305503"/>
                <a:ext cx="73372" cy="73372"/>
              </a:xfrm>
              <a:prstGeom prst="ellipse">
                <a:avLst/>
              </a:prstGeom>
              <a:solidFill>
                <a:schemeClr val="bg1"/>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a:off x="7768641" y="2340505"/>
                <a:ext cx="487599" cy="0"/>
              </a:xfrm>
              <a:prstGeom prst="line">
                <a:avLst/>
              </a:prstGeom>
              <a:ln w="19050">
                <a:solidFill>
                  <a:srgbClr val="C00000"/>
                </a:solidFill>
              </a:ln>
            </p:spPr>
            <p:style>
              <a:lnRef idx="3">
                <a:schemeClr val="accent4"/>
              </a:lnRef>
              <a:fillRef idx="0">
                <a:schemeClr val="accent4"/>
              </a:fillRef>
              <a:effectRef idx="2">
                <a:schemeClr val="accent4"/>
              </a:effectRef>
              <a:fontRef idx="minor">
                <a:schemeClr val="tx1"/>
              </a:fontRef>
            </p:style>
          </p:cxnSp>
        </p:grpSp>
        <p:grpSp>
          <p:nvGrpSpPr>
            <p:cNvPr id="12" name="组合 11"/>
            <p:cNvGrpSpPr/>
            <p:nvPr/>
          </p:nvGrpSpPr>
          <p:grpSpPr>
            <a:xfrm>
              <a:off x="6691916" y="3318085"/>
              <a:ext cx="597657" cy="75056"/>
              <a:chOff x="7731955" y="2415861"/>
              <a:chExt cx="597657" cy="75056"/>
            </a:xfrm>
          </p:grpSpPr>
          <p:sp>
            <p:nvSpPr>
              <p:cNvPr id="17" name="椭圆 16"/>
              <p:cNvSpPr/>
              <p:nvPr/>
            </p:nvSpPr>
            <p:spPr>
              <a:xfrm>
                <a:off x="7731955" y="2415861"/>
                <a:ext cx="73372" cy="73372"/>
              </a:xfrm>
              <a:prstGeom prst="ellipse">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8256240" y="2417545"/>
                <a:ext cx="73372" cy="73372"/>
              </a:xfrm>
              <a:prstGeom prst="ellipse">
                <a:avLst/>
              </a:prstGeom>
              <a:solidFill>
                <a:schemeClr val="bg1"/>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7768641" y="2452547"/>
                <a:ext cx="487599" cy="0"/>
              </a:xfrm>
              <a:prstGeom prst="line">
                <a:avLst/>
              </a:prstGeom>
              <a:ln w="19050">
                <a:solidFill>
                  <a:srgbClr val="C00000"/>
                </a:solidFill>
              </a:ln>
            </p:spPr>
            <p:style>
              <a:lnRef idx="3">
                <a:schemeClr val="accent4"/>
              </a:lnRef>
              <a:fillRef idx="0">
                <a:schemeClr val="accent4"/>
              </a:fillRef>
              <a:effectRef idx="2">
                <a:schemeClr val="accent4"/>
              </a:effectRef>
              <a:fontRef idx="minor">
                <a:schemeClr val="tx1"/>
              </a:fontRef>
            </p:style>
          </p:cxnSp>
        </p:grpSp>
        <p:grpSp>
          <p:nvGrpSpPr>
            <p:cNvPr id="13" name="组合 12"/>
            <p:cNvGrpSpPr/>
            <p:nvPr/>
          </p:nvGrpSpPr>
          <p:grpSpPr>
            <a:xfrm>
              <a:off x="6163506" y="3656875"/>
              <a:ext cx="597657" cy="75056"/>
              <a:chOff x="7731955" y="2253842"/>
              <a:chExt cx="597657" cy="75056"/>
            </a:xfrm>
          </p:grpSpPr>
          <p:sp>
            <p:nvSpPr>
              <p:cNvPr id="14" name="椭圆 13"/>
              <p:cNvSpPr/>
              <p:nvPr/>
            </p:nvSpPr>
            <p:spPr>
              <a:xfrm>
                <a:off x="7731955" y="2253842"/>
                <a:ext cx="73372" cy="73372"/>
              </a:xfrm>
              <a:prstGeom prst="ellipse">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8256240" y="2255526"/>
                <a:ext cx="73372" cy="73372"/>
              </a:xfrm>
              <a:prstGeom prst="ellipse">
                <a:avLst/>
              </a:prstGeom>
              <a:solidFill>
                <a:schemeClr val="bg1"/>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7768641" y="2290528"/>
                <a:ext cx="487599" cy="0"/>
              </a:xfrm>
              <a:prstGeom prst="line">
                <a:avLst/>
              </a:prstGeom>
              <a:ln w="19050">
                <a:solidFill>
                  <a:srgbClr val="C00000"/>
                </a:solidFill>
              </a:ln>
            </p:spPr>
            <p:style>
              <a:lnRef idx="3">
                <a:schemeClr val="accent4"/>
              </a:lnRef>
              <a:fillRef idx="0">
                <a:schemeClr val="accent4"/>
              </a:fillRef>
              <a:effectRef idx="2">
                <a:schemeClr val="accent4"/>
              </a:effectRef>
              <a:fontRef idx="minor">
                <a:schemeClr val="tx1"/>
              </a:fontRef>
            </p:style>
          </p:cxnSp>
        </p:grpSp>
      </p:grpSp>
      <mc:AlternateContent xmlns:mc="http://schemas.openxmlformats.org/markup-compatibility/2006">
        <mc:Choice xmlns:a14="http://schemas.microsoft.com/office/drawing/2010/main" Requires="a14">
          <p:sp>
            <p:nvSpPr>
              <p:cNvPr id="7" name="y=[x]"/>
              <p:cNvSpPr txBox="1"/>
              <p:nvPr/>
            </p:nvSpPr>
            <p:spPr>
              <a:xfrm>
                <a:off x="10133882" y="1924872"/>
                <a:ext cx="129071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C00000"/>
                          </a:solidFill>
                          <a:latin typeface="Cambria Math" panose="02040503050406030204" pitchFamily="18" charset="0"/>
                        </a:rPr>
                        <m:t>𝑦</m:t>
                      </m:r>
                      <m:r>
                        <a:rPr lang="en-US" altLang="zh-CN" sz="2400" b="0" i="1" smtClean="0">
                          <a:solidFill>
                            <a:srgbClr val="C00000"/>
                          </a:solidFill>
                          <a:latin typeface="Cambria Math" panose="02040503050406030204" pitchFamily="18" charset="0"/>
                        </a:rPr>
                        <m:t>=[</m:t>
                      </m:r>
                      <m:r>
                        <a:rPr lang="en-US" altLang="zh-CN" sz="2400" b="0" i="1" smtClean="0">
                          <a:solidFill>
                            <a:srgbClr val="C00000"/>
                          </a:solidFill>
                          <a:latin typeface="Cambria Math" panose="02040503050406030204" pitchFamily="18" charset="0"/>
                        </a:rPr>
                        <m:t>𝑥</m:t>
                      </m:r>
                      <m:r>
                        <a:rPr lang="en-US" altLang="zh-CN" sz="2400" b="0" i="1" smtClean="0">
                          <a:solidFill>
                            <a:srgbClr val="C00000"/>
                          </a:solidFill>
                          <a:latin typeface="Cambria Math" panose="02040503050406030204" pitchFamily="18" charset="0"/>
                        </a:rPr>
                        <m:t>]</m:t>
                      </m:r>
                    </m:oMath>
                  </m:oMathPara>
                </a14:m>
                <a:endParaRPr lang="zh-CN" altLang="en-US" sz="2400" dirty="0">
                  <a:solidFill>
                    <a:srgbClr val="C00000"/>
                  </a:solidFill>
                </a:endParaRPr>
              </a:p>
            </p:txBody>
          </p:sp>
        </mc:Choice>
        <mc:Fallback>
          <p:sp>
            <p:nvSpPr>
              <p:cNvPr id="7" name="y=[x]"/>
              <p:cNvSpPr txBox="1">
                <a:spLocks noRot="1" noChangeAspect="1" noMove="1" noResize="1" noEditPoints="1" noAdjustHandles="1" noChangeArrowheads="1" noChangeShapeType="1" noTextEdit="1"/>
              </p:cNvSpPr>
              <p:nvPr/>
            </p:nvSpPr>
            <p:spPr>
              <a:xfrm>
                <a:off x="10133882" y="1924872"/>
                <a:ext cx="1290710" cy="461665"/>
              </a:xfrm>
              <a:prstGeom prst="rect">
                <a:avLst/>
              </a:prstGeom>
              <a:blipFill>
                <a:blip r:embed="rId6"/>
                <a:stretch>
                  <a:fillRect b="-21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462040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left)">
                                      <p:cBhvr>
                                        <p:cTn id="12" dur="500"/>
                                        <p:tgtEl>
                                          <p:spTgt spid="32"/>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down)">
                                      <p:cBhvr>
                                        <p:cTn id="20" dur="500"/>
                                        <p:tgtEl>
                                          <p:spTgt spid="33"/>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childTnLst>
                          </p:cTn>
                        </p:par>
                        <p:par>
                          <p:cTn id="29" fill="hold">
                            <p:stCondLst>
                              <p:cond delay="2500"/>
                            </p:stCondLst>
                            <p:childTnLst>
                              <p:par>
                                <p:cTn id="30" presetID="22" presetClass="entr" presetSubtype="8"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1000"/>
                                        <p:tgtEl>
                                          <p:spTgt spid="6"/>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
                                            <p:txEl>
                                              <p:pRg st="1" end="1"/>
                                            </p:txEl>
                                          </p:spTgt>
                                        </p:tgtEl>
                                        <p:attrNameLst>
                                          <p:attrName>style.visibility</p:attrName>
                                        </p:attrNameLst>
                                      </p:cBhvr>
                                      <p:to>
                                        <p:strVal val="visible"/>
                                      </p:to>
                                    </p:set>
                                    <p:animEffect transition="in" filter="fade">
                                      <p:cBhvr>
                                        <p:cTn id="41"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4" grpId="0"/>
      <p:bldP spid="35" grpId="0"/>
      <p:bldP spid="3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sz="quarter" idx="10"/>
              </p:nvPr>
            </p:nvSpPr>
            <p:spPr/>
            <p:txBody>
              <a:bodyPr>
                <a:normAutofit/>
              </a:bodyPr>
              <a:lstStyle/>
              <a:p>
                <a:r>
                  <a:rPr lang="zh-CN" altLang="en-US" dirty="0" smtClean="0"/>
                  <a:t>分段函数只是一种简便称呼</a:t>
                </a:r>
                <a:r>
                  <a:rPr lang="en-US" altLang="zh-CN" dirty="0" smtClean="0"/>
                  <a:t>, </a:t>
                </a:r>
                <a:r>
                  <a:rPr lang="zh-CN" altLang="en-US" dirty="0" smtClean="0"/>
                  <a:t>并不是严格的数学概念</a:t>
                </a:r>
                <a:r>
                  <a:rPr lang="en-US" altLang="zh-CN" dirty="0" smtClean="0"/>
                  <a:t>. </a:t>
                </a:r>
              </a:p>
              <a:p>
                <a:pPr>
                  <a:lnSpc>
                    <a:spcPct val="100000"/>
                  </a:lnSpc>
                </a:pPr>
                <a:r>
                  <a:rPr lang="zh-CN" altLang="en-US" dirty="0" smtClean="0">
                    <a:solidFill>
                      <a:srgbClr val="0000FF"/>
                    </a:solidFill>
                  </a:rPr>
                  <a:t>例 </a:t>
                </a:r>
                <a14:m>
                  <m:oMath xmlns:m="http://schemas.openxmlformats.org/officeDocument/2006/math">
                    <m:r>
                      <a:rPr lang="en-US" altLang="zh-CN" b="0" i="1" smtClean="0">
                        <a:latin typeface="Cambria Math" panose="02040503050406030204" pitchFamily="18" charset="0"/>
                      </a:rPr>
                      <m:t>𝑓</m:t>
                    </m:r>
                    <m:d>
                      <m:dPr>
                        <m:ctrlPr>
                          <a:rPr lang="en-US" altLang="zh-CN" b="0"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plcHide m:val="on"/>
                            <m:mcs>
                              <m:mc>
                                <m:mcPr>
                                  <m:count m:val="2"/>
                                  <m:mcJc m:val="center"/>
                                </m:mcPr>
                              </m:mc>
                            </m:mcs>
                            <m:ctrlPr>
                              <a:rPr lang="en-US" altLang="zh-CN" b="0" i="1" dirty="0" smtClean="0">
                                <a:latin typeface="Cambria Math" panose="02040503050406030204" pitchFamily="18" charset="0"/>
                              </a:rPr>
                            </m:ctrlPr>
                          </m:mPr>
                          <m:mr>
                            <m:e>
                              <m:r>
                                <a:rPr lang="en-US" altLang="zh-CN" b="0" i="1" smtClean="0">
                                  <a:latin typeface="Cambria Math" panose="02040503050406030204" pitchFamily="18" charset="0"/>
                                </a:rPr>
                                <m:t>2,</m:t>
                              </m:r>
                            </m:e>
                            <m:e>
                              <m:r>
                                <a:rPr lang="en-US" altLang="zh-CN" i="1">
                                  <a:latin typeface="Cambria Math" panose="02040503050406030204" pitchFamily="18" charset="0"/>
                                </a:rPr>
                                <m:t>𝑥</m:t>
                              </m:r>
                              <m:r>
                                <a:rPr lang="en-US" altLang="zh-CN" b="0" i="1" smtClean="0">
                                  <a:latin typeface="Cambria Math" panose="02040503050406030204" pitchFamily="18" charset="0"/>
                                </a:rPr>
                                <m:t>=</m:t>
                              </m:r>
                              <m:r>
                                <a:rPr lang="en-US" altLang="zh-CN" i="1">
                                  <a:latin typeface="Cambria Math" panose="02040503050406030204" pitchFamily="18" charset="0"/>
                                </a:rPr>
                                <m:t>0</m:t>
                              </m:r>
                            </m:e>
                          </m:mr>
                          <m:mr>
                            <m:e>
                              <m:r>
                                <a:rPr lang="en-US" altLang="zh-CN" b="0" i="1" smtClean="0">
                                  <a:latin typeface="Cambria Math" panose="02040503050406030204" pitchFamily="18" charset="0"/>
                                </a:rPr>
                                <m:t>3,</m:t>
                              </m:r>
                            </m:e>
                            <m:e>
                              <m:r>
                                <a:rPr lang="en-US" altLang="zh-CN" i="1">
                                  <a:latin typeface="Cambria Math" panose="02040503050406030204" pitchFamily="18" charset="0"/>
                                </a:rPr>
                                <m:t>𝑥</m:t>
                              </m:r>
                              <m:r>
                                <a:rPr lang="en-US" altLang="zh-CN" i="1">
                                  <a:latin typeface="Cambria Math" panose="02040503050406030204" pitchFamily="18" charset="0"/>
                                </a:rPr>
                                <m:t>=1</m:t>
                              </m:r>
                            </m:e>
                          </m:mr>
                          <m:mr>
                            <m:e>
                              <m:r>
                                <a:rPr lang="en-US" altLang="zh-CN" b="0" i="1" smtClean="0">
                                  <a:latin typeface="Cambria Math" panose="02040503050406030204" pitchFamily="18" charset="0"/>
                                </a:rPr>
                                <m:t>5,</m:t>
                              </m:r>
                            </m:e>
                            <m:e>
                              <m:r>
                                <a:rPr lang="en-US" altLang="zh-CN" i="1">
                                  <a:latin typeface="Cambria Math" panose="02040503050406030204" pitchFamily="18" charset="0"/>
                                </a:rPr>
                                <m:t>𝑥</m:t>
                              </m:r>
                              <m:r>
                                <a:rPr lang="en-US" altLang="zh-CN" b="0" i="1" smtClean="0">
                                  <a:latin typeface="Cambria Math" panose="02040503050406030204" pitchFamily="18" charset="0"/>
                                </a:rPr>
                                <m:t>=2</m:t>
                              </m:r>
                            </m:e>
                          </m:mr>
                        </m:m>
                      </m:e>
                    </m:d>
                  </m:oMath>
                </a14:m>
                <a:r>
                  <a:rPr lang="en-US" altLang="zh-CN" dirty="0" smtClean="0"/>
                  <a:t> </a:t>
                </a:r>
                <a:r>
                  <a:rPr lang="zh-CN" altLang="en-US" dirty="0" smtClean="0"/>
                  <a:t>也是一种分段函数</a:t>
                </a:r>
                <a:r>
                  <a:rPr lang="en-US" altLang="zh-CN" dirty="0" smtClean="0"/>
                  <a:t>. </a:t>
                </a:r>
              </a:p>
              <a:p>
                <a:r>
                  <a:rPr lang="zh-CN" altLang="en-US" dirty="0"/>
                  <a:t>定义域</a:t>
                </a:r>
                <a:r>
                  <a:rPr lang="zh-CN" altLang="en-US" dirty="0" smtClean="0"/>
                  <a:t> </a:t>
                </a:r>
                <a14:m>
                  <m:oMath xmlns:m="http://schemas.openxmlformats.org/officeDocument/2006/math">
                    <m:r>
                      <a:rPr lang="en-US" altLang="zh-CN" b="0" i="0" dirty="0" smtClean="0">
                        <a:latin typeface="Cambria Math" panose="02040503050406030204" pitchFamily="18" charset="0"/>
                      </a:rPr>
                      <m:t>{0</m:t>
                    </m:r>
                    <m:r>
                      <a:rPr lang="en-US" altLang="zh-CN" b="0" i="1" dirty="0" smtClean="0">
                        <a:latin typeface="Cambria Math" panose="02040503050406030204" pitchFamily="18" charset="0"/>
                      </a:rPr>
                      <m:t>, </m:t>
                    </m:r>
                    <m:r>
                      <a:rPr lang="en-US" altLang="zh-CN" b="0" i="0" dirty="0" smtClean="0">
                        <a:latin typeface="Cambria Math" panose="02040503050406030204" pitchFamily="18" charset="0"/>
                      </a:rPr>
                      <m:t>1</m:t>
                    </m:r>
                    <m:r>
                      <a:rPr lang="en-US" altLang="zh-CN" b="0" i="1" dirty="0" smtClean="0">
                        <a:latin typeface="Cambria Math" panose="02040503050406030204" pitchFamily="18" charset="0"/>
                      </a:rPr>
                      <m:t>, </m:t>
                    </m:r>
                    <m:r>
                      <a:rPr lang="en-US" altLang="zh-CN" b="0" i="0" dirty="0" smtClean="0">
                        <a:latin typeface="Cambria Math" panose="02040503050406030204" pitchFamily="18" charset="0"/>
                      </a:rPr>
                      <m:t>2}</m:t>
                    </m:r>
                  </m:oMath>
                </a14:m>
                <a:r>
                  <a:rPr lang="en-US" altLang="zh-CN" dirty="0" smtClean="0"/>
                  <a:t>, </a:t>
                </a:r>
                <a:r>
                  <a:rPr lang="zh-CN" altLang="en-US" dirty="0"/>
                  <a:t>值域</a:t>
                </a:r>
                <a:r>
                  <a:rPr lang="zh-CN" altLang="en-US" dirty="0" smtClean="0"/>
                  <a:t> </a:t>
                </a:r>
                <a14:m>
                  <m:oMath xmlns:m="http://schemas.openxmlformats.org/officeDocument/2006/math">
                    <m:r>
                      <a:rPr lang="en-US" altLang="zh-CN" i="1">
                        <a:latin typeface="Cambria Math" panose="02040503050406030204" pitchFamily="18" charset="0"/>
                      </a:rPr>
                      <m:t>{</m:t>
                    </m:r>
                    <m:r>
                      <a:rPr lang="en-US" altLang="zh-CN" b="0" i="1" smtClean="0">
                        <a:latin typeface="Cambria Math" panose="02040503050406030204" pitchFamily="18" charset="0"/>
                      </a:rPr>
                      <m:t>2, 3, 5</m:t>
                    </m:r>
                    <m:r>
                      <a:rPr lang="en-US" altLang="zh-CN" i="1">
                        <a:latin typeface="Cambria Math" panose="02040503050406030204" pitchFamily="18" charset="0"/>
                      </a:rPr>
                      <m:t>}</m:t>
                    </m:r>
                  </m:oMath>
                </a14:m>
                <a:r>
                  <a:rPr lang="en-US" altLang="zh-CN" dirty="0" smtClean="0"/>
                  <a:t>.</a:t>
                </a:r>
              </a:p>
              <a:p>
                <a:r>
                  <a:rPr lang="zh-CN" altLang="en-US" dirty="0" smtClean="0"/>
                  <a:t>也可以把它写成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𝑥</m:t>
                        </m:r>
                      </m:sup>
                    </m:sSup>
                    <m:r>
                      <a:rPr lang="en-US" altLang="zh-CN" b="0" i="1" smtClean="0">
                        <a:latin typeface="Cambria Math" panose="02040503050406030204" pitchFamily="18" charset="0"/>
                      </a:rPr>
                      <m:t>,  </m:t>
                    </m:r>
                    <m:r>
                      <a:rPr lang="en-US" altLang="zh-CN" b="0" i="1" smtClean="0">
                        <a:latin typeface="Cambria Math" panose="02040503050406030204" pitchFamily="18" charset="0"/>
                      </a:rPr>
                      <m:t>𝑥</m:t>
                    </m:r>
                    <m:r>
                      <a:rPr lang="en-US" altLang="zh-CN" b="0" i="1" smtClean="0">
                        <a:latin typeface="Cambria Math" panose="02040503050406030204" pitchFamily="18" charset="0"/>
                      </a:rPr>
                      <m:t>∈{0, 1, 2}</m:t>
                    </m:r>
                  </m:oMath>
                </a14:m>
                <a:r>
                  <a:rPr lang="en-US" altLang="zh-CN" dirty="0" smtClean="0"/>
                  <a:t>.</a:t>
                </a:r>
                <a:endParaRPr lang="en-US" altLang="zh-CN" dirty="0"/>
              </a:p>
            </p:txBody>
          </p:sp>
        </mc:Choice>
        <mc:Fallback xmlns="">
          <p:sp>
            <p:nvSpPr>
              <p:cNvPr id="2" name="文本占位符 1"/>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821451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sz="quarter" idx="10"/>
              </p:nvPr>
            </p:nvSpPr>
            <p:spPr/>
            <p:txBody>
              <a:bodyPr/>
              <a:lstStyle/>
              <a:p>
                <a:r>
                  <a:rPr lang="zh-CN" altLang="en-US" dirty="0" smtClean="0">
                    <a:solidFill>
                      <a:srgbClr val="00B050"/>
                    </a:solidFill>
                  </a:rPr>
                  <a:t>多值函数和隐函数</a:t>
                </a:r>
                <a:endParaRPr lang="en-US" altLang="zh-CN" dirty="0" smtClean="0"/>
              </a:p>
              <a:p>
                <a:r>
                  <a:rPr lang="zh-CN" altLang="en-US" dirty="0" smtClean="0"/>
                  <a:t>有些情形下</a:t>
                </a:r>
                <a:r>
                  <a:rPr lang="en-US" altLang="zh-CN" dirty="0" smtClean="0"/>
                  <a:t>, </a:t>
                </a:r>
                <a:r>
                  <a:rPr lang="zh-CN" altLang="en-US" dirty="0" smtClean="0"/>
                  <a:t>一个自变量 </a:t>
                </a:r>
                <a14:m>
                  <m:oMath xmlns:m="http://schemas.openxmlformats.org/officeDocument/2006/math">
                    <m:r>
                      <a:rPr lang="en-US" altLang="zh-CN" b="0" i="1" smtClean="0">
                        <a:latin typeface="Cambria Math" panose="02040503050406030204" pitchFamily="18" charset="0"/>
                      </a:rPr>
                      <m:t>𝑥</m:t>
                    </m:r>
                  </m:oMath>
                </a14:m>
                <a:r>
                  <a:rPr lang="zh-CN" altLang="en-US" dirty="0" smtClean="0"/>
                  <a:t> 对应不止一个值 </a:t>
                </a:r>
                <a14:m>
                  <m:oMath xmlns:m="http://schemas.openxmlformats.org/officeDocument/2006/math">
                    <m:r>
                      <a:rPr lang="en-US" altLang="zh-CN" b="0" i="1" smtClean="0">
                        <a:latin typeface="Cambria Math" panose="02040503050406030204" pitchFamily="18" charset="0"/>
                      </a:rPr>
                      <m:t>𝑦</m:t>
                    </m:r>
                  </m:oMath>
                </a14:m>
                <a:r>
                  <a:rPr lang="en-US" altLang="zh-CN" dirty="0" smtClean="0"/>
                  <a:t>, </a:t>
                </a:r>
                <a:r>
                  <a:rPr lang="zh-CN" altLang="en-US" dirty="0" smtClean="0"/>
                  <a:t>这时候按照定义</a:t>
                </a:r>
                <a:r>
                  <a:rPr lang="zh-CN" altLang="en-US" dirty="0"/>
                  <a:t>它不是函数</a:t>
                </a:r>
                <a:r>
                  <a:rPr lang="en-US" altLang="zh-CN" dirty="0"/>
                  <a:t>, </a:t>
                </a:r>
                <a:r>
                  <a:rPr lang="zh-CN" altLang="en-US" dirty="0" smtClean="0"/>
                  <a:t>但一般</a:t>
                </a:r>
                <a:r>
                  <a:rPr lang="zh-CN" altLang="en-US" dirty="0"/>
                  <a:t>为了简便称之为</a:t>
                </a:r>
                <a:r>
                  <a:rPr lang="zh-CN" altLang="en-US" dirty="0">
                    <a:solidFill>
                      <a:srgbClr val="00B050"/>
                    </a:solidFill>
                  </a:rPr>
                  <a:t>多值函数</a:t>
                </a:r>
                <a:r>
                  <a:rPr lang="en-US" altLang="zh-CN" dirty="0" smtClean="0"/>
                  <a:t>.</a:t>
                </a:r>
              </a:p>
              <a:p>
                <a:r>
                  <a:rPr lang="zh-CN" altLang="en-US" dirty="0" smtClean="0">
                    <a:solidFill>
                      <a:srgbClr val="0000FF"/>
                    </a:solidFill>
                  </a:rPr>
                  <a:t>例</a:t>
                </a:r>
                <a:r>
                  <a:rPr lang="en-US" altLang="zh-CN" dirty="0" smtClean="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2</m:t>
                        </m:r>
                      </m:sup>
                    </m:sSup>
                    <m:r>
                      <a:rPr lang="en-US" altLang="zh-CN" i="1">
                        <a:latin typeface="Cambria Math" panose="02040503050406030204" pitchFamily="18" charset="0"/>
                      </a:rPr>
                      <m:t>=1</m:t>
                    </m:r>
                  </m:oMath>
                </a14:m>
                <a:r>
                  <a:rPr lang="en-US" altLang="zh-CN" dirty="0" smtClean="0"/>
                  <a:t>. </a:t>
                </a:r>
                <a:r>
                  <a:rPr lang="zh-CN" altLang="en-US" dirty="0" smtClean="0"/>
                  <a:t>每个</a:t>
                </a:r>
                <a:r>
                  <a:rPr lang="en-US" altLang="zh-CN" dirty="0" smtClean="0"/>
                  <a:t>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−1, 1</m:t>
                        </m:r>
                      </m:e>
                    </m:d>
                  </m:oMath>
                </a14:m>
                <a:r>
                  <a:rPr lang="zh-CN" altLang="en-US" dirty="0" smtClean="0"/>
                  <a:t> 有</a:t>
                </a:r>
                <a:r>
                  <a:rPr lang="zh-CN" altLang="en-US" dirty="0"/>
                  <a:t>两个</a:t>
                </a:r>
                <a:r>
                  <a:rPr lang="zh-CN" altLang="en-US" dirty="0" smtClean="0"/>
                  <a:t> </a:t>
                </a:r>
                <a14:m>
                  <m:oMath xmlns:m="http://schemas.openxmlformats.org/officeDocument/2006/math">
                    <m:r>
                      <a:rPr lang="en-US" altLang="zh-CN" i="1">
                        <a:latin typeface="Cambria Math" panose="02040503050406030204" pitchFamily="18" charset="0"/>
                      </a:rPr>
                      <m:t>𝑦</m:t>
                    </m:r>
                    <m:r>
                      <a:rPr lang="en-US" altLang="zh-CN" b="0" i="1" smtClean="0">
                        <a:latin typeface="Cambria Math" panose="02040503050406030204" pitchFamily="18" charset="0"/>
                      </a:rPr>
                      <m:t>=±</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1−</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e>
                    </m:rad>
                  </m:oMath>
                </a14:m>
                <a:r>
                  <a:rPr lang="zh-CN" altLang="en-US" dirty="0" smtClean="0"/>
                  <a:t> 与</a:t>
                </a:r>
                <a:r>
                  <a:rPr lang="zh-CN" altLang="en-US" dirty="0"/>
                  <a:t>之</a:t>
                </a:r>
                <a:r>
                  <a:rPr lang="zh-CN" altLang="en-US" dirty="0" smtClean="0"/>
                  <a:t>对应</a:t>
                </a:r>
                <a:r>
                  <a:rPr lang="en-US" altLang="zh-CN" dirty="0" smtClean="0"/>
                  <a:t>.</a:t>
                </a:r>
              </a:p>
              <a:p>
                <a:r>
                  <a:rPr lang="zh-CN" altLang="en-US" dirty="0"/>
                  <a:t>如果</a:t>
                </a:r>
                <a:r>
                  <a:rPr lang="zh-CN" altLang="en-US" dirty="0" smtClean="0"/>
                  <a:t>对每个 </a:t>
                </a:r>
                <a14:m>
                  <m:oMath xmlns:m="http://schemas.openxmlformats.org/officeDocument/2006/math">
                    <m:r>
                      <a:rPr lang="en-US" altLang="zh-CN" b="0" i="1" smtClean="0">
                        <a:latin typeface="Cambria Math" panose="02040503050406030204" pitchFamily="18" charset="0"/>
                      </a:rPr>
                      <m:t>𝑥</m:t>
                    </m:r>
                  </m:oMath>
                </a14:m>
                <a:r>
                  <a:rPr lang="en-US" altLang="zh-CN" dirty="0" smtClean="0"/>
                  <a:t> </a:t>
                </a:r>
                <a:r>
                  <a:rPr lang="zh-CN" altLang="en-US" dirty="0" smtClean="0"/>
                  <a:t>选取固定的一个值与之对应</a:t>
                </a:r>
                <a:r>
                  <a:rPr lang="en-US" altLang="zh-CN" dirty="0" smtClean="0"/>
                  <a:t>, </a:t>
                </a:r>
                <a:r>
                  <a:rPr lang="zh-CN" altLang="en-US" dirty="0" smtClean="0"/>
                  <a:t>则可称之为该多值函数的一个</a:t>
                </a:r>
                <a:r>
                  <a:rPr lang="zh-CN" altLang="en-US" dirty="0" smtClean="0">
                    <a:solidFill>
                      <a:srgbClr val="00B050"/>
                    </a:solidFill>
                  </a:rPr>
                  <a:t>单值分支</a:t>
                </a:r>
                <a:r>
                  <a:rPr lang="en-US" altLang="zh-CN" dirty="0" smtClean="0"/>
                  <a:t>.</a:t>
                </a:r>
              </a:p>
              <a:p>
                <a:r>
                  <a:rPr lang="zh-CN" altLang="en-US" dirty="0" smtClean="0">
                    <a:solidFill>
                      <a:srgbClr val="0000FF"/>
                    </a:solidFill>
                  </a:rPr>
                  <a:t>例</a:t>
                </a:r>
                <a:r>
                  <a:rPr lang="zh-CN" altLang="en-US" dirty="0" smtClean="0"/>
                  <a:t>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1−</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e>
                    </m:rad>
                  </m:oMath>
                </a14:m>
                <a:r>
                  <a:rPr lang="zh-CN" altLang="en-US" dirty="0" smtClean="0"/>
                  <a:t> </a:t>
                </a:r>
                <a:r>
                  <a:rPr lang="zh-CN" altLang="en-US" dirty="0"/>
                  <a:t>和</a:t>
                </a:r>
                <a:r>
                  <a:rPr lang="zh-CN" altLang="en-US" dirty="0" smtClean="0"/>
                  <a:t>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1−</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e>
                    </m:rad>
                  </m:oMath>
                </a14:m>
                <a:r>
                  <a:rPr lang="zh-CN" altLang="en-US" dirty="0" smtClean="0"/>
                  <a:t> 就是</a:t>
                </a:r>
                <a:r>
                  <a:rPr lang="zh-CN" altLang="en-US" dirty="0"/>
                  <a:t>它的两</a:t>
                </a:r>
                <a:r>
                  <a:rPr lang="zh-CN" altLang="en-US" dirty="0" smtClean="0"/>
                  <a:t>个单值分支</a:t>
                </a:r>
                <a:r>
                  <a:rPr lang="en-US" altLang="zh-CN" dirty="0" smtClean="0"/>
                  <a:t>.</a:t>
                </a:r>
                <a:endParaRPr lang="en-US" altLang="zh-CN" dirty="0"/>
              </a:p>
            </p:txBody>
          </p:sp>
        </mc:Choice>
        <mc:Fallback xmlns="">
          <p:sp>
            <p:nvSpPr>
              <p:cNvPr id="2" name="文本占位符 1"/>
              <p:cNvSpPr>
                <a:spLocks noGrp="1" noRot="1" noChangeAspect="1" noMove="1" noResize="1" noEditPoints="1" noAdjustHandles="1" noChangeArrowheads="1" noChangeShapeType="1" noTextEdit="1"/>
              </p:cNvSpPr>
              <p:nvPr>
                <p:ph type="body" sz="quarter" idx="10"/>
              </p:nvPr>
            </p:nvSpPr>
            <p:spPr>
              <a:blipFill>
                <a:blip r:embed="rId2"/>
                <a:stretch>
                  <a:fillRect l="-734" r="-2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887842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sz="quarter" idx="10"/>
              </p:nvPr>
            </p:nvSpPr>
            <p:spPr/>
            <p:txBody>
              <a:bodyPr>
                <a:normAutofit/>
              </a:bodyPr>
              <a:lstStyle/>
              <a:p>
                <a:r>
                  <a:rPr lang="zh-CN" altLang="en-US" dirty="0" smtClean="0"/>
                  <a:t>可以看出</a:t>
                </a:r>
                <a:r>
                  <a:rPr lang="en-US" altLang="zh-CN" dirty="0"/>
                  <a:t>, </a:t>
                </a:r>
                <a:r>
                  <a:rPr lang="zh-CN" altLang="en-US" dirty="0"/>
                  <a:t>从 </a:t>
                </a:r>
                <a14:m>
                  <m:oMath xmlns:m="http://schemas.openxmlformats.org/officeDocument/2006/math">
                    <m:r>
                      <a:rPr lang="en-US" altLang="zh-CN" i="1">
                        <a:latin typeface="Cambria Math" panose="02040503050406030204" pitchFamily="18" charset="0"/>
                      </a:rPr>
                      <m:t>𝑥</m:t>
                    </m:r>
                  </m:oMath>
                </a14:m>
                <a:r>
                  <a:rPr lang="en-US" altLang="zh-CN" dirty="0"/>
                  <a:t> </a:t>
                </a:r>
                <a:r>
                  <a:rPr lang="zh-CN" altLang="en-US" dirty="0"/>
                  <a:t>和 </a:t>
                </a:r>
                <a14:m>
                  <m:oMath xmlns:m="http://schemas.openxmlformats.org/officeDocument/2006/math">
                    <m:r>
                      <a:rPr lang="en-US" altLang="zh-CN" i="1">
                        <a:latin typeface="Cambria Math" panose="02040503050406030204" pitchFamily="18" charset="0"/>
                      </a:rPr>
                      <m:t>𝑦</m:t>
                    </m:r>
                  </m:oMath>
                </a14:m>
                <a:r>
                  <a:rPr lang="zh-CN" altLang="en-US" dirty="0"/>
                  <a:t> 满足的一个方程 </a:t>
                </a:r>
                <a14:m>
                  <m:oMath xmlns:m="http://schemas.openxmlformats.org/officeDocument/2006/math">
                    <m:r>
                      <a:rPr lang="en-US" altLang="zh-CN" i="1">
                        <a:latin typeface="Cambria Math" panose="02040503050406030204" pitchFamily="18" charset="0"/>
                      </a:rPr>
                      <m:t>𝐹</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 </m:t>
                        </m:r>
                        <m:r>
                          <a:rPr lang="en-US" altLang="zh-CN" i="1">
                            <a:latin typeface="Cambria Math" panose="02040503050406030204" pitchFamily="18" charset="0"/>
                          </a:rPr>
                          <m:t>𝑦</m:t>
                        </m:r>
                      </m:e>
                    </m:d>
                    <m:r>
                      <a:rPr lang="en-US" altLang="zh-CN" i="1">
                        <a:latin typeface="Cambria Math" panose="02040503050406030204" pitchFamily="18" charset="0"/>
                      </a:rPr>
                      <m:t>=0</m:t>
                    </m:r>
                  </m:oMath>
                </a14:m>
                <a:r>
                  <a:rPr lang="zh-CN" altLang="en-US" dirty="0"/>
                  <a:t> </a:t>
                </a:r>
                <a:r>
                  <a:rPr lang="zh-CN" altLang="en-US" dirty="0" smtClean="0"/>
                  <a:t>往往能得到一个多值函数</a:t>
                </a:r>
                <a:r>
                  <a:rPr lang="en-US" altLang="zh-CN" dirty="0" smtClean="0"/>
                  <a:t>. </a:t>
                </a:r>
                <a:r>
                  <a:rPr lang="zh-CN" altLang="en-US" dirty="0" smtClean="0"/>
                  <a:t>从这种方式得到的函数或多值函数被称为</a:t>
                </a:r>
                <a:r>
                  <a:rPr lang="zh-CN" altLang="en-US" dirty="0" smtClean="0">
                    <a:solidFill>
                      <a:srgbClr val="00B050"/>
                    </a:solidFill>
                  </a:rPr>
                  <a:t>隐函数</a:t>
                </a:r>
                <a:r>
                  <a:rPr lang="en-US" altLang="zh-CN" dirty="0" smtClean="0"/>
                  <a:t>.</a:t>
                </a:r>
              </a:p>
              <a:p>
                <a:r>
                  <a:rPr lang="zh-CN" altLang="en-US" dirty="0" smtClean="0"/>
                  <a:t>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也可以看成方程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=0</m:t>
                    </m:r>
                  </m:oMath>
                </a14:m>
                <a:r>
                  <a:rPr lang="en-US" altLang="zh-CN" dirty="0" smtClean="0"/>
                  <a:t> </a:t>
                </a:r>
                <a:r>
                  <a:rPr lang="zh-CN" altLang="en-US" dirty="0" smtClean="0"/>
                  <a:t>对应的隐函数</a:t>
                </a:r>
                <a:r>
                  <a:rPr lang="en-US" altLang="zh-CN" dirty="0" smtClean="0"/>
                  <a:t>.</a:t>
                </a:r>
              </a:p>
              <a:p>
                <a:pPr>
                  <a:buClr>
                    <a:srgbClr val="0000FF"/>
                  </a:buClr>
                </a:pPr>
                <a:r>
                  <a:rPr lang="zh-CN" altLang="en-US" dirty="0" smtClean="0">
                    <a:solidFill>
                      <a:srgbClr val="0000FF"/>
                    </a:solidFill>
                  </a:rPr>
                  <a:t>例</a:t>
                </a:r>
                <a:r>
                  <a:rPr lang="zh-CN" altLang="en-US" dirty="0" smtClean="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𝑦</m:t>
                        </m:r>
                      </m:sup>
                    </m:sSup>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𝑥</m:t>
                    </m:r>
                  </m:oMath>
                </a14:m>
                <a:r>
                  <a:rPr lang="en-US" altLang="zh-CN" dirty="0" smtClean="0"/>
                  <a:t>. </a:t>
                </a:r>
                <a:r>
                  <a:rPr lang="zh-CN" altLang="en-US" dirty="0" smtClean="0"/>
                  <a:t>由于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𝑦</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𝑦</m:t>
                    </m:r>
                  </m:oMath>
                </a14:m>
                <a:r>
                  <a:rPr lang="zh-CN" altLang="en-US" dirty="0" smtClean="0"/>
                  <a:t> 关于 </a:t>
                </a:r>
                <a14:m>
                  <m:oMath xmlns:m="http://schemas.openxmlformats.org/officeDocument/2006/math">
                    <m:r>
                      <a:rPr lang="en-US" altLang="zh-CN" b="0" i="1" smtClean="0">
                        <a:latin typeface="Cambria Math" panose="02040503050406030204" pitchFamily="18" charset="0"/>
                      </a:rPr>
                      <m:t>𝑦</m:t>
                    </m:r>
                  </m:oMath>
                </a14:m>
                <a:r>
                  <a:rPr lang="zh-CN" altLang="en-US" dirty="0" smtClean="0"/>
                  <a:t> 是单调递增函数</a:t>
                </a:r>
                <a:r>
                  <a:rPr lang="en-US" altLang="zh-CN" dirty="0" smtClean="0"/>
                  <a:t>, </a:t>
                </a:r>
                <a:r>
                  <a:rPr lang="zh-CN" altLang="en-US" dirty="0" smtClean="0"/>
                  <a:t>因此对于 </a:t>
                </a:r>
                <a14:m>
                  <m:oMath xmlns:m="http://schemas.openxmlformats.org/officeDocument/2006/math">
                    <m:r>
                      <a:rPr lang="en-US" altLang="zh-CN" b="0" i="1" smtClean="0">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 +∞</m:t>
                        </m:r>
                      </m:e>
                    </m:d>
                    <m:r>
                      <a:rPr lang="en-US" altLang="zh-CN" b="0" i="1" smtClean="0">
                        <a:latin typeface="Cambria Math" panose="02040503050406030204" pitchFamily="18" charset="0"/>
                      </a:rPr>
                      <m:t>,∃!</m:t>
                    </m:r>
                    <m:r>
                      <a:rPr lang="en-US" altLang="zh-CN" i="1">
                        <a:latin typeface="Cambria Math" panose="02040503050406030204" pitchFamily="18" charset="0"/>
                      </a:rPr>
                      <m:t>𝑦</m:t>
                    </m:r>
                  </m:oMath>
                </a14:m>
                <a:r>
                  <a:rPr lang="en-US" altLang="zh-CN" dirty="0" smtClean="0"/>
                  <a:t> </a:t>
                </a:r>
                <a:r>
                  <a:rPr lang="zh-CN" altLang="en-US" dirty="0" smtClean="0"/>
                  <a:t>满足该方程</a:t>
                </a:r>
                <a:r>
                  <a:rPr lang="en-US" altLang="zh-CN" dirty="0" smtClean="0"/>
                  <a:t>.</a:t>
                </a:r>
              </a:p>
              <a:p>
                <a:r>
                  <a:rPr lang="zh-CN" altLang="en-US" dirty="0"/>
                  <a:t>所以</a:t>
                </a:r>
                <a:r>
                  <a:rPr lang="zh-CN" altLang="en-US" dirty="0" smtClean="0"/>
                  <a:t>该方程定义</a:t>
                </a:r>
                <a:r>
                  <a:rPr lang="zh-CN" altLang="en-US" dirty="0"/>
                  <a:t>了一个隐函数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oMath>
                </a14:m>
                <a:r>
                  <a:rPr lang="en-US" altLang="zh-CN" dirty="0"/>
                  <a:t>, </a:t>
                </a:r>
                <a:r>
                  <a:rPr lang="zh-CN" altLang="en-US" dirty="0" smtClean="0"/>
                  <a:t>定义域和值域</a:t>
                </a:r>
                <a:r>
                  <a:rPr lang="zh-CN" altLang="en-US" dirty="0"/>
                  <a:t>为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 +∞</m:t>
                        </m:r>
                      </m:e>
                    </m:d>
                  </m:oMath>
                </a14:m>
                <a:r>
                  <a:rPr lang="en-US" altLang="zh-CN" dirty="0" smtClean="0"/>
                  <a:t>.</a:t>
                </a:r>
              </a:p>
              <a:p>
                <a:r>
                  <a:rPr lang="zh-CN" altLang="en-US" dirty="0" smtClean="0">
                    <a:solidFill>
                      <a:srgbClr val="0000FF"/>
                    </a:solidFill>
                  </a:rPr>
                  <a:t>定义 </a:t>
                </a:r>
                <a:r>
                  <a:rPr lang="zh-CN" altLang="en-US" dirty="0" smtClean="0"/>
                  <a:t>称</a:t>
                </a:r>
                <a:r>
                  <a:rPr lang="zh-CN" altLang="en-US" dirty="0"/>
                  <a:t>集合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𝐺</m:t>
                        </m:r>
                      </m:e>
                      <m:sub>
                        <m:r>
                          <a:rPr lang="en-US" altLang="zh-CN" i="1">
                            <a:latin typeface="Cambria Math" panose="02040503050406030204" pitchFamily="18" charset="0"/>
                          </a:rPr>
                          <m:t>𝐹</m:t>
                        </m:r>
                      </m:sub>
                    </m:sSub>
                    <m:r>
                      <a:rPr lang="en-US" altLang="zh-CN" i="1">
                        <a:latin typeface="Cambria Math" panose="02040503050406030204" pitchFamily="18" charset="0"/>
                      </a:rPr>
                      <m:t>=</m:t>
                    </m:r>
                    <m:d>
                      <m:dPr>
                        <m:begChr m:val="{"/>
                        <m:endChr m:val="}"/>
                        <m:sepChr m:val="∣"/>
                        <m:ctrlPr>
                          <a:rPr lang="en-US" altLang="zh-CN" i="1">
                            <a:latin typeface="Cambria Math" panose="02040503050406030204" pitchFamily="18" charset="0"/>
                          </a:rPr>
                        </m:ctrlPr>
                      </m:dPr>
                      <m:e>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e>
                      <m:e>
                        <m:r>
                          <a:rPr lang="en-US" altLang="zh-CN" i="1">
                            <a:latin typeface="Cambria Math" panose="02040503050406030204" pitchFamily="18" charset="0"/>
                          </a:rPr>
                          <m:t>𝐹</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r>
                          <a:rPr lang="en-US" altLang="zh-CN" i="1">
                            <a:latin typeface="Cambria Math" panose="02040503050406030204" pitchFamily="18" charset="0"/>
                          </a:rPr>
                          <m:t>=0</m:t>
                        </m:r>
                      </m:e>
                    </m:d>
                  </m:oMath>
                </a14:m>
                <a:r>
                  <a:rPr lang="en-US" altLang="zh-CN" dirty="0"/>
                  <a:t> </a:t>
                </a:r>
                <a:r>
                  <a:rPr lang="zh-CN" altLang="en-US" dirty="0" smtClean="0"/>
                  <a:t>为方程 </a:t>
                </a:r>
                <a14:m>
                  <m:oMath xmlns:m="http://schemas.openxmlformats.org/officeDocument/2006/math">
                    <m:r>
                      <a:rPr lang="en-US" altLang="zh-CN" i="1">
                        <a:latin typeface="Cambria Math" panose="02040503050406030204" pitchFamily="18" charset="0"/>
                      </a:rPr>
                      <m:t>𝐹</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r>
                      <a:rPr lang="en-US" altLang="zh-CN" i="1">
                        <a:latin typeface="Cambria Math" panose="02040503050406030204" pitchFamily="18" charset="0"/>
                      </a:rPr>
                      <m:t>=0</m:t>
                    </m:r>
                  </m:oMath>
                </a14:m>
                <a:r>
                  <a:rPr lang="zh-CN" altLang="en-US" dirty="0"/>
                  <a:t> 的</a:t>
                </a:r>
                <a:r>
                  <a:rPr lang="zh-CN" altLang="en-US" dirty="0">
                    <a:solidFill>
                      <a:srgbClr val="00B050"/>
                    </a:solidFill>
                  </a:rPr>
                  <a:t>图像</a:t>
                </a:r>
                <a:r>
                  <a:rPr lang="en-US" altLang="zh-CN" dirty="0" smtClean="0"/>
                  <a:t>.</a:t>
                </a:r>
                <a:endParaRPr lang="en-US" altLang="zh-CN" dirty="0"/>
              </a:p>
            </p:txBody>
          </p:sp>
        </mc:Choice>
        <mc:Fallback xmlns="">
          <p:sp>
            <p:nvSpPr>
              <p:cNvPr id="2" name="文本占位符 1"/>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967236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oAutofit/>
          </a:bodyPr>
          <a:lstStyle/>
          <a:p>
            <a:pPr algn="ctr"/>
            <a:r>
              <a:rPr lang="en-US" altLang="zh-CN" b="1" dirty="0" smtClean="0">
                <a:solidFill>
                  <a:srgbClr val="00B050"/>
                </a:solidFill>
                <a:latin typeface="+mj-ea"/>
                <a:ea typeface="+mj-ea"/>
              </a:rPr>
              <a:t>1.1 </a:t>
            </a:r>
            <a:r>
              <a:rPr lang="zh-CN" altLang="en-US" b="1" dirty="0">
                <a:solidFill>
                  <a:srgbClr val="00B050"/>
                </a:solidFill>
                <a:latin typeface="+mj-ea"/>
                <a:ea typeface="+mj-ea"/>
              </a:rPr>
              <a:t>函数的</a:t>
            </a:r>
            <a:r>
              <a:rPr lang="zh-CN" altLang="en-US" b="1" dirty="0" smtClean="0">
                <a:solidFill>
                  <a:srgbClr val="00B050"/>
                </a:solidFill>
                <a:latin typeface="+mj-ea"/>
                <a:ea typeface="+mj-ea"/>
              </a:rPr>
              <a:t>概念</a:t>
            </a:r>
            <a:endParaRPr lang="zh-CN" altLang="en-US" b="1" dirty="0">
              <a:solidFill>
                <a:srgbClr val="00B050"/>
              </a:solidFill>
              <a:latin typeface="+mj-ea"/>
              <a:ea typeface="+mj-ea"/>
            </a:endParaRPr>
          </a:p>
        </p:txBody>
      </p:sp>
      <p:sp>
        <p:nvSpPr>
          <p:cNvPr id="3" name="内容占位符 2"/>
          <p:cNvSpPr>
            <a:spLocks noGrp="1"/>
          </p:cNvSpPr>
          <p:nvPr>
            <p:ph sz="quarter" idx="10"/>
          </p:nvPr>
        </p:nvSpPr>
        <p:spPr>
          <a:prstGeom prst="rect">
            <a:avLst/>
          </a:prstGeom>
          <a:noFill/>
          <a:ln>
            <a:noFill/>
          </a:ln>
          <a:effectLst/>
        </p:spPr>
        <p:style>
          <a:lnRef idx="2">
            <a:schemeClr val="accent3"/>
          </a:lnRef>
          <a:fillRef idx="1">
            <a:schemeClr val="lt1"/>
          </a:fillRef>
          <a:effectRef idx="0">
            <a:schemeClr val="accent3"/>
          </a:effectRef>
          <a:fontRef idx="minor">
            <a:schemeClr val="dk1"/>
          </a:fontRef>
        </p:style>
        <p:txBody>
          <a:bodyPr anchor="t"/>
          <a:lstStyle/>
          <a:p>
            <a:r>
              <a:rPr lang="zh-CN" altLang="en-US" b="1" dirty="0" smtClean="0">
                <a:solidFill>
                  <a:srgbClr val="00B050"/>
                </a:solidFill>
              </a:rPr>
              <a:t>映射的概念</a:t>
            </a:r>
            <a:endParaRPr lang="en-US" altLang="zh-CN" b="1" dirty="0" smtClean="0"/>
          </a:p>
          <a:p>
            <a:r>
              <a:rPr lang="zh-CN" altLang="en-US" dirty="0" smtClean="0"/>
              <a:t>高中时</a:t>
            </a:r>
            <a:r>
              <a:rPr lang="en-US" altLang="zh-CN" dirty="0" smtClean="0"/>
              <a:t>, </a:t>
            </a:r>
            <a:r>
              <a:rPr lang="zh-CN" altLang="en-US" dirty="0" smtClean="0"/>
              <a:t>我们已经知道什么是集合了</a:t>
            </a:r>
            <a:r>
              <a:rPr lang="en-US" altLang="zh-CN" dirty="0" smtClean="0"/>
              <a:t>. </a:t>
            </a:r>
            <a:r>
              <a:rPr lang="zh-CN" altLang="en-US" dirty="0" smtClean="0"/>
              <a:t>在数学中</a:t>
            </a:r>
            <a:r>
              <a:rPr lang="en-US" altLang="zh-CN" dirty="0" smtClean="0"/>
              <a:t>, </a:t>
            </a:r>
            <a:r>
              <a:rPr lang="zh-CN" altLang="en-US" dirty="0" smtClean="0"/>
              <a:t>我们往往关心的不仅是</a:t>
            </a:r>
            <a:r>
              <a:rPr lang="zh-CN" altLang="en-US" dirty="0" smtClean="0">
                <a:solidFill>
                  <a:srgbClr val="FF0000"/>
                </a:solidFill>
              </a:rPr>
              <a:t>单个的对象</a:t>
            </a:r>
            <a:r>
              <a:rPr lang="en-US" altLang="zh-CN" dirty="0" smtClean="0"/>
              <a:t>, </a:t>
            </a:r>
            <a:r>
              <a:rPr lang="zh-CN" altLang="en-US" dirty="0" smtClean="0"/>
              <a:t>更关心</a:t>
            </a:r>
            <a:r>
              <a:rPr lang="zh-CN" altLang="en-US" dirty="0" smtClean="0">
                <a:solidFill>
                  <a:srgbClr val="FF0000"/>
                </a:solidFill>
              </a:rPr>
              <a:t>对象之间的联系</a:t>
            </a:r>
            <a:r>
              <a:rPr lang="en-US" altLang="zh-CN" dirty="0" smtClean="0"/>
              <a:t>. </a:t>
            </a:r>
            <a:r>
              <a:rPr lang="zh-CN" altLang="en-US" dirty="0" smtClean="0"/>
              <a:t>这就引入了映射的概念</a:t>
            </a:r>
            <a:r>
              <a:rPr lang="en-US" altLang="zh-CN" dirty="0" smtClean="0"/>
              <a:t>.</a:t>
            </a:r>
          </a:p>
          <a:p>
            <a:r>
              <a:rPr lang="zh-CN" altLang="en-US" dirty="0" smtClean="0"/>
              <a:t>映射</a:t>
            </a:r>
            <a:r>
              <a:rPr lang="en-US" altLang="zh-CN" dirty="0" smtClean="0"/>
              <a:t>, </a:t>
            </a:r>
            <a:r>
              <a:rPr lang="zh-CN" altLang="en-US" dirty="0" smtClean="0"/>
              <a:t>英文为</a:t>
            </a:r>
            <a:r>
              <a:rPr lang="en-US" altLang="zh-CN" dirty="0" smtClean="0"/>
              <a:t>map, </a:t>
            </a:r>
            <a:r>
              <a:rPr lang="zh-CN" altLang="en-US" dirty="0" smtClean="0"/>
              <a:t>也就是地图</a:t>
            </a:r>
            <a:r>
              <a:rPr lang="en-US" altLang="zh-CN" dirty="0" smtClean="0"/>
              <a:t>: </a:t>
            </a:r>
          </a:p>
        </p:txBody>
      </p:sp>
      <p:grpSp>
        <p:nvGrpSpPr>
          <p:cNvPr id="8" name="组合 7"/>
          <p:cNvGrpSpPr/>
          <p:nvPr/>
        </p:nvGrpSpPr>
        <p:grpSpPr>
          <a:xfrm>
            <a:off x="2999655" y="4005064"/>
            <a:ext cx="6192691" cy="2016224"/>
            <a:chOff x="1055439" y="3212976"/>
            <a:chExt cx="9289034" cy="3024336"/>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9580" r="57993"/>
            <a:stretch/>
          </p:blipFill>
          <p:spPr>
            <a:xfrm>
              <a:off x="7176120" y="3212976"/>
              <a:ext cx="3168353" cy="3024336"/>
            </a:xfrm>
            <a:prstGeom prst="rect">
              <a:avLst/>
            </a:prstGeom>
          </p:spPr>
        </p:pic>
        <p:pic>
          <p:nvPicPr>
            <p:cNvPr id="5" name="图片 4"/>
            <p:cNvPicPr>
              <a:picLocks noChangeAspect="1"/>
            </p:cNvPicPr>
            <p:nvPr/>
          </p:nvPicPr>
          <p:blipFill rotWithShape="1">
            <a:blip r:embed="rId3"/>
            <a:srcRect l="25421" r="11695"/>
            <a:stretch/>
          </p:blipFill>
          <p:spPr>
            <a:xfrm>
              <a:off x="1055439" y="3212976"/>
              <a:ext cx="3384377" cy="3024336"/>
            </a:xfrm>
            <a:prstGeom prst="rect">
              <a:avLst/>
            </a:prstGeom>
          </p:spPr>
        </p:pic>
        <p:sp>
          <p:nvSpPr>
            <p:cNvPr id="6" name="右箭头 5"/>
            <p:cNvSpPr/>
            <p:nvPr/>
          </p:nvSpPr>
          <p:spPr>
            <a:xfrm>
              <a:off x="4439816" y="4401108"/>
              <a:ext cx="2736304"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781853" y="4444386"/>
              <a:ext cx="1836204" cy="553998"/>
            </a:xfrm>
            <a:prstGeom prst="rect">
              <a:avLst/>
            </a:prstGeom>
            <a:noFill/>
          </p:spPr>
          <p:txBody>
            <a:bodyPr wrap="square" rtlCol="0">
              <a:spAutoFit/>
            </a:bodyPr>
            <a:lstStyle/>
            <a:p>
              <a:pPr algn="ctr"/>
              <a:r>
                <a:rPr lang="zh-CN" altLang="en-US" dirty="0" smtClean="0">
                  <a:solidFill>
                    <a:schemeClr val="bg1"/>
                  </a:solidFill>
                  <a:latin typeface="+mn-ea"/>
                  <a:ea typeface="+mn-ea"/>
                </a:rPr>
                <a:t>一个映射</a:t>
              </a:r>
              <a:endParaRPr lang="zh-CN" altLang="en-US" dirty="0">
                <a:solidFill>
                  <a:schemeClr val="bg1"/>
                </a:solidFill>
                <a:latin typeface="+mn-ea"/>
                <a:ea typeface="+mn-ea"/>
              </a:endParaRPr>
            </a:p>
          </p:txBody>
        </p:sp>
      </p:grpSp>
    </p:spTree>
    <p:extLst>
      <p:ext uri="{BB962C8B-B14F-4D97-AF65-F5344CB8AC3E}">
        <p14:creationId xmlns:p14="http://schemas.microsoft.com/office/powerpoint/2010/main" val="22722537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sz="quarter" idx="10"/>
              </p:nvPr>
            </p:nvSpPr>
            <p:spPr/>
            <p:txBody>
              <a:bodyPr>
                <a:noAutofit/>
              </a:bodyPr>
              <a:lstStyle/>
              <a:p>
                <a:r>
                  <a:rPr lang="zh-CN" altLang="en-US" dirty="0">
                    <a:solidFill>
                      <a:srgbClr val="0000FF"/>
                    </a:solidFill>
                  </a:rPr>
                  <a:t>例 </a:t>
                </a:r>
                <a:r>
                  <a:rPr lang="zh-CN" altLang="en-US" dirty="0"/>
                  <a:t>函数 </a:t>
                </a:r>
                <a14:m>
                  <m:oMath xmlns:m="http://schemas.openxmlformats.org/officeDocument/2006/math">
                    <m:r>
                      <a:rPr lang="en-US" altLang="zh-CN" i="1" dirty="0">
                        <a:latin typeface="Cambria Math" panose="02040503050406030204" pitchFamily="18" charset="0"/>
                      </a:rPr>
                      <m:t>𝑦</m:t>
                    </m:r>
                    <m:r>
                      <a:rPr lang="zh-CN" altLang="en-US" i="1" dirty="0">
                        <a:latin typeface="Cambria Math" panose="02040503050406030204" pitchFamily="18" charset="0"/>
                      </a:rPr>
                      <m:t>＝</m:t>
                    </m:r>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oMath>
                </a14:m>
                <a:r>
                  <a:rPr lang="zh-CN" altLang="en-US" dirty="0"/>
                  <a:t> 的图像关于点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2,−3</m:t>
                        </m:r>
                      </m:e>
                    </m:d>
                  </m:oMath>
                </a14:m>
                <a:r>
                  <a:rPr lang="zh-CN" altLang="en-US" dirty="0"/>
                  <a:t> 中心对称得到的图像 </a:t>
                </a:r>
                <a14:m>
                  <m:oMath xmlns:m="http://schemas.openxmlformats.org/officeDocument/2006/math">
                    <m:r>
                      <a:rPr lang="en-US" altLang="zh-CN" i="1">
                        <a:latin typeface="Cambria Math" panose="02040503050406030204" pitchFamily="18" charset="0"/>
                      </a:rPr>
                      <m:t>𝐶</m:t>
                    </m:r>
                  </m:oMath>
                </a14:m>
                <a:r>
                  <a:rPr lang="zh-CN" altLang="en-US" dirty="0"/>
                  <a:t> 满足什么方程</a:t>
                </a:r>
                <a:r>
                  <a:rPr lang="en-US" altLang="zh-CN" dirty="0"/>
                  <a:t>? </a:t>
                </a:r>
                <a:r>
                  <a:rPr lang="zh-CN" altLang="en-US" dirty="0"/>
                  <a:t>它是一个函数图像吗</a:t>
                </a:r>
                <a:r>
                  <a:rPr lang="en-US" altLang="zh-CN" dirty="0"/>
                  <a:t>?</a:t>
                </a:r>
              </a:p>
              <a:p>
                <a:r>
                  <a:rPr lang="zh-CN" altLang="en-US" dirty="0">
                    <a:solidFill>
                      <a:srgbClr val="0000FF"/>
                    </a:solidFill>
                  </a:rPr>
                  <a:t>解 </a:t>
                </a:r>
                <a:r>
                  <a:rPr lang="zh-CN" altLang="en-US" dirty="0"/>
                  <a:t>设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e>
                    </m:d>
                    <m:r>
                      <a:rPr lang="en-US" altLang="zh-CN" i="1">
                        <a:latin typeface="Cambria Math" panose="02040503050406030204" pitchFamily="18" charset="0"/>
                      </a:rPr>
                      <m:t>∈</m:t>
                    </m:r>
                    <m:r>
                      <a:rPr lang="en-US" altLang="zh-CN" i="1">
                        <a:latin typeface="Cambria Math" panose="02040503050406030204" pitchFamily="18" charset="0"/>
                      </a:rPr>
                      <m:t>𝐶</m:t>
                    </m:r>
                  </m:oMath>
                </a14:m>
                <a:r>
                  <a:rPr lang="en-US" altLang="zh-CN" dirty="0"/>
                  <a:t>, </a:t>
                </a:r>
                <a:r>
                  <a:rPr lang="zh-CN" altLang="en-US" dirty="0"/>
                  <a:t>则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e>
                    </m:d>
                  </m:oMath>
                </a14:m>
                <a:r>
                  <a:rPr lang="zh-CN" altLang="en-US" dirty="0"/>
                  <a:t> 关于点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2,−3</m:t>
                        </m:r>
                      </m:e>
                    </m:d>
                  </m:oMath>
                </a14:m>
                <a:r>
                  <a:rPr lang="zh-CN" altLang="en-US" dirty="0"/>
                  <a:t> 中心对称的点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4−</m:t>
                        </m:r>
                        <m:r>
                          <a:rPr lang="en-US" altLang="zh-CN" i="1">
                            <a:latin typeface="Cambria Math" panose="02040503050406030204" pitchFamily="18" charset="0"/>
                          </a:rPr>
                          <m:t>𝑎</m:t>
                        </m:r>
                        <m:r>
                          <a:rPr lang="en-US" altLang="zh-CN" i="1">
                            <a:latin typeface="Cambria Math" panose="02040503050406030204" pitchFamily="18" charset="0"/>
                          </a:rPr>
                          <m:t>,−6−</m:t>
                        </m:r>
                        <m:r>
                          <a:rPr lang="en-US" altLang="zh-CN" i="1">
                            <a:latin typeface="Cambria Math" panose="02040503050406030204" pitchFamily="18" charset="0"/>
                          </a:rPr>
                          <m:t>𝑏</m:t>
                        </m:r>
                      </m:e>
                    </m:d>
                  </m:oMath>
                </a14:m>
                <a:r>
                  <a:rPr lang="zh-CN" altLang="en-US" dirty="0"/>
                  <a:t> 落在函数 </a:t>
                </a:r>
                <a14:m>
                  <m:oMath xmlns:m="http://schemas.openxmlformats.org/officeDocument/2006/math">
                    <m:r>
                      <a:rPr lang="en-US" altLang="zh-CN" i="1" dirty="0">
                        <a:latin typeface="Cambria Math" panose="02040503050406030204" pitchFamily="18" charset="0"/>
                      </a:rPr>
                      <m:t>𝑦</m:t>
                    </m:r>
                    <m:r>
                      <a:rPr lang="zh-CN" altLang="en-US" i="1" dirty="0">
                        <a:latin typeface="Cambria Math" panose="02040503050406030204" pitchFamily="18" charset="0"/>
                      </a:rPr>
                      <m:t>＝</m:t>
                    </m:r>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oMath>
                </a14:m>
                <a:r>
                  <a:rPr lang="zh-CN" altLang="en-US" dirty="0"/>
                  <a:t> 的图像上</a:t>
                </a:r>
                <a:r>
                  <a:rPr lang="en-US" altLang="zh-CN" dirty="0"/>
                  <a:t>.</a:t>
                </a:r>
              </a:p>
              <a:p>
                <a:r>
                  <a:rPr lang="zh-CN" altLang="en-US" dirty="0"/>
                  <a:t>因此 </a:t>
                </a:r>
                <a14:m>
                  <m:oMath xmlns:m="http://schemas.openxmlformats.org/officeDocument/2006/math">
                    <m:r>
                      <a:rPr lang="en-US" altLang="zh-CN">
                        <a:latin typeface="Cambria Math" panose="02040503050406030204" pitchFamily="18" charset="0"/>
                      </a:rPr>
                      <m:t>−6−</m:t>
                    </m:r>
                    <m:r>
                      <a:rPr lang="en-US" altLang="zh-CN" i="1">
                        <a:latin typeface="Cambria Math" panose="02040503050406030204" pitchFamily="18" charset="0"/>
                      </a:rPr>
                      <m:t>𝑏</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4−</m:t>
                        </m:r>
                        <m:r>
                          <a:rPr lang="en-US" altLang="zh-CN" i="1">
                            <a:latin typeface="Cambria Math" panose="02040503050406030204" pitchFamily="18" charset="0"/>
                          </a:rPr>
                          <m:t>𝑎</m:t>
                        </m:r>
                      </m:e>
                    </m:d>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4−</m:t>
                        </m:r>
                        <m:r>
                          <a:rPr lang="en-US" altLang="zh-CN" i="1">
                            <a:latin typeface="Cambria Math" panose="02040503050406030204" pitchFamily="18" charset="0"/>
                          </a:rPr>
                          <m:t>𝑎</m:t>
                        </m:r>
                      </m:e>
                    </m:d>
                    <m:r>
                      <a:rPr lang="en-US" altLang="zh-CN" i="1">
                        <a:latin typeface="Cambria Math" panose="02040503050406030204" pitchFamily="18" charset="0"/>
                      </a:rPr>
                      <m:t>−6</m:t>
                    </m:r>
                  </m:oMath>
                </a14:m>
                <a:r>
                  <a:rPr lang="en-US" altLang="zh-CN" dirty="0"/>
                  <a:t>, </a:t>
                </a:r>
                <a:r>
                  <a:rPr lang="zh-CN" altLang="en-US" dirty="0"/>
                  <a:t>即 </a:t>
                </a:r>
                <a14:m>
                  <m:oMath xmlns:m="http://schemas.openxmlformats.org/officeDocument/2006/math">
                    <m:r>
                      <a:rPr lang="en-US" altLang="zh-CN" i="1">
                        <a:latin typeface="Cambria Math" panose="02040503050406030204" pitchFamily="18" charset="0"/>
                      </a:rPr>
                      <m:t>𝐶</m:t>
                    </m:r>
                  </m:oMath>
                </a14:m>
                <a:r>
                  <a:rPr lang="en-US" altLang="zh-CN" dirty="0"/>
                  <a:t> </a:t>
                </a:r>
                <a:r>
                  <a:rPr lang="zh-CN" altLang="en-US" dirty="0"/>
                  <a:t>是函数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4−</m:t>
                        </m:r>
                        <m:r>
                          <a:rPr lang="en-US" altLang="zh-CN" i="1">
                            <a:latin typeface="Cambria Math" panose="02040503050406030204" pitchFamily="18" charset="0"/>
                          </a:rPr>
                          <m:t>𝑥</m:t>
                        </m:r>
                      </m:e>
                    </m:d>
                    <m:r>
                      <a:rPr lang="en-US" altLang="zh-CN" i="1">
                        <a:latin typeface="Cambria Math" panose="02040503050406030204" pitchFamily="18" charset="0"/>
                      </a:rPr>
                      <m:t>−6</m:t>
                    </m:r>
                  </m:oMath>
                </a14:m>
                <a:r>
                  <a:rPr lang="en-US" altLang="zh-CN" dirty="0"/>
                  <a:t> </a:t>
                </a:r>
                <a:r>
                  <a:rPr lang="zh-CN" altLang="en-US" dirty="0"/>
                  <a:t>的图像</a:t>
                </a:r>
                <a:r>
                  <a:rPr lang="en-US" altLang="zh-CN" dirty="0"/>
                  <a:t>.</a:t>
                </a:r>
                <a:endParaRPr lang="zh-CN" altLang="en-US" dirty="0">
                  <a:latin typeface="+mn-ea"/>
                </a:endParaRPr>
              </a:p>
              <a:p>
                <a:r>
                  <a:rPr lang="zh-CN" altLang="en-US" dirty="0" smtClean="0"/>
                  <a:t>当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𝐹</m:t>
                        </m:r>
                      </m:sub>
                    </m:sSub>
                  </m:oMath>
                </a14:m>
                <a:r>
                  <a:rPr lang="en-US" altLang="zh-CN" dirty="0" smtClean="0"/>
                  <a:t> </a:t>
                </a:r>
                <a:r>
                  <a:rPr lang="zh-CN" altLang="en-US" dirty="0" smtClean="0"/>
                  <a:t>时</a:t>
                </a:r>
                <a:r>
                  <a:rPr lang="en-US" altLang="zh-CN" dirty="0"/>
                  <a:t>, </a:t>
                </a:r>
                <a14:m>
                  <m:oMath xmlns:m="http://schemas.openxmlformats.org/officeDocument/2006/math">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r>
                      <a:rPr lang="en-US" altLang="zh-CN" b="0" i="1" smtClean="0">
                        <a:latin typeface="Cambria Math" panose="02040503050406030204" pitchFamily="18" charset="0"/>
                      </a:rPr>
                      <m:t>=0</m:t>
                    </m:r>
                  </m:oMath>
                </a14:m>
                <a:r>
                  <a:rPr lang="en-US" altLang="zh-CN" dirty="0" smtClean="0"/>
                  <a:t>, </a:t>
                </a:r>
                <a:r>
                  <a:rPr lang="zh-CN" altLang="en-US" dirty="0" smtClean="0"/>
                  <a:t>因此 </a:t>
                </a:r>
                <a14:m>
                  <m:oMath xmlns:m="http://schemas.openxmlformats.org/officeDocument/2006/math">
                    <m:r>
                      <a:rPr lang="en-US" altLang="zh-CN" b="0" i="1" smtClean="0">
                        <a:latin typeface="Cambria Math" panose="02040503050406030204" pitchFamily="18" charset="0"/>
                      </a:rPr>
                      <m:t>𝐹</m:t>
                    </m:r>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r>
                      <a:rPr lang="en-US" altLang="zh-CN" b="0" i="1" smtClean="0">
                        <a:latin typeface="Cambria Math" panose="02040503050406030204" pitchFamily="18" charset="0"/>
                      </a:rPr>
                      <m:t>=0</m:t>
                    </m:r>
                  </m:oMath>
                </a14:m>
                <a:r>
                  <a:rPr lang="en-US" altLang="zh-CN" dirty="0" smtClean="0"/>
                  <a:t>, </a:t>
                </a:r>
                <a:r>
                  <a:rPr lang="zh-CN" altLang="en-US" dirty="0" smtClean="0"/>
                  <a:t>点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sub>
                    </m:sSub>
                  </m:oMath>
                </a14:m>
                <a:r>
                  <a:rPr lang="en-US" altLang="zh-CN" dirty="0" smtClean="0"/>
                  <a:t>.</a:t>
                </a:r>
              </a:p>
              <a:p>
                <a:r>
                  <a:rPr lang="zh-CN" altLang="en-US" dirty="0" smtClean="0"/>
                  <a:t>故 </a:t>
                </a:r>
                <a14:m>
                  <m:oMath xmlns:m="http://schemas.openxmlformats.org/officeDocument/2006/math">
                    <m:r>
                      <a:rPr lang="en-US" altLang="zh-CN" i="1">
                        <a:latin typeface="Cambria Math" panose="02040503050406030204" pitchFamily="18" charset="0"/>
                      </a:rPr>
                      <m:t>𝐹</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=0</m:t>
                    </m:r>
                  </m:oMath>
                </a14:m>
                <a:r>
                  <a:rPr lang="zh-CN" altLang="en-US" dirty="0" smtClean="0"/>
                  <a:t> 的</a:t>
                </a:r>
                <a:r>
                  <a:rPr lang="zh-CN" altLang="en-US" dirty="0"/>
                  <a:t>图像为</a:t>
                </a:r>
                <a:r>
                  <a:rPr lang="zh-CN" altLang="en-US" dirty="0" smtClean="0"/>
                  <a:t> </a:t>
                </a:r>
                <a14:m>
                  <m:oMath xmlns:m="http://schemas.openxmlformats.org/officeDocument/2006/math">
                    <m:r>
                      <a:rPr lang="en-US" altLang="zh-CN" i="1">
                        <a:latin typeface="Cambria Math" panose="02040503050406030204" pitchFamily="18" charset="0"/>
                      </a:rPr>
                      <m:t>𝐹</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=0</m:t>
                    </m:r>
                  </m:oMath>
                </a14:m>
                <a:r>
                  <a:rPr lang="zh-CN" altLang="en-US" dirty="0" smtClean="0"/>
                  <a:t> 的</a:t>
                </a:r>
                <a:r>
                  <a:rPr lang="zh-CN" altLang="en-US" dirty="0"/>
                  <a:t>图像向右移动距离 </a:t>
                </a:r>
                <a14:m>
                  <m:oMath xmlns:m="http://schemas.openxmlformats.org/officeDocument/2006/math">
                    <m:r>
                      <a:rPr lang="en-US" altLang="zh-CN" i="1">
                        <a:latin typeface="Cambria Math" panose="02040503050406030204" pitchFamily="18" charset="0"/>
                      </a:rPr>
                      <m:t>𝑢</m:t>
                    </m:r>
                  </m:oMath>
                </a14:m>
                <a:r>
                  <a:rPr lang="en-US" altLang="zh-CN" dirty="0" smtClean="0"/>
                  <a:t>. </a:t>
                </a:r>
                <a:r>
                  <a:rPr lang="zh-CN" altLang="en-US" dirty="0" smtClean="0"/>
                  <a:t>类似地</a:t>
                </a:r>
                <a:r>
                  <a:rPr lang="en-US" altLang="zh-CN" dirty="0" smtClean="0"/>
                  <a:t>:</a:t>
                </a:r>
                <a:endParaRPr lang="zh-CN" altLang="en-US" dirty="0">
                  <a:latin typeface="+mn-ea"/>
                </a:endParaRPr>
              </a:p>
            </p:txBody>
          </p:sp>
        </mc:Choice>
        <mc:Fallback xmlns="">
          <p:sp>
            <p:nvSpPr>
              <p:cNvPr id="2" name="文本占位符 1"/>
              <p:cNvSpPr>
                <a:spLocks noGrp="1" noRot="1" noChangeAspect="1" noMove="1" noResize="1" noEditPoints="1" noAdjustHandles="1" noChangeArrowheads="1" noChangeShapeType="1" noTextEdit="1"/>
              </p:cNvSpPr>
              <p:nvPr>
                <p:ph type="body" sz="quarter" idx="10"/>
              </p:nvPr>
            </p:nvSpPr>
            <p:spPr>
              <a:blipFill>
                <a:blip r:embed="rId2"/>
                <a:stretch>
                  <a:fillRect l="-734" r="-169" b="-23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597045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sz="quarter" idx="10"/>
              </p:nvPr>
            </p:nvSpPr>
            <p:spPr>
              <a:noFill/>
            </p:spPr>
            <p:txBody>
              <a:bodyPr>
                <a:normAutofit lnSpcReduction="10000"/>
              </a:bodyPr>
              <a:lstStyle/>
              <a:p>
                <a:r>
                  <a:rPr lang="zh-CN" altLang="en-US" dirty="0" smtClean="0">
                    <a:solidFill>
                      <a:srgbClr val="0000FF"/>
                    </a:solidFill>
                  </a:rPr>
                  <a:t>结论</a:t>
                </a:r>
                <a:r>
                  <a:rPr lang="en-US" altLang="zh-CN" dirty="0" smtClean="0">
                    <a:solidFill>
                      <a:srgbClr val="0000FF"/>
                    </a:solidFill>
                  </a:rPr>
                  <a:t>*</a:t>
                </a:r>
                <a:r>
                  <a:rPr lang="zh-CN" altLang="en-US" dirty="0" smtClean="0"/>
                  <a:t> </a:t>
                </a:r>
                <a:r>
                  <a:rPr lang="en-US" altLang="zh-CN" dirty="0"/>
                  <a:t>(1) </a:t>
                </a:r>
                <a14:m>
                  <m:oMath xmlns:m="http://schemas.openxmlformats.org/officeDocument/2006/math">
                    <m:r>
                      <a:rPr lang="en-US" altLang="zh-CN" i="1">
                        <a:latin typeface="Cambria Math" panose="02040503050406030204" pitchFamily="18" charset="0"/>
                      </a:rPr>
                      <m:t>𝐹</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𝑦</m:t>
                        </m:r>
                      </m:e>
                    </m:d>
                    <m:r>
                      <a:rPr lang="en-US" altLang="zh-CN" i="1">
                        <a:latin typeface="Cambria Math" panose="02040503050406030204" pitchFamily="18" charset="0"/>
                      </a:rPr>
                      <m:t>=0</m:t>
                    </m:r>
                  </m:oMath>
                </a14:m>
                <a:r>
                  <a:rPr lang="zh-CN" altLang="en-US" dirty="0">
                    <a:latin typeface="+mn-ea"/>
                  </a:rPr>
                  <a:t> 的图像为 </a:t>
                </a:r>
                <a14:m>
                  <m:oMath xmlns:m="http://schemas.openxmlformats.org/officeDocument/2006/math">
                    <m:r>
                      <a:rPr lang="en-US" altLang="zh-CN" i="1">
                        <a:latin typeface="Cambria Math" panose="02040503050406030204" pitchFamily="18" charset="0"/>
                      </a:rPr>
                      <m:t>𝐹</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r>
                      <a:rPr lang="en-US" altLang="zh-CN" i="1">
                        <a:latin typeface="Cambria Math" panose="02040503050406030204" pitchFamily="18" charset="0"/>
                      </a:rPr>
                      <m:t>=0</m:t>
                    </m:r>
                  </m:oMath>
                </a14:m>
                <a:r>
                  <a:rPr lang="zh-CN" altLang="en-US" dirty="0">
                    <a:latin typeface="+mn-ea"/>
                  </a:rPr>
                  <a:t> 的图像向右移动距离 </a:t>
                </a:r>
                <a14:m>
                  <m:oMath xmlns:m="http://schemas.openxmlformats.org/officeDocument/2006/math">
                    <m:r>
                      <a:rPr lang="en-US" altLang="zh-CN" i="1">
                        <a:latin typeface="Cambria Math" panose="02040503050406030204" pitchFamily="18" charset="0"/>
                      </a:rPr>
                      <m:t>𝑢</m:t>
                    </m:r>
                  </m:oMath>
                </a14:m>
                <a:r>
                  <a:rPr lang="en-US" altLang="zh-CN" dirty="0">
                    <a:latin typeface="+mn-ea"/>
                  </a:rPr>
                  <a:t>.</a:t>
                </a:r>
              </a:p>
              <a:p>
                <a:r>
                  <a:rPr lang="en-US" altLang="zh-CN" dirty="0"/>
                  <a:t>(2) </a:t>
                </a:r>
                <a14:m>
                  <m:oMath xmlns:m="http://schemas.openxmlformats.org/officeDocument/2006/math">
                    <m:r>
                      <a:rPr lang="en-US" altLang="zh-CN" i="1">
                        <a:latin typeface="Cambria Math" panose="02040503050406030204" pitchFamily="18" charset="0"/>
                      </a:rPr>
                      <m:t>𝐹</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𝑢</m:t>
                        </m:r>
                      </m:e>
                    </m:d>
                    <m:r>
                      <a:rPr lang="en-US" altLang="zh-CN" i="1">
                        <a:latin typeface="Cambria Math" panose="02040503050406030204" pitchFamily="18" charset="0"/>
                      </a:rPr>
                      <m:t>=0</m:t>
                    </m:r>
                  </m:oMath>
                </a14:m>
                <a:r>
                  <a:rPr lang="zh-CN" altLang="en-US" dirty="0">
                    <a:latin typeface="+mn-ea"/>
                  </a:rPr>
                  <a:t> 的图像为 </a:t>
                </a:r>
                <a14:m>
                  <m:oMath xmlns:m="http://schemas.openxmlformats.org/officeDocument/2006/math">
                    <m:r>
                      <a:rPr lang="en-US" altLang="zh-CN" i="1">
                        <a:latin typeface="Cambria Math" panose="02040503050406030204" pitchFamily="18" charset="0"/>
                      </a:rPr>
                      <m:t>𝐹</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r>
                      <a:rPr lang="en-US" altLang="zh-CN" i="1">
                        <a:latin typeface="Cambria Math" panose="02040503050406030204" pitchFamily="18" charset="0"/>
                      </a:rPr>
                      <m:t>=0</m:t>
                    </m:r>
                  </m:oMath>
                </a14:m>
                <a:r>
                  <a:rPr lang="zh-CN" altLang="en-US" dirty="0">
                    <a:latin typeface="+mn-ea"/>
                  </a:rPr>
                  <a:t> 的图像向上移动距离 </a:t>
                </a:r>
                <a14:m>
                  <m:oMath xmlns:m="http://schemas.openxmlformats.org/officeDocument/2006/math">
                    <m:r>
                      <a:rPr lang="en-US" altLang="zh-CN" i="1">
                        <a:latin typeface="Cambria Math" panose="02040503050406030204" pitchFamily="18" charset="0"/>
                      </a:rPr>
                      <m:t>𝑢</m:t>
                    </m:r>
                  </m:oMath>
                </a14:m>
                <a:r>
                  <a:rPr lang="en-US" altLang="zh-CN" dirty="0">
                    <a:latin typeface="+mn-ea"/>
                  </a:rPr>
                  <a:t>.</a:t>
                </a:r>
              </a:p>
              <a:p>
                <a:r>
                  <a:rPr lang="en-US" altLang="zh-CN" dirty="0"/>
                  <a:t>(3) </a:t>
                </a:r>
                <a14:m>
                  <m:oMath xmlns:m="http://schemas.openxmlformats.org/officeDocument/2006/math">
                    <m:r>
                      <a:rPr lang="en-US" altLang="zh-CN" i="1">
                        <a:latin typeface="Cambria Math" panose="02040503050406030204" pitchFamily="18" charset="0"/>
                      </a:rPr>
                      <m:t>𝐹</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𝑥</m:t>
                            </m:r>
                          </m:num>
                          <m:den>
                            <m:r>
                              <a:rPr lang="en-US" altLang="zh-CN" i="1">
                                <a:latin typeface="Cambria Math" panose="02040503050406030204" pitchFamily="18" charset="0"/>
                              </a:rPr>
                              <m:t>𝑢</m:t>
                            </m:r>
                          </m:den>
                        </m:f>
                        <m:r>
                          <a:rPr lang="en-US" altLang="zh-CN" i="1">
                            <a:latin typeface="Cambria Math" panose="02040503050406030204" pitchFamily="18" charset="0"/>
                          </a:rPr>
                          <m:t>,</m:t>
                        </m:r>
                        <m:r>
                          <a:rPr lang="en-US" altLang="zh-CN" i="1">
                            <a:latin typeface="Cambria Math" panose="02040503050406030204" pitchFamily="18" charset="0"/>
                          </a:rPr>
                          <m:t>𝑦</m:t>
                        </m:r>
                      </m:e>
                    </m:d>
                    <m:r>
                      <a:rPr lang="en-US" altLang="zh-CN" i="1">
                        <a:latin typeface="Cambria Math" panose="02040503050406030204" pitchFamily="18" charset="0"/>
                      </a:rPr>
                      <m:t>=0</m:t>
                    </m:r>
                  </m:oMath>
                </a14:m>
                <a:r>
                  <a:rPr lang="zh-CN" altLang="en-US" dirty="0">
                    <a:latin typeface="+mn-ea"/>
                  </a:rPr>
                  <a:t> 的图像为 </a:t>
                </a:r>
                <a14:m>
                  <m:oMath xmlns:m="http://schemas.openxmlformats.org/officeDocument/2006/math">
                    <m:r>
                      <a:rPr lang="en-US" altLang="zh-CN" i="1">
                        <a:latin typeface="Cambria Math" panose="02040503050406030204" pitchFamily="18" charset="0"/>
                      </a:rPr>
                      <m:t>𝐹</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r>
                      <a:rPr lang="en-US" altLang="zh-CN" i="1">
                        <a:latin typeface="Cambria Math" panose="02040503050406030204" pitchFamily="18" charset="0"/>
                      </a:rPr>
                      <m:t>=0</m:t>
                    </m:r>
                  </m:oMath>
                </a14:m>
                <a:r>
                  <a:rPr lang="zh-CN" altLang="en-US" dirty="0">
                    <a:latin typeface="+mn-ea"/>
                  </a:rPr>
                  <a:t> 的图像沿 </a:t>
                </a:r>
                <a14:m>
                  <m:oMath xmlns:m="http://schemas.openxmlformats.org/officeDocument/2006/math">
                    <m:r>
                      <a:rPr lang="en-US" altLang="zh-CN" i="1">
                        <a:latin typeface="Cambria Math" panose="02040503050406030204" pitchFamily="18" charset="0"/>
                      </a:rPr>
                      <m:t>𝑥</m:t>
                    </m:r>
                  </m:oMath>
                </a14:m>
                <a:r>
                  <a:rPr lang="zh-CN" altLang="en-US" dirty="0">
                    <a:latin typeface="+mn-ea"/>
                  </a:rPr>
                  <a:t> 轴放缩 </a:t>
                </a:r>
                <a14:m>
                  <m:oMath xmlns:m="http://schemas.openxmlformats.org/officeDocument/2006/math">
                    <m:r>
                      <a:rPr lang="en-US" altLang="zh-CN" i="1">
                        <a:latin typeface="Cambria Math" panose="02040503050406030204" pitchFamily="18" charset="0"/>
                      </a:rPr>
                      <m:t>𝑢</m:t>
                    </m:r>
                  </m:oMath>
                </a14:m>
                <a:r>
                  <a:rPr lang="zh-CN" altLang="en-US" dirty="0">
                    <a:latin typeface="+mn-ea"/>
                  </a:rPr>
                  <a:t> 倍</a:t>
                </a:r>
                <a:r>
                  <a:rPr lang="en-US" altLang="zh-CN" dirty="0">
                    <a:latin typeface="+mn-ea"/>
                  </a:rPr>
                  <a:t>.</a:t>
                </a:r>
              </a:p>
              <a:p>
                <a:r>
                  <a:rPr lang="en-US" altLang="zh-CN" dirty="0"/>
                  <a:t>(4) </a:t>
                </a:r>
                <a14:m>
                  <m:oMath xmlns:m="http://schemas.openxmlformats.org/officeDocument/2006/math">
                    <m:r>
                      <a:rPr lang="en-US" altLang="zh-CN" i="1">
                        <a:latin typeface="Cambria Math" panose="02040503050406030204" pitchFamily="18" charset="0"/>
                      </a:rPr>
                      <m:t>𝐹</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𝑦</m:t>
                            </m:r>
                          </m:num>
                          <m:den>
                            <m:r>
                              <a:rPr lang="en-US" altLang="zh-CN" i="1">
                                <a:latin typeface="Cambria Math" panose="02040503050406030204" pitchFamily="18" charset="0"/>
                              </a:rPr>
                              <m:t>𝑢</m:t>
                            </m:r>
                          </m:den>
                        </m:f>
                      </m:e>
                    </m:d>
                    <m:r>
                      <a:rPr lang="en-US" altLang="zh-CN" i="1">
                        <a:latin typeface="Cambria Math" panose="02040503050406030204" pitchFamily="18" charset="0"/>
                      </a:rPr>
                      <m:t>=0</m:t>
                    </m:r>
                  </m:oMath>
                </a14:m>
                <a:r>
                  <a:rPr lang="zh-CN" altLang="en-US" dirty="0">
                    <a:latin typeface="+mn-ea"/>
                  </a:rPr>
                  <a:t> 的图像为 </a:t>
                </a:r>
                <a14:m>
                  <m:oMath xmlns:m="http://schemas.openxmlformats.org/officeDocument/2006/math">
                    <m:r>
                      <a:rPr lang="en-US" altLang="zh-CN" i="1">
                        <a:latin typeface="Cambria Math" panose="02040503050406030204" pitchFamily="18" charset="0"/>
                      </a:rPr>
                      <m:t>𝐹</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r>
                      <a:rPr lang="en-US" altLang="zh-CN" i="1">
                        <a:latin typeface="Cambria Math" panose="02040503050406030204" pitchFamily="18" charset="0"/>
                      </a:rPr>
                      <m:t>=0</m:t>
                    </m:r>
                  </m:oMath>
                </a14:m>
                <a:r>
                  <a:rPr lang="zh-CN" altLang="en-US" dirty="0">
                    <a:latin typeface="+mn-ea"/>
                  </a:rPr>
                  <a:t> 的图像沿 </a:t>
                </a:r>
                <a14:m>
                  <m:oMath xmlns:m="http://schemas.openxmlformats.org/officeDocument/2006/math">
                    <m:r>
                      <a:rPr lang="en-US" altLang="zh-CN" i="1">
                        <a:latin typeface="Cambria Math" panose="02040503050406030204" pitchFamily="18" charset="0"/>
                      </a:rPr>
                      <m:t>𝑦</m:t>
                    </m:r>
                  </m:oMath>
                </a14:m>
                <a:r>
                  <a:rPr lang="zh-CN" altLang="en-US" dirty="0">
                    <a:latin typeface="+mn-ea"/>
                  </a:rPr>
                  <a:t> 轴放缩 </a:t>
                </a:r>
                <a14:m>
                  <m:oMath xmlns:m="http://schemas.openxmlformats.org/officeDocument/2006/math">
                    <m:r>
                      <a:rPr lang="en-US" altLang="zh-CN" i="1">
                        <a:latin typeface="Cambria Math" panose="02040503050406030204" pitchFamily="18" charset="0"/>
                      </a:rPr>
                      <m:t>𝑢</m:t>
                    </m:r>
                  </m:oMath>
                </a14:m>
                <a:r>
                  <a:rPr lang="zh-CN" altLang="en-US" dirty="0">
                    <a:latin typeface="+mn-ea"/>
                  </a:rPr>
                  <a:t> 倍</a:t>
                </a:r>
                <a:r>
                  <a:rPr lang="en-US" altLang="zh-CN" dirty="0">
                    <a:latin typeface="+mn-ea"/>
                  </a:rPr>
                  <a:t>.</a:t>
                </a:r>
                <a:endParaRPr lang="zh-CN" altLang="en-US" dirty="0">
                  <a:latin typeface="+mn-ea"/>
                </a:endParaRPr>
              </a:p>
              <a:p>
                <a:r>
                  <a:rPr lang="en-US" altLang="zh-CN" dirty="0" smtClean="0"/>
                  <a:t>(5) </a:t>
                </a:r>
                <a14:m>
                  <m:oMath xmlns:m="http://schemas.openxmlformats.org/officeDocument/2006/math">
                    <m:r>
                      <a:rPr lang="en-US" altLang="zh-CN" i="1" smtClean="0">
                        <a:latin typeface="Cambria Math" panose="02040503050406030204" pitchFamily="18" charset="0"/>
                        <a:ea typeface="+mn-ea"/>
                      </a:rPr>
                      <m:t>𝐹</m:t>
                    </m:r>
                    <m:d>
                      <m:dPr>
                        <m:ctrlPr>
                          <a:rPr lang="en-US" altLang="zh-CN" i="1">
                            <a:latin typeface="Cambria Math" panose="02040503050406030204" pitchFamily="18" charset="0"/>
                            <a:ea typeface="+mn-ea"/>
                          </a:rPr>
                        </m:ctrlPr>
                      </m:dPr>
                      <m:e>
                        <m:r>
                          <a:rPr lang="en-US" altLang="zh-CN" i="1">
                            <a:latin typeface="Cambria Math" panose="02040503050406030204" pitchFamily="18" charset="0"/>
                            <a:ea typeface="+mn-ea"/>
                          </a:rPr>
                          <m:t>−</m:t>
                        </m:r>
                        <m:r>
                          <a:rPr lang="en-US" altLang="zh-CN" i="1">
                            <a:latin typeface="Cambria Math" panose="02040503050406030204" pitchFamily="18" charset="0"/>
                            <a:ea typeface="+mn-ea"/>
                          </a:rPr>
                          <m:t>𝑥</m:t>
                        </m:r>
                        <m:r>
                          <a:rPr lang="en-US" altLang="zh-CN" i="1">
                            <a:latin typeface="Cambria Math" panose="02040503050406030204" pitchFamily="18" charset="0"/>
                            <a:ea typeface="+mn-ea"/>
                          </a:rPr>
                          <m:t>,</m:t>
                        </m:r>
                        <m:r>
                          <a:rPr lang="en-US" altLang="zh-CN" i="1">
                            <a:latin typeface="Cambria Math" panose="02040503050406030204" pitchFamily="18" charset="0"/>
                            <a:ea typeface="+mn-ea"/>
                          </a:rPr>
                          <m:t>𝑦</m:t>
                        </m:r>
                      </m:e>
                    </m:d>
                    <m:r>
                      <a:rPr lang="en-US" altLang="zh-CN" b="0" i="1" smtClean="0">
                        <a:latin typeface="Cambria Math" panose="02040503050406030204" pitchFamily="18" charset="0"/>
                        <a:ea typeface="+mn-ea"/>
                      </a:rPr>
                      <m:t>=0</m:t>
                    </m:r>
                  </m:oMath>
                </a14:m>
                <a:r>
                  <a:rPr lang="zh-CN" altLang="en-US" dirty="0">
                    <a:latin typeface="+mn-ea"/>
                    <a:ea typeface="+mn-ea"/>
                  </a:rPr>
                  <a:t> 的图像与 </a:t>
                </a:r>
                <a14:m>
                  <m:oMath xmlns:m="http://schemas.openxmlformats.org/officeDocument/2006/math">
                    <m:r>
                      <a:rPr lang="en-US" altLang="zh-CN" i="1">
                        <a:latin typeface="Cambria Math" panose="02040503050406030204" pitchFamily="18" charset="0"/>
                        <a:ea typeface="+mn-ea"/>
                      </a:rPr>
                      <m:t>𝐹</m:t>
                    </m:r>
                    <m:d>
                      <m:dPr>
                        <m:ctrlPr>
                          <a:rPr lang="en-US" altLang="zh-CN" i="1">
                            <a:latin typeface="Cambria Math" panose="02040503050406030204" pitchFamily="18" charset="0"/>
                            <a:ea typeface="+mn-ea"/>
                          </a:rPr>
                        </m:ctrlPr>
                      </m:dPr>
                      <m:e>
                        <m:r>
                          <a:rPr lang="en-US" altLang="zh-CN" i="1">
                            <a:latin typeface="Cambria Math" panose="02040503050406030204" pitchFamily="18" charset="0"/>
                            <a:ea typeface="+mn-ea"/>
                          </a:rPr>
                          <m:t>𝑥</m:t>
                        </m:r>
                        <m:r>
                          <a:rPr lang="en-US" altLang="zh-CN" i="1">
                            <a:latin typeface="Cambria Math" panose="02040503050406030204" pitchFamily="18" charset="0"/>
                            <a:ea typeface="+mn-ea"/>
                          </a:rPr>
                          <m:t>,</m:t>
                        </m:r>
                        <m:r>
                          <a:rPr lang="en-US" altLang="zh-CN" i="1">
                            <a:latin typeface="Cambria Math" panose="02040503050406030204" pitchFamily="18" charset="0"/>
                            <a:ea typeface="+mn-ea"/>
                          </a:rPr>
                          <m:t>𝑦</m:t>
                        </m:r>
                      </m:e>
                    </m:d>
                    <m:r>
                      <a:rPr lang="en-US" altLang="zh-CN" b="0" i="1" smtClean="0">
                        <a:latin typeface="Cambria Math" panose="02040503050406030204" pitchFamily="18" charset="0"/>
                        <a:ea typeface="+mn-ea"/>
                      </a:rPr>
                      <m:t>=0</m:t>
                    </m:r>
                  </m:oMath>
                </a14:m>
                <a:r>
                  <a:rPr lang="zh-CN" altLang="en-US" dirty="0">
                    <a:latin typeface="+mn-ea"/>
                    <a:ea typeface="+mn-ea"/>
                  </a:rPr>
                  <a:t> 的图像关于 </a:t>
                </a:r>
                <a14:m>
                  <m:oMath xmlns:m="http://schemas.openxmlformats.org/officeDocument/2006/math">
                    <m:r>
                      <a:rPr lang="en-US" altLang="zh-CN" i="1">
                        <a:latin typeface="Cambria Math" panose="02040503050406030204" pitchFamily="18" charset="0"/>
                        <a:ea typeface="+mn-ea"/>
                      </a:rPr>
                      <m:t>𝑦</m:t>
                    </m:r>
                  </m:oMath>
                </a14:m>
                <a:r>
                  <a:rPr lang="zh-CN" altLang="en-US" dirty="0">
                    <a:latin typeface="+mn-ea"/>
                    <a:ea typeface="+mn-ea"/>
                  </a:rPr>
                  <a:t> 轴对称</a:t>
                </a:r>
                <a:r>
                  <a:rPr lang="en-US" altLang="zh-CN" dirty="0">
                    <a:latin typeface="+mn-ea"/>
                    <a:ea typeface="+mn-ea"/>
                  </a:rPr>
                  <a:t>.</a:t>
                </a:r>
              </a:p>
              <a:p>
                <a:r>
                  <a:rPr lang="en-US" altLang="zh-CN" dirty="0" smtClean="0"/>
                  <a:t>(6) </a:t>
                </a:r>
                <a14:m>
                  <m:oMath xmlns:m="http://schemas.openxmlformats.org/officeDocument/2006/math">
                    <m:r>
                      <a:rPr lang="en-US" altLang="zh-CN" i="1">
                        <a:latin typeface="Cambria Math" panose="02040503050406030204" pitchFamily="18" charset="0"/>
                        <a:ea typeface="+mn-ea"/>
                      </a:rPr>
                      <m:t>𝐹</m:t>
                    </m:r>
                    <m:d>
                      <m:dPr>
                        <m:ctrlPr>
                          <a:rPr lang="en-US" altLang="zh-CN" i="1">
                            <a:latin typeface="Cambria Math" panose="02040503050406030204" pitchFamily="18" charset="0"/>
                            <a:ea typeface="+mn-ea"/>
                          </a:rPr>
                        </m:ctrlPr>
                      </m:dPr>
                      <m:e>
                        <m:r>
                          <a:rPr lang="en-US" altLang="zh-CN" i="1">
                            <a:latin typeface="Cambria Math" panose="02040503050406030204" pitchFamily="18" charset="0"/>
                            <a:ea typeface="+mn-ea"/>
                          </a:rPr>
                          <m:t>𝑥</m:t>
                        </m:r>
                        <m:r>
                          <a:rPr lang="en-US" altLang="zh-CN" i="1">
                            <a:latin typeface="Cambria Math" panose="02040503050406030204" pitchFamily="18" charset="0"/>
                            <a:ea typeface="+mn-ea"/>
                          </a:rPr>
                          <m:t>,−</m:t>
                        </m:r>
                        <m:r>
                          <a:rPr lang="en-US" altLang="zh-CN" i="1">
                            <a:latin typeface="Cambria Math" panose="02040503050406030204" pitchFamily="18" charset="0"/>
                            <a:ea typeface="+mn-ea"/>
                          </a:rPr>
                          <m:t>𝑦</m:t>
                        </m:r>
                      </m:e>
                    </m:d>
                    <m:r>
                      <a:rPr lang="en-US" altLang="zh-CN" i="1">
                        <a:latin typeface="Cambria Math" panose="02040503050406030204" pitchFamily="18" charset="0"/>
                      </a:rPr>
                      <m:t>=0</m:t>
                    </m:r>
                  </m:oMath>
                </a14:m>
                <a:r>
                  <a:rPr lang="zh-CN" altLang="en-US" dirty="0" smtClean="0">
                    <a:latin typeface="+mn-ea"/>
                    <a:ea typeface="+mn-ea"/>
                  </a:rPr>
                  <a:t> </a:t>
                </a:r>
                <a:r>
                  <a:rPr lang="zh-CN" altLang="en-US" dirty="0">
                    <a:latin typeface="+mn-ea"/>
                    <a:ea typeface="+mn-ea"/>
                  </a:rPr>
                  <a:t>的图像与 </a:t>
                </a:r>
                <a14:m>
                  <m:oMath xmlns:m="http://schemas.openxmlformats.org/officeDocument/2006/math">
                    <m:r>
                      <a:rPr lang="en-US" altLang="zh-CN" i="1">
                        <a:latin typeface="Cambria Math" panose="02040503050406030204" pitchFamily="18" charset="0"/>
                        <a:ea typeface="+mn-ea"/>
                      </a:rPr>
                      <m:t>𝐹</m:t>
                    </m:r>
                    <m:d>
                      <m:dPr>
                        <m:ctrlPr>
                          <a:rPr lang="en-US" altLang="zh-CN" i="1">
                            <a:latin typeface="Cambria Math" panose="02040503050406030204" pitchFamily="18" charset="0"/>
                            <a:ea typeface="+mn-ea"/>
                          </a:rPr>
                        </m:ctrlPr>
                      </m:dPr>
                      <m:e>
                        <m:r>
                          <a:rPr lang="en-US" altLang="zh-CN" i="1">
                            <a:latin typeface="Cambria Math" panose="02040503050406030204" pitchFamily="18" charset="0"/>
                            <a:ea typeface="+mn-ea"/>
                          </a:rPr>
                          <m:t>𝑥</m:t>
                        </m:r>
                        <m:r>
                          <a:rPr lang="en-US" altLang="zh-CN" i="1">
                            <a:latin typeface="Cambria Math" panose="02040503050406030204" pitchFamily="18" charset="0"/>
                            <a:ea typeface="+mn-ea"/>
                          </a:rPr>
                          <m:t>,</m:t>
                        </m:r>
                        <m:r>
                          <a:rPr lang="en-US" altLang="zh-CN" i="1">
                            <a:latin typeface="Cambria Math" panose="02040503050406030204" pitchFamily="18" charset="0"/>
                            <a:ea typeface="+mn-ea"/>
                          </a:rPr>
                          <m:t>𝑦</m:t>
                        </m:r>
                      </m:e>
                    </m:d>
                    <m:r>
                      <a:rPr lang="en-US" altLang="zh-CN" b="0" i="1" smtClean="0">
                        <a:latin typeface="Cambria Math" panose="02040503050406030204" pitchFamily="18" charset="0"/>
                        <a:ea typeface="+mn-ea"/>
                      </a:rPr>
                      <m:t>=0</m:t>
                    </m:r>
                  </m:oMath>
                </a14:m>
                <a:r>
                  <a:rPr lang="zh-CN" altLang="en-US" dirty="0">
                    <a:latin typeface="+mn-ea"/>
                    <a:ea typeface="+mn-ea"/>
                  </a:rPr>
                  <a:t> 的图像关于 </a:t>
                </a:r>
                <a14:m>
                  <m:oMath xmlns:m="http://schemas.openxmlformats.org/officeDocument/2006/math">
                    <m:r>
                      <a:rPr lang="en-US" altLang="zh-CN" b="0" i="1" smtClean="0">
                        <a:latin typeface="Cambria Math" panose="02040503050406030204" pitchFamily="18" charset="0"/>
                        <a:ea typeface="+mn-ea"/>
                      </a:rPr>
                      <m:t>𝑥</m:t>
                    </m:r>
                  </m:oMath>
                </a14:m>
                <a:r>
                  <a:rPr lang="zh-CN" altLang="en-US" dirty="0">
                    <a:latin typeface="+mn-ea"/>
                    <a:ea typeface="+mn-ea"/>
                  </a:rPr>
                  <a:t> 轴对称</a:t>
                </a:r>
                <a:r>
                  <a:rPr lang="en-US" altLang="zh-CN" dirty="0">
                    <a:latin typeface="+mn-ea"/>
                    <a:ea typeface="+mn-ea"/>
                  </a:rPr>
                  <a:t>.</a:t>
                </a:r>
                <a:endParaRPr lang="en-US" altLang="zh-CN" dirty="0">
                  <a:latin typeface="+mn-ea"/>
                </a:endParaRPr>
              </a:p>
              <a:p>
                <a:r>
                  <a:rPr lang="en-US" altLang="zh-CN" dirty="0"/>
                  <a:t>(7) </a:t>
                </a:r>
                <a14:m>
                  <m:oMath xmlns:m="http://schemas.openxmlformats.org/officeDocument/2006/math">
                    <m:r>
                      <a:rPr lang="en-US" altLang="zh-CN" i="1">
                        <a:latin typeface="Cambria Math" panose="02040503050406030204" pitchFamily="18" charset="0"/>
                      </a:rPr>
                      <m:t>𝐹</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r>
                      <a:rPr lang="en-US" altLang="zh-CN" i="1">
                        <a:latin typeface="Cambria Math" panose="02040503050406030204" pitchFamily="18" charset="0"/>
                      </a:rPr>
                      <m:t>=0</m:t>
                    </m:r>
                  </m:oMath>
                </a14:m>
                <a:r>
                  <a:rPr lang="zh-CN" altLang="en-US" dirty="0">
                    <a:latin typeface="+mn-ea"/>
                  </a:rPr>
                  <a:t> 的图像与 </a:t>
                </a:r>
                <a14:m>
                  <m:oMath xmlns:m="http://schemas.openxmlformats.org/officeDocument/2006/math">
                    <m:r>
                      <a:rPr lang="en-US" altLang="zh-CN" i="1">
                        <a:latin typeface="Cambria Math" panose="02040503050406030204" pitchFamily="18" charset="0"/>
                      </a:rPr>
                      <m:t>𝐹</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r>
                      <a:rPr lang="en-US" altLang="zh-CN" i="1">
                        <a:latin typeface="Cambria Math" panose="02040503050406030204" pitchFamily="18" charset="0"/>
                      </a:rPr>
                      <m:t>=0</m:t>
                    </m:r>
                  </m:oMath>
                </a14:m>
                <a:r>
                  <a:rPr lang="zh-CN" altLang="en-US" dirty="0">
                    <a:latin typeface="+mn-ea"/>
                  </a:rPr>
                  <a:t> 的图像关于原点中心对称</a:t>
                </a:r>
                <a:r>
                  <a:rPr lang="en-US" altLang="zh-CN" dirty="0">
                    <a:latin typeface="+mn-ea"/>
                  </a:rPr>
                  <a:t>.</a:t>
                </a:r>
              </a:p>
              <a:p>
                <a:r>
                  <a:rPr lang="en-US" altLang="zh-CN" dirty="0" smtClean="0"/>
                  <a:t>(8) </a:t>
                </a:r>
                <a14:m>
                  <m:oMath xmlns:m="http://schemas.openxmlformats.org/officeDocument/2006/math">
                    <m:r>
                      <a:rPr lang="en-US" altLang="zh-CN" i="1">
                        <a:latin typeface="Cambria Math" panose="02040503050406030204" pitchFamily="18" charset="0"/>
                      </a:rPr>
                      <m:t>𝐹</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r>
                      <a:rPr lang="en-US" altLang="zh-CN" i="1">
                        <a:latin typeface="Cambria Math" panose="02040503050406030204" pitchFamily="18" charset="0"/>
                      </a:rPr>
                      <m:t>=0</m:t>
                    </m:r>
                  </m:oMath>
                </a14:m>
                <a:r>
                  <a:rPr lang="zh-CN" altLang="en-US" dirty="0">
                    <a:latin typeface="+mn-ea"/>
                  </a:rPr>
                  <a:t> 的图像与 </a:t>
                </a:r>
                <a14:m>
                  <m:oMath xmlns:m="http://schemas.openxmlformats.org/officeDocument/2006/math">
                    <m:r>
                      <a:rPr lang="en-US" altLang="zh-CN" i="1">
                        <a:latin typeface="Cambria Math" panose="02040503050406030204" pitchFamily="18" charset="0"/>
                      </a:rPr>
                      <m:t>𝐹</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r>
                      <a:rPr lang="en-US" altLang="zh-CN" i="1">
                        <a:latin typeface="Cambria Math" panose="02040503050406030204" pitchFamily="18" charset="0"/>
                      </a:rPr>
                      <m:t>=0</m:t>
                    </m:r>
                  </m:oMath>
                </a14:m>
                <a:r>
                  <a:rPr lang="zh-CN" altLang="en-US" dirty="0">
                    <a:latin typeface="+mn-ea"/>
                  </a:rPr>
                  <a:t> 的图像</a:t>
                </a:r>
                <a:r>
                  <a:rPr lang="zh-CN" altLang="en-US" dirty="0" smtClean="0">
                    <a:latin typeface="+mn-ea"/>
                  </a:rPr>
                  <a:t>关于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r>
                  <a:rPr lang="zh-CN" altLang="en-US" dirty="0" smtClean="0">
                    <a:latin typeface="+mn-ea"/>
                  </a:rPr>
                  <a:t> 轴对称</a:t>
                </a:r>
                <a:r>
                  <a:rPr lang="en-US" altLang="zh-CN" dirty="0">
                    <a:latin typeface="+mn-ea"/>
                  </a:rPr>
                  <a:t>.</a:t>
                </a:r>
              </a:p>
            </p:txBody>
          </p:sp>
        </mc:Choice>
        <mc:Fallback xmlns="">
          <p:sp>
            <p:nvSpPr>
              <p:cNvPr id="2" name="文本占位符 1"/>
              <p:cNvSpPr>
                <a:spLocks noGrp="1" noRot="1" noChangeAspect="1" noMove="1" noResize="1" noEditPoints="1" noAdjustHandles="1" noChangeArrowheads="1" noChangeShapeType="1" noTextEdit="1"/>
              </p:cNvSpPr>
              <p:nvPr>
                <p:ph type="body" sz="quarter" idx="10"/>
              </p:nvPr>
            </p:nvSpPr>
            <p:spPr>
              <a:blipFill>
                <a:blip r:embed="rId2"/>
                <a:stretch>
                  <a:fillRect l="-734" b="-9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192840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sz="quarter" idx="10"/>
              </p:nvPr>
            </p:nvSpPr>
            <p:spPr/>
            <p:txBody>
              <a:bodyPr>
                <a:normAutofit/>
              </a:bodyPr>
              <a:lstStyle/>
              <a:p>
                <a:r>
                  <a:rPr lang="zh-CN" altLang="en-US" dirty="0" smtClean="0"/>
                  <a:t>令 </a:t>
                </a:r>
                <a14:m>
                  <m:oMath xmlns:m="http://schemas.openxmlformats.org/officeDocument/2006/math">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则我们有</a:t>
                </a:r>
                <a:r>
                  <a:rPr lang="en-US" altLang="zh-CN" dirty="0" smtClean="0"/>
                  <a:t>:</a:t>
                </a:r>
              </a:p>
              <a:p>
                <a:r>
                  <a:rPr lang="zh-CN" altLang="en-US" dirty="0" smtClean="0">
                    <a:solidFill>
                      <a:srgbClr val="0000FF"/>
                    </a:solidFill>
                  </a:rPr>
                  <a:t>结论</a:t>
                </a:r>
                <a:r>
                  <a:rPr lang="en-US" altLang="zh-CN" dirty="0" smtClean="0">
                    <a:solidFill>
                      <a:srgbClr val="0000FF"/>
                    </a:solidFill>
                  </a:rPr>
                  <a:t>*</a:t>
                </a:r>
                <a:r>
                  <a:rPr lang="zh-CN" altLang="en-US" dirty="0" smtClean="0">
                    <a:solidFill>
                      <a:srgbClr val="0000FF"/>
                    </a:solidFill>
                  </a:rPr>
                  <a:t> </a:t>
                </a:r>
                <a:r>
                  <a:rPr lang="en-US" altLang="zh-CN" dirty="0" smtClean="0">
                    <a:ea typeface="+mn-ea"/>
                  </a:rPr>
                  <a:t>(1) </a:t>
                </a:r>
                <a14:m>
                  <m:oMath xmlns:m="http://schemas.openxmlformats.org/officeDocument/2006/math">
                    <m:r>
                      <a:rPr lang="en-US" altLang="zh-CN" i="1" smtClean="0">
                        <a:latin typeface="Cambria Math" panose="02040503050406030204" pitchFamily="18" charset="0"/>
                        <a:ea typeface="+mn-ea"/>
                      </a:rPr>
                      <m:t>𝑓</m:t>
                    </m:r>
                    <m:d>
                      <m:dPr>
                        <m:ctrlPr>
                          <a:rPr lang="en-US" altLang="zh-CN" i="1">
                            <a:latin typeface="Cambria Math" panose="02040503050406030204" pitchFamily="18" charset="0"/>
                            <a:ea typeface="+mn-ea"/>
                          </a:rPr>
                        </m:ctrlPr>
                      </m:dPr>
                      <m:e>
                        <m:r>
                          <a:rPr lang="en-US" altLang="zh-CN" i="1">
                            <a:latin typeface="Cambria Math" panose="02040503050406030204" pitchFamily="18" charset="0"/>
                            <a:ea typeface="+mn-ea"/>
                          </a:rPr>
                          <m:t>𝑥</m:t>
                        </m:r>
                        <m:r>
                          <a:rPr lang="en-US" altLang="zh-CN" i="1">
                            <a:latin typeface="Cambria Math" panose="02040503050406030204" pitchFamily="18" charset="0"/>
                            <a:ea typeface="+mn-ea"/>
                          </a:rPr>
                          <m:t>−</m:t>
                        </m:r>
                        <m:r>
                          <a:rPr lang="en-US" altLang="zh-CN" i="1">
                            <a:latin typeface="Cambria Math" panose="02040503050406030204" pitchFamily="18" charset="0"/>
                            <a:ea typeface="+mn-ea"/>
                          </a:rPr>
                          <m:t>𝑢</m:t>
                        </m:r>
                      </m:e>
                    </m:d>
                  </m:oMath>
                </a14:m>
                <a:r>
                  <a:rPr lang="zh-CN" altLang="en-US" dirty="0">
                    <a:latin typeface="+mn-ea"/>
                    <a:ea typeface="+mn-ea"/>
                  </a:rPr>
                  <a:t> 的图像为 </a:t>
                </a:r>
                <a14:m>
                  <m:oMath xmlns:m="http://schemas.openxmlformats.org/officeDocument/2006/math">
                    <m:r>
                      <a:rPr lang="en-US" altLang="zh-CN" i="1">
                        <a:latin typeface="Cambria Math" panose="02040503050406030204" pitchFamily="18" charset="0"/>
                        <a:ea typeface="+mn-ea"/>
                      </a:rPr>
                      <m:t>𝑓</m:t>
                    </m:r>
                    <m:d>
                      <m:dPr>
                        <m:ctrlPr>
                          <a:rPr lang="en-US" altLang="zh-CN" i="1">
                            <a:latin typeface="Cambria Math" panose="02040503050406030204" pitchFamily="18" charset="0"/>
                            <a:ea typeface="+mn-ea"/>
                          </a:rPr>
                        </m:ctrlPr>
                      </m:dPr>
                      <m:e>
                        <m:r>
                          <a:rPr lang="en-US" altLang="zh-CN" i="1">
                            <a:latin typeface="Cambria Math" panose="02040503050406030204" pitchFamily="18" charset="0"/>
                            <a:ea typeface="+mn-ea"/>
                          </a:rPr>
                          <m:t>𝑥</m:t>
                        </m:r>
                      </m:e>
                    </m:d>
                  </m:oMath>
                </a14:m>
                <a:r>
                  <a:rPr lang="zh-CN" altLang="en-US" dirty="0">
                    <a:latin typeface="+mn-ea"/>
                    <a:ea typeface="+mn-ea"/>
                  </a:rPr>
                  <a:t> 的图像向右移动距离 </a:t>
                </a:r>
                <a14:m>
                  <m:oMath xmlns:m="http://schemas.openxmlformats.org/officeDocument/2006/math">
                    <m:r>
                      <a:rPr lang="en-US" altLang="zh-CN" i="1">
                        <a:latin typeface="Cambria Math" panose="02040503050406030204" pitchFamily="18" charset="0"/>
                        <a:ea typeface="+mn-ea"/>
                      </a:rPr>
                      <m:t>𝑢</m:t>
                    </m:r>
                  </m:oMath>
                </a14:m>
                <a:r>
                  <a:rPr lang="en-US" altLang="zh-CN" dirty="0">
                    <a:latin typeface="+mn-ea"/>
                    <a:ea typeface="+mn-ea"/>
                  </a:rPr>
                  <a:t>.</a:t>
                </a:r>
              </a:p>
              <a:p>
                <a:r>
                  <a:rPr lang="en-US" altLang="zh-CN" dirty="0" smtClean="0"/>
                  <a:t>(2) </a:t>
                </a:r>
                <a14:m>
                  <m:oMath xmlns:m="http://schemas.openxmlformats.org/officeDocument/2006/math">
                    <m:r>
                      <a:rPr lang="en-US" altLang="zh-CN" i="1">
                        <a:latin typeface="Cambria Math" panose="02040503050406030204" pitchFamily="18" charset="0"/>
                        <a:ea typeface="+mn-ea"/>
                      </a:rPr>
                      <m:t>𝑓</m:t>
                    </m:r>
                    <m:d>
                      <m:dPr>
                        <m:ctrlPr>
                          <a:rPr lang="en-US" altLang="zh-CN" i="1">
                            <a:latin typeface="Cambria Math" panose="02040503050406030204" pitchFamily="18" charset="0"/>
                            <a:ea typeface="+mn-ea"/>
                          </a:rPr>
                        </m:ctrlPr>
                      </m:dPr>
                      <m:e>
                        <m:r>
                          <a:rPr lang="en-US" altLang="zh-CN" i="1">
                            <a:latin typeface="Cambria Math" panose="02040503050406030204" pitchFamily="18" charset="0"/>
                            <a:ea typeface="+mn-ea"/>
                          </a:rPr>
                          <m:t>𝑥</m:t>
                        </m:r>
                      </m:e>
                    </m:d>
                    <m:r>
                      <a:rPr lang="en-US" altLang="zh-CN" i="1">
                        <a:latin typeface="Cambria Math" panose="02040503050406030204" pitchFamily="18" charset="0"/>
                        <a:ea typeface="+mn-ea"/>
                      </a:rPr>
                      <m:t>+</m:t>
                    </m:r>
                    <m:r>
                      <a:rPr lang="en-US" altLang="zh-CN" b="0" i="1" smtClean="0">
                        <a:latin typeface="Cambria Math" panose="02040503050406030204" pitchFamily="18" charset="0"/>
                        <a:ea typeface="+mn-ea"/>
                      </a:rPr>
                      <m:t>𝑢</m:t>
                    </m:r>
                  </m:oMath>
                </a14:m>
                <a:r>
                  <a:rPr lang="zh-CN" altLang="en-US" dirty="0" smtClean="0">
                    <a:latin typeface="+mn-ea"/>
                    <a:ea typeface="+mn-ea"/>
                  </a:rPr>
                  <a:t> </a:t>
                </a:r>
                <a:r>
                  <a:rPr lang="zh-CN" altLang="en-US" dirty="0">
                    <a:latin typeface="+mn-ea"/>
                    <a:ea typeface="+mn-ea"/>
                  </a:rPr>
                  <a:t>的图像为</a:t>
                </a:r>
                <a:r>
                  <a:rPr lang="zh-CN" altLang="en-US" dirty="0" smtClean="0">
                    <a:latin typeface="+mn-ea"/>
                    <a:ea typeface="+mn-ea"/>
                  </a:rPr>
                  <a:t> </a:t>
                </a:r>
                <a14:m>
                  <m:oMath xmlns:m="http://schemas.openxmlformats.org/officeDocument/2006/math">
                    <m:r>
                      <a:rPr lang="en-US" altLang="zh-CN" i="1">
                        <a:latin typeface="Cambria Math" panose="02040503050406030204" pitchFamily="18" charset="0"/>
                        <a:ea typeface="+mn-ea"/>
                      </a:rPr>
                      <m:t>𝑓</m:t>
                    </m:r>
                    <m:d>
                      <m:dPr>
                        <m:ctrlPr>
                          <a:rPr lang="en-US" altLang="zh-CN" i="1">
                            <a:latin typeface="Cambria Math" panose="02040503050406030204" pitchFamily="18" charset="0"/>
                            <a:ea typeface="+mn-ea"/>
                          </a:rPr>
                        </m:ctrlPr>
                      </m:dPr>
                      <m:e>
                        <m:r>
                          <a:rPr lang="en-US" altLang="zh-CN" i="1">
                            <a:latin typeface="Cambria Math" panose="02040503050406030204" pitchFamily="18" charset="0"/>
                            <a:ea typeface="+mn-ea"/>
                          </a:rPr>
                          <m:t>𝑥</m:t>
                        </m:r>
                      </m:e>
                    </m:d>
                  </m:oMath>
                </a14:m>
                <a:r>
                  <a:rPr lang="zh-CN" altLang="en-US" dirty="0" smtClean="0">
                    <a:latin typeface="+mn-ea"/>
                    <a:ea typeface="+mn-ea"/>
                  </a:rPr>
                  <a:t> 的</a:t>
                </a:r>
                <a:r>
                  <a:rPr lang="zh-CN" altLang="en-US" dirty="0">
                    <a:latin typeface="+mn-ea"/>
                    <a:ea typeface="+mn-ea"/>
                  </a:rPr>
                  <a:t>图像向上移动距离</a:t>
                </a:r>
                <a:r>
                  <a:rPr lang="zh-CN" altLang="en-US" dirty="0" smtClean="0">
                    <a:latin typeface="+mn-ea"/>
                    <a:ea typeface="+mn-ea"/>
                  </a:rPr>
                  <a:t> </a:t>
                </a:r>
                <a14:m>
                  <m:oMath xmlns:m="http://schemas.openxmlformats.org/officeDocument/2006/math">
                    <m:r>
                      <a:rPr lang="en-US" altLang="zh-CN" b="0" i="1" smtClean="0">
                        <a:latin typeface="Cambria Math" panose="02040503050406030204" pitchFamily="18" charset="0"/>
                        <a:ea typeface="+mn-ea"/>
                      </a:rPr>
                      <m:t>𝑢</m:t>
                    </m:r>
                  </m:oMath>
                </a14:m>
                <a:r>
                  <a:rPr lang="en-US" altLang="zh-CN" dirty="0" smtClean="0">
                    <a:latin typeface="+mn-ea"/>
                    <a:ea typeface="+mn-ea"/>
                  </a:rPr>
                  <a:t>.</a:t>
                </a:r>
              </a:p>
              <a:p>
                <a:r>
                  <a:rPr lang="en-US" altLang="zh-CN" dirty="0" smtClean="0"/>
                  <a:t>(3) </a:t>
                </a:r>
                <a14:m>
                  <m:oMath xmlns:m="http://schemas.openxmlformats.org/officeDocument/2006/math">
                    <m:r>
                      <a:rPr lang="en-US" altLang="zh-CN" i="1">
                        <a:latin typeface="Cambria Math" panose="02040503050406030204" pitchFamily="18" charset="0"/>
                        <a:ea typeface="+mn-ea"/>
                      </a:rPr>
                      <m:t>𝑓</m:t>
                    </m:r>
                    <m:d>
                      <m:dPr>
                        <m:ctrlPr>
                          <a:rPr lang="en-US" altLang="zh-CN" i="1">
                            <a:latin typeface="Cambria Math" panose="02040503050406030204" pitchFamily="18" charset="0"/>
                            <a:ea typeface="+mn-ea"/>
                          </a:rPr>
                        </m:ctrlPr>
                      </m:dPr>
                      <m:e>
                        <m:f>
                          <m:fPr>
                            <m:ctrlPr>
                              <a:rPr lang="en-US" altLang="zh-CN" i="1">
                                <a:latin typeface="Cambria Math" panose="02040503050406030204" pitchFamily="18" charset="0"/>
                                <a:ea typeface="+mn-ea"/>
                              </a:rPr>
                            </m:ctrlPr>
                          </m:fPr>
                          <m:num>
                            <m:r>
                              <a:rPr lang="en-US" altLang="zh-CN" i="1">
                                <a:latin typeface="Cambria Math" panose="02040503050406030204" pitchFamily="18" charset="0"/>
                                <a:ea typeface="+mn-ea"/>
                              </a:rPr>
                              <m:t>𝑥</m:t>
                            </m:r>
                          </m:num>
                          <m:den>
                            <m:r>
                              <a:rPr lang="en-US" altLang="zh-CN" b="0" i="1" smtClean="0">
                                <a:latin typeface="Cambria Math" panose="02040503050406030204" pitchFamily="18" charset="0"/>
                                <a:ea typeface="+mn-ea"/>
                              </a:rPr>
                              <m:t>𝑢</m:t>
                            </m:r>
                          </m:den>
                        </m:f>
                      </m:e>
                    </m:d>
                  </m:oMath>
                </a14:m>
                <a:r>
                  <a:rPr lang="zh-CN" altLang="en-US" dirty="0" smtClean="0">
                    <a:latin typeface="+mn-ea"/>
                    <a:ea typeface="+mn-ea"/>
                  </a:rPr>
                  <a:t> 的</a:t>
                </a:r>
                <a:r>
                  <a:rPr lang="zh-CN" altLang="en-US" dirty="0">
                    <a:latin typeface="+mn-ea"/>
                    <a:ea typeface="+mn-ea"/>
                  </a:rPr>
                  <a:t>图像为</a:t>
                </a:r>
                <a:r>
                  <a:rPr lang="zh-CN" altLang="en-US" dirty="0" smtClean="0">
                    <a:latin typeface="+mn-ea"/>
                    <a:ea typeface="+mn-ea"/>
                  </a:rPr>
                  <a:t> </a:t>
                </a:r>
                <a14:m>
                  <m:oMath xmlns:m="http://schemas.openxmlformats.org/officeDocument/2006/math">
                    <m:r>
                      <a:rPr lang="en-US" altLang="zh-CN" i="1">
                        <a:latin typeface="Cambria Math" panose="02040503050406030204" pitchFamily="18" charset="0"/>
                        <a:ea typeface="+mn-ea"/>
                      </a:rPr>
                      <m:t>𝑓</m:t>
                    </m:r>
                    <m:d>
                      <m:dPr>
                        <m:ctrlPr>
                          <a:rPr lang="en-US" altLang="zh-CN" i="1">
                            <a:latin typeface="Cambria Math" panose="02040503050406030204" pitchFamily="18" charset="0"/>
                            <a:ea typeface="+mn-ea"/>
                          </a:rPr>
                        </m:ctrlPr>
                      </m:dPr>
                      <m:e>
                        <m:r>
                          <a:rPr lang="en-US" altLang="zh-CN" i="1">
                            <a:latin typeface="Cambria Math" panose="02040503050406030204" pitchFamily="18" charset="0"/>
                            <a:ea typeface="+mn-ea"/>
                          </a:rPr>
                          <m:t>𝑥</m:t>
                        </m:r>
                      </m:e>
                    </m:d>
                  </m:oMath>
                </a14:m>
                <a:r>
                  <a:rPr lang="zh-CN" altLang="en-US" dirty="0" smtClean="0">
                    <a:latin typeface="+mn-ea"/>
                    <a:ea typeface="+mn-ea"/>
                  </a:rPr>
                  <a:t> 的</a:t>
                </a:r>
                <a:r>
                  <a:rPr lang="zh-CN" altLang="en-US" dirty="0">
                    <a:latin typeface="+mn-ea"/>
                    <a:ea typeface="+mn-ea"/>
                  </a:rPr>
                  <a:t>图像沿</a:t>
                </a:r>
                <a:r>
                  <a:rPr lang="zh-CN" altLang="en-US" dirty="0" smtClean="0">
                    <a:latin typeface="+mn-ea"/>
                    <a:ea typeface="+mn-ea"/>
                  </a:rPr>
                  <a:t> </a:t>
                </a:r>
                <a14:m>
                  <m:oMath xmlns:m="http://schemas.openxmlformats.org/officeDocument/2006/math">
                    <m:r>
                      <a:rPr lang="en-US" altLang="zh-CN" i="1">
                        <a:latin typeface="Cambria Math" panose="02040503050406030204" pitchFamily="18" charset="0"/>
                        <a:ea typeface="+mn-ea"/>
                      </a:rPr>
                      <m:t>𝑥</m:t>
                    </m:r>
                  </m:oMath>
                </a14:m>
                <a:r>
                  <a:rPr lang="zh-CN" altLang="en-US" dirty="0" smtClean="0">
                    <a:latin typeface="+mn-ea"/>
                    <a:ea typeface="+mn-ea"/>
                  </a:rPr>
                  <a:t> 轴</a:t>
                </a:r>
                <a:r>
                  <a:rPr lang="zh-CN" altLang="en-US" dirty="0">
                    <a:latin typeface="+mn-ea"/>
                    <a:ea typeface="+mn-ea"/>
                  </a:rPr>
                  <a:t>放缩</a:t>
                </a:r>
                <a:r>
                  <a:rPr lang="zh-CN" altLang="en-US" dirty="0" smtClean="0">
                    <a:latin typeface="+mn-ea"/>
                    <a:ea typeface="+mn-ea"/>
                  </a:rPr>
                  <a:t> </a:t>
                </a:r>
                <a14:m>
                  <m:oMath xmlns:m="http://schemas.openxmlformats.org/officeDocument/2006/math">
                    <m:r>
                      <a:rPr lang="en-US" altLang="zh-CN" b="0" i="1" smtClean="0">
                        <a:latin typeface="Cambria Math" panose="02040503050406030204" pitchFamily="18" charset="0"/>
                        <a:ea typeface="+mn-ea"/>
                      </a:rPr>
                      <m:t>𝑢</m:t>
                    </m:r>
                  </m:oMath>
                </a14:m>
                <a:r>
                  <a:rPr lang="zh-CN" altLang="en-US" dirty="0" smtClean="0">
                    <a:latin typeface="+mn-ea"/>
                    <a:ea typeface="+mn-ea"/>
                  </a:rPr>
                  <a:t> </a:t>
                </a:r>
                <a:r>
                  <a:rPr lang="zh-CN" altLang="en-US" dirty="0">
                    <a:latin typeface="+mn-ea"/>
                    <a:ea typeface="+mn-ea"/>
                  </a:rPr>
                  <a:t>倍</a:t>
                </a:r>
                <a:r>
                  <a:rPr lang="en-US" altLang="zh-CN" dirty="0">
                    <a:latin typeface="+mn-ea"/>
                    <a:ea typeface="+mn-ea"/>
                  </a:rPr>
                  <a:t>.</a:t>
                </a:r>
              </a:p>
              <a:p>
                <a:r>
                  <a:rPr lang="en-US" altLang="zh-CN" dirty="0" smtClean="0"/>
                  <a:t>(4) </a:t>
                </a:r>
                <a14:m>
                  <m:oMath xmlns:m="http://schemas.openxmlformats.org/officeDocument/2006/math">
                    <m:r>
                      <a:rPr lang="en-US" altLang="zh-CN" i="1">
                        <a:latin typeface="Cambria Math" panose="02040503050406030204" pitchFamily="18" charset="0"/>
                        <a:ea typeface="+mn-ea"/>
                      </a:rPr>
                      <m:t>𝑢𝑓</m:t>
                    </m:r>
                    <m:d>
                      <m:dPr>
                        <m:ctrlPr>
                          <a:rPr lang="en-US" altLang="zh-CN" i="1">
                            <a:latin typeface="Cambria Math" panose="02040503050406030204" pitchFamily="18" charset="0"/>
                            <a:ea typeface="+mn-ea"/>
                          </a:rPr>
                        </m:ctrlPr>
                      </m:dPr>
                      <m:e>
                        <m:r>
                          <a:rPr lang="en-US" altLang="zh-CN" i="1">
                            <a:latin typeface="Cambria Math" panose="02040503050406030204" pitchFamily="18" charset="0"/>
                            <a:ea typeface="+mn-ea"/>
                          </a:rPr>
                          <m:t>𝑥</m:t>
                        </m:r>
                      </m:e>
                    </m:d>
                  </m:oMath>
                </a14:m>
                <a:r>
                  <a:rPr lang="zh-CN" altLang="en-US" dirty="0">
                    <a:latin typeface="+mn-ea"/>
                    <a:ea typeface="+mn-ea"/>
                  </a:rPr>
                  <a:t> 的图像为 </a:t>
                </a:r>
                <a14:m>
                  <m:oMath xmlns:m="http://schemas.openxmlformats.org/officeDocument/2006/math">
                    <m:r>
                      <a:rPr lang="en-US" altLang="zh-CN" i="1">
                        <a:latin typeface="Cambria Math" panose="02040503050406030204" pitchFamily="18" charset="0"/>
                        <a:ea typeface="+mn-ea"/>
                      </a:rPr>
                      <m:t>𝑓</m:t>
                    </m:r>
                    <m:d>
                      <m:dPr>
                        <m:ctrlPr>
                          <a:rPr lang="en-US" altLang="zh-CN" i="1">
                            <a:latin typeface="Cambria Math" panose="02040503050406030204" pitchFamily="18" charset="0"/>
                            <a:ea typeface="+mn-ea"/>
                          </a:rPr>
                        </m:ctrlPr>
                      </m:dPr>
                      <m:e>
                        <m:r>
                          <a:rPr lang="en-US" altLang="zh-CN" i="1">
                            <a:latin typeface="Cambria Math" panose="02040503050406030204" pitchFamily="18" charset="0"/>
                            <a:ea typeface="+mn-ea"/>
                          </a:rPr>
                          <m:t>𝑥</m:t>
                        </m:r>
                      </m:e>
                    </m:d>
                  </m:oMath>
                </a14:m>
                <a:r>
                  <a:rPr lang="zh-CN" altLang="en-US" dirty="0">
                    <a:latin typeface="+mn-ea"/>
                    <a:ea typeface="+mn-ea"/>
                  </a:rPr>
                  <a:t> 的图像沿 </a:t>
                </a:r>
                <a14:m>
                  <m:oMath xmlns:m="http://schemas.openxmlformats.org/officeDocument/2006/math">
                    <m:r>
                      <a:rPr lang="en-US" altLang="zh-CN" i="1">
                        <a:latin typeface="Cambria Math" panose="02040503050406030204" pitchFamily="18" charset="0"/>
                        <a:ea typeface="+mn-ea"/>
                      </a:rPr>
                      <m:t>𝑦</m:t>
                    </m:r>
                  </m:oMath>
                </a14:m>
                <a:r>
                  <a:rPr lang="zh-CN" altLang="en-US" dirty="0">
                    <a:latin typeface="+mn-ea"/>
                    <a:ea typeface="+mn-ea"/>
                  </a:rPr>
                  <a:t> 轴放缩 </a:t>
                </a:r>
                <a14:m>
                  <m:oMath xmlns:m="http://schemas.openxmlformats.org/officeDocument/2006/math">
                    <m:r>
                      <a:rPr lang="en-US" altLang="zh-CN" i="1">
                        <a:latin typeface="Cambria Math" panose="02040503050406030204" pitchFamily="18" charset="0"/>
                        <a:ea typeface="+mn-ea"/>
                      </a:rPr>
                      <m:t>𝑢</m:t>
                    </m:r>
                  </m:oMath>
                </a14:m>
                <a:r>
                  <a:rPr lang="zh-CN" altLang="en-US" dirty="0">
                    <a:latin typeface="+mn-ea"/>
                    <a:ea typeface="+mn-ea"/>
                  </a:rPr>
                  <a:t> 倍</a:t>
                </a:r>
                <a:r>
                  <a:rPr lang="en-US" altLang="zh-CN" dirty="0">
                    <a:latin typeface="+mn-ea"/>
                    <a:ea typeface="+mn-ea"/>
                  </a:rPr>
                  <a:t>.</a:t>
                </a:r>
              </a:p>
              <a:p>
                <a:r>
                  <a:rPr lang="en-US" altLang="zh-CN" dirty="0" smtClean="0"/>
                  <a:t>(5) </a:t>
                </a:r>
                <a14:m>
                  <m:oMath xmlns:m="http://schemas.openxmlformats.org/officeDocument/2006/math">
                    <m:r>
                      <a:rPr lang="en-US" altLang="zh-CN" b="0" i="1" smtClean="0">
                        <a:latin typeface="Cambria Math" panose="02040503050406030204" pitchFamily="18" charset="0"/>
                        <a:ea typeface="+mn-ea"/>
                      </a:rPr>
                      <m:t>𝑓</m:t>
                    </m:r>
                    <m:d>
                      <m:dPr>
                        <m:ctrlPr>
                          <a:rPr lang="en-US" altLang="zh-CN" b="0" i="1" smtClean="0">
                            <a:latin typeface="Cambria Math" panose="02040503050406030204" pitchFamily="18" charset="0"/>
                            <a:ea typeface="+mn-ea"/>
                          </a:rPr>
                        </m:ctrlPr>
                      </m:dPr>
                      <m:e>
                        <m:r>
                          <a:rPr lang="en-US" altLang="zh-CN" b="0" i="1" smtClean="0">
                            <a:latin typeface="Cambria Math" panose="02040503050406030204" pitchFamily="18" charset="0"/>
                            <a:ea typeface="+mn-ea"/>
                          </a:rPr>
                          <m:t>−</m:t>
                        </m:r>
                        <m:r>
                          <a:rPr lang="en-US" altLang="zh-CN" b="0" i="1" smtClean="0">
                            <a:latin typeface="Cambria Math" panose="02040503050406030204" pitchFamily="18" charset="0"/>
                            <a:ea typeface="+mn-ea"/>
                          </a:rPr>
                          <m:t>𝑥</m:t>
                        </m:r>
                      </m:e>
                    </m:d>
                  </m:oMath>
                </a14:m>
                <a:r>
                  <a:rPr lang="zh-CN" altLang="en-US" dirty="0" smtClean="0">
                    <a:latin typeface="+mn-ea"/>
                    <a:ea typeface="+mn-ea"/>
                  </a:rPr>
                  <a:t> 的</a:t>
                </a:r>
                <a:r>
                  <a:rPr lang="zh-CN" altLang="en-US" dirty="0">
                    <a:latin typeface="+mn-ea"/>
                    <a:ea typeface="+mn-ea"/>
                  </a:rPr>
                  <a:t>图像与 </a:t>
                </a:r>
                <a14:m>
                  <m:oMath xmlns:m="http://schemas.openxmlformats.org/officeDocument/2006/math">
                    <m:r>
                      <a:rPr lang="en-US" altLang="zh-CN" b="0" i="1" smtClean="0">
                        <a:latin typeface="Cambria Math" panose="02040503050406030204" pitchFamily="18" charset="0"/>
                        <a:ea typeface="+mn-ea"/>
                      </a:rPr>
                      <m:t>𝑓</m:t>
                    </m:r>
                    <m:d>
                      <m:dPr>
                        <m:ctrlPr>
                          <a:rPr lang="en-US" altLang="zh-CN" b="0" i="1" smtClean="0">
                            <a:latin typeface="Cambria Math" panose="02040503050406030204" pitchFamily="18" charset="0"/>
                            <a:ea typeface="+mn-ea"/>
                          </a:rPr>
                        </m:ctrlPr>
                      </m:dPr>
                      <m:e>
                        <m:r>
                          <a:rPr lang="en-US" altLang="zh-CN" b="0" i="1" smtClean="0">
                            <a:latin typeface="Cambria Math" panose="02040503050406030204" pitchFamily="18" charset="0"/>
                            <a:ea typeface="+mn-ea"/>
                          </a:rPr>
                          <m:t>𝑥</m:t>
                        </m:r>
                      </m:e>
                    </m:d>
                  </m:oMath>
                </a14:m>
                <a:r>
                  <a:rPr lang="zh-CN" altLang="en-US" dirty="0">
                    <a:latin typeface="+mn-ea"/>
                    <a:ea typeface="+mn-ea"/>
                  </a:rPr>
                  <a:t> 的图像关于 </a:t>
                </a:r>
                <a14:m>
                  <m:oMath xmlns:m="http://schemas.openxmlformats.org/officeDocument/2006/math">
                    <m:r>
                      <a:rPr lang="en-US" altLang="zh-CN" i="1">
                        <a:latin typeface="Cambria Math" panose="02040503050406030204" pitchFamily="18" charset="0"/>
                        <a:ea typeface="+mn-ea"/>
                      </a:rPr>
                      <m:t>𝑦</m:t>
                    </m:r>
                  </m:oMath>
                </a14:m>
                <a:r>
                  <a:rPr lang="zh-CN" altLang="en-US" dirty="0">
                    <a:latin typeface="+mn-ea"/>
                    <a:ea typeface="+mn-ea"/>
                  </a:rPr>
                  <a:t> 轴对称</a:t>
                </a:r>
                <a:r>
                  <a:rPr lang="en-US" altLang="zh-CN" dirty="0">
                    <a:latin typeface="+mn-ea"/>
                    <a:ea typeface="+mn-ea"/>
                  </a:rPr>
                  <a:t>.</a:t>
                </a:r>
              </a:p>
              <a:p>
                <a:r>
                  <a:rPr lang="en-US" altLang="zh-CN" dirty="0" smtClean="0"/>
                  <a:t>(6) </a:t>
                </a:r>
                <a14:m>
                  <m:oMath xmlns:m="http://schemas.openxmlformats.org/officeDocument/2006/math">
                    <m:r>
                      <a:rPr lang="en-US" altLang="zh-CN" b="0" i="1" smtClean="0">
                        <a:latin typeface="Cambria Math" panose="02040503050406030204" pitchFamily="18" charset="0"/>
                        <a:ea typeface="+mn-ea"/>
                      </a:rPr>
                      <m:t>−</m:t>
                    </m:r>
                    <m:r>
                      <a:rPr lang="en-US" altLang="zh-CN" b="0" i="1" smtClean="0">
                        <a:latin typeface="Cambria Math" panose="02040503050406030204" pitchFamily="18" charset="0"/>
                        <a:ea typeface="+mn-ea"/>
                      </a:rPr>
                      <m:t>𝑓</m:t>
                    </m:r>
                    <m:d>
                      <m:dPr>
                        <m:ctrlPr>
                          <a:rPr lang="en-US" altLang="zh-CN" b="0" i="1" smtClean="0">
                            <a:latin typeface="Cambria Math" panose="02040503050406030204" pitchFamily="18" charset="0"/>
                            <a:ea typeface="+mn-ea"/>
                          </a:rPr>
                        </m:ctrlPr>
                      </m:dPr>
                      <m:e>
                        <m:r>
                          <a:rPr lang="en-US" altLang="zh-CN" b="0" i="1" smtClean="0">
                            <a:latin typeface="Cambria Math" panose="02040503050406030204" pitchFamily="18" charset="0"/>
                            <a:ea typeface="+mn-ea"/>
                          </a:rPr>
                          <m:t>𝑥</m:t>
                        </m:r>
                      </m:e>
                    </m:d>
                  </m:oMath>
                </a14:m>
                <a:r>
                  <a:rPr lang="zh-CN" altLang="en-US" dirty="0">
                    <a:latin typeface="+mn-ea"/>
                    <a:ea typeface="+mn-ea"/>
                  </a:rPr>
                  <a:t> 的图像与</a:t>
                </a:r>
                <a:r>
                  <a:rPr lang="zh-CN" altLang="en-US" dirty="0" smtClean="0">
                    <a:latin typeface="+mn-ea"/>
                    <a:ea typeface="+mn-ea"/>
                  </a:rPr>
                  <a:t> </a:t>
                </a:r>
                <a14:m>
                  <m:oMath xmlns:m="http://schemas.openxmlformats.org/officeDocument/2006/math">
                    <m:r>
                      <a:rPr lang="en-US" altLang="zh-CN" i="1">
                        <a:latin typeface="Cambria Math" panose="02040503050406030204" pitchFamily="18" charset="0"/>
                        <a:ea typeface="+mn-ea"/>
                      </a:rPr>
                      <m:t>𝑓</m:t>
                    </m:r>
                    <m:d>
                      <m:dPr>
                        <m:ctrlPr>
                          <a:rPr lang="en-US" altLang="zh-CN" i="1">
                            <a:latin typeface="Cambria Math" panose="02040503050406030204" pitchFamily="18" charset="0"/>
                            <a:ea typeface="+mn-ea"/>
                          </a:rPr>
                        </m:ctrlPr>
                      </m:dPr>
                      <m:e>
                        <m:r>
                          <a:rPr lang="en-US" altLang="zh-CN" i="1">
                            <a:latin typeface="Cambria Math" panose="02040503050406030204" pitchFamily="18" charset="0"/>
                            <a:ea typeface="+mn-ea"/>
                          </a:rPr>
                          <m:t>𝑥</m:t>
                        </m:r>
                      </m:e>
                    </m:d>
                  </m:oMath>
                </a14:m>
                <a:r>
                  <a:rPr lang="zh-CN" altLang="en-US" dirty="0" smtClean="0">
                    <a:latin typeface="+mn-ea"/>
                    <a:ea typeface="+mn-ea"/>
                  </a:rPr>
                  <a:t> 的</a:t>
                </a:r>
                <a:r>
                  <a:rPr lang="zh-CN" altLang="en-US" dirty="0">
                    <a:latin typeface="+mn-ea"/>
                    <a:ea typeface="+mn-ea"/>
                  </a:rPr>
                  <a:t>图像关于 </a:t>
                </a:r>
                <a14:m>
                  <m:oMath xmlns:m="http://schemas.openxmlformats.org/officeDocument/2006/math">
                    <m:r>
                      <a:rPr lang="en-US" altLang="zh-CN" i="1">
                        <a:latin typeface="Cambria Math" panose="02040503050406030204" pitchFamily="18" charset="0"/>
                        <a:ea typeface="+mn-ea"/>
                      </a:rPr>
                      <m:t>𝑥</m:t>
                    </m:r>
                  </m:oMath>
                </a14:m>
                <a:r>
                  <a:rPr lang="zh-CN" altLang="en-US" dirty="0">
                    <a:latin typeface="+mn-ea"/>
                    <a:ea typeface="+mn-ea"/>
                  </a:rPr>
                  <a:t> 轴对称</a:t>
                </a:r>
                <a:r>
                  <a:rPr lang="en-US" altLang="zh-CN" dirty="0">
                    <a:latin typeface="+mn-ea"/>
                    <a:ea typeface="+mn-ea"/>
                  </a:rPr>
                  <a:t>.</a:t>
                </a:r>
              </a:p>
              <a:p>
                <a:r>
                  <a:rPr lang="en-US" altLang="zh-CN" dirty="0" smtClean="0"/>
                  <a:t>(7) </a:t>
                </a:r>
                <a14:m>
                  <m:oMath xmlns:m="http://schemas.openxmlformats.org/officeDocument/2006/math">
                    <m:r>
                      <a:rPr lang="en-US" altLang="zh-CN" b="0" i="1" smtClean="0">
                        <a:latin typeface="Cambria Math" panose="02040503050406030204" pitchFamily="18" charset="0"/>
                        <a:ea typeface="+mn-ea"/>
                      </a:rPr>
                      <m:t>−</m:t>
                    </m:r>
                    <m:r>
                      <a:rPr lang="en-US" altLang="zh-CN" b="0" i="1" smtClean="0">
                        <a:latin typeface="Cambria Math" panose="02040503050406030204" pitchFamily="18" charset="0"/>
                        <a:ea typeface="+mn-ea"/>
                      </a:rPr>
                      <m:t>𝑓</m:t>
                    </m:r>
                    <m:d>
                      <m:dPr>
                        <m:ctrlPr>
                          <a:rPr lang="en-US" altLang="zh-CN" i="1">
                            <a:latin typeface="Cambria Math" panose="02040503050406030204" pitchFamily="18" charset="0"/>
                            <a:ea typeface="+mn-ea"/>
                          </a:rPr>
                        </m:ctrlPr>
                      </m:dPr>
                      <m:e>
                        <m:r>
                          <a:rPr lang="en-US" altLang="zh-CN" i="1">
                            <a:latin typeface="Cambria Math" panose="02040503050406030204" pitchFamily="18" charset="0"/>
                            <a:ea typeface="+mn-ea"/>
                          </a:rPr>
                          <m:t>−</m:t>
                        </m:r>
                        <m:r>
                          <a:rPr lang="en-US" altLang="zh-CN" i="1">
                            <a:latin typeface="Cambria Math" panose="02040503050406030204" pitchFamily="18" charset="0"/>
                            <a:ea typeface="+mn-ea"/>
                          </a:rPr>
                          <m:t>𝑥</m:t>
                        </m:r>
                      </m:e>
                    </m:d>
                  </m:oMath>
                </a14:m>
                <a:r>
                  <a:rPr lang="zh-CN" altLang="en-US" dirty="0">
                    <a:latin typeface="+mn-ea"/>
                    <a:ea typeface="+mn-ea"/>
                  </a:rPr>
                  <a:t> 的图像与</a:t>
                </a:r>
                <a:r>
                  <a:rPr lang="zh-CN" altLang="en-US" dirty="0" smtClean="0">
                    <a:latin typeface="+mn-ea"/>
                    <a:ea typeface="+mn-ea"/>
                  </a:rPr>
                  <a:t> </a:t>
                </a:r>
                <a14:m>
                  <m:oMath xmlns:m="http://schemas.openxmlformats.org/officeDocument/2006/math">
                    <m:r>
                      <a:rPr lang="en-US" altLang="zh-CN" i="1">
                        <a:latin typeface="Cambria Math" panose="02040503050406030204" pitchFamily="18" charset="0"/>
                        <a:ea typeface="+mn-ea"/>
                      </a:rPr>
                      <m:t>𝑓</m:t>
                    </m:r>
                    <m:d>
                      <m:dPr>
                        <m:ctrlPr>
                          <a:rPr lang="en-US" altLang="zh-CN" i="1">
                            <a:latin typeface="Cambria Math" panose="02040503050406030204" pitchFamily="18" charset="0"/>
                            <a:ea typeface="+mn-ea"/>
                          </a:rPr>
                        </m:ctrlPr>
                      </m:dPr>
                      <m:e>
                        <m:r>
                          <a:rPr lang="en-US" altLang="zh-CN" i="1">
                            <a:latin typeface="Cambria Math" panose="02040503050406030204" pitchFamily="18" charset="0"/>
                            <a:ea typeface="+mn-ea"/>
                          </a:rPr>
                          <m:t>𝑥</m:t>
                        </m:r>
                      </m:e>
                    </m:d>
                  </m:oMath>
                </a14:m>
                <a:r>
                  <a:rPr lang="zh-CN" altLang="en-US" dirty="0" smtClean="0">
                    <a:latin typeface="+mn-ea"/>
                    <a:ea typeface="+mn-ea"/>
                  </a:rPr>
                  <a:t> 的</a:t>
                </a:r>
                <a:r>
                  <a:rPr lang="zh-CN" altLang="en-US" dirty="0">
                    <a:latin typeface="+mn-ea"/>
                    <a:ea typeface="+mn-ea"/>
                  </a:rPr>
                  <a:t>图像关于原点中心对称</a:t>
                </a:r>
                <a:r>
                  <a:rPr lang="en-US" altLang="zh-CN" dirty="0" smtClean="0">
                    <a:latin typeface="+mn-ea"/>
                    <a:ea typeface="+mn-ea"/>
                  </a:rPr>
                  <a:t>.</a:t>
                </a:r>
                <a:endParaRPr lang="zh-CN" altLang="en-US" dirty="0">
                  <a:latin typeface="+mn-ea"/>
                  <a:ea typeface="+mn-ea"/>
                </a:endParaRPr>
              </a:p>
            </p:txBody>
          </p:sp>
        </mc:Choice>
        <mc:Fallback xmlns="">
          <p:sp>
            <p:nvSpPr>
              <p:cNvPr id="2" name="文本占位符 1"/>
              <p:cNvSpPr>
                <a:spLocks noGrp="1" noRot="1" noChangeAspect="1" noMove="1" noResize="1" noEditPoints="1" noAdjustHandles="1" noChangeArrowheads="1" noChangeShapeType="1" noTextEdit="1"/>
              </p:cNvSpPr>
              <p:nvPr>
                <p:ph type="body" sz="quarter" idx="10"/>
              </p:nvPr>
            </p:nvSpPr>
            <p:spPr>
              <a:blipFill>
                <a:blip r:embed="rId2"/>
                <a:stretch>
                  <a:fillRect l="-734" b="-15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067292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sz="quarter" idx="10"/>
              </p:nvPr>
            </p:nvSpPr>
            <p:spPr/>
            <p:txBody>
              <a:bodyPr anchor="t"/>
              <a:lstStyle/>
              <a:p>
                <a:r>
                  <a:rPr lang="zh-CN" altLang="en-US" dirty="0" smtClean="0">
                    <a:solidFill>
                      <a:srgbClr val="00B050"/>
                    </a:solidFill>
                  </a:rPr>
                  <a:t>参变量方程和参变量函数</a:t>
                </a:r>
                <a:endParaRPr lang="en-US" altLang="zh-CN" dirty="0" smtClean="0"/>
              </a:p>
              <a:p>
                <a:r>
                  <a:rPr lang="zh-CN" altLang="en-US" dirty="0" smtClean="0">
                    <a:solidFill>
                      <a:srgbClr val="0000FF"/>
                    </a:solidFill>
                  </a:rPr>
                  <a:t>例 </a:t>
                </a:r>
                <a:r>
                  <a:rPr lang="zh-CN" altLang="en-US" dirty="0" smtClean="0"/>
                  <a:t>设 </a:t>
                </a:r>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𝑅</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&gt;0</m:t>
                    </m:r>
                  </m:oMath>
                </a14:m>
                <a:r>
                  <a:rPr lang="en-US" altLang="zh-CN" dirty="0" smtClean="0"/>
                  <a:t>, </a:t>
                </a:r>
                <a:r>
                  <a:rPr lang="zh-CN" altLang="en-US" dirty="0" smtClean="0"/>
                  <a:t>则</a:t>
                </a:r>
                <a:endParaRPr lang="en-US" altLang="zh-CN" dirty="0" smtClean="0"/>
              </a:p>
              <a:p>
                <a:pPr marL="1371600" lvl="3" indent="0">
                  <a:buNone/>
                </a:pPr>
                <a14:m>
                  <m:oMathPara xmlns:m="http://schemas.openxmlformats.org/officeDocument/2006/math">
                    <m:oMathParaPr>
                      <m:jc m:val="left"/>
                    </m:oMathParaPr>
                    <m:oMath xmlns:m="http://schemas.openxmlformats.org/officeDocument/2006/math">
                      <m:d>
                        <m:dPr>
                          <m:begChr m:val="{"/>
                          <m:endChr m:val=""/>
                          <m:ctrlPr>
                            <a:rPr lang="en-US" altLang="zh-CN" i="1" dirty="0" smtClean="0">
                              <a:latin typeface="Cambria Math" panose="02040503050406030204" pitchFamily="18" charset="0"/>
                            </a:rPr>
                          </m:ctrlPr>
                        </m:dPr>
                        <m:e>
                          <m:eqArr>
                            <m:eqArrPr>
                              <m:ctrlPr>
                                <a:rPr lang="en-US" altLang="zh-CN" i="1" dirty="0" smtClean="0">
                                  <a:latin typeface="Cambria Math" panose="02040503050406030204" pitchFamily="18" charset="0"/>
                                </a:rPr>
                              </m:ctrlPr>
                            </m:eqArrPr>
                            <m:e>
                              <m:r>
                                <a:rPr lang="en-US" altLang="zh-CN" i="1">
                                  <a:latin typeface="Cambria Math" panose="02040503050406030204" pitchFamily="18" charset="0"/>
                                </a:rPr>
                                <m:t>𝑥</m:t>
                              </m:r>
                              <m:r>
                                <a:rPr lang="en-US" altLang="zh-CN" i="1">
                                  <a:latin typeface="Cambria Math" panose="02040503050406030204" pitchFamily="18" charset="0"/>
                                </a:rPr>
                                <m:t>&amp;=</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𝑅</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i="1">
                                      <a:latin typeface="Cambria Math" panose="02040503050406030204" pitchFamily="18" charset="0"/>
                                    </a:rPr>
                                    <m:t>𝑡</m:t>
                                  </m:r>
                                </m:e>
                              </m:func>
                              <m:r>
                                <a:rPr lang="en-US" altLang="zh-CN" i="1">
                                  <a:latin typeface="Cambria Math" panose="02040503050406030204" pitchFamily="18" charset="0"/>
                                </a:rPr>
                                <m:t>,</m:t>
                              </m:r>
                            </m:e>
                            <m:e>
                              <m:r>
                                <a:rPr lang="en-US" altLang="zh-CN" i="1">
                                  <a:latin typeface="Cambria Math" panose="02040503050406030204" pitchFamily="18" charset="0"/>
                                </a:rPr>
                                <m:t>𝑦</m:t>
                              </m:r>
                              <m:r>
                                <a:rPr lang="en-US" altLang="zh-CN" i="1">
                                  <a:latin typeface="Cambria Math" panose="02040503050406030204" pitchFamily="18" charset="0"/>
                                </a:rPr>
                                <m:t>&amp;=</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𝑅</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𝑡</m:t>
                                  </m:r>
                                </m:e>
                              </m:func>
                              <m:r>
                                <a:rPr lang="en-US" altLang="zh-CN" b="0" i="1" smtClean="0">
                                  <a:latin typeface="Cambria Math" panose="02040503050406030204" pitchFamily="18" charset="0"/>
                                </a:rPr>
                                <m:t>,</m:t>
                              </m:r>
                            </m:e>
                          </m:eqArr>
                        </m:e>
                      </m:d>
                      <m:r>
                        <a:rPr lang="en-US" altLang="zh-CN" i="1" smtClean="0">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m:t>
                      </m:r>
                      <m:d>
                        <m:dPr>
                          <m:begChr m:val="["/>
                          <m:ctrlPr>
                            <a:rPr lang="en-US" altLang="zh-CN" i="1">
                              <a:latin typeface="Cambria Math" panose="02040503050406030204" pitchFamily="18" charset="0"/>
                            </a:rPr>
                          </m:ctrlPr>
                        </m:dPr>
                        <m:e>
                          <m:r>
                            <a:rPr lang="en-US" altLang="zh-CN" i="1">
                              <a:latin typeface="Cambria Math" panose="02040503050406030204" pitchFamily="18" charset="0"/>
                            </a:rPr>
                            <m:t>0</m:t>
                          </m:r>
                          <m:r>
                            <a:rPr lang="en-US" altLang="zh-CN" i="1" smtClean="0">
                              <a:latin typeface="Cambria Math" panose="02040503050406030204" pitchFamily="18" charset="0"/>
                            </a:rPr>
                            <m:t>, </m:t>
                          </m:r>
                          <m:r>
                            <a:rPr lang="en-US" altLang="zh-CN" i="1">
                              <a:latin typeface="Cambria Math" panose="02040503050406030204" pitchFamily="18" charset="0"/>
                            </a:rPr>
                            <m:t>2</m:t>
                          </m:r>
                          <m:r>
                            <a:rPr lang="en-US" altLang="zh-CN" i="1">
                              <a:latin typeface="Cambria Math" panose="02040503050406030204" pitchFamily="18" charset="0"/>
                            </a:rPr>
                            <m:t>𝜋</m:t>
                          </m:r>
                        </m:e>
                      </m:d>
                      <m:r>
                        <a:rPr lang="en-US" altLang="zh-CN" i="1">
                          <a:latin typeface="Cambria Math" panose="02040503050406030204" pitchFamily="18" charset="0"/>
                        </a:rPr>
                        <m:t>.</m:t>
                      </m:r>
                    </m:oMath>
                  </m:oMathPara>
                </a14:m>
                <a:endParaRPr lang="en-US" altLang="zh-CN" dirty="0" smtClean="0"/>
              </a:p>
              <a:p>
                <a:r>
                  <a:rPr lang="zh-CN" altLang="en-US" dirty="0"/>
                  <a:t>我们称 </a:t>
                </a:r>
                <a14:m>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r>
                              <a:rPr lang="en-US" altLang="zh-CN" i="1">
                                <a:latin typeface="Cambria Math" panose="02040503050406030204" pitchFamily="18" charset="0"/>
                              </a:rPr>
                              <m:t>𝑥</m:t>
                            </m:r>
                            <m:r>
                              <a:rPr lang="en-US" altLang="zh-CN" i="1">
                                <a:latin typeface="Cambria Math" panose="02040503050406030204" pitchFamily="18" charset="0"/>
                              </a:rPr>
                              <m:t>&amp;=</m:t>
                            </m:r>
                            <m:r>
                              <a:rPr lang="en-US" altLang="zh-CN" i="1">
                                <a:latin typeface="Cambria Math" panose="02040503050406030204" pitchFamily="18" charset="0"/>
                              </a:rPr>
                              <m:t>𝜑</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b="0" i="1" smtClean="0">
                                <a:latin typeface="Cambria Math" panose="02040503050406030204" pitchFamily="18" charset="0"/>
                              </a:rPr>
                              <m:t>,</m:t>
                            </m:r>
                          </m:e>
                          <m:e>
                            <m:r>
                              <a:rPr lang="en-US" altLang="zh-CN" i="1">
                                <a:latin typeface="Cambria Math" panose="02040503050406030204" pitchFamily="18" charset="0"/>
                              </a:rPr>
                              <m:t>𝑦</m:t>
                            </m:r>
                            <m:r>
                              <a:rPr lang="en-US" altLang="zh-CN" i="1">
                                <a:latin typeface="Cambria Math" panose="02040503050406030204" pitchFamily="18" charset="0"/>
                              </a:rPr>
                              <m:t>&amp;=</m:t>
                            </m:r>
                            <m:r>
                              <a:rPr lang="en-US" altLang="zh-CN" i="1">
                                <a:latin typeface="Cambria Math" panose="02040503050406030204" pitchFamily="18" charset="0"/>
                              </a:rPr>
                              <m:t>𝜓</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b="0" i="1" smtClean="0">
                                <a:latin typeface="Cambria Math" panose="02040503050406030204" pitchFamily="18" charset="0"/>
                              </a:rPr>
                              <m:t>,</m:t>
                            </m:r>
                          </m:e>
                        </m:eqArr>
                      </m:e>
                    </m:d>
                    <m:r>
                      <a:rPr lang="en-US" altLang="zh-CN" b="0" i="1" smtClean="0">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𝐷</m:t>
                    </m:r>
                  </m:oMath>
                </a14:m>
                <a:r>
                  <a:rPr lang="en-US" altLang="zh-CN" dirty="0"/>
                  <a:t> </a:t>
                </a:r>
                <a:r>
                  <a:rPr lang="zh-CN" altLang="en-US" dirty="0"/>
                  <a:t>这种形式定义</a:t>
                </a:r>
                <a:r>
                  <a:rPr lang="zh-CN" altLang="en-US" dirty="0" smtClean="0"/>
                  <a:t>的</a:t>
                </a:r>
                <a:r>
                  <a:rPr lang="en-US" altLang="zh-CN" dirty="0" smtClean="0"/>
                  <a:t/>
                </a:r>
                <a:br>
                  <a:rPr lang="en-US" altLang="zh-CN" dirty="0" smtClean="0"/>
                </a:br>
                <a:r>
                  <a:rPr lang="zh-CN" altLang="en-US" dirty="0" smtClean="0"/>
                  <a:t>方程</a:t>
                </a:r>
                <a:r>
                  <a:rPr lang="en-US" altLang="zh-CN" dirty="0"/>
                  <a:t>(</a:t>
                </a:r>
                <a:r>
                  <a:rPr lang="zh-CN" altLang="en-US" dirty="0"/>
                  <a:t>或函数</a:t>
                </a:r>
                <a:r>
                  <a:rPr lang="en-US" altLang="zh-CN" dirty="0"/>
                  <a:t>)</a:t>
                </a:r>
                <a:r>
                  <a:rPr lang="zh-CN" altLang="en-US" dirty="0"/>
                  <a:t>为</a:t>
                </a:r>
                <a:r>
                  <a:rPr lang="zh-CN" altLang="en-US" dirty="0">
                    <a:solidFill>
                      <a:srgbClr val="00B050"/>
                    </a:solidFill>
                  </a:rPr>
                  <a:t>参变量方程</a:t>
                </a:r>
                <a:r>
                  <a:rPr lang="en-US" altLang="zh-CN" dirty="0"/>
                  <a:t>(</a:t>
                </a:r>
                <a:r>
                  <a:rPr lang="zh-CN" altLang="en-US" dirty="0">
                    <a:solidFill>
                      <a:srgbClr val="00B050"/>
                    </a:solidFill>
                  </a:rPr>
                  <a:t>参变量函数</a:t>
                </a:r>
                <a:r>
                  <a:rPr lang="en-US" altLang="zh-CN" dirty="0" smtClean="0"/>
                  <a:t>).</a:t>
                </a:r>
              </a:p>
            </p:txBody>
          </p:sp>
        </mc:Choice>
        <mc:Fallback xmlns="">
          <p:sp>
            <p:nvSpPr>
              <p:cNvPr id="2" name="文本占位符 1"/>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cxnSp>
        <p:nvCxnSpPr>
          <p:cNvPr id="6" name="x轴"/>
          <p:cNvCxnSpPr/>
          <p:nvPr/>
        </p:nvCxnSpPr>
        <p:spPr>
          <a:xfrm>
            <a:off x="8258667" y="4561318"/>
            <a:ext cx="32040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x"/>
              <p:cNvSpPr txBox="1"/>
              <p:nvPr/>
            </p:nvSpPr>
            <p:spPr>
              <a:xfrm>
                <a:off x="11031840" y="4438457"/>
                <a:ext cx="464760" cy="662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𝑥</m:t>
                      </m:r>
                    </m:oMath>
                  </m:oMathPara>
                </a14:m>
                <a:endParaRPr lang="zh-CN" altLang="en-US" sz="2400" dirty="0">
                  <a:solidFill>
                    <a:schemeClr val="accent1"/>
                  </a:solidFill>
                </a:endParaRPr>
              </a:p>
            </p:txBody>
          </p:sp>
        </mc:Choice>
        <mc:Fallback>
          <p:sp>
            <p:nvSpPr>
              <p:cNvPr id="8" name="x"/>
              <p:cNvSpPr txBox="1">
                <a:spLocks noRot="1" noChangeAspect="1" noMove="1" noResize="1" noEditPoints="1" noAdjustHandles="1" noChangeArrowheads="1" noChangeShapeType="1" noTextEdit="1"/>
              </p:cNvSpPr>
              <p:nvPr/>
            </p:nvSpPr>
            <p:spPr>
              <a:xfrm>
                <a:off x="11031840" y="4438457"/>
                <a:ext cx="464760" cy="662270"/>
              </a:xfrm>
              <a:prstGeom prst="rect">
                <a:avLst/>
              </a:prstGeom>
              <a:blipFill>
                <a:blip r:embed="rId3"/>
                <a:stretch>
                  <a:fillRect/>
                </a:stretch>
              </a:blipFill>
            </p:spPr>
            <p:txBody>
              <a:bodyPr/>
              <a:lstStyle/>
              <a:p>
                <a:r>
                  <a:rPr lang="zh-CN" altLang="en-US">
                    <a:noFill/>
                  </a:rPr>
                  <a:t> </a:t>
                </a:r>
              </a:p>
            </p:txBody>
          </p:sp>
        </mc:Fallback>
      </mc:AlternateContent>
      <p:cxnSp>
        <p:nvCxnSpPr>
          <p:cNvPr id="7" name="y轴"/>
          <p:cNvCxnSpPr/>
          <p:nvPr/>
        </p:nvCxnSpPr>
        <p:spPr>
          <a:xfrm flipV="1">
            <a:off x="8613137" y="1893734"/>
            <a:ext cx="0" cy="3060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y"/>
              <p:cNvSpPr txBox="1"/>
              <p:nvPr/>
            </p:nvSpPr>
            <p:spPr>
              <a:xfrm>
                <a:off x="7863486" y="1732886"/>
                <a:ext cx="1185825" cy="662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𝑦</m:t>
                      </m:r>
                    </m:oMath>
                  </m:oMathPara>
                </a14:m>
                <a:endParaRPr lang="zh-CN" altLang="en-US" sz="2400" dirty="0">
                  <a:solidFill>
                    <a:schemeClr val="accent1"/>
                  </a:solidFill>
                </a:endParaRPr>
              </a:p>
            </p:txBody>
          </p:sp>
        </mc:Choice>
        <mc:Fallback>
          <p:sp>
            <p:nvSpPr>
              <p:cNvPr id="9" name="y"/>
              <p:cNvSpPr txBox="1">
                <a:spLocks noRot="1" noChangeAspect="1" noMove="1" noResize="1" noEditPoints="1" noAdjustHandles="1" noChangeArrowheads="1" noChangeShapeType="1" noTextEdit="1"/>
              </p:cNvSpPr>
              <p:nvPr/>
            </p:nvSpPr>
            <p:spPr>
              <a:xfrm>
                <a:off x="7863486" y="1732886"/>
                <a:ext cx="1185825" cy="66227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O"/>
              <p:cNvSpPr txBox="1"/>
              <p:nvPr/>
            </p:nvSpPr>
            <p:spPr>
              <a:xfrm>
                <a:off x="8019933" y="4462844"/>
                <a:ext cx="929677" cy="662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i="1" dirty="0" smtClean="0">
                          <a:solidFill>
                            <a:schemeClr val="accent1"/>
                          </a:solidFill>
                          <a:latin typeface="Cambria Math" panose="02040503050406030204" pitchFamily="18" charset="0"/>
                        </a:rPr>
                        <m:t>𝑂</m:t>
                      </m:r>
                    </m:oMath>
                  </m:oMathPara>
                </a14:m>
                <a:endParaRPr lang="zh-CN" altLang="en-US" sz="2400" dirty="0">
                  <a:solidFill>
                    <a:schemeClr val="accent1"/>
                  </a:solidFill>
                </a:endParaRPr>
              </a:p>
            </p:txBody>
          </p:sp>
        </mc:Choice>
        <mc:Fallback>
          <p:sp>
            <p:nvSpPr>
              <p:cNvPr id="10" name="O"/>
              <p:cNvSpPr txBox="1">
                <a:spLocks noRot="1" noChangeAspect="1" noMove="1" noResize="1" noEditPoints="1" noAdjustHandles="1" noChangeArrowheads="1" noChangeShapeType="1" noTextEdit="1"/>
              </p:cNvSpPr>
              <p:nvPr/>
            </p:nvSpPr>
            <p:spPr>
              <a:xfrm>
                <a:off x="8019933" y="4462844"/>
                <a:ext cx="929677" cy="662270"/>
              </a:xfrm>
              <a:prstGeom prst="rect">
                <a:avLst/>
              </a:prstGeom>
              <a:blipFill>
                <a:blip r:embed="rId5"/>
                <a:stretch>
                  <a:fillRect/>
                </a:stretch>
              </a:blipFill>
            </p:spPr>
            <p:txBody>
              <a:bodyPr/>
              <a:lstStyle/>
              <a:p>
                <a:r>
                  <a:rPr lang="zh-CN" altLang="en-US">
                    <a:noFill/>
                  </a:rPr>
                  <a:t> </a:t>
                </a:r>
              </a:p>
            </p:txBody>
          </p:sp>
        </mc:Fallback>
      </mc:AlternateContent>
      <p:sp>
        <p:nvSpPr>
          <p:cNvPr id="14" name="圆心"/>
          <p:cNvSpPr/>
          <p:nvPr/>
        </p:nvSpPr>
        <p:spPr>
          <a:xfrm>
            <a:off x="9826660" y="3287275"/>
            <a:ext cx="105254" cy="105254"/>
          </a:xfrm>
          <a:prstGeom prst="ellipse">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6600"/>
              </a:solidFill>
            </a:endParaRPr>
          </a:p>
        </p:txBody>
      </p:sp>
      <mc:AlternateContent xmlns:mc="http://schemas.openxmlformats.org/markup-compatibility/2006">
        <mc:Choice xmlns:a14="http://schemas.microsoft.com/office/drawing/2010/main" Requires="a14">
          <p:sp>
            <p:nvSpPr>
              <p:cNvPr id="19" name="(x_0,y_0)"/>
              <p:cNvSpPr txBox="1"/>
              <p:nvPr/>
            </p:nvSpPr>
            <p:spPr>
              <a:xfrm>
                <a:off x="9330903" y="3287275"/>
                <a:ext cx="115758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altLang="zh-CN" sz="2400" b="0" i="1" smtClean="0">
                              <a:solidFill>
                                <a:schemeClr val="accent1"/>
                              </a:solidFill>
                              <a:latin typeface="Cambria Math" panose="02040503050406030204" pitchFamily="18" charset="0"/>
                            </a:rPr>
                          </m:ctrlPr>
                        </m:dPr>
                        <m:e>
                          <m:sSub>
                            <m:sSubPr>
                              <m:ctrlPr>
                                <a:rPr lang="en-US" altLang="zh-CN" sz="2400" b="0" i="1" smtClean="0">
                                  <a:solidFill>
                                    <a:schemeClr val="accent1"/>
                                  </a:solidFill>
                                  <a:latin typeface="Cambria Math" panose="02040503050406030204" pitchFamily="18" charset="0"/>
                                </a:rPr>
                              </m:ctrlPr>
                            </m:sSubPr>
                            <m:e>
                              <m:r>
                                <a:rPr lang="en-US" altLang="zh-CN" sz="2400" b="0" i="1" smtClean="0">
                                  <a:solidFill>
                                    <a:schemeClr val="accent1"/>
                                  </a:solidFill>
                                  <a:latin typeface="Cambria Math" panose="02040503050406030204" pitchFamily="18" charset="0"/>
                                </a:rPr>
                                <m:t>𝑥</m:t>
                              </m:r>
                            </m:e>
                            <m:sub>
                              <m:r>
                                <a:rPr lang="en-US" altLang="zh-CN" sz="2400" b="0" i="1" smtClean="0">
                                  <a:solidFill>
                                    <a:schemeClr val="accent1"/>
                                  </a:solidFill>
                                  <a:latin typeface="Cambria Math" panose="02040503050406030204" pitchFamily="18" charset="0"/>
                                </a:rPr>
                                <m:t>0</m:t>
                              </m:r>
                            </m:sub>
                          </m:sSub>
                          <m:r>
                            <a:rPr lang="en-US" altLang="zh-CN" sz="2400" b="0" i="1" smtClean="0">
                              <a:solidFill>
                                <a:schemeClr val="accent1"/>
                              </a:solidFill>
                              <a:latin typeface="Cambria Math" panose="02040503050406030204" pitchFamily="18" charset="0"/>
                            </a:rPr>
                            <m:t>, </m:t>
                          </m:r>
                          <m:sSub>
                            <m:sSubPr>
                              <m:ctrlPr>
                                <a:rPr lang="en-US" altLang="zh-CN" sz="2400" b="0" i="1" smtClean="0">
                                  <a:solidFill>
                                    <a:schemeClr val="accent1"/>
                                  </a:solidFill>
                                  <a:latin typeface="Cambria Math" panose="02040503050406030204" pitchFamily="18" charset="0"/>
                                </a:rPr>
                              </m:ctrlPr>
                            </m:sSubPr>
                            <m:e>
                              <m:r>
                                <a:rPr lang="en-US" altLang="zh-CN" sz="2400" b="0" i="1" smtClean="0">
                                  <a:solidFill>
                                    <a:schemeClr val="accent1"/>
                                  </a:solidFill>
                                  <a:latin typeface="Cambria Math" panose="02040503050406030204" pitchFamily="18" charset="0"/>
                                </a:rPr>
                                <m:t>𝑦</m:t>
                              </m:r>
                            </m:e>
                            <m:sub>
                              <m:r>
                                <a:rPr lang="en-US" altLang="zh-CN" sz="2400" b="0" i="1" smtClean="0">
                                  <a:solidFill>
                                    <a:schemeClr val="accent1"/>
                                  </a:solidFill>
                                  <a:latin typeface="Cambria Math" panose="02040503050406030204" pitchFamily="18" charset="0"/>
                                </a:rPr>
                                <m:t>0</m:t>
                              </m:r>
                            </m:sub>
                          </m:sSub>
                        </m:e>
                      </m:d>
                    </m:oMath>
                  </m:oMathPara>
                </a14:m>
                <a:endParaRPr lang="zh-CN" altLang="en-US" sz="2400" dirty="0">
                  <a:solidFill>
                    <a:schemeClr val="accent1"/>
                  </a:solidFill>
                </a:endParaRPr>
              </a:p>
            </p:txBody>
          </p:sp>
        </mc:Choice>
        <mc:Fallback>
          <p:sp>
            <p:nvSpPr>
              <p:cNvPr id="19" name="(x_0,y_0)"/>
              <p:cNvSpPr txBox="1">
                <a:spLocks noRot="1" noChangeAspect="1" noMove="1" noResize="1" noEditPoints="1" noAdjustHandles="1" noChangeArrowheads="1" noChangeShapeType="1" noTextEdit="1"/>
              </p:cNvSpPr>
              <p:nvPr/>
            </p:nvSpPr>
            <p:spPr>
              <a:xfrm>
                <a:off x="9330903" y="3287275"/>
                <a:ext cx="1157585" cy="461665"/>
              </a:xfrm>
              <a:prstGeom prst="rect">
                <a:avLst/>
              </a:prstGeom>
              <a:blipFill>
                <a:blip r:embed="rId6"/>
                <a:stretch>
                  <a:fillRect b="-13158"/>
                </a:stretch>
              </a:blipFill>
            </p:spPr>
            <p:txBody>
              <a:bodyPr/>
              <a:lstStyle/>
              <a:p>
                <a:r>
                  <a:rPr lang="zh-CN" altLang="en-US">
                    <a:noFill/>
                  </a:rPr>
                  <a:t> </a:t>
                </a:r>
              </a:p>
            </p:txBody>
          </p:sp>
        </mc:Fallback>
      </mc:AlternateContent>
      <p:cxnSp>
        <p:nvCxnSpPr>
          <p:cNvPr id="20" name="半径"/>
          <p:cNvCxnSpPr>
            <a:endCxn id="11" idx="6"/>
          </p:cNvCxnSpPr>
          <p:nvPr/>
        </p:nvCxnSpPr>
        <p:spPr>
          <a:xfrm>
            <a:off x="9875508" y="3339902"/>
            <a:ext cx="933456" cy="0"/>
          </a:xfrm>
          <a:prstGeom prst="line">
            <a:avLst/>
          </a:prstGeom>
          <a:ln w="12700">
            <a:solidFill>
              <a:schemeClr val="accent1"/>
            </a:solidFill>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mc:Choice xmlns:a14="http://schemas.microsoft.com/office/drawing/2010/main" Requires="a14">
          <p:sp>
            <p:nvSpPr>
              <p:cNvPr id="18" name="R"/>
              <p:cNvSpPr txBox="1"/>
              <p:nvPr/>
            </p:nvSpPr>
            <p:spPr>
              <a:xfrm>
                <a:off x="10277076" y="2940294"/>
                <a:ext cx="362519" cy="6622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𝑅</m:t>
                      </m:r>
                    </m:oMath>
                  </m:oMathPara>
                </a14:m>
                <a:endParaRPr lang="zh-CN" altLang="en-US" sz="2400" dirty="0">
                  <a:solidFill>
                    <a:schemeClr val="accent1"/>
                  </a:solidFill>
                </a:endParaRPr>
              </a:p>
            </p:txBody>
          </p:sp>
        </mc:Choice>
        <mc:Fallback>
          <p:sp>
            <p:nvSpPr>
              <p:cNvPr id="18" name="R"/>
              <p:cNvSpPr txBox="1">
                <a:spLocks noRot="1" noChangeAspect="1" noMove="1" noResize="1" noEditPoints="1" noAdjustHandles="1" noChangeArrowheads="1" noChangeShapeType="1" noTextEdit="1"/>
              </p:cNvSpPr>
              <p:nvPr/>
            </p:nvSpPr>
            <p:spPr>
              <a:xfrm>
                <a:off x="10277076" y="2940294"/>
                <a:ext cx="362519" cy="662270"/>
              </a:xfrm>
              <a:prstGeom prst="rect">
                <a:avLst/>
              </a:prstGeom>
              <a:blipFill>
                <a:blip r:embed="rId7"/>
                <a:stretch>
                  <a:fillRect l="-5085" r="-8475"/>
                </a:stretch>
              </a:blipFill>
            </p:spPr>
            <p:txBody>
              <a:bodyPr/>
              <a:lstStyle/>
              <a:p>
                <a:r>
                  <a:rPr lang="zh-CN" altLang="en-US">
                    <a:noFill/>
                  </a:rPr>
                  <a:t> </a:t>
                </a:r>
              </a:p>
            </p:txBody>
          </p:sp>
        </mc:Fallback>
      </mc:AlternateContent>
      <p:sp>
        <p:nvSpPr>
          <p:cNvPr id="11" name="圆的图像"/>
          <p:cNvSpPr/>
          <p:nvPr/>
        </p:nvSpPr>
        <p:spPr>
          <a:xfrm>
            <a:off x="8949610" y="2410226"/>
            <a:ext cx="1859354" cy="1859352"/>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斜径"/>
          <p:cNvCxnSpPr>
            <a:stCxn id="11" idx="1"/>
            <a:endCxn id="14" idx="1"/>
          </p:cNvCxnSpPr>
          <p:nvPr/>
        </p:nvCxnSpPr>
        <p:spPr>
          <a:xfrm>
            <a:off x="9221906" y="2682522"/>
            <a:ext cx="620168" cy="620167"/>
          </a:xfrm>
          <a:prstGeom prst="line">
            <a:avLst/>
          </a:prstGeom>
          <a:ln w="12700">
            <a:solidFill>
              <a:schemeClr val="accent1"/>
            </a:solidFill>
          </a:ln>
        </p:spPr>
        <p:style>
          <a:lnRef idx="3">
            <a:schemeClr val="accent2"/>
          </a:lnRef>
          <a:fillRef idx="0">
            <a:schemeClr val="accent2"/>
          </a:fillRef>
          <a:effectRef idx="2">
            <a:schemeClr val="accent2"/>
          </a:effectRef>
          <a:fontRef idx="minor">
            <a:schemeClr val="tx1"/>
          </a:fontRef>
        </p:style>
      </p:cxnSp>
      <p:sp>
        <p:nvSpPr>
          <p:cNvPr id="15" name="弧度"/>
          <p:cNvSpPr/>
          <p:nvPr/>
        </p:nvSpPr>
        <p:spPr>
          <a:xfrm>
            <a:off x="9707880" y="3147803"/>
            <a:ext cx="401003" cy="189697"/>
          </a:xfrm>
          <a:custGeom>
            <a:avLst/>
            <a:gdLst>
              <a:gd name="connsiteX0" fmla="*/ 0 w 401003"/>
              <a:gd name="connsiteY0" fmla="*/ 9675 h 189697"/>
              <a:gd name="connsiteX1" fmla="*/ 237173 w 401003"/>
              <a:gd name="connsiteY1" fmla="*/ 20152 h 189697"/>
              <a:gd name="connsiteX2" fmla="*/ 401003 w 401003"/>
              <a:gd name="connsiteY2" fmla="*/ 189697 h 189697"/>
            </a:gdLst>
            <a:ahLst/>
            <a:cxnLst>
              <a:cxn ang="0">
                <a:pos x="connsiteX0" y="connsiteY0"/>
              </a:cxn>
              <a:cxn ang="0">
                <a:pos x="connsiteX1" y="connsiteY1"/>
              </a:cxn>
              <a:cxn ang="0">
                <a:pos x="connsiteX2" y="connsiteY2"/>
              </a:cxn>
            </a:cxnLst>
            <a:rect l="l" t="t" r="r" b="b"/>
            <a:pathLst>
              <a:path w="401003" h="189697">
                <a:moveTo>
                  <a:pt x="0" y="9675"/>
                </a:moveTo>
                <a:cubicBezTo>
                  <a:pt x="85169" y="-89"/>
                  <a:pt x="170339" y="-9852"/>
                  <a:pt x="237173" y="20152"/>
                </a:cubicBezTo>
                <a:cubicBezTo>
                  <a:pt x="304007" y="50156"/>
                  <a:pt x="352505" y="119926"/>
                  <a:pt x="401003" y="189697"/>
                </a:cubicBezTo>
              </a:path>
            </a:pathLst>
          </a:cu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3" name="t"/>
              <p:cNvSpPr txBox="1"/>
              <p:nvPr/>
            </p:nvSpPr>
            <p:spPr>
              <a:xfrm>
                <a:off x="9846176" y="2824409"/>
                <a:ext cx="36251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𝑡</m:t>
                      </m:r>
                    </m:oMath>
                  </m:oMathPara>
                </a14:m>
                <a:endParaRPr lang="zh-CN" altLang="en-US" sz="2400" dirty="0">
                  <a:solidFill>
                    <a:schemeClr val="accent1"/>
                  </a:solidFill>
                </a:endParaRPr>
              </a:p>
            </p:txBody>
          </p:sp>
        </mc:Choice>
        <mc:Fallback>
          <p:sp>
            <p:nvSpPr>
              <p:cNvPr id="23" name="t"/>
              <p:cNvSpPr txBox="1">
                <a:spLocks noRot="1" noChangeAspect="1" noMove="1" noResize="1" noEditPoints="1" noAdjustHandles="1" noChangeArrowheads="1" noChangeShapeType="1" noTextEdit="1"/>
              </p:cNvSpPr>
              <p:nvPr/>
            </p:nvSpPr>
            <p:spPr>
              <a:xfrm>
                <a:off x="9846176" y="2824409"/>
                <a:ext cx="362519" cy="461665"/>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473264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par>
                          <p:cTn id="27" fill="hold">
                            <p:stCondLst>
                              <p:cond delay="1000"/>
                            </p:stCondLst>
                            <p:childTnLst>
                              <p:par>
                                <p:cTn id="28" presetID="22" presetClass="entr" presetSubtype="4"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00"/>
                                        <p:tgtEl>
                                          <p:spTgt spid="7"/>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par>
                          <p:cTn id="43" fill="hold">
                            <p:stCondLst>
                              <p:cond delay="3000"/>
                            </p:stCondLst>
                            <p:childTnLst>
                              <p:par>
                                <p:cTn id="44" presetID="10" presetClass="entr" presetSubtype="0"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childTnLst>
                          </p:cTn>
                        </p:par>
                        <p:par>
                          <p:cTn id="47" fill="hold">
                            <p:stCondLst>
                              <p:cond delay="3500"/>
                            </p:stCondLst>
                            <p:childTnLst>
                              <p:par>
                                <p:cTn id="48" presetID="22" presetClass="entr" presetSubtype="8" fill="hold" nodeType="after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left)">
                                      <p:cBhvr>
                                        <p:cTn id="50" dur="500"/>
                                        <p:tgtEl>
                                          <p:spTgt spid="20"/>
                                        </p:tgtEl>
                                      </p:cBhvr>
                                    </p:animEffect>
                                  </p:childTnLst>
                                </p:cTn>
                              </p:par>
                            </p:childTnLst>
                          </p:cTn>
                        </p:par>
                        <p:par>
                          <p:cTn id="51" fill="hold">
                            <p:stCondLst>
                              <p:cond delay="4000"/>
                            </p:stCondLst>
                            <p:childTnLst>
                              <p:par>
                                <p:cTn id="52" presetID="10" presetClass="entr" presetSubtype="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par>
                          <p:cTn id="55" fill="hold">
                            <p:stCondLst>
                              <p:cond delay="4500"/>
                            </p:stCondLst>
                            <p:childTnLst>
                              <p:par>
                                <p:cTn id="56" presetID="22" presetClass="entr" presetSubtype="2" fill="hold" grpId="0" nodeType="after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right)">
                                      <p:cBhvr>
                                        <p:cTn id="58" dur="500"/>
                                        <p:tgtEl>
                                          <p:spTgt spid="11"/>
                                        </p:tgtEl>
                                      </p:cBhvr>
                                    </p:animEffect>
                                  </p:childTnLst>
                                </p:cTn>
                              </p:par>
                            </p:childTnLst>
                          </p:cTn>
                        </p:par>
                        <p:par>
                          <p:cTn id="59" fill="hold">
                            <p:stCondLst>
                              <p:cond delay="5000"/>
                            </p:stCondLst>
                            <p:childTnLst>
                              <p:par>
                                <p:cTn id="60" presetID="22" presetClass="entr" presetSubtype="4" fill="hold" nodeType="after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down)">
                                      <p:cBhvr>
                                        <p:cTn id="62" dur="500"/>
                                        <p:tgtEl>
                                          <p:spTgt spid="16"/>
                                        </p:tgtEl>
                                      </p:cBhvr>
                                    </p:animEffect>
                                  </p:childTnLst>
                                </p:cTn>
                              </p:par>
                            </p:childTnLst>
                          </p:cTn>
                        </p:par>
                        <p:par>
                          <p:cTn id="63" fill="hold">
                            <p:stCondLst>
                              <p:cond delay="5500"/>
                            </p:stCondLst>
                            <p:childTnLst>
                              <p:par>
                                <p:cTn id="64" presetID="22" presetClass="entr" presetSubtype="4" fill="hold" grpId="0" nodeType="after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down)">
                                      <p:cBhvr>
                                        <p:cTn id="66" dur="500"/>
                                        <p:tgtEl>
                                          <p:spTgt spid="15"/>
                                        </p:tgtEl>
                                      </p:cBhvr>
                                    </p:animEffect>
                                  </p:childTnLst>
                                </p:cTn>
                              </p:par>
                            </p:childTnLst>
                          </p:cTn>
                        </p:par>
                        <p:par>
                          <p:cTn id="67" fill="hold">
                            <p:stCondLst>
                              <p:cond delay="6000"/>
                            </p:stCondLst>
                            <p:childTnLst>
                              <p:par>
                                <p:cTn id="68" presetID="10" presetClass="entr" presetSubtype="0" fill="hold" grpId="0" nodeType="after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fade">
                                      <p:cBhvr>
                                        <p:cTn id="70" dur="500"/>
                                        <p:tgtEl>
                                          <p:spTgt spid="23"/>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2">
                                            <p:txEl>
                                              <p:pRg st="3" end="3"/>
                                            </p:txEl>
                                          </p:spTgt>
                                        </p:tgtEl>
                                        <p:attrNameLst>
                                          <p:attrName>style.visibility</p:attrName>
                                        </p:attrNameLst>
                                      </p:cBhvr>
                                      <p:to>
                                        <p:strVal val="visible"/>
                                      </p:to>
                                    </p:set>
                                    <p:animEffect transition="in" filter="fade">
                                      <p:cBhvr>
                                        <p:cTn id="75"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4" grpId="0" animBg="1"/>
      <p:bldP spid="19" grpId="0"/>
      <p:bldP spid="18" grpId="0"/>
      <p:bldP spid="11" grpId="0" animBg="1"/>
      <p:bldP spid="15" grpId="0" animBg="1"/>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占位符 1"/>
              <p:cNvSpPr>
                <a:spLocks noGrp="1"/>
              </p:cNvSpPr>
              <p:nvPr>
                <p:ph type="body" sz="quarter" idx="10"/>
              </p:nvPr>
            </p:nvSpPr>
            <p:spPr>
              <a:noFill/>
            </p:spPr>
            <p:txBody>
              <a:bodyPr anchor="t"/>
              <a:lstStyle/>
              <a:p>
                <a:r>
                  <a:rPr lang="zh-CN" altLang="en-US" dirty="0" smtClean="0">
                    <a:solidFill>
                      <a:srgbClr val="0000FF"/>
                    </a:solidFill>
                  </a:rPr>
                  <a:t>例 </a:t>
                </a:r>
                <a:r>
                  <a:rPr lang="zh-CN" altLang="en-US" dirty="0" smtClean="0"/>
                  <a:t>椭圆 </a:t>
                </a:r>
                <a14:m>
                  <m:oMath xmlns:m="http://schemas.openxmlformats.org/officeDocument/2006/math">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num>
                              <m:den>
                                <m:r>
                                  <a:rPr lang="en-US" altLang="zh-CN" b="0" i="1" smtClean="0">
                                    <a:latin typeface="Cambria Math" panose="02040503050406030204" pitchFamily="18" charset="0"/>
                                  </a:rPr>
                                  <m:t>𝑎</m:t>
                                </m:r>
                              </m:den>
                            </m:f>
                          </m:e>
                        </m:d>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𝑦</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0</m:t>
                                    </m:r>
                                  </m:sub>
                                </m:sSub>
                              </m:num>
                              <m:den>
                                <m:r>
                                  <a:rPr lang="en-US" altLang="zh-CN" b="0" i="1" smtClean="0">
                                    <a:latin typeface="Cambria Math" panose="02040503050406030204" pitchFamily="18" charset="0"/>
                                  </a:rPr>
                                  <m:t>𝑏</m:t>
                                </m:r>
                              </m:den>
                            </m:f>
                          </m:e>
                        </m:d>
                      </m:e>
                      <m:sup>
                        <m:r>
                          <a:rPr lang="en-US" altLang="zh-CN" i="1">
                            <a:latin typeface="Cambria Math" panose="02040503050406030204" pitchFamily="18" charset="0"/>
                          </a:rPr>
                          <m:t>2</m:t>
                        </m:r>
                      </m:sup>
                    </m:sSup>
                    <m:r>
                      <a:rPr lang="en-US" altLang="zh-CN" i="1">
                        <a:latin typeface="Cambria Math" panose="02040503050406030204" pitchFamily="18" charset="0"/>
                      </a:rPr>
                      <m:t>=1</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&gt;0</m:t>
                    </m:r>
                  </m:oMath>
                </a14:m>
                <a:r>
                  <a:rPr lang="en-US" altLang="zh-CN" dirty="0" smtClean="0"/>
                  <a:t> </a:t>
                </a:r>
                <a:r>
                  <a:rPr lang="zh-CN" altLang="en-US" dirty="0" smtClean="0"/>
                  <a:t>满足参变量方程</a:t>
                </a:r>
                <a:endParaRPr lang="en-US" altLang="zh-CN" dirty="0" smtClean="0"/>
              </a:p>
              <a:p>
                <a:pPr marL="1371600" lvl="3" indent="0">
                  <a:buNone/>
                </a:pPr>
                <a14:m>
                  <m:oMathPara xmlns:m="http://schemas.openxmlformats.org/officeDocument/2006/math">
                    <m:oMathParaPr>
                      <m:jc m:val="left"/>
                    </m:oMathParaPr>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r>
                                <a:rPr lang="en-US" altLang="zh-CN" i="1">
                                  <a:latin typeface="Cambria Math" panose="02040503050406030204" pitchFamily="18" charset="0"/>
                                </a:rPr>
                                <m:t>𝑥</m:t>
                              </m:r>
                              <m:r>
                                <a:rPr lang="en-US" altLang="zh-CN" b="0" i="1" smtClean="0">
                                  <a:latin typeface="Cambria Math" panose="02040503050406030204" pitchFamily="18" charset="0"/>
                                </a:rPr>
                                <m:t>&amp;</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b="0" i="1" smtClean="0">
                                  <a:latin typeface="Cambria Math" panose="02040503050406030204" pitchFamily="18" charset="0"/>
                                </a:rPr>
                                <m:t>𝑎</m:t>
                              </m:r>
                              <m:func>
                                <m:funcPr>
                                  <m:ctrlPr>
                                    <a:rPr lang="en-US" altLang="zh-CN" b="0"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i="1">
                                      <a:latin typeface="Cambria Math" panose="02040503050406030204" pitchFamily="18" charset="0"/>
                                    </a:rPr>
                                    <m:t>𝑡</m:t>
                                  </m:r>
                                </m:e>
                              </m:func>
                              <m:r>
                                <a:rPr lang="en-US" altLang="zh-CN" b="0" i="1" smtClean="0">
                                  <a:latin typeface="Cambria Math" panose="02040503050406030204" pitchFamily="18" charset="0"/>
                                </a:rPr>
                                <m:t>,</m:t>
                              </m:r>
                            </m:e>
                            <m:e>
                              <m:r>
                                <a:rPr lang="en-US" altLang="zh-CN" i="1">
                                  <a:latin typeface="Cambria Math" panose="02040503050406030204" pitchFamily="18" charset="0"/>
                                </a:rPr>
                                <m:t>𝑦</m:t>
                              </m:r>
                              <m:r>
                                <a:rPr lang="en-US" altLang="zh-CN" b="0" i="1" smtClean="0">
                                  <a:latin typeface="Cambria Math" panose="02040503050406030204" pitchFamily="18" charset="0"/>
                                </a:rPr>
                                <m:t>&amp;</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b="0" i="1" smtClean="0">
                                  <a:latin typeface="Cambria Math" panose="02040503050406030204" pitchFamily="18" charset="0"/>
                                </a:rPr>
                                <m:t>𝑏</m:t>
                              </m:r>
                              <m:func>
                                <m:funcPr>
                                  <m:ctrlPr>
                                    <a:rPr lang="en-US" altLang="zh-CN" b="0"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𝑡</m:t>
                                  </m:r>
                                </m:e>
                              </m:func>
                              <m:r>
                                <a:rPr lang="en-US" altLang="zh-CN" b="0" i="1" smtClean="0">
                                  <a:latin typeface="Cambria Math" panose="02040503050406030204" pitchFamily="18" charset="0"/>
                                </a:rPr>
                                <m:t>,</m:t>
                              </m:r>
                            </m:e>
                          </m:eqArr>
                        </m:e>
                      </m:d>
                      <m:r>
                        <a:rPr lang="en-US" altLang="zh-CN" b="0" i="1" smtClean="0">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m:t>
                      </m:r>
                      <m:d>
                        <m:dPr>
                          <m:begChr m:val="["/>
                          <m:ctrlPr>
                            <a:rPr lang="en-US" altLang="zh-CN" i="1">
                              <a:latin typeface="Cambria Math" panose="02040503050406030204" pitchFamily="18" charset="0"/>
                            </a:rPr>
                          </m:ctrlPr>
                        </m:dPr>
                        <m:e>
                          <m:r>
                            <a:rPr lang="en-US" altLang="zh-CN" i="1">
                              <a:latin typeface="Cambria Math" panose="02040503050406030204" pitchFamily="18" charset="0"/>
                            </a:rPr>
                            <m:t>0, 2</m:t>
                          </m:r>
                          <m:r>
                            <a:rPr lang="en-US" altLang="zh-CN" i="1">
                              <a:latin typeface="Cambria Math" panose="02040503050406030204" pitchFamily="18" charset="0"/>
                            </a:rPr>
                            <m:t>𝜋</m:t>
                          </m:r>
                        </m:e>
                      </m:d>
                      <m:r>
                        <a:rPr lang="en-US" altLang="zh-CN" i="1">
                          <a:latin typeface="Cambria Math" panose="02040503050406030204" pitchFamily="18" charset="0"/>
                        </a:rPr>
                        <m:t>.</m:t>
                      </m:r>
                    </m:oMath>
                  </m:oMathPara>
                </a14:m>
                <a:endParaRPr lang="en-US" altLang="zh-CN" dirty="0" smtClean="0"/>
              </a:p>
              <a:p>
                <a:pPr marL="342900" indent="-342900">
                  <a:buFont typeface="Arial" panose="020B0604020202020204" pitchFamily="34" charset="0"/>
                  <a:buChar char="•"/>
                </a:pPr>
                <a:endParaRPr lang="en-US" altLang="zh-CN" dirty="0"/>
              </a:p>
            </p:txBody>
          </p:sp>
        </mc:Choice>
        <mc:Fallback>
          <p:sp>
            <p:nvSpPr>
              <p:cNvPr id="2" name="文本占位符 1"/>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cxnSp>
        <p:nvCxnSpPr>
          <p:cNvPr id="27" name="x轴"/>
          <p:cNvCxnSpPr/>
          <p:nvPr/>
        </p:nvCxnSpPr>
        <p:spPr>
          <a:xfrm>
            <a:off x="7230156" y="5257867"/>
            <a:ext cx="385200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x"/>
              <p:cNvSpPr txBox="1"/>
              <p:nvPr/>
            </p:nvSpPr>
            <p:spPr>
              <a:xfrm>
                <a:off x="10445484" y="5198557"/>
                <a:ext cx="513677" cy="4616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𝑥</m:t>
                      </m:r>
                    </m:oMath>
                  </m:oMathPara>
                </a14:m>
                <a:endParaRPr lang="zh-CN" altLang="en-US" sz="2400" dirty="0">
                  <a:solidFill>
                    <a:schemeClr val="accent1"/>
                  </a:solidFill>
                </a:endParaRPr>
              </a:p>
            </p:txBody>
          </p:sp>
        </mc:Choice>
        <mc:Fallback>
          <p:sp>
            <p:nvSpPr>
              <p:cNvPr id="31" name="x"/>
              <p:cNvSpPr txBox="1">
                <a:spLocks noRot="1" noChangeAspect="1" noMove="1" noResize="1" noEditPoints="1" noAdjustHandles="1" noChangeArrowheads="1" noChangeShapeType="1" noTextEdit="1"/>
              </p:cNvSpPr>
              <p:nvPr/>
            </p:nvSpPr>
            <p:spPr>
              <a:xfrm>
                <a:off x="10445484" y="5198557"/>
                <a:ext cx="513677" cy="461664"/>
              </a:xfrm>
              <a:prstGeom prst="rect">
                <a:avLst/>
              </a:prstGeom>
              <a:blipFill>
                <a:blip r:embed="rId3"/>
                <a:stretch>
                  <a:fillRect/>
                </a:stretch>
              </a:blipFill>
            </p:spPr>
            <p:txBody>
              <a:bodyPr/>
              <a:lstStyle/>
              <a:p>
                <a:r>
                  <a:rPr lang="zh-CN" altLang="en-US">
                    <a:noFill/>
                  </a:rPr>
                  <a:t> </a:t>
                </a:r>
              </a:p>
            </p:txBody>
          </p:sp>
        </mc:Fallback>
      </mc:AlternateContent>
      <p:cxnSp>
        <p:nvCxnSpPr>
          <p:cNvPr id="28" name="y轴"/>
          <p:cNvCxnSpPr/>
          <p:nvPr/>
        </p:nvCxnSpPr>
        <p:spPr>
          <a:xfrm flipV="1">
            <a:off x="7664549" y="2309514"/>
            <a:ext cx="0" cy="34200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y"/>
              <p:cNvSpPr txBox="1"/>
              <p:nvPr/>
            </p:nvSpPr>
            <p:spPr>
              <a:xfrm>
                <a:off x="6816080" y="2204864"/>
                <a:ext cx="1310636" cy="4616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𝑦</m:t>
                      </m:r>
                    </m:oMath>
                  </m:oMathPara>
                </a14:m>
                <a:endParaRPr lang="zh-CN" altLang="en-US" sz="2400" dirty="0">
                  <a:solidFill>
                    <a:schemeClr val="accent1"/>
                  </a:solidFill>
                </a:endParaRPr>
              </a:p>
            </p:txBody>
          </p:sp>
        </mc:Choice>
        <mc:Fallback>
          <p:sp>
            <p:nvSpPr>
              <p:cNvPr id="32" name="y"/>
              <p:cNvSpPr txBox="1">
                <a:spLocks noRot="1" noChangeAspect="1" noMove="1" noResize="1" noEditPoints="1" noAdjustHandles="1" noChangeArrowheads="1" noChangeShapeType="1" noTextEdit="1"/>
              </p:cNvSpPr>
              <p:nvPr/>
            </p:nvSpPr>
            <p:spPr>
              <a:xfrm>
                <a:off x="6816080" y="2204864"/>
                <a:ext cx="1310636" cy="461664"/>
              </a:xfrm>
              <a:prstGeom prst="rect">
                <a:avLst/>
              </a:prstGeom>
              <a:blipFill>
                <a:blip r:embed="rId4"/>
                <a:stretch>
                  <a:fillRect b="-13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O"/>
              <p:cNvSpPr txBox="1"/>
              <p:nvPr/>
            </p:nvSpPr>
            <p:spPr>
              <a:xfrm>
                <a:off x="7008909" y="5149028"/>
                <a:ext cx="1027528" cy="4616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i="1" dirty="0" smtClean="0">
                          <a:solidFill>
                            <a:schemeClr val="accent1"/>
                          </a:solidFill>
                          <a:latin typeface="Cambria Math" panose="02040503050406030204" pitchFamily="18" charset="0"/>
                        </a:rPr>
                        <m:t>𝑂</m:t>
                      </m:r>
                    </m:oMath>
                  </m:oMathPara>
                </a14:m>
                <a:endParaRPr lang="zh-CN" altLang="en-US" sz="2400" dirty="0">
                  <a:solidFill>
                    <a:schemeClr val="accent1"/>
                  </a:solidFill>
                </a:endParaRPr>
              </a:p>
            </p:txBody>
          </p:sp>
        </mc:Choice>
        <mc:Fallback>
          <p:sp>
            <p:nvSpPr>
              <p:cNvPr id="33" name="O"/>
              <p:cNvSpPr txBox="1">
                <a:spLocks noRot="1" noChangeAspect="1" noMove="1" noResize="1" noEditPoints="1" noAdjustHandles="1" noChangeArrowheads="1" noChangeShapeType="1" noTextEdit="1"/>
              </p:cNvSpPr>
              <p:nvPr/>
            </p:nvSpPr>
            <p:spPr>
              <a:xfrm>
                <a:off x="7008909" y="5149028"/>
                <a:ext cx="1027528" cy="461664"/>
              </a:xfrm>
              <a:prstGeom prst="rect">
                <a:avLst/>
              </a:prstGeom>
              <a:blipFill>
                <a:blip r:embed="rId5"/>
                <a:stretch>
                  <a:fillRect/>
                </a:stretch>
              </a:blipFill>
            </p:spPr>
            <p:txBody>
              <a:bodyPr/>
              <a:lstStyle/>
              <a:p>
                <a:r>
                  <a:rPr lang="zh-CN" altLang="en-US">
                    <a:noFill/>
                  </a:rPr>
                  <a:t> </a:t>
                </a:r>
              </a:p>
            </p:txBody>
          </p:sp>
        </mc:Fallback>
      </mc:AlternateContent>
      <p:sp>
        <p:nvSpPr>
          <p:cNvPr id="25" name="椭圆圆心"/>
          <p:cNvSpPr/>
          <p:nvPr/>
        </p:nvSpPr>
        <p:spPr>
          <a:xfrm>
            <a:off x="9005798" y="3849726"/>
            <a:ext cx="116332" cy="116332"/>
          </a:xfrm>
          <a:prstGeom prst="ellipse">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600"/>
              </a:solidFill>
            </a:endParaRPr>
          </a:p>
        </p:txBody>
      </p:sp>
      <mc:AlternateContent xmlns:mc="http://schemas.openxmlformats.org/markup-compatibility/2006">
        <mc:Choice xmlns:a14="http://schemas.microsoft.com/office/drawing/2010/main" Requires="a14">
          <p:sp>
            <p:nvSpPr>
              <p:cNvPr id="26" name="(x_0,y_0)"/>
              <p:cNvSpPr txBox="1"/>
              <p:nvPr/>
            </p:nvSpPr>
            <p:spPr>
              <a:xfrm>
                <a:off x="8231073" y="3890385"/>
                <a:ext cx="762669" cy="4616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altLang="zh-CN" sz="2400" b="0" i="1" smtClean="0">
                              <a:solidFill>
                                <a:schemeClr val="accent1"/>
                              </a:solidFill>
                              <a:latin typeface="Cambria Math" panose="02040503050406030204" pitchFamily="18" charset="0"/>
                            </a:rPr>
                          </m:ctrlPr>
                        </m:dPr>
                        <m:e>
                          <m:sSub>
                            <m:sSubPr>
                              <m:ctrlPr>
                                <a:rPr lang="en-US" altLang="zh-CN" sz="2400" b="0" i="1" smtClean="0">
                                  <a:solidFill>
                                    <a:schemeClr val="accent1"/>
                                  </a:solidFill>
                                  <a:latin typeface="Cambria Math" panose="02040503050406030204" pitchFamily="18" charset="0"/>
                                </a:rPr>
                              </m:ctrlPr>
                            </m:sSubPr>
                            <m:e>
                              <m:r>
                                <a:rPr lang="en-US" altLang="zh-CN" sz="2400" b="0" i="1" smtClean="0">
                                  <a:solidFill>
                                    <a:schemeClr val="accent1"/>
                                  </a:solidFill>
                                  <a:latin typeface="Cambria Math" panose="02040503050406030204" pitchFamily="18" charset="0"/>
                                </a:rPr>
                                <m:t>𝑥</m:t>
                              </m:r>
                            </m:e>
                            <m:sub>
                              <m:r>
                                <a:rPr lang="en-US" altLang="zh-CN" sz="2400" b="0" i="1" smtClean="0">
                                  <a:solidFill>
                                    <a:schemeClr val="accent1"/>
                                  </a:solidFill>
                                  <a:latin typeface="Cambria Math" panose="02040503050406030204" pitchFamily="18" charset="0"/>
                                </a:rPr>
                                <m:t>0</m:t>
                              </m:r>
                            </m:sub>
                          </m:sSub>
                          <m:r>
                            <a:rPr lang="en-US" altLang="zh-CN" sz="2400" b="0" i="1" smtClean="0">
                              <a:solidFill>
                                <a:schemeClr val="accent1"/>
                              </a:solidFill>
                              <a:latin typeface="Cambria Math" panose="02040503050406030204" pitchFamily="18" charset="0"/>
                            </a:rPr>
                            <m:t>, </m:t>
                          </m:r>
                          <m:sSub>
                            <m:sSubPr>
                              <m:ctrlPr>
                                <a:rPr lang="en-US" altLang="zh-CN" sz="2400" b="0" i="1" smtClean="0">
                                  <a:solidFill>
                                    <a:schemeClr val="accent1"/>
                                  </a:solidFill>
                                  <a:latin typeface="Cambria Math" panose="02040503050406030204" pitchFamily="18" charset="0"/>
                                </a:rPr>
                              </m:ctrlPr>
                            </m:sSubPr>
                            <m:e>
                              <m:r>
                                <a:rPr lang="en-US" altLang="zh-CN" sz="2400" b="0" i="1" smtClean="0">
                                  <a:solidFill>
                                    <a:schemeClr val="accent1"/>
                                  </a:solidFill>
                                  <a:latin typeface="Cambria Math" panose="02040503050406030204" pitchFamily="18" charset="0"/>
                                </a:rPr>
                                <m:t>𝑦</m:t>
                              </m:r>
                            </m:e>
                            <m:sub>
                              <m:r>
                                <a:rPr lang="en-US" altLang="zh-CN" sz="2400" b="0" i="1" smtClean="0">
                                  <a:solidFill>
                                    <a:schemeClr val="accent1"/>
                                  </a:solidFill>
                                  <a:latin typeface="Cambria Math" panose="02040503050406030204" pitchFamily="18" charset="0"/>
                                </a:rPr>
                                <m:t>0</m:t>
                              </m:r>
                            </m:sub>
                          </m:sSub>
                        </m:e>
                      </m:d>
                    </m:oMath>
                  </m:oMathPara>
                </a14:m>
                <a:endParaRPr lang="zh-CN" altLang="en-US" sz="2400" dirty="0">
                  <a:solidFill>
                    <a:schemeClr val="accent1"/>
                  </a:solidFill>
                </a:endParaRPr>
              </a:p>
            </p:txBody>
          </p:sp>
        </mc:Choice>
        <mc:Fallback>
          <p:sp>
            <p:nvSpPr>
              <p:cNvPr id="26" name="(x_0,y_0)"/>
              <p:cNvSpPr txBox="1">
                <a:spLocks noRot="1" noChangeAspect="1" noMove="1" noResize="1" noEditPoints="1" noAdjustHandles="1" noChangeArrowheads="1" noChangeShapeType="1" noTextEdit="1"/>
              </p:cNvSpPr>
              <p:nvPr/>
            </p:nvSpPr>
            <p:spPr>
              <a:xfrm>
                <a:off x="8231073" y="3890385"/>
                <a:ext cx="762669" cy="461664"/>
              </a:xfrm>
              <a:prstGeom prst="rect">
                <a:avLst/>
              </a:prstGeom>
              <a:blipFill>
                <a:blip r:embed="rId6"/>
                <a:stretch>
                  <a:fillRect r="-36000" b="-13158"/>
                </a:stretch>
              </a:blipFill>
            </p:spPr>
            <p:txBody>
              <a:bodyPr/>
              <a:lstStyle/>
              <a:p>
                <a:r>
                  <a:rPr lang="zh-CN" altLang="en-US">
                    <a:noFill/>
                  </a:rPr>
                  <a:t> </a:t>
                </a:r>
              </a:p>
            </p:txBody>
          </p:sp>
        </mc:Fallback>
      </mc:AlternateContent>
      <p:cxnSp>
        <p:nvCxnSpPr>
          <p:cNvPr id="36" name="长半轴"/>
          <p:cNvCxnSpPr/>
          <p:nvPr/>
        </p:nvCxnSpPr>
        <p:spPr>
          <a:xfrm flipV="1">
            <a:off x="9061261" y="3907893"/>
            <a:ext cx="1712356" cy="0"/>
          </a:xfrm>
          <a:prstGeom prst="line">
            <a:avLst/>
          </a:prstGeom>
          <a:ln w="12700">
            <a:solidFill>
              <a:schemeClr val="accent1"/>
            </a:solidFill>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mc:Choice xmlns:a14="http://schemas.microsoft.com/office/drawing/2010/main" Requires="a14">
          <p:sp>
            <p:nvSpPr>
              <p:cNvPr id="38" name="a"/>
              <p:cNvSpPr txBox="1"/>
              <p:nvPr/>
            </p:nvSpPr>
            <p:spPr>
              <a:xfrm>
                <a:off x="9522653" y="3776327"/>
                <a:ext cx="767126" cy="461664"/>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𝑎</m:t>
                      </m:r>
                    </m:oMath>
                  </m:oMathPara>
                </a14:m>
                <a:endParaRPr lang="zh-CN" altLang="en-US" sz="2400" dirty="0">
                  <a:solidFill>
                    <a:schemeClr val="accent1"/>
                  </a:solidFill>
                </a:endParaRPr>
              </a:p>
            </p:txBody>
          </p:sp>
        </mc:Choice>
        <mc:Fallback>
          <p:sp>
            <p:nvSpPr>
              <p:cNvPr id="38" name="a"/>
              <p:cNvSpPr txBox="1">
                <a:spLocks noRot="1" noChangeAspect="1" noMove="1" noResize="1" noEditPoints="1" noAdjustHandles="1" noChangeArrowheads="1" noChangeShapeType="1" noTextEdit="1"/>
              </p:cNvSpPr>
              <p:nvPr/>
            </p:nvSpPr>
            <p:spPr>
              <a:xfrm>
                <a:off x="9522653" y="3776327"/>
                <a:ext cx="767126" cy="461664"/>
              </a:xfrm>
              <a:prstGeom prst="rect">
                <a:avLst/>
              </a:prstGeom>
              <a:blipFill>
                <a:blip r:embed="rId7"/>
                <a:stretch>
                  <a:fillRect/>
                </a:stretch>
              </a:blipFill>
              <a:ln>
                <a:noFill/>
              </a:ln>
            </p:spPr>
            <p:txBody>
              <a:bodyPr/>
              <a:lstStyle/>
              <a:p>
                <a:r>
                  <a:rPr lang="zh-CN" altLang="en-US">
                    <a:noFill/>
                  </a:rPr>
                  <a:t> </a:t>
                </a:r>
              </a:p>
            </p:txBody>
          </p:sp>
        </mc:Fallback>
      </mc:AlternateContent>
      <p:cxnSp>
        <p:nvCxnSpPr>
          <p:cNvPr id="37" name="短半轴"/>
          <p:cNvCxnSpPr/>
          <p:nvPr/>
        </p:nvCxnSpPr>
        <p:spPr>
          <a:xfrm flipV="1">
            <a:off x="9061262" y="2880364"/>
            <a:ext cx="0" cy="1027529"/>
          </a:xfrm>
          <a:prstGeom prst="line">
            <a:avLst/>
          </a:prstGeom>
          <a:ln w="12700">
            <a:solidFill>
              <a:schemeClr val="accent1"/>
            </a:solidFill>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mc:Choice xmlns:a14="http://schemas.microsoft.com/office/drawing/2010/main" Requires="a14">
          <p:sp>
            <p:nvSpPr>
              <p:cNvPr id="39" name="b"/>
              <p:cNvSpPr txBox="1"/>
              <p:nvPr/>
            </p:nvSpPr>
            <p:spPr>
              <a:xfrm>
                <a:off x="8566965" y="3062862"/>
                <a:ext cx="715372" cy="461664"/>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𝑏</m:t>
                      </m:r>
                    </m:oMath>
                  </m:oMathPara>
                </a14:m>
                <a:endParaRPr lang="zh-CN" altLang="en-US" sz="2400" dirty="0">
                  <a:solidFill>
                    <a:schemeClr val="accent1"/>
                  </a:solidFill>
                </a:endParaRPr>
              </a:p>
            </p:txBody>
          </p:sp>
        </mc:Choice>
        <mc:Fallback>
          <p:sp>
            <p:nvSpPr>
              <p:cNvPr id="39" name="b"/>
              <p:cNvSpPr txBox="1">
                <a:spLocks noRot="1" noChangeAspect="1" noMove="1" noResize="1" noEditPoints="1" noAdjustHandles="1" noChangeArrowheads="1" noChangeShapeType="1" noTextEdit="1"/>
              </p:cNvSpPr>
              <p:nvPr/>
            </p:nvSpPr>
            <p:spPr>
              <a:xfrm>
                <a:off x="8566965" y="3062862"/>
                <a:ext cx="715372" cy="461664"/>
              </a:xfrm>
              <a:prstGeom prst="rect">
                <a:avLst/>
              </a:prstGeom>
              <a:blipFill>
                <a:blip r:embed="rId8"/>
                <a:stretch>
                  <a:fillRect/>
                </a:stretch>
              </a:blipFill>
              <a:ln>
                <a:noFill/>
              </a:ln>
            </p:spPr>
            <p:txBody>
              <a:bodyPr/>
              <a:lstStyle/>
              <a:p>
                <a:r>
                  <a:rPr lang="zh-CN" altLang="en-US">
                    <a:noFill/>
                  </a:rPr>
                  <a:t> </a:t>
                </a:r>
              </a:p>
            </p:txBody>
          </p:sp>
        </mc:Fallback>
      </mc:AlternateContent>
      <p:sp>
        <p:nvSpPr>
          <p:cNvPr id="35" name="椭圆图像"/>
          <p:cNvSpPr/>
          <p:nvPr/>
        </p:nvSpPr>
        <p:spPr>
          <a:xfrm>
            <a:off x="7351416" y="2880364"/>
            <a:ext cx="3424712" cy="205482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25023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par>
                          <p:cTn id="22" fill="hold">
                            <p:stCondLst>
                              <p:cond delay="1000"/>
                            </p:stCondLst>
                            <p:childTnLst>
                              <p:par>
                                <p:cTn id="23" presetID="22" presetClass="entr" presetSubtype="4"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down)">
                                      <p:cBhvr>
                                        <p:cTn id="25" dur="500"/>
                                        <p:tgtEl>
                                          <p:spTgt spid="28"/>
                                        </p:tgtEl>
                                      </p:cBhvr>
                                    </p:animEffect>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childTnLst>
                          </p:cTn>
                        </p:par>
                        <p:par>
                          <p:cTn id="42" fill="hold">
                            <p:stCondLst>
                              <p:cond delay="3500"/>
                            </p:stCondLst>
                            <p:childTnLst>
                              <p:par>
                                <p:cTn id="43" presetID="22" presetClass="entr" presetSubtype="8" fill="hold" nodeType="after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left)">
                                      <p:cBhvr>
                                        <p:cTn id="45" dur="500"/>
                                        <p:tgtEl>
                                          <p:spTgt spid="36"/>
                                        </p:tgtEl>
                                      </p:cBhvr>
                                    </p:animEffect>
                                  </p:childTnLst>
                                </p:cTn>
                              </p:par>
                            </p:childTnLst>
                          </p:cTn>
                        </p:par>
                        <p:par>
                          <p:cTn id="46" fill="hold">
                            <p:stCondLst>
                              <p:cond delay="4000"/>
                            </p:stCondLst>
                            <p:childTnLst>
                              <p:par>
                                <p:cTn id="47" presetID="10" presetClass="entr" presetSubtype="0"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childTnLst>
                          </p:cTn>
                        </p:par>
                        <p:par>
                          <p:cTn id="50" fill="hold">
                            <p:stCondLst>
                              <p:cond delay="4500"/>
                            </p:stCondLst>
                            <p:childTnLst>
                              <p:par>
                                <p:cTn id="51" presetID="22" presetClass="entr" presetSubtype="4" fill="hold" nodeType="after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wipe(down)">
                                      <p:cBhvr>
                                        <p:cTn id="53" dur="500"/>
                                        <p:tgtEl>
                                          <p:spTgt spid="37"/>
                                        </p:tgtEl>
                                      </p:cBhvr>
                                    </p:animEffect>
                                  </p:childTnLst>
                                </p:cTn>
                              </p:par>
                            </p:childTnLst>
                          </p:cTn>
                        </p:par>
                        <p:par>
                          <p:cTn id="54" fill="hold">
                            <p:stCondLst>
                              <p:cond delay="5000"/>
                            </p:stCondLst>
                            <p:childTnLst>
                              <p:par>
                                <p:cTn id="55" presetID="10" presetClass="entr" presetSubtype="0" fill="hold" grpId="0" nodeType="after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childTnLst>
                          </p:cTn>
                        </p:par>
                        <p:par>
                          <p:cTn id="58" fill="hold">
                            <p:stCondLst>
                              <p:cond delay="5500"/>
                            </p:stCondLst>
                            <p:childTnLst>
                              <p:par>
                                <p:cTn id="59" presetID="22" presetClass="entr" presetSubtype="2" fill="hold" grpId="0" nodeType="after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wipe(right)">
                                      <p:cBhvr>
                                        <p:cTn id="6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25" grpId="0" animBg="1"/>
      <p:bldP spid="26" grpId="0"/>
      <p:bldP spid="38" grpId="0"/>
      <p:bldP spid="39" grpId="0"/>
      <p:bldP spid="3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sz="quarter" idx="10"/>
              </p:nvPr>
            </p:nvSpPr>
            <p:spPr>
              <a:noFill/>
            </p:spPr>
            <p:txBody>
              <a:bodyPr/>
              <a:lstStyle/>
              <a:p>
                <a:r>
                  <a:rPr lang="zh-CN" altLang="en-US" dirty="0" smtClean="0">
                    <a:solidFill>
                      <a:srgbClr val="0000FF"/>
                    </a:solidFill>
                  </a:rPr>
                  <a:t>例 </a:t>
                </a:r>
                <a:r>
                  <a:rPr lang="zh-CN" altLang="en-US" dirty="0" smtClean="0"/>
                  <a:t>注意到 </a:t>
                </a:r>
                <a14:m>
                  <m:oMath xmlns:m="http://schemas.openxmlformats.org/officeDocument/2006/math">
                    <m:func>
                      <m:funcPr>
                        <m:ctrlPr>
                          <a:rPr lang="en-US" altLang="zh-CN" i="1">
                            <a:latin typeface="Cambria Math" panose="02040503050406030204" pitchFamily="18" charset="0"/>
                          </a:rPr>
                        </m:ctrlPr>
                      </m:funcPr>
                      <m:fName>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csc</m:t>
                            </m:r>
                          </m:e>
                          <m:sup>
                            <m:r>
                              <a:rPr lang="en-US" altLang="zh-CN" i="1">
                                <a:latin typeface="Cambria Math" panose="02040503050406030204" pitchFamily="18" charset="0"/>
                              </a:rPr>
                              <m:t>2</m:t>
                            </m:r>
                          </m:sup>
                        </m:sSup>
                      </m:fName>
                      <m:e>
                        <m:r>
                          <a:rPr lang="en-US" altLang="zh-CN" i="1">
                            <a:latin typeface="Cambria Math" panose="02040503050406030204" pitchFamily="18" charset="0"/>
                          </a:rPr>
                          <m:t>𝑡</m:t>
                        </m:r>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cot</m:t>
                            </m:r>
                          </m:e>
                          <m:sup>
                            <m:r>
                              <a:rPr lang="en-US" altLang="zh-CN" b="0" i="1" smtClean="0">
                                <a:latin typeface="Cambria Math" panose="02040503050406030204" pitchFamily="18" charset="0"/>
                              </a:rPr>
                              <m:t>2</m:t>
                            </m:r>
                          </m:sup>
                        </m:sSup>
                      </m:fName>
                      <m:e>
                        <m:r>
                          <a:rPr lang="en-US" altLang="zh-CN" b="0" i="1" smtClean="0">
                            <a:latin typeface="Cambria Math" panose="02040503050406030204" pitchFamily="18" charset="0"/>
                          </a:rPr>
                          <m:t>𝑡</m:t>
                        </m:r>
                      </m:e>
                    </m:func>
                    <m:r>
                      <a:rPr lang="en-US" altLang="zh-CN" b="0" i="1" smtClean="0">
                        <a:latin typeface="Cambria Math" panose="02040503050406030204" pitchFamily="18" charset="0"/>
                      </a:rPr>
                      <m:t>=1</m:t>
                    </m:r>
                    <m:r>
                      <a:rPr lang="en-US" altLang="zh-CN" b="0" i="0" smtClean="0">
                        <a:latin typeface="Cambria Math" panose="02040503050406030204" pitchFamily="18" charset="0"/>
                      </a:rPr>
                      <m:t>.</m:t>
                    </m:r>
                  </m:oMath>
                </a14:m>
                <a:endParaRPr lang="en-US" altLang="zh-CN" dirty="0" smtClean="0"/>
              </a:p>
              <a:p>
                <a:r>
                  <a:rPr lang="zh-CN" altLang="en-US" dirty="0" smtClean="0"/>
                  <a:t>因此</a:t>
                </a:r>
                <a:r>
                  <a:rPr lang="zh-CN" altLang="en-US" dirty="0"/>
                  <a:t>双曲线 </a:t>
                </a:r>
                <a14:m>
                  <m:oMath xmlns:m="http://schemas.openxmlformats.org/officeDocument/2006/math">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num>
                              <m:den>
                                <m:r>
                                  <a:rPr lang="en-US" altLang="zh-CN" i="1">
                                    <a:latin typeface="Cambria Math" panose="02040503050406030204" pitchFamily="18" charset="0"/>
                                  </a:rPr>
                                  <m:t>𝑎</m:t>
                                </m:r>
                              </m:den>
                            </m:f>
                          </m:e>
                        </m:d>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𝑦</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0</m:t>
                                    </m:r>
                                  </m:sub>
                                </m:sSub>
                              </m:num>
                              <m:den>
                                <m:r>
                                  <a:rPr lang="en-US" altLang="zh-CN" i="1">
                                    <a:latin typeface="Cambria Math" panose="02040503050406030204" pitchFamily="18" charset="0"/>
                                  </a:rPr>
                                  <m:t>𝑏</m:t>
                                </m:r>
                              </m:den>
                            </m:f>
                          </m:e>
                        </m:d>
                      </m:e>
                      <m:sup>
                        <m:r>
                          <a:rPr lang="en-US" altLang="zh-CN" i="1">
                            <a:latin typeface="Cambria Math" panose="02040503050406030204" pitchFamily="18" charset="0"/>
                          </a:rPr>
                          <m:t>2</m:t>
                        </m:r>
                      </m:sup>
                    </m:sSup>
                    <m:r>
                      <a:rPr lang="en-US" altLang="zh-CN" i="1">
                        <a:latin typeface="Cambria Math" panose="02040503050406030204" pitchFamily="18" charset="0"/>
                      </a:rPr>
                      <m:t>=1,</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&gt;0</m:t>
                    </m:r>
                  </m:oMath>
                </a14:m>
                <a:r>
                  <a:rPr lang="en-US" altLang="zh-CN" dirty="0" smtClean="0"/>
                  <a:t> </a:t>
                </a:r>
                <a:r>
                  <a:rPr lang="zh-CN" altLang="en-US" dirty="0" smtClean="0"/>
                  <a:t>满足</a:t>
                </a:r>
                <a:r>
                  <a:rPr lang="zh-CN" altLang="en-US" dirty="0"/>
                  <a:t>参变量</a:t>
                </a:r>
                <a:r>
                  <a:rPr lang="zh-CN" altLang="en-US" dirty="0" smtClean="0"/>
                  <a:t>方程</a:t>
                </a:r>
                <a:endParaRPr lang="en-US" altLang="zh-CN"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i="1" dirty="0" smtClean="0">
                              <a:latin typeface="Cambria Math" panose="02040503050406030204" pitchFamily="18" charset="0"/>
                            </a:rPr>
                          </m:ctrlPr>
                        </m:dPr>
                        <m:e>
                          <m:eqArr>
                            <m:eqArrPr>
                              <m:ctrlPr>
                                <a:rPr lang="en-US" altLang="zh-CN" i="1" dirty="0" smtClean="0">
                                  <a:latin typeface="Cambria Math" panose="02040503050406030204" pitchFamily="18" charset="0"/>
                                </a:rPr>
                              </m:ctrlPr>
                            </m:eqArrPr>
                            <m:e>
                              <m:r>
                                <a:rPr lang="en-US" altLang="zh-CN" i="1">
                                  <a:latin typeface="Cambria Math" panose="02040503050406030204" pitchFamily="18" charset="0"/>
                                </a:rPr>
                                <m:t>𝑥</m:t>
                              </m:r>
                              <m:r>
                                <a:rPr lang="en-US" altLang="zh-CN" b="0" i="1" smtClean="0">
                                  <a:latin typeface="Cambria Math" panose="02040503050406030204" pitchFamily="18" charset="0"/>
                                </a:rPr>
                                <m:t>&amp;</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b="0" i="1" smtClean="0">
                                  <a:latin typeface="Cambria Math" panose="02040503050406030204" pitchFamily="18" charset="0"/>
                                </a:rPr>
                                <m:t>𝑎</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csc</m:t>
                                  </m:r>
                                </m:fName>
                                <m:e>
                                  <m:r>
                                    <a:rPr lang="en-US" altLang="zh-CN" b="0" i="1" smtClean="0">
                                      <a:latin typeface="Cambria Math" panose="02040503050406030204" pitchFamily="18" charset="0"/>
                                    </a:rPr>
                                    <m:t>𝑡</m:t>
                                  </m:r>
                                </m:e>
                              </m:func>
                              <m:r>
                                <a:rPr lang="en-US" altLang="zh-CN" b="0" i="1" smtClean="0">
                                  <a:latin typeface="Cambria Math" panose="02040503050406030204" pitchFamily="18" charset="0"/>
                                </a:rPr>
                                <m:t>,</m:t>
                              </m:r>
                            </m:e>
                            <m:e>
                              <m:r>
                                <a:rPr lang="en-US" altLang="zh-CN" i="1">
                                  <a:latin typeface="Cambria Math" panose="02040503050406030204" pitchFamily="18" charset="0"/>
                                </a:rPr>
                                <m:t>𝑦</m:t>
                              </m:r>
                              <m:r>
                                <a:rPr lang="en-US" altLang="zh-CN" i="1">
                                  <a:latin typeface="Cambria Math" panose="02040503050406030204" pitchFamily="18" charset="0"/>
                                </a:rPr>
                                <m:t>&amp;=</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b="0" i="1" smtClean="0">
                                  <a:latin typeface="Cambria Math" panose="02040503050406030204" pitchFamily="18" charset="0"/>
                                </a:rPr>
                                <m:t>𝑏</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cot</m:t>
                                  </m:r>
                                </m:fName>
                                <m:e>
                                  <m:r>
                                    <a:rPr lang="en-US" altLang="zh-CN" b="0" i="1" smtClean="0">
                                      <a:latin typeface="Cambria Math" panose="02040503050406030204" pitchFamily="18" charset="0"/>
                                    </a:rPr>
                                    <m:t>𝑡</m:t>
                                  </m:r>
                                </m:e>
                              </m:func>
                              <m:r>
                                <a:rPr lang="en-US" altLang="zh-CN" b="0" i="1" smtClean="0">
                                  <a:latin typeface="Cambria Math" panose="02040503050406030204" pitchFamily="18" charset="0"/>
                                </a:rPr>
                                <m:t>,</m:t>
                              </m:r>
                            </m:e>
                          </m:eqArr>
                        </m:e>
                      </m:d>
                      <m:r>
                        <a:rPr lang="en-US" altLang="zh-CN" b="0" i="1" smtClean="0">
                          <a:latin typeface="Cambria Math" panose="02040503050406030204" pitchFamily="18" charset="0"/>
                        </a:rPr>
                        <m:t> </m:t>
                      </m:r>
                      <m:r>
                        <a:rPr lang="en-US" altLang="zh-CN" i="1">
                          <a:latin typeface="Cambria Math" panose="02040503050406030204" pitchFamily="18" charset="0"/>
                        </a:rPr>
                        <m:t>𝑡</m:t>
                      </m:r>
                      <m:r>
                        <a:rPr lang="en-US" altLang="zh-CN" i="1">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r>
                            <a:rPr lang="en-US" altLang="zh-CN" b="0" i="1" smtClean="0">
                              <a:latin typeface="Cambria Math" panose="02040503050406030204" pitchFamily="18" charset="0"/>
                            </a:rPr>
                            <m:t>𝜋</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𝜋</m:t>
                          </m:r>
                          <m:r>
                            <a:rPr lang="en-US" altLang="zh-CN" b="0" i="1" smtClean="0">
                              <a:latin typeface="Cambria Math" panose="02040503050406030204" pitchFamily="18" charset="0"/>
                            </a:rPr>
                            <m:t>,2</m:t>
                          </m:r>
                          <m:r>
                            <a:rPr lang="en-US" altLang="zh-CN" b="0" i="1" smtClean="0">
                              <a:latin typeface="Cambria Math" panose="02040503050406030204" pitchFamily="18" charset="0"/>
                            </a:rPr>
                            <m:t>𝜋</m:t>
                          </m:r>
                        </m:e>
                      </m:d>
                      <m:r>
                        <a:rPr lang="en-US" altLang="zh-CN" b="0" i="1" smtClean="0">
                          <a:latin typeface="Cambria Math" panose="02040503050406030204" pitchFamily="18" charset="0"/>
                        </a:rPr>
                        <m:t>.</m:t>
                      </m:r>
                    </m:oMath>
                  </m:oMathPara>
                </a14:m>
                <a:endParaRPr lang="zh-CN" altLang="en-US" dirty="0"/>
              </a:p>
            </p:txBody>
          </p:sp>
        </mc:Choice>
        <mc:Fallback xmlns="">
          <p:sp>
            <p:nvSpPr>
              <p:cNvPr id="2" name="文本占位符 1"/>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412311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sz="quarter" idx="10"/>
              </p:nvPr>
            </p:nvSpPr>
            <p:spPr/>
            <p:txBody>
              <a:bodyPr>
                <a:noAutofit/>
              </a:bodyPr>
              <a:lstStyle/>
              <a:p>
                <a:pPr>
                  <a:lnSpc>
                    <a:spcPct val="120000"/>
                  </a:lnSpc>
                  <a:spcBef>
                    <a:spcPts val="400"/>
                  </a:spcBef>
                  <a:spcAft>
                    <a:spcPts val="400"/>
                  </a:spcAft>
                </a:pPr>
                <a:r>
                  <a:rPr lang="zh-CN" altLang="en-US" dirty="0" smtClean="0">
                    <a:solidFill>
                      <a:srgbClr val="00B050"/>
                    </a:solidFill>
                  </a:rPr>
                  <a:t>函数的限制</a:t>
                </a:r>
                <a:endParaRPr lang="en-US" altLang="zh-CN" dirty="0"/>
              </a:p>
              <a:p>
                <a:pPr>
                  <a:lnSpc>
                    <a:spcPct val="120000"/>
                  </a:lnSpc>
                  <a:spcBef>
                    <a:spcPts val="400"/>
                  </a:spcBef>
                  <a:spcAft>
                    <a:spcPts val="400"/>
                  </a:spcAft>
                </a:pPr>
                <a:r>
                  <a:rPr lang="zh-CN" altLang="en-US" dirty="0" smtClean="0"/>
                  <a:t>设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 是一个函数</a:t>
                </a:r>
                <a:r>
                  <a:rPr lang="en-US" altLang="zh-CN" dirty="0" smtClean="0"/>
                  <a:t>. </a:t>
                </a:r>
                <a:r>
                  <a:rPr lang="zh-CN" altLang="en-US" dirty="0" smtClean="0"/>
                  <a:t>对于定义域 </a:t>
                </a:r>
                <a14:m>
                  <m:oMath xmlns:m="http://schemas.openxmlformats.org/officeDocument/2006/math">
                    <m:r>
                      <a:rPr lang="en-US" altLang="zh-CN" b="0" i="1" smtClean="0">
                        <a:latin typeface="Cambria Math" panose="02040503050406030204" pitchFamily="18" charset="0"/>
                      </a:rPr>
                      <m:t>𝐷</m:t>
                    </m:r>
                  </m:oMath>
                </a14:m>
                <a:r>
                  <a:rPr lang="en-US" altLang="zh-CN" dirty="0" smtClean="0"/>
                  <a:t> </a:t>
                </a:r>
                <a:r>
                  <a:rPr lang="zh-CN" altLang="en-US" dirty="0" smtClean="0"/>
                  <a:t>的子集 </a:t>
                </a:r>
                <a14:m>
                  <m:oMath xmlns:m="http://schemas.openxmlformats.org/officeDocument/2006/math">
                    <m:r>
                      <a:rPr lang="en-US" altLang="zh-CN" b="0" i="1" smtClean="0">
                        <a:latin typeface="Cambria Math" panose="02040503050406030204" pitchFamily="18" charset="0"/>
                      </a:rPr>
                      <m:t>𝑋</m:t>
                    </m:r>
                  </m:oMath>
                </a14:m>
                <a:r>
                  <a:rPr lang="en-US" altLang="zh-CN" dirty="0" smtClean="0"/>
                  <a:t>, </a:t>
                </a:r>
                <a:r>
                  <a:rPr lang="zh-CN" altLang="en-US" dirty="0" smtClean="0"/>
                  <a:t>可以定义一</a:t>
                </a:r>
                <a:r>
                  <a:rPr lang="zh-CN" altLang="en-US" dirty="0"/>
                  <a:t>个新的</a:t>
                </a:r>
                <a:r>
                  <a:rPr lang="zh-CN" altLang="en-US" dirty="0" smtClean="0"/>
                  <a:t>函数</a:t>
                </a:r>
                <a:r>
                  <a:rPr lang="zh-CN" altLang="en-US" dirty="0"/>
                  <a:t>为 </a:t>
                </a:r>
                <a14:m>
                  <m:oMath xmlns:m="http://schemas.openxmlformats.org/officeDocument/2006/math">
                    <m:r>
                      <a:rPr lang="en-US" altLang="zh-CN" i="1">
                        <a:latin typeface="Cambria Math" panose="02040503050406030204" pitchFamily="18" charset="0"/>
                      </a:rPr>
                      <m:t>𝑓</m:t>
                    </m:r>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zh-CN" altLang="en-US">
                                <a:latin typeface="Cambria Math" panose="02040503050406030204" pitchFamily="18" charset="0"/>
                              </a:rPr>
                              <m:t>​</m:t>
                            </m:r>
                          </m:e>
                        </m:d>
                      </m:e>
                      <m:sub>
                        <m:r>
                          <a:rPr lang="en-US" altLang="zh-CN" i="1">
                            <a:latin typeface="Cambria Math" panose="02040503050406030204" pitchFamily="18" charset="0"/>
                          </a:rPr>
                          <m:t>𝑋</m:t>
                        </m:r>
                      </m:sub>
                    </m:sSub>
                  </m:oMath>
                </a14:m>
                <a:r>
                  <a:rPr lang="en-US" altLang="zh-CN" dirty="0" smtClean="0"/>
                  <a:t>, </a:t>
                </a:r>
                <a:r>
                  <a:rPr lang="zh-CN" altLang="en-US" dirty="0" smtClean="0"/>
                  <a:t>定义域为 </a:t>
                </a:r>
                <a14:m>
                  <m:oMath xmlns:m="http://schemas.openxmlformats.org/officeDocument/2006/math">
                    <m:r>
                      <a:rPr lang="en-US" altLang="zh-CN" b="0" i="1" smtClean="0">
                        <a:latin typeface="Cambria Math" panose="02040503050406030204" pitchFamily="18" charset="0"/>
                      </a:rPr>
                      <m:t>𝑋</m:t>
                    </m:r>
                  </m:oMath>
                </a14:m>
                <a:r>
                  <a:rPr lang="zh-CN" altLang="en-US" dirty="0" smtClean="0"/>
                  <a:t> 且对应法则和 </a:t>
                </a:r>
                <a14:m>
                  <m:oMath xmlns:m="http://schemas.openxmlformats.org/officeDocument/2006/math">
                    <m:r>
                      <a:rPr lang="en-US" altLang="zh-CN" b="0" i="1" smtClean="0">
                        <a:latin typeface="Cambria Math" panose="02040503050406030204" pitchFamily="18" charset="0"/>
                      </a:rPr>
                      <m:t>𝑓</m:t>
                    </m:r>
                  </m:oMath>
                </a14:m>
                <a:r>
                  <a:rPr lang="zh-CN" altLang="en-US" dirty="0" smtClean="0"/>
                  <a:t> 相同</a:t>
                </a:r>
                <a:r>
                  <a:rPr lang="en-US" altLang="zh-CN" dirty="0"/>
                  <a:t>,</a:t>
                </a:r>
                <a:r>
                  <a:rPr lang="en-US" altLang="zh-CN" dirty="0" smtClean="0"/>
                  <a:t> </a:t>
                </a:r>
                <a:r>
                  <a:rPr lang="zh-CN" altLang="en-US" dirty="0" smtClean="0"/>
                  <a:t>称之为 </a:t>
                </a:r>
                <a14:m>
                  <m:oMath xmlns:m="http://schemas.openxmlformats.org/officeDocument/2006/math">
                    <m:r>
                      <a:rPr lang="en-US" altLang="zh-CN" b="0" i="1" smtClean="0">
                        <a:latin typeface="Cambria Math" panose="02040503050406030204" pitchFamily="18" charset="0"/>
                      </a:rPr>
                      <m:t>𝑓</m:t>
                    </m:r>
                  </m:oMath>
                </a14:m>
                <a:r>
                  <a:rPr lang="zh-CN" altLang="en-US" dirty="0" smtClean="0"/>
                  <a:t> 在 </a:t>
                </a:r>
                <a14:m>
                  <m:oMath xmlns:m="http://schemas.openxmlformats.org/officeDocument/2006/math">
                    <m:r>
                      <a:rPr lang="en-US" altLang="zh-CN" b="0" i="1" dirty="0" smtClean="0">
                        <a:latin typeface="Cambria Math" panose="02040503050406030204" pitchFamily="18" charset="0"/>
                      </a:rPr>
                      <m:t>𝑋</m:t>
                    </m:r>
                  </m:oMath>
                </a14:m>
                <a:r>
                  <a:rPr lang="zh-CN" altLang="en-US" dirty="0" smtClean="0"/>
                  <a:t> 上的</a:t>
                </a:r>
                <a:r>
                  <a:rPr lang="zh-CN" altLang="en-US" dirty="0" smtClean="0">
                    <a:solidFill>
                      <a:srgbClr val="00B050"/>
                    </a:solidFill>
                  </a:rPr>
                  <a:t>限制</a:t>
                </a:r>
                <a:r>
                  <a:rPr lang="en-US" altLang="zh-CN" dirty="0" smtClean="0"/>
                  <a:t>.</a:t>
                </a:r>
              </a:p>
              <a:p>
                <a:pPr>
                  <a:lnSpc>
                    <a:spcPct val="120000"/>
                  </a:lnSpc>
                  <a:spcBef>
                    <a:spcPts val="400"/>
                  </a:spcBef>
                  <a:spcAft>
                    <a:spcPts val="400"/>
                  </a:spcAft>
                </a:pPr>
                <a:r>
                  <a:rPr lang="zh-CN" altLang="en-US" dirty="0" smtClean="0"/>
                  <a:t>显然</a:t>
                </a:r>
                <a:r>
                  <a:rPr lang="en-US" altLang="zh-CN" dirty="0" smtClean="0"/>
                  <a:t>, </a:t>
                </a:r>
                <a:r>
                  <a:rPr lang="zh-CN" altLang="en-US" dirty="0" smtClean="0"/>
                  <a:t>当 </a:t>
                </a:r>
                <a14:m>
                  <m:oMath xmlns:m="http://schemas.openxmlformats.org/officeDocument/2006/math">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oMath>
                </a14:m>
                <a:r>
                  <a:rPr lang="en-US" altLang="zh-CN" dirty="0" smtClean="0"/>
                  <a:t> </a:t>
                </a:r>
                <a:r>
                  <a:rPr lang="zh-CN" altLang="en-US" dirty="0" smtClean="0"/>
                  <a:t>时 </a:t>
                </a:r>
                <a14:m>
                  <m:oMath xmlns:m="http://schemas.openxmlformats.org/officeDocument/2006/math">
                    <m:r>
                      <a:rPr lang="en-US" altLang="zh-CN" b="0" i="1" smtClean="0">
                        <a:latin typeface="Cambria Math" panose="02040503050406030204" pitchFamily="18" charset="0"/>
                      </a:rPr>
                      <m:t>𝑓</m:t>
                    </m:r>
                  </m:oMath>
                </a14:m>
                <a:r>
                  <a:rPr lang="zh-CN" altLang="en-US" dirty="0" smtClean="0"/>
                  <a:t> 和 </a:t>
                </a:r>
                <a14:m>
                  <m:oMath xmlns:m="http://schemas.openxmlformats.org/officeDocument/2006/math">
                    <m:r>
                      <a:rPr lang="en-US" altLang="zh-CN" b="0" i="1" dirty="0" smtClean="0">
                        <a:latin typeface="Cambria Math" panose="02040503050406030204" pitchFamily="18" charset="0"/>
                      </a:rPr>
                      <m:t>𝑓</m:t>
                    </m:r>
                    <m:sSub>
                      <m:sSubPr>
                        <m:ctrlPr>
                          <a:rPr lang="en-US" altLang="zh-CN" b="0" i="1" dirty="0" smtClean="0">
                            <a:latin typeface="Cambria Math" panose="02040503050406030204" pitchFamily="18" charset="0"/>
                          </a:rPr>
                        </m:ctrlPr>
                      </m:sSubPr>
                      <m:e>
                        <m:d>
                          <m:dPr>
                            <m:begChr m:val=""/>
                            <m:endChr m:val="|"/>
                            <m:ctrlPr>
                              <a:rPr lang="en-US" altLang="zh-CN" b="0" i="1" dirty="0" smtClean="0">
                                <a:latin typeface="Cambria Math" panose="02040503050406030204" pitchFamily="18" charset="0"/>
                              </a:rPr>
                            </m:ctrlPr>
                          </m:dPr>
                          <m:e>
                            <m:r>
                              <a:rPr lang="zh-CN" altLang="en-US">
                                <a:latin typeface="Cambria Math" panose="02040503050406030204" pitchFamily="18" charset="0"/>
                              </a:rPr>
                              <m:t>​</m:t>
                            </m:r>
                          </m:e>
                        </m:d>
                      </m:e>
                      <m:sub>
                        <m:r>
                          <a:rPr lang="en-US" altLang="zh-CN" b="0" i="1" dirty="0" smtClean="0">
                            <a:latin typeface="Cambria Math" panose="02040503050406030204" pitchFamily="18" charset="0"/>
                          </a:rPr>
                          <m:t>𝑋</m:t>
                        </m:r>
                      </m:sub>
                    </m:sSub>
                  </m:oMath>
                </a14:m>
                <a:r>
                  <a:rPr lang="zh-CN" altLang="en-US" dirty="0" smtClean="0"/>
                  <a:t> 是不同的函数</a:t>
                </a:r>
                <a:r>
                  <a:rPr lang="en-US" altLang="zh-CN" dirty="0" smtClean="0"/>
                  <a:t>. </a:t>
                </a:r>
              </a:p>
              <a:p>
                <a:pPr>
                  <a:lnSpc>
                    <a:spcPct val="120000"/>
                  </a:lnSpc>
                  <a:spcBef>
                    <a:spcPts val="400"/>
                  </a:spcBef>
                  <a:spcAft>
                    <a:spcPts val="400"/>
                  </a:spcAft>
                </a:pPr>
                <a:r>
                  <a:rPr lang="zh-CN" altLang="en-US" dirty="0" smtClean="0">
                    <a:solidFill>
                      <a:srgbClr val="0000FF"/>
                    </a:solidFill>
                  </a:rPr>
                  <a:t>例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𝜋</m:t>
                        </m:r>
                        <m:r>
                          <a:rPr lang="en-US" altLang="zh-CN" b="0" i="1" smtClean="0">
                            <a:latin typeface="Cambria Math" panose="02040503050406030204" pitchFamily="18" charset="0"/>
                          </a:rPr>
                          <m:t>𝑥</m:t>
                        </m:r>
                      </m:e>
                    </m:func>
                  </m:oMath>
                </a14:m>
                <a:r>
                  <a:rPr lang="zh-CN" altLang="en-US" dirty="0" smtClean="0"/>
                  <a:t> 在整数集 </a:t>
                </a:r>
                <a14:m>
                  <m:oMath xmlns:m="http://schemas.openxmlformats.org/officeDocument/2006/math">
                    <m:r>
                      <a:rPr lang="en-US" altLang="zh-CN" b="1" i="1" smtClean="0">
                        <a:latin typeface="Cambria Math" panose="02040503050406030204" pitchFamily="18" charset="0"/>
                      </a:rPr>
                      <m:t>ℤ</m:t>
                    </m:r>
                    <m:r>
                      <a:rPr lang="en-US" altLang="zh-CN" b="0" i="1" smtClean="0">
                        <a:latin typeface="Cambria Math" panose="02040503050406030204" pitchFamily="18" charset="0"/>
                      </a:rPr>
                      <m:t>⊂</m:t>
                    </m:r>
                    <m:r>
                      <a:rPr lang="en-US" altLang="zh-CN" b="1" i="1" dirty="0">
                        <a:latin typeface="Cambria Math" panose="02040503050406030204" pitchFamily="18" charset="0"/>
                      </a:rPr>
                      <m:t>ℝ</m:t>
                    </m:r>
                  </m:oMath>
                </a14:m>
                <a:r>
                  <a:rPr lang="zh-CN" altLang="en-US" dirty="0" smtClean="0"/>
                  <a:t> 上的限制为</a:t>
                </a:r>
                <a:endParaRPr lang="en-US" altLang="zh-CN" b="0" i="1" dirty="0" smtClean="0">
                  <a:latin typeface="Cambria Math" panose="02040503050406030204" pitchFamily="18" charset="0"/>
                </a:endParaRPr>
              </a:p>
              <a:p>
                <a:pPr marL="0" indent="0">
                  <a:lnSpc>
                    <a:spcPct val="120000"/>
                  </a:lnSpc>
                  <a:spcBef>
                    <a:spcPts val="400"/>
                  </a:spcBef>
                  <a:spcAft>
                    <a:spcPts val="400"/>
                  </a:spcAft>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1" i="1">
                              <a:latin typeface="Cambria Math" panose="02040503050406030204" pitchFamily="18" charset="0"/>
                            </a:rPr>
                            <m:t>ℤ</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&amp;−1, &amp;&amp; </m:t>
                              </m:r>
                              <m:r>
                                <a:rPr lang="en-US" altLang="zh-CN" b="0" i="1" smtClean="0">
                                  <a:latin typeface="Cambria Math" panose="02040503050406030204" pitchFamily="18" charset="0"/>
                                </a:rPr>
                                <m:t>𝑛</m:t>
                              </m:r>
                              <m:r>
                                <a:rPr lang="en-US" altLang="zh-CN" b="0" i="1" smtClean="0">
                                  <a:latin typeface="Cambria Math" panose="02040503050406030204" pitchFamily="18" charset="0"/>
                                </a:rPr>
                                <m:t> </m:t>
                              </m:r>
                              <m:r>
                                <a:rPr lang="zh-CN" altLang="en-US" i="1">
                                  <a:latin typeface="Cambria Math" panose="02040503050406030204" pitchFamily="18" charset="0"/>
                                </a:rPr>
                                <m:t>是</m:t>
                              </m:r>
                              <m:r>
                                <a:rPr lang="zh-CN" altLang="en-US" i="1" smtClean="0">
                                  <a:latin typeface="Cambria Math" panose="02040503050406030204" pitchFamily="18" charset="0"/>
                                </a:rPr>
                                <m:t>奇数</m:t>
                              </m:r>
                            </m:e>
                            <m:e>
                              <m:r>
                                <a:rPr lang="zh-CN" altLang="en-US" i="1" smtClean="0">
                                  <a:latin typeface="Cambria Math" panose="02040503050406030204" pitchFamily="18" charset="0"/>
                                </a:rPr>
                                <m:t>&amp;1, &amp;&amp; </m:t>
                              </m:r>
                              <m:r>
                                <a:rPr lang="en-US" altLang="zh-CN" b="0" i="1" smtClean="0">
                                  <a:latin typeface="Cambria Math" panose="02040503050406030204" pitchFamily="18" charset="0"/>
                                </a:rPr>
                                <m:t>𝑛</m:t>
                              </m:r>
                              <m:r>
                                <a:rPr lang="en-US" altLang="zh-CN" b="0" i="1" smtClean="0">
                                  <a:latin typeface="Cambria Math" panose="02040503050406030204" pitchFamily="18" charset="0"/>
                                </a:rPr>
                                <m:t> </m:t>
                              </m:r>
                              <m:r>
                                <a:rPr lang="zh-CN" altLang="en-US" i="1">
                                  <a:latin typeface="Cambria Math" panose="02040503050406030204" pitchFamily="18" charset="0"/>
                                </a:rPr>
                                <m:t>是</m:t>
                              </m:r>
                              <m:r>
                                <a:rPr lang="zh-CN" altLang="en-US" i="1" smtClean="0">
                                  <a:latin typeface="Cambria Math" panose="02040503050406030204" pitchFamily="18" charset="0"/>
                                </a:rPr>
                                <m:t>偶数</m:t>
                              </m:r>
                            </m:e>
                          </m:eqArr>
                        </m:e>
                      </m:d>
                      <m:r>
                        <a:rPr lang="zh-CN" altLang="en-US" i="1" smtClean="0">
                          <a:latin typeface="Cambria Math" panose="02040503050406030204" pitchFamily="18" charset="0"/>
                        </a:rPr>
                        <m:t>=</m:t>
                      </m:r>
                      <m:sSup>
                        <m:sSupPr>
                          <m:ctrlPr>
                            <a:rPr lang="zh-CN" altLang="en-US" i="1" smtClean="0">
                              <a:latin typeface="Cambria Math" panose="02040503050406030204" pitchFamily="18" charset="0"/>
                            </a:rPr>
                          </m:ctrlPr>
                        </m:sSupPr>
                        <m:e>
                          <m:d>
                            <m:dPr>
                              <m:ctrlPr>
                                <a:rPr lang="zh-CN" altLang="en-US" i="1" smtClean="0">
                                  <a:latin typeface="Cambria Math" panose="02040503050406030204" pitchFamily="18" charset="0"/>
                                </a:rPr>
                              </m:ctrlPr>
                            </m:dPr>
                            <m:e>
                              <m:r>
                                <a:rPr lang="zh-CN" altLang="en-US" i="1" smtClean="0">
                                  <a:latin typeface="Cambria Math" panose="02040503050406030204" pitchFamily="18" charset="0"/>
                                </a:rPr>
                                <m:t>−1</m:t>
                              </m:r>
                            </m:e>
                          </m:d>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oMath>
                  </m:oMathPara>
                </a14:m>
                <a:endParaRPr lang="en-US" altLang="zh-CN" dirty="0"/>
              </a:p>
              <a:p>
                <a:pPr>
                  <a:lnSpc>
                    <a:spcPct val="120000"/>
                  </a:lnSpc>
                  <a:spcBef>
                    <a:spcPts val="400"/>
                  </a:spcBef>
                  <a:spcAft>
                    <a:spcPts val="400"/>
                  </a:spcAft>
                </a:pPr>
                <a:r>
                  <a:rPr lang="zh-CN" altLang="en-US" dirty="0">
                    <a:solidFill>
                      <a:srgbClr val="0000FF"/>
                    </a:solidFill>
                  </a:rPr>
                  <a:t>例</a:t>
                </a:r>
                <a:r>
                  <a:rPr lang="zh-CN" altLang="en-US" dirty="0"/>
                  <a:t> </a:t>
                </a:r>
                <a:r>
                  <a:rPr lang="zh-CN" altLang="en-US" dirty="0" smtClean="0"/>
                  <a:t>设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ad>
                              <m:radPr>
                                <m:degHide m:val="on"/>
                                <m:ctrlPr>
                                  <a:rPr lang="en-US" altLang="zh-CN" i="1">
                                    <a:latin typeface="Cambria Math" panose="02040503050406030204" pitchFamily="18" charset="0"/>
                                  </a:rPr>
                                </m:ctrlPr>
                              </m:radPr>
                              <m:deg/>
                              <m:e>
                                <m:r>
                                  <a:rPr lang="en-US" altLang="zh-CN" b="0" i="1" smtClean="0">
                                    <a:latin typeface="Cambria Math" panose="02040503050406030204" pitchFamily="18" charset="0"/>
                                  </a:rPr>
                                  <m:t>𝑥</m:t>
                                </m:r>
                              </m:e>
                            </m:rad>
                          </m:e>
                        </m:d>
                      </m:e>
                      <m:sup>
                        <m:r>
                          <a:rPr lang="en-US" altLang="zh-CN" b="0" i="0" smtClean="0">
                            <a:latin typeface="Cambria Math" panose="02040503050406030204" pitchFamily="18" charset="0"/>
                          </a:rPr>
                          <m:t>2</m:t>
                        </m:r>
                      </m:sup>
                    </m:sSup>
                  </m:oMath>
                </a14:m>
                <a:r>
                  <a:rPr lang="en-US" altLang="zh-CN" dirty="0" smtClean="0"/>
                  <a:t>, </a:t>
                </a:r>
                <a:r>
                  <a:rPr lang="zh-CN" altLang="en-US" dirty="0" smtClean="0"/>
                  <a:t>则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2</m:t>
                        </m:r>
                      </m:sub>
                    </m:sSub>
                  </m:oMath>
                </a14:m>
                <a:r>
                  <a:rPr lang="zh-CN" altLang="en-US" dirty="0" smtClean="0"/>
                  <a:t> 的定义域为 </a:t>
                </a:r>
                <a14:m>
                  <m:oMath xmlns:m="http://schemas.openxmlformats.org/officeDocument/2006/math">
                    <m:d>
                      <m:dPr>
                        <m:beg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oMath>
                </a14:m>
                <a:r>
                  <a:rPr lang="en-US" altLang="zh-CN" dirty="0" smtClean="0"/>
                  <a:t>, </a:t>
                </a:r>
                <a:r>
                  <a:rPr lang="zh-CN" altLang="en-US" dirty="0" smtClean="0"/>
                  <a:t>且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&gt;0,</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2</m:t>
                        </m:r>
                      </m:sub>
                    </m:sSub>
                  </m:oMath>
                </a14:m>
                <a:r>
                  <a:rPr lang="en-US" altLang="zh-CN" dirty="0" smtClean="0"/>
                  <a:t>.</a:t>
                </a:r>
              </a:p>
              <a:p>
                <a:pPr>
                  <a:lnSpc>
                    <a:spcPct val="120000"/>
                  </a:lnSpc>
                  <a:spcBef>
                    <a:spcPts val="400"/>
                  </a:spcBef>
                  <a:spcAft>
                    <a:spcPts val="400"/>
                  </a:spcAft>
                </a:pPr>
                <a:r>
                  <a:rPr lang="zh-CN" altLang="en-US" dirty="0" smtClean="0"/>
                  <a:t>因此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d>
                          <m:dPr>
                            <m:beg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sub>
                    </m:sSub>
                  </m:oMath>
                </a14:m>
                <a:r>
                  <a:rPr lang="en-US" altLang="zh-CN" dirty="0" smtClean="0"/>
                  <a:t>.</a:t>
                </a:r>
                <a:endParaRPr lang="en-US" altLang="zh-CN" dirty="0"/>
              </a:p>
            </p:txBody>
          </p:sp>
        </mc:Choice>
        <mc:Fallback xmlns="">
          <p:sp>
            <p:nvSpPr>
              <p:cNvPr id="2" name="文本占位符 1"/>
              <p:cNvSpPr>
                <a:spLocks noGrp="1" noRot="1" noChangeAspect="1" noMove="1" noResize="1" noEditPoints="1" noAdjustHandles="1" noChangeArrowheads="1" noChangeShapeType="1" noTextEdit="1"/>
              </p:cNvSpPr>
              <p:nvPr>
                <p:ph type="body" sz="quarter" idx="10"/>
              </p:nvPr>
            </p:nvSpPr>
            <p:spPr>
              <a:blipFill>
                <a:blip r:embed="rId2"/>
                <a:stretch>
                  <a:fillRect l="-734" r="-339" b="-133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962156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sz="quarter" idx="10"/>
              </p:nvPr>
            </p:nvSpPr>
            <p:spPr/>
            <p:txBody>
              <a:bodyPr>
                <a:normAutofit/>
              </a:bodyPr>
              <a:lstStyle/>
              <a:p>
                <a:r>
                  <a:rPr lang="zh-CN" altLang="en-US" b="1" dirty="0" smtClean="0">
                    <a:solidFill>
                      <a:srgbClr val="00B050"/>
                    </a:solidFill>
                  </a:rPr>
                  <a:t>复合函数和反函数</a:t>
                </a:r>
                <a:endParaRPr lang="en-US" altLang="zh-CN" b="1" dirty="0" smtClean="0">
                  <a:solidFill>
                    <a:srgbClr val="00B050"/>
                  </a:solidFill>
                </a:endParaRPr>
              </a:p>
              <a:p>
                <a:r>
                  <a:rPr lang="zh-CN" altLang="en-US" dirty="0" smtClean="0">
                    <a:solidFill>
                      <a:srgbClr val="00B050"/>
                    </a:solidFill>
                  </a:rPr>
                  <a:t>复合函数</a:t>
                </a:r>
                <a:endParaRPr lang="en-US" altLang="zh-CN" dirty="0"/>
              </a:p>
              <a:p>
                <a:r>
                  <a:rPr lang="zh-CN" altLang="en-US" dirty="0" smtClean="0"/>
                  <a:t>对于函数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oMath>
                </a14:m>
                <a:r>
                  <a:rPr lang="en-US" altLang="zh-CN" dirty="0"/>
                  <a:t>,</a:t>
                </a:r>
                <a:r>
                  <a:rPr lang="en-US" altLang="zh-CN" dirty="0" smtClean="0"/>
                  <a:t> </a:t>
                </a:r>
                <a:r>
                  <a:rPr lang="zh-CN" altLang="en-US" dirty="0" smtClean="0"/>
                  <a:t>对应 </a:t>
                </a:r>
                <a14:m>
                  <m:oMath xmlns:m="http://schemas.openxmlformats.org/officeDocument/2006/math">
                    <m:r>
                      <a:rPr lang="en-US" altLang="zh-CN" i="1" smtClean="0">
                        <a:latin typeface="Cambria Math" panose="02040503050406030204" pitchFamily="18" charset="0"/>
                      </a:rPr>
                      <m:t>𝑥</m:t>
                    </m:r>
                    <m:r>
                      <a:rPr lang="en-US" altLang="zh-CN" i="1" smtClean="0">
                        <a:latin typeface="Cambria Math" panose="02040503050406030204" pitchFamily="18" charset="0"/>
                      </a:rPr>
                      <m:t>↦</m:t>
                    </m:r>
                    <m:r>
                      <a:rPr lang="en-US" altLang="zh-CN" i="1" smtClean="0">
                        <a:latin typeface="Cambria Math" panose="02040503050406030204" pitchFamily="18" charset="0"/>
                      </a:rPr>
                      <m:t>𝑔</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oMath>
                </a14:m>
                <a:r>
                  <a:rPr lang="zh-CN" altLang="en-US" dirty="0" smtClean="0"/>
                  <a:t> 定义了函数 </a:t>
                </a:r>
                <a14:m>
                  <m:oMath xmlns:m="http://schemas.openxmlformats.org/officeDocument/2006/math">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oMath>
                </a14:m>
                <a:r>
                  <a:rPr lang="en-US" altLang="zh-CN" dirty="0" smtClean="0"/>
                  <a:t>, </a:t>
                </a:r>
                <a:r>
                  <a:rPr lang="zh-CN" altLang="en-US" dirty="0" smtClean="0"/>
                  <a:t>称为函数 </a:t>
                </a:r>
                <a14:m>
                  <m:oMath xmlns:m="http://schemas.openxmlformats.org/officeDocument/2006/math">
                    <m:r>
                      <a:rPr lang="en-US" altLang="zh-CN" b="0" i="1" smtClean="0">
                        <a:latin typeface="Cambria Math" panose="02040503050406030204" pitchFamily="18" charset="0"/>
                      </a:rPr>
                      <m:t>𝑔</m:t>
                    </m:r>
                  </m:oMath>
                </a14:m>
                <a:r>
                  <a:rPr lang="zh-CN" altLang="en-US" dirty="0" smtClean="0"/>
                  <a:t> 和 </a:t>
                </a:r>
                <a14:m>
                  <m:oMath xmlns:m="http://schemas.openxmlformats.org/officeDocument/2006/math">
                    <m:r>
                      <a:rPr lang="en-US" altLang="zh-CN" b="0" i="1" smtClean="0">
                        <a:latin typeface="Cambria Math" panose="02040503050406030204" pitchFamily="18" charset="0"/>
                      </a:rPr>
                      <m:t>𝑓</m:t>
                    </m:r>
                  </m:oMath>
                </a14:m>
                <a:r>
                  <a:rPr lang="zh-CN" altLang="en-US" dirty="0" smtClean="0"/>
                  <a:t> 的</a:t>
                </a:r>
                <a:r>
                  <a:rPr lang="zh-CN" altLang="en-US" dirty="0" smtClean="0">
                    <a:solidFill>
                      <a:srgbClr val="00B050"/>
                    </a:solidFill>
                  </a:rPr>
                  <a:t>复合</a:t>
                </a:r>
                <a:r>
                  <a:rPr lang="en-US" altLang="zh-CN" dirty="0" smtClean="0"/>
                  <a:t>. </a:t>
                </a:r>
                <a:r>
                  <a:rPr lang="zh-CN" altLang="en-US" dirty="0" smtClean="0"/>
                  <a:t>记作 </a:t>
                </a:r>
                <a14:m>
                  <m:oMath xmlns:m="http://schemas.openxmlformats.org/officeDocument/2006/math">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oMath>
                </a14:m>
                <a:r>
                  <a:rPr lang="en-US" altLang="zh-CN" dirty="0" smtClean="0"/>
                  <a:t>, </a:t>
                </a:r>
                <a:r>
                  <a:rPr lang="zh-CN" altLang="en-US" dirty="0" smtClean="0"/>
                  <a:t>即</a:t>
                </a:r>
                <a:endParaRPr lang="en-US" altLang="zh-CN" dirty="0" smtClean="0"/>
              </a:p>
              <a:p>
                <a:pPr marL="0" indent="0" algn="ctr">
                  <a:buNone/>
                </a:pPr>
                <a14:m>
                  <m:oMath xmlns:m="http://schemas.openxmlformats.org/officeDocument/2006/math">
                    <m:r>
                      <a:rPr lang="en-US" altLang="zh-CN" i="1" dirty="0" smtClean="0">
                        <a:latin typeface="Cambria Math" panose="02040503050406030204" pitchFamily="18" charset="0"/>
                      </a:rPr>
                      <m:t>𝑔</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𝐴</m:t>
                    </m:r>
                    <m:groupChr>
                      <m:groupChrPr>
                        <m:chr m:val="→"/>
                        <m:vertJc m:val="bot"/>
                        <m:ctrlPr>
                          <a:rPr lang="en-US" altLang="zh-CN" i="1" dirty="0">
                            <a:latin typeface="Cambria Math" panose="02040503050406030204" pitchFamily="18" charset="0"/>
                          </a:rPr>
                        </m:ctrlPr>
                      </m:groupChrPr>
                      <m:e>
                        <m:r>
                          <m:rPr>
                            <m:brk m:alnAt="2"/>
                          </m:rPr>
                          <a:rPr lang="en-US" altLang="zh-CN" i="1" dirty="0">
                            <a:latin typeface="Cambria Math" panose="02040503050406030204" pitchFamily="18" charset="0"/>
                          </a:rPr>
                          <m:t> </m:t>
                        </m:r>
                        <m:r>
                          <a:rPr lang="en-US" altLang="zh-CN" i="1" dirty="0">
                            <a:latin typeface="Cambria Math" panose="02040503050406030204" pitchFamily="18" charset="0"/>
                          </a:rPr>
                          <m:t> </m:t>
                        </m:r>
                        <m:r>
                          <a:rPr lang="en-US" altLang="zh-CN" i="1" dirty="0">
                            <a:latin typeface="Cambria Math" panose="02040503050406030204" pitchFamily="18" charset="0"/>
                          </a:rPr>
                          <m:t>𝑓</m:t>
                        </m:r>
                        <m:r>
                          <a:rPr lang="en-US" altLang="zh-CN" i="1" dirty="0">
                            <a:latin typeface="Cambria Math" panose="02040503050406030204" pitchFamily="18" charset="0"/>
                          </a:rPr>
                          <m:t>  </m:t>
                        </m:r>
                      </m:e>
                    </m:groupChr>
                    <m:r>
                      <a:rPr lang="en-US" altLang="zh-CN" i="1" dirty="0">
                        <a:latin typeface="Cambria Math" panose="02040503050406030204" pitchFamily="18" charset="0"/>
                      </a:rPr>
                      <m:t>𝐵</m:t>
                    </m:r>
                    <m:groupChr>
                      <m:groupChrPr>
                        <m:chr m:val="→"/>
                        <m:vertJc m:val="bot"/>
                        <m:ctrlPr>
                          <a:rPr lang="en-US" altLang="zh-CN" i="1" dirty="0">
                            <a:latin typeface="Cambria Math" panose="02040503050406030204" pitchFamily="18" charset="0"/>
                          </a:rPr>
                        </m:ctrlPr>
                      </m:groupChrPr>
                      <m:e>
                        <m:r>
                          <m:rPr>
                            <m:brk m:alnAt="2"/>
                          </m:rPr>
                          <a:rPr lang="en-US" altLang="zh-CN" i="1" dirty="0">
                            <a:latin typeface="Cambria Math" panose="02040503050406030204" pitchFamily="18" charset="0"/>
                          </a:rPr>
                          <m:t> </m:t>
                        </m:r>
                        <m:r>
                          <a:rPr lang="en-US" altLang="zh-CN" i="1" dirty="0">
                            <a:latin typeface="Cambria Math" panose="02040503050406030204" pitchFamily="18" charset="0"/>
                          </a:rPr>
                          <m:t> </m:t>
                        </m:r>
                        <m:r>
                          <a:rPr lang="en-US" altLang="zh-CN" i="1" dirty="0">
                            <a:latin typeface="Cambria Math" panose="02040503050406030204" pitchFamily="18" charset="0"/>
                          </a:rPr>
                          <m:t>𝑔</m:t>
                        </m:r>
                        <m:r>
                          <a:rPr lang="en-US" altLang="zh-CN" i="1" dirty="0">
                            <a:latin typeface="Cambria Math" panose="02040503050406030204" pitchFamily="18" charset="0"/>
                          </a:rPr>
                          <m:t>  </m:t>
                        </m:r>
                      </m:e>
                    </m:groupChr>
                    <m:r>
                      <a:rPr lang="en-US" altLang="zh-CN" i="1" dirty="0">
                        <a:latin typeface="Cambria Math" panose="02040503050406030204" pitchFamily="18" charset="0"/>
                      </a:rPr>
                      <m:t>𝐶</m:t>
                    </m:r>
                  </m:oMath>
                </a14:m>
                <a:r>
                  <a:rPr lang="en-US" altLang="zh-CN" dirty="0" smtClean="0"/>
                  <a:t>,   </a:t>
                </a:r>
                <a:r>
                  <a:rPr lang="zh-CN" altLang="en-US" dirty="0" smtClean="0"/>
                  <a:t>还</a:t>
                </a:r>
                <a:r>
                  <a:rPr lang="zh-CN" altLang="en-US" dirty="0"/>
                  <a:t>可以写成 </a:t>
                </a:r>
                <a14:m>
                  <m:oMath xmlns:m="http://schemas.openxmlformats.org/officeDocument/2006/math">
                    <m:r>
                      <a:rPr lang="en-US" altLang="zh-CN" i="1" dirty="0">
                        <a:latin typeface="Cambria Math" panose="02040503050406030204" pitchFamily="18" charset="0"/>
                      </a:rPr>
                      <m:t>𝑥</m:t>
                    </m:r>
                    <m:groupChr>
                      <m:groupChrPr>
                        <m:chr m:val="↦"/>
                        <m:vertJc m:val="bot"/>
                        <m:ctrlPr>
                          <a:rPr lang="en-US" altLang="zh-CN" i="1" dirty="0">
                            <a:latin typeface="Cambria Math" panose="02040503050406030204" pitchFamily="18" charset="0"/>
                          </a:rPr>
                        </m:ctrlPr>
                      </m:groupChrPr>
                      <m:e>
                        <m:r>
                          <m:rPr>
                            <m:brk m:alnAt="2"/>
                          </m:rPr>
                          <a:rPr lang="en-US" altLang="zh-CN" i="1" dirty="0">
                            <a:latin typeface="Cambria Math" panose="02040503050406030204" pitchFamily="18" charset="0"/>
                          </a:rPr>
                          <m:t> </m:t>
                        </m:r>
                        <m:r>
                          <a:rPr lang="en-US" altLang="zh-CN" i="1" dirty="0">
                            <a:latin typeface="Cambria Math" panose="02040503050406030204" pitchFamily="18" charset="0"/>
                          </a:rPr>
                          <m:t> </m:t>
                        </m:r>
                        <m:r>
                          <a:rPr lang="en-US" altLang="zh-CN" i="1" dirty="0">
                            <a:latin typeface="Cambria Math" panose="02040503050406030204" pitchFamily="18" charset="0"/>
                          </a:rPr>
                          <m:t>𝑓</m:t>
                        </m:r>
                        <m:r>
                          <a:rPr lang="en-US" altLang="zh-CN" i="1" dirty="0">
                            <a:latin typeface="Cambria Math" panose="02040503050406030204" pitchFamily="18" charset="0"/>
                          </a:rPr>
                          <m:t>  </m:t>
                        </m:r>
                      </m:e>
                    </m:groupChr>
                    <m:r>
                      <a:rPr lang="en-US" altLang="zh-CN" i="1" dirty="0">
                        <a:latin typeface="Cambria Math" panose="02040503050406030204" pitchFamily="18" charset="0"/>
                      </a:rPr>
                      <m:t>𝑦</m:t>
                    </m:r>
                    <m:groupChr>
                      <m:groupChrPr>
                        <m:chr m:val="↦"/>
                        <m:vertJc m:val="bot"/>
                        <m:ctrlPr>
                          <a:rPr lang="en-US" altLang="zh-CN" i="1" dirty="0">
                            <a:latin typeface="Cambria Math" panose="02040503050406030204" pitchFamily="18" charset="0"/>
                          </a:rPr>
                        </m:ctrlPr>
                      </m:groupChrPr>
                      <m:e>
                        <m:r>
                          <m:rPr>
                            <m:brk m:alnAt="2"/>
                          </m:rPr>
                          <a:rPr lang="en-US" altLang="zh-CN" i="1" dirty="0">
                            <a:latin typeface="Cambria Math" panose="02040503050406030204" pitchFamily="18" charset="0"/>
                          </a:rPr>
                          <m:t> </m:t>
                        </m:r>
                        <m:r>
                          <a:rPr lang="en-US" altLang="zh-CN" i="1" dirty="0">
                            <a:latin typeface="Cambria Math" panose="02040503050406030204" pitchFamily="18" charset="0"/>
                          </a:rPr>
                          <m:t> </m:t>
                        </m:r>
                        <m:r>
                          <a:rPr lang="en-US" altLang="zh-CN" i="1" dirty="0">
                            <a:latin typeface="Cambria Math" panose="02040503050406030204" pitchFamily="18" charset="0"/>
                          </a:rPr>
                          <m:t>𝑔</m:t>
                        </m:r>
                        <m:r>
                          <a:rPr lang="en-US" altLang="zh-CN" i="1" dirty="0">
                            <a:latin typeface="Cambria Math" panose="02040503050406030204" pitchFamily="18" charset="0"/>
                          </a:rPr>
                          <m:t>  </m:t>
                        </m:r>
                      </m:e>
                    </m:groupChr>
                    <m:r>
                      <a:rPr lang="en-US" altLang="zh-CN" i="1" dirty="0">
                        <a:latin typeface="Cambria Math" panose="02040503050406030204" pitchFamily="18" charset="0"/>
                      </a:rPr>
                      <m:t>𝑧</m:t>
                    </m:r>
                    <m:r>
                      <a:rPr lang="en-US" altLang="zh-CN" i="1" dirty="0">
                        <a:latin typeface="Cambria Math" panose="02040503050406030204" pitchFamily="18" charset="0"/>
                      </a:rPr>
                      <m:t>.  </m:t>
                    </m:r>
                  </m:oMath>
                </a14:m>
                <a:endParaRPr lang="en-US" altLang="zh-CN" dirty="0" smtClean="0"/>
              </a:p>
              <a:p>
                <a:r>
                  <a:rPr lang="zh-CN" altLang="en-US" dirty="0" smtClean="0"/>
                  <a:t>为了避免歧义</a:t>
                </a:r>
                <a:r>
                  <a:rPr lang="en-US" altLang="zh-CN" dirty="0" smtClean="0"/>
                  <a:t>, </a:t>
                </a:r>
                <a:r>
                  <a:rPr lang="zh-CN" altLang="en-US" dirty="0" smtClean="0"/>
                  <a:t>可用同一记号来表示 </a:t>
                </a:r>
                <a14:m>
                  <m:oMath xmlns:m="http://schemas.openxmlformats.org/officeDocument/2006/math">
                    <m:r>
                      <a:rPr lang="en-US" altLang="zh-CN" b="0" i="1" smtClean="0">
                        <a:latin typeface="Cambria Math" panose="02040503050406030204" pitchFamily="18" charset="0"/>
                      </a:rPr>
                      <m:t>𝑓</m:t>
                    </m:r>
                  </m:oMath>
                </a14:m>
                <a:r>
                  <a:rPr lang="en-US" altLang="zh-CN" dirty="0" smtClean="0"/>
                  <a:t> </a:t>
                </a:r>
                <a:r>
                  <a:rPr lang="zh-CN" altLang="en-US" dirty="0" smtClean="0"/>
                  <a:t>因变量和 </a:t>
                </a:r>
                <a14:m>
                  <m:oMath xmlns:m="http://schemas.openxmlformats.org/officeDocument/2006/math">
                    <m:r>
                      <a:rPr lang="en-US" altLang="zh-CN" b="0" i="1" smtClean="0">
                        <a:latin typeface="Cambria Math" panose="02040503050406030204" pitchFamily="18" charset="0"/>
                      </a:rPr>
                      <m:t>𝑔</m:t>
                    </m:r>
                  </m:oMath>
                </a14:m>
                <a:r>
                  <a:rPr lang="en-US" altLang="zh-CN" dirty="0" smtClean="0"/>
                  <a:t> </a:t>
                </a:r>
                <a:r>
                  <a:rPr lang="zh-CN" altLang="en-US" dirty="0" smtClean="0"/>
                  <a:t>的自变量</a:t>
                </a:r>
                <a:r>
                  <a:rPr lang="en-US" altLang="zh-CN" dirty="0" smtClean="0"/>
                  <a:t>.</a:t>
                </a:r>
                <a:endParaRPr lang="en-US" altLang="zh-CN" dirty="0"/>
              </a:p>
              <a:p>
                <a:r>
                  <a:rPr lang="zh-CN" altLang="en-US" dirty="0">
                    <a:solidFill>
                      <a:srgbClr val="0000FF"/>
                    </a:solidFill>
                  </a:rPr>
                  <a:t>例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oMath>
                </a14:m>
                <a:r>
                  <a:rPr lang="en-US" altLang="zh-CN" dirty="0"/>
                  <a:t>,</a:t>
                </a:r>
                <a:r>
                  <a:rPr lang="zh-CN" altLang="en-US" dirty="0"/>
                  <a:t> </a:t>
                </a:r>
                <a14:m>
                  <m:oMath xmlns:m="http://schemas.openxmlformats.org/officeDocument/2006/math">
                    <m:r>
                      <a:rPr lang="en-US" altLang="zh-CN" i="1">
                        <a:latin typeface="Cambria Math" panose="02040503050406030204" pitchFamily="18" charset="0"/>
                      </a:rPr>
                      <m:t>𝑧</m:t>
                    </m:r>
                    <m:r>
                      <a:rPr lang="en-US" altLang="zh-CN" i="1">
                        <a:latin typeface="Cambria Math" panose="02040503050406030204" pitchFamily="18" charset="0"/>
                      </a:rPr>
                      <m:t>=</m:t>
                    </m:r>
                    <m:r>
                      <a:rPr lang="en-US" altLang="zh-CN" i="1">
                        <a:latin typeface="Cambria Math" panose="02040503050406030204" pitchFamily="18" charset="0"/>
                      </a:rPr>
                      <m:t>𝑔</m:t>
                    </m:r>
                    <m:d>
                      <m:dPr>
                        <m:ctrlPr>
                          <a:rPr lang="en-US" altLang="zh-CN" i="1">
                            <a:latin typeface="Cambria Math" panose="02040503050406030204" pitchFamily="18" charset="0"/>
                          </a:rPr>
                        </m:ctrlPr>
                      </m:dPr>
                      <m:e>
                        <m:r>
                          <a:rPr lang="en-US" altLang="zh-CN" i="1">
                            <a:latin typeface="Cambria Math" panose="02040503050406030204" pitchFamily="18" charset="0"/>
                          </a:rPr>
                          <m:t>𝑦</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𝑦</m:t>
                        </m:r>
                      </m:e>
                    </m:func>
                  </m:oMath>
                </a14:m>
                <a:r>
                  <a:rPr lang="en-US" altLang="zh-CN" dirty="0"/>
                  <a:t>, </a:t>
                </a:r>
                <a:r>
                  <a:rPr lang="zh-CN" altLang="en-US" dirty="0" smtClean="0"/>
                  <a:t>则</a:t>
                </a:r>
                <a:r>
                  <a:rPr lang="en-US" altLang="zh-CN" i="1" dirty="0" smtClean="0">
                    <a:latin typeface="Cambria Math" panose="02040503050406030204" pitchFamily="18" charset="0"/>
                  </a:rPr>
                  <a:t/>
                </a:r>
                <a:br>
                  <a:rPr lang="en-US" altLang="zh-CN" i="1" dirty="0" smtClean="0">
                    <a:latin typeface="Cambria Math" panose="02040503050406030204" pitchFamily="18" charset="0"/>
                  </a:rPr>
                </a:b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𝑔</m:t>
                        </m:r>
                        <m:r>
                          <a:rPr lang="en-US" altLang="zh-CN" i="1">
                            <a:latin typeface="Cambria Math" panose="02040503050406030204" pitchFamily="18" charset="0"/>
                          </a:rPr>
                          <m:t>∘</m:t>
                        </m:r>
                        <m:r>
                          <a:rPr lang="en-US" altLang="zh-CN" i="1">
                            <a:latin typeface="Cambria Math" panose="02040503050406030204" pitchFamily="18" charset="0"/>
                          </a:rPr>
                          <m:t>𝑓</m:t>
                        </m:r>
                      </m:e>
                    </m:d>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𝑔</m:t>
                    </m:r>
                    <m:d>
                      <m:dPr>
                        <m:begChr m:val="["/>
                        <m:endChr m:val="]"/>
                        <m:ctrlPr>
                          <a:rPr lang="en-US" altLang="zh-CN" b="0" i="1" smtClean="0">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r>
                          <a:rPr lang="en-US" altLang="zh-CN" i="1">
                            <a:latin typeface="Cambria Math" panose="02040503050406030204" pitchFamily="18" charset="0"/>
                          </a:rPr>
                          <m:t>)</m:t>
                        </m:r>
                      </m:e>
                    </m:func>
                    <m:r>
                      <a:rPr lang="en-US" altLang="zh-CN" b="0" i="0" smtClean="0">
                        <a:latin typeface="Cambria Math" panose="02040503050406030204" pitchFamily="18" charset="0"/>
                      </a:rPr>
                      <m:t>.</m:t>
                    </m:r>
                  </m:oMath>
                </a14:m>
                <a:endParaRPr lang="zh-CN" altLang="en-US" dirty="0"/>
              </a:p>
            </p:txBody>
          </p:sp>
        </mc:Choice>
        <mc:Fallback xmlns="">
          <p:sp>
            <p:nvSpPr>
              <p:cNvPr id="2" name="文本占位符 1"/>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381058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𝑥</m:t>
                        </m:r>
                      </m:e>
                    </m:rad>
                  </m:oMath>
                </a14:m>
                <a:r>
                  <a:rPr lang="en-US" altLang="zh-CN" dirty="0"/>
                  <a:t>, </a:t>
                </a:r>
                <a14:m>
                  <m:oMath xmlns:m="http://schemas.openxmlformats.org/officeDocument/2006/math">
                    <m:r>
                      <a:rPr lang="en-US" altLang="zh-CN" i="1">
                        <a:latin typeface="Cambria Math" panose="02040503050406030204" pitchFamily="18" charset="0"/>
                      </a:rPr>
                      <m:t>𝑧</m:t>
                    </m:r>
                    <m:r>
                      <a:rPr lang="en-US" altLang="zh-CN" i="1">
                        <a:latin typeface="Cambria Math" panose="02040503050406030204" pitchFamily="18" charset="0"/>
                      </a:rPr>
                      <m:t>=</m:t>
                    </m:r>
                    <m:r>
                      <a:rPr lang="en-US" altLang="zh-CN" i="1">
                        <a:latin typeface="Cambria Math" panose="02040503050406030204" pitchFamily="18" charset="0"/>
                      </a:rPr>
                      <m:t>𝑔</m:t>
                    </m:r>
                    <m:d>
                      <m:dPr>
                        <m:ctrlPr>
                          <a:rPr lang="en-US" altLang="zh-CN" i="1">
                            <a:latin typeface="Cambria Math" panose="02040503050406030204" pitchFamily="18" charset="0"/>
                          </a:rPr>
                        </m:ctrlPr>
                      </m:dPr>
                      <m:e>
                        <m:r>
                          <a:rPr lang="en-US" altLang="zh-CN" i="1">
                            <a:latin typeface="Cambria Math" panose="02040503050406030204" pitchFamily="18" charset="0"/>
                          </a:rPr>
                          <m:t>𝑦</m:t>
                        </m:r>
                      </m:e>
                    </m:d>
                    <m:r>
                      <a:rPr lang="en-US" altLang="zh-CN" i="1">
                        <a:latin typeface="Cambria Math" panose="02040503050406030204" pitchFamily="18" charset="0"/>
                      </a:rPr>
                      <m:t>=</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1−</m:t>
                        </m:r>
                        <m:r>
                          <a:rPr lang="en-US" altLang="zh-CN" i="1">
                            <a:latin typeface="Cambria Math" panose="02040503050406030204" pitchFamily="18" charset="0"/>
                          </a:rPr>
                          <m:t>𝑦</m:t>
                        </m:r>
                      </m:e>
                    </m:rad>
                  </m:oMath>
                </a14:m>
                <a:r>
                  <a:rPr lang="en-US" altLang="zh-CN" dirty="0"/>
                  <a:t>, </a:t>
                </a:r>
                <a:r>
                  <a:rPr lang="zh-CN" altLang="en-US" dirty="0" smtClean="0"/>
                  <a:t>则</a:t>
                </a:r>
                <a:r>
                  <a:rPr lang="en-US" altLang="zh-CN" i="1" dirty="0" smtClean="0">
                    <a:latin typeface="Cambria Math" panose="02040503050406030204" pitchFamily="18" charset="0"/>
                  </a:rPr>
                  <a:t/>
                </a:r>
                <a:br>
                  <a:rPr lang="en-US" altLang="zh-CN" i="1" dirty="0" smtClean="0">
                    <a:latin typeface="Cambria Math" panose="02040503050406030204" pitchFamily="18" charset="0"/>
                  </a:rPr>
                </a:b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𝑔</m:t>
                        </m:r>
                        <m:r>
                          <a:rPr lang="en-US" altLang="zh-CN" i="1">
                            <a:latin typeface="Cambria Math" panose="02040503050406030204" pitchFamily="18" charset="0"/>
                          </a:rPr>
                          <m:t>∘</m:t>
                        </m:r>
                        <m:r>
                          <a:rPr lang="en-US" altLang="zh-CN" i="1">
                            <a:latin typeface="Cambria Math" panose="02040503050406030204" pitchFamily="18" charset="0"/>
                          </a:rPr>
                          <m:t>𝑓</m:t>
                        </m:r>
                      </m:e>
                    </m:d>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𝑔</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r>
                      <a:rPr lang="en-US" altLang="zh-CN" i="1">
                        <a:latin typeface="Cambria Math" panose="02040503050406030204" pitchFamily="18" charset="0"/>
                      </a:rPr>
                      <m:t>=</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1−</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𝑥</m:t>
                            </m:r>
                          </m:e>
                        </m:rad>
                      </m:e>
                    </m:rad>
                    <m:r>
                      <a:rPr lang="en-US" altLang="zh-CN" b="0" i="1" smtClean="0">
                        <a:latin typeface="Cambria Math" panose="02040503050406030204" pitchFamily="18" charset="0"/>
                      </a:rPr>
                      <m:t>.</m:t>
                    </m:r>
                  </m:oMath>
                </a14:m>
                <a:endParaRPr lang="en-US" altLang="zh-CN" dirty="0" smtClean="0"/>
              </a:p>
              <a:p>
                <a:r>
                  <a:rPr lang="zh-CN" altLang="en-US" dirty="0" smtClean="0"/>
                  <a:t>它</a:t>
                </a:r>
                <a:r>
                  <a:rPr lang="zh-CN" altLang="en-US" dirty="0"/>
                  <a:t>的定义域为 </a:t>
                </a:r>
                <a14:m>
                  <m:oMath xmlns:m="http://schemas.openxmlformats.org/officeDocument/2006/math">
                    <m:r>
                      <a:rPr lang="en-US" altLang="zh-CN" i="1">
                        <a:latin typeface="Cambria Math" panose="02040503050406030204" pitchFamily="18" charset="0"/>
                      </a:rPr>
                      <m:t>[0, 1]</m:t>
                    </m:r>
                  </m:oMath>
                </a14:m>
                <a:r>
                  <a:rPr lang="en-US" altLang="zh-CN" dirty="0"/>
                  <a:t>, </a:t>
                </a:r>
                <a:r>
                  <a:rPr lang="zh-CN" altLang="en-US" dirty="0"/>
                  <a:t>值域为 </a:t>
                </a:r>
                <a14:m>
                  <m:oMath xmlns:m="http://schemas.openxmlformats.org/officeDocument/2006/math">
                    <m:r>
                      <a:rPr lang="en-US" altLang="zh-CN" i="1">
                        <a:latin typeface="Cambria Math" panose="02040503050406030204" pitchFamily="18" charset="0"/>
                      </a:rPr>
                      <m:t>[0, 1]</m:t>
                    </m:r>
                  </m:oMath>
                </a14:m>
                <a:r>
                  <a:rPr lang="en-US" altLang="zh-CN" dirty="0"/>
                  <a:t>.</a:t>
                </a:r>
                <a:endParaRPr lang="zh-CN" altLang="en-US" dirty="0"/>
              </a:p>
              <a:p>
                <a:r>
                  <a:rPr lang="zh-CN" altLang="en-US" dirty="0" smtClean="0">
                    <a:solidFill>
                      <a:srgbClr val="0000FF"/>
                    </a:solidFill>
                  </a:rPr>
                  <a:t>例</a:t>
                </a:r>
                <a:r>
                  <a:rPr lang="zh-CN" altLang="en-US" dirty="0" smtClean="0"/>
                  <a:t> 设函数 </a:t>
                </a:r>
                <a14:m>
                  <m:oMath xmlns:m="http://schemas.openxmlformats.org/officeDocument/2006/math">
                    <m:r>
                      <a:rPr lang="en-US" altLang="zh-CN" b="0" i="1" dirty="0" smtClean="0">
                        <a:latin typeface="Cambria Math" panose="02040503050406030204" pitchFamily="18" charset="0"/>
                      </a:rPr>
                      <m:t>𝑓</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𝑥</m:t>
                        </m:r>
                      </m:e>
                    </m:d>
                    <m:r>
                      <a:rPr lang="en-US" altLang="zh-CN" b="0" i="1" dirty="0" smtClean="0">
                        <a:latin typeface="Cambria Math" panose="02040503050406030204" pitchFamily="18" charset="0"/>
                      </a:rPr>
                      <m:t>=</m:t>
                    </m:r>
                    <m:d>
                      <m:dPr>
                        <m:begChr m:val="{"/>
                        <m:endChr m:val=""/>
                        <m:ctrlPr>
                          <a:rPr lang="en-US" altLang="zh-CN" b="0" i="1" dirty="0" smtClean="0">
                            <a:latin typeface="Cambria Math" panose="02040503050406030204" pitchFamily="18" charset="0"/>
                          </a:rPr>
                        </m:ctrlPr>
                      </m:dPr>
                      <m:e>
                        <m:m>
                          <m:mPr>
                            <m:plcHide m:val="on"/>
                            <m:mcs>
                              <m:mc>
                                <m:mcPr>
                                  <m:count m:val="2"/>
                                  <m:mcJc m:val="center"/>
                                </m:mcPr>
                              </m:mc>
                            </m:mcs>
                            <m:ctrlPr>
                              <a:rPr lang="en-US" altLang="zh-CN" b="0" i="1" dirty="0" smtClean="0">
                                <a:latin typeface="Cambria Math" panose="02040503050406030204" pitchFamily="18" charset="0"/>
                              </a:rPr>
                            </m:ctrlPr>
                          </m:mPr>
                          <m:mr>
                            <m:e>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+1,</m:t>
                              </m:r>
                            </m:e>
                            <m:e>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&gt;1,</m:t>
                              </m:r>
                            </m:e>
                          </m:mr>
                          <m:mr>
                            <m:e>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𝑥</m:t>
                                  </m:r>
                                </m:e>
                                <m:sup>
                                  <m:r>
                                    <a:rPr lang="en-US" altLang="zh-CN" b="0" i="1" dirty="0" smtClean="0">
                                      <a:latin typeface="Cambria Math" panose="02040503050406030204" pitchFamily="18" charset="0"/>
                                    </a:rPr>
                                    <m:t>2</m:t>
                                  </m:r>
                                </m:sup>
                              </m:sSup>
                              <m:r>
                                <a:rPr lang="en-US" altLang="zh-CN" b="0" i="1" dirty="0" smtClean="0">
                                  <a:latin typeface="Cambria Math" panose="02040503050406030204" pitchFamily="18" charset="0"/>
                                </a:rPr>
                                <m:t>,</m:t>
                              </m:r>
                            </m:e>
                            <m:e>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⩽1,</m:t>
                              </m:r>
                            </m:e>
                          </m:mr>
                        </m:m>
                      </m:e>
                    </m:d>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𝜑</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𝑥</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−1</m:t>
                    </m:r>
                  </m:oMath>
                </a14:m>
                <a:r>
                  <a:rPr lang="en-US" altLang="zh-CN" dirty="0" smtClean="0"/>
                  <a:t>. </a:t>
                </a:r>
                <a:r>
                  <a:rPr lang="zh-CN" altLang="en-US" dirty="0" smtClean="0"/>
                  <a:t>求 </a:t>
                </a:r>
                <a14:m>
                  <m:oMath xmlns:m="http://schemas.openxmlformats.org/officeDocument/2006/math">
                    <m:r>
                      <a:rPr lang="en-US" altLang="zh-CN" i="1" dirty="0">
                        <a:latin typeface="Cambria Math" panose="02040503050406030204" pitchFamily="18" charset="0"/>
                      </a:rPr>
                      <m:t>𝑓</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𝜑</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e>
                    </m:d>
                  </m:oMath>
                </a14:m>
                <a:r>
                  <a:rPr lang="zh-CN" altLang="en-US" dirty="0" smtClean="0"/>
                  <a:t> 和 </a:t>
                </a:r>
                <a14:m>
                  <m:oMath xmlns:m="http://schemas.openxmlformats.org/officeDocument/2006/math">
                    <m:r>
                      <a:rPr lang="en-US" altLang="zh-CN" b="0" i="1" dirty="0" smtClean="0">
                        <a:latin typeface="Cambria Math" panose="02040503050406030204" pitchFamily="18" charset="0"/>
                      </a:rPr>
                      <m:t>𝜑</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e>
                    </m:d>
                  </m:oMath>
                </a14:m>
                <a:r>
                  <a:rPr lang="en-US" altLang="zh-CN" dirty="0" smtClean="0"/>
                  <a:t>.</a:t>
                </a:r>
              </a:p>
              <a:p>
                <a:r>
                  <a:rPr lang="zh-CN" altLang="en-US" dirty="0"/>
                  <a:t>求分段函数的复合的做法一般是直接将里面的函数代入到分段函数定义中</a:t>
                </a:r>
                <a:r>
                  <a:rPr lang="en-US" altLang="zh-CN" dirty="0"/>
                  <a:t>, </a:t>
                </a:r>
                <a:r>
                  <a:rPr lang="zh-CN" altLang="en-US" dirty="0"/>
                  <a:t>然后求出自变量的范围</a:t>
                </a:r>
                <a:r>
                  <a:rPr lang="en-US" altLang="zh-CN" dirty="0" smtClean="0"/>
                  <a:t>.</a:t>
                </a:r>
                <a:endParaRPr lang="zh-CN" altLang="en-US" dirty="0"/>
              </a:p>
            </p:txBody>
          </p:sp>
        </mc:Choice>
        <mc:Fallback xmlns="">
          <p:sp>
            <p:nvSpPr>
              <p:cNvPr id="2" name="文本占位符 1"/>
              <p:cNvSpPr>
                <a:spLocks noGrp="1" noRot="1" noChangeAspect="1" noMove="1" noResize="1" noEditPoints="1" noAdjustHandles="1" noChangeArrowheads="1" noChangeShapeType="1" noTextEdit="1"/>
              </p:cNvSpPr>
              <p:nvPr>
                <p:ph type="body" sz="quarter" idx="10"/>
              </p:nvPr>
            </p:nvSpPr>
            <p:spPr>
              <a:blipFill>
                <a:blip r:embed="rId2"/>
                <a:stretch>
                  <a:fillRect l="-734" r="-25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2272330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sz="quarter" idx="10"/>
              </p:nvPr>
            </p:nvSpPr>
            <p:spPr>
              <a:noFill/>
            </p:spPr>
            <p:txBody>
              <a:bodyPr>
                <a:normAutofit/>
              </a:bodyPr>
              <a:lstStyle/>
              <a:p>
                <a:pPr marL="0" indent="0">
                  <a:buNone/>
                </a:pPr>
                <a14:m>
                  <m:oMathPara xmlns:m="http://schemas.openxmlformats.org/officeDocument/2006/math">
                    <m:oMathParaPr>
                      <m:jc m:val="left"/>
                    </m:oMathParaPr>
                    <m:oMath xmlns:m="http://schemas.openxmlformats.org/officeDocument/2006/math">
                      <m:r>
                        <m:rPr>
                          <m:nor/>
                        </m:rPr>
                        <a:rPr lang="en-US" altLang="zh-CN" dirty="0" smtClean="0">
                          <a:solidFill>
                            <a:srgbClr val="0000FF"/>
                          </a:solidFill>
                          <a:latin typeface="Cambria Math" panose="02040503050406030204" pitchFamily="18" charset="0"/>
                        </a:rPr>
                        <m:t>• </m:t>
                      </m:r>
                      <m:r>
                        <m:rPr>
                          <m:nor/>
                        </m:rPr>
                        <a:rPr lang="zh-CN" altLang="en-US" dirty="0" smtClean="0">
                          <a:solidFill>
                            <a:srgbClr val="0000FF"/>
                          </a:solidFill>
                          <a:latin typeface="Cambria Math" panose="02040503050406030204" pitchFamily="18" charset="0"/>
                        </a:rPr>
                        <m:t>解</m:t>
                      </m:r>
                      <m:r>
                        <a:rPr lang="en-US" altLang="zh-CN" b="0" i="1" dirty="0" smtClean="0">
                          <a:solidFill>
                            <a:srgbClr val="0000FF"/>
                          </a:solidFill>
                          <a:latin typeface="Cambria Math" panose="02040503050406030204" pitchFamily="18" charset="0"/>
                        </a:rPr>
                        <m:t>               </m:t>
                      </m:r>
                      <m:r>
                        <a:rPr lang="en-US" altLang="zh-CN" i="1" dirty="0">
                          <a:latin typeface="Cambria Math" panose="02040503050406030204" pitchFamily="18" charset="0"/>
                        </a:rPr>
                        <m:t>𝑓</m:t>
                      </m:r>
                      <m:d>
                        <m:dPr>
                          <m:begChr m:val="["/>
                          <m:endChr m:val="]"/>
                          <m:ctrlPr>
                            <a:rPr lang="en-US" altLang="zh-CN" b="0" i="1" dirty="0" smtClean="0">
                              <a:latin typeface="Cambria Math" panose="02040503050406030204" pitchFamily="18" charset="0"/>
                            </a:rPr>
                          </m:ctrlPr>
                        </m:dPr>
                        <m:e>
                          <m:r>
                            <a:rPr lang="en-US" altLang="zh-CN" i="1" dirty="0">
                              <a:latin typeface="Cambria Math" panose="02040503050406030204" pitchFamily="18" charset="0"/>
                            </a:rPr>
                            <m:t>𝜑</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e>
                      </m:d>
                      <m:r>
                        <m:rPr>
                          <m:aln/>
                        </m:rPr>
                        <a:rPr lang="en-US" altLang="zh-CN" i="1" dirty="0">
                          <a:latin typeface="Cambria Math" panose="02040503050406030204" pitchFamily="18" charset="0"/>
                        </a:rPr>
                        <m:t>=</m:t>
                      </m:r>
                      <m:d>
                        <m:dPr>
                          <m:begChr m:val="{"/>
                          <m:endChr m:val=""/>
                          <m:ctrlPr>
                            <a:rPr lang="en-US" altLang="zh-CN" b="0" i="1" dirty="0" smtClean="0">
                              <a:latin typeface="Cambria Math" panose="02040503050406030204" pitchFamily="18" charset="0"/>
                            </a:rPr>
                          </m:ctrlPr>
                        </m:dPr>
                        <m:e>
                          <m:m>
                            <m:mPr>
                              <m:plcHide m:val="on"/>
                              <m:mcs>
                                <m:mc>
                                  <m:mcPr>
                                    <m:count m:val="2"/>
                                    <m:mcJc m:val="center"/>
                                  </m:mcPr>
                                </m:mc>
                              </m:mcs>
                              <m:ctrlPr>
                                <a:rPr lang="en-US" altLang="zh-CN" b="0" i="1" dirty="0">
                                  <a:latin typeface="Cambria Math" panose="02040503050406030204" pitchFamily="18" charset="0"/>
                                </a:rPr>
                              </m:ctrlPr>
                            </m:mPr>
                            <m:mr>
                              <m:e>
                                <m:r>
                                  <a:rPr lang="en-US" altLang="zh-CN" i="1" dirty="0">
                                    <a:latin typeface="Cambria Math" panose="02040503050406030204" pitchFamily="18" charset="0"/>
                                  </a:rPr>
                                  <m:t>𝜑</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rPr>
                                  <m:t>+1, </m:t>
                                </m:r>
                              </m:e>
                              <m:e>
                                <m:r>
                                  <a:rPr lang="en-US" altLang="zh-CN" i="1" dirty="0">
                                    <a:latin typeface="Cambria Math" panose="02040503050406030204" pitchFamily="18" charset="0"/>
                                  </a:rPr>
                                  <m:t>𝜑</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rPr>
                                  <m:t>&gt;1</m:t>
                                </m:r>
                              </m:e>
                            </m:mr>
                            <m:mr>
                              <m:e>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𝜑</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e>
                                  <m:sup>
                                    <m:r>
                                      <a:rPr lang="en-US" altLang="zh-CN" i="1" dirty="0">
                                        <a:latin typeface="Cambria Math" panose="02040503050406030204" pitchFamily="18" charset="0"/>
                                      </a:rPr>
                                      <m:t>2</m:t>
                                    </m:r>
                                  </m:sup>
                                </m:sSup>
                                <m:r>
                                  <a:rPr lang="en-US" altLang="zh-CN" b="0" i="1" dirty="0" smtClean="0">
                                    <a:latin typeface="Cambria Math" panose="02040503050406030204" pitchFamily="18" charset="0"/>
                                  </a:rPr>
                                  <m:t>, </m:t>
                                </m:r>
                              </m:e>
                              <m:e>
                                <m:r>
                                  <a:rPr lang="en-US" altLang="zh-CN" i="1" dirty="0">
                                    <a:latin typeface="Cambria Math" panose="02040503050406030204" pitchFamily="18" charset="0"/>
                                  </a:rPr>
                                  <m:t>𝜑</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smtClean="0">
                                    <a:latin typeface="Cambria Math" panose="02040503050406030204" pitchFamily="18" charset="0"/>
                                  </a:rPr>
                                  <m:t>⩽</m:t>
                                </m:r>
                                <m:r>
                                  <a:rPr lang="en-US" altLang="zh-CN" i="1" dirty="0">
                                    <a:latin typeface="Cambria Math" panose="02040503050406030204" pitchFamily="18" charset="0"/>
                                  </a:rPr>
                                  <m:t>1</m:t>
                                </m:r>
                              </m:e>
                            </m:mr>
                          </m:m>
                        </m:e>
                      </m:d>
                    </m:oMath>
                  </m:oMathPara>
                </a14:m>
                <a:endParaRPr lang="en-US" altLang="zh-CN" i="1" dirty="0" smtClean="0">
                  <a:latin typeface="Cambria Math" panose="02040503050406030204" pitchFamily="18" charset="0"/>
                </a:endParaRPr>
              </a:p>
              <a:p>
                <a:pPr marL="3024000" indent="0">
                  <a:buNone/>
                </a:pPr>
                <a14:m>
                  <m:oMathPara xmlns:m="http://schemas.openxmlformats.org/officeDocument/2006/math">
                    <m:oMathParaPr>
                      <m:jc m:val="left"/>
                    </m:oMathParaPr>
                    <m:oMath xmlns:m="http://schemas.openxmlformats.org/officeDocument/2006/math">
                      <m:r>
                        <m:rPr>
                          <m:aln/>
                        </m:rPr>
                        <a:rPr lang="en-US" altLang="zh-CN" b="0" i="0" dirty="0" smtClean="0">
                          <a:latin typeface="Cambria Math" panose="02040503050406030204" pitchFamily="18" charset="0"/>
                        </a:rPr>
                        <m:t>=</m:t>
                      </m:r>
                      <m:d>
                        <m:dPr>
                          <m:begChr m:val="{"/>
                          <m:endChr m:val=""/>
                          <m:ctrlPr>
                            <a:rPr lang="en-US" altLang="zh-CN" b="0" i="1" dirty="0">
                              <a:latin typeface="Cambria Math" panose="02040503050406030204" pitchFamily="18" charset="0"/>
                            </a:rPr>
                          </m:ctrlPr>
                        </m:dPr>
                        <m:e>
                          <m:m>
                            <m:mPr>
                              <m:plcHide m:val="on"/>
                              <m:mcs>
                                <m:mc>
                                  <m:mcPr>
                                    <m:count m:val="2"/>
                                    <m:mcJc m:val="center"/>
                                  </m:mcPr>
                                </m:mc>
                              </m:mcs>
                              <m:ctrlPr>
                                <a:rPr lang="en-US" altLang="zh-CN" b="0" i="1" dirty="0">
                                  <a:latin typeface="Cambria Math" panose="02040503050406030204" pitchFamily="18" charset="0"/>
                                </a:rPr>
                              </m:ctrlPr>
                            </m:mPr>
                            <m:mr>
                              <m:e>
                                <m:r>
                                  <a:rPr lang="en-US" altLang="zh-CN" i="1" dirty="0">
                                    <a:latin typeface="Cambria Math" panose="02040503050406030204" pitchFamily="18" charset="0"/>
                                  </a:rPr>
                                  <m:t>𝑥</m:t>
                                </m:r>
                                <m:r>
                                  <a:rPr lang="en-US" altLang="zh-CN" i="1" dirty="0">
                                    <a:latin typeface="Cambria Math" panose="02040503050406030204" pitchFamily="18" charset="0"/>
                                  </a:rPr>
                                  <m:t>−1+1, </m:t>
                                </m:r>
                              </m:e>
                              <m:e>
                                <m:r>
                                  <a:rPr lang="en-US" altLang="zh-CN" i="1" dirty="0">
                                    <a:latin typeface="Cambria Math" panose="02040503050406030204" pitchFamily="18" charset="0"/>
                                  </a:rPr>
                                  <m:t> </m:t>
                                </m:r>
                                <m:r>
                                  <a:rPr lang="en-US" altLang="zh-CN" i="1" dirty="0">
                                    <a:latin typeface="Cambria Math" panose="02040503050406030204" pitchFamily="18" charset="0"/>
                                  </a:rPr>
                                  <m:t>𝑥</m:t>
                                </m:r>
                                <m:r>
                                  <a:rPr lang="en-US" altLang="zh-CN" i="1" dirty="0">
                                    <a:latin typeface="Cambria Math" panose="02040503050406030204" pitchFamily="18" charset="0"/>
                                  </a:rPr>
                                  <m:t>−1&gt;1</m:t>
                                </m:r>
                              </m:e>
                            </m:mr>
                            <m:mr>
                              <m:e>
                                <m:sSup>
                                  <m:sSupPr>
                                    <m:ctrlPr>
                                      <a:rPr lang="en-US" altLang="zh-CN" i="1" dirty="0">
                                        <a:latin typeface="Cambria Math" panose="02040503050406030204" pitchFamily="18" charset="0"/>
                                      </a:rPr>
                                    </m:ctrlPr>
                                  </m:sSupPr>
                                  <m:e>
                                    <m:r>
                                      <a:rPr lang="en-US" altLang="zh-CN" b="0" i="1" dirty="0" smtClean="0">
                                        <a:latin typeface="Cambria Math" panose="02040503050406030204" pitchFamily="18" charset="0"/>
                                      </a:rPr>
                                      <m:t> </m:t>
                                    </m:r>
                                    <m:d>
                                      <m:dPr>
                                        <m:ctrlPr>
                                          <a:rPr lang="en-US" altLang="zh-CN" b="0" i="1" dirty="0">
                                            <a:latin typeface="Cambria Math" panose="02040503050406030204" pitchFamily="18" charset="0"/>
                                          </a:rPr>
                                        </m:ctrlPr>
                                      </m:dPr>
                                      <m:e>
                                        <m:r>
                                          <a:rPr lang="en-US" altLang="zh-CN" i="1" dirty="0">
                                            <a:latin typeface="Cambria Math" panose="02040503050406030204" pitchFamily="18" charset="0"/>
                                          </a:rPr>
                                          <m:t>𝑥</m:t>
                                        </m:r>
                                        <m:r>
                                          <a:rPr lang="en-US" altLang="zh-CN" i="1" dirty="0">
                                            <a:latin typeface="Cambria Math" panose="02040503050406030204" pitchFamily="18" charset="0"/>
                                          </a:rPr>
                                          <m:t>−1</m:t>
                                        </m:r>
                                      </m:e>
                                    </m:d>
                                  </m:e>
                                  <m:sup>
                                    <m:r>
                                      <a:rPr lang="en-US" altLang="zh-CN" i="1" dirty="0">
                                        <a:latin typeface="Cambria Math" panose="02040503050406030204" pitchFamily="18" charset="0"/>
                                      </a:rPr>
                                      <m:t>2</m:t>
                                    </m:r>
                                  </m:sup>
                                </m:sSup>
                                <m:r>
                                  <a:rPr lang="en-US" altLang="zh-CN" i="1" dirty="0" smtClean="0">
                                    <a:latin typeface="Cambria Math" panose="02040503050406030204" pitchFamily="18" charset="0"/>
                                  </a:rPr>
                                  <m:t>, </m:t>
                                </m:r>
                              </m:e>
                              <m:e>
                                <m:r>
                                  <a:rPr lang="en-US" altLang="zh-CN" b="0" i="1" dirty="0" smtClean="0">
                                    <a:latin typeface="Cambria Math" panose="02040503050406030204" pitchFamily="18" charset="0"/>
                                  </a:rPr>
                                  <m:t> </m:t>
                                </m:r>
                                <m:r>
                                  <a:rPr lang="en-US" altLang="zh-CN" i="1" dirty="0">
                                    <a:latin typeface="Cambria Math" panose="02040503050406030204" pitchFamily="18" charset="0"/>
                                  </a:rPr>
                                  <m:t>𝑥</m:t>
                                </m:r>
                                <m:r>
                                  <a:rPr lang="en-US" altLang="zh-CN" i="1" dirty="0">
                                    <a:latin typeface="Cambria Math" panose="02040503050406030204" pitchFamily="18" charset="0"/>
                                  </a:rPr>
                                  <m:t>−1⩽1</m:t>
                                </m:r>
                              </m:e>
                            </m:mr>
                          </m:m>
                        </m:e>
                      </m:d>
                    </m:oMath>
                  </m:oMathPara>
                </a14:m>
                <a:endParaRPr lang="en-US" altLang="zh-CN" i="1" dirty="0" smtClean="0">
                  <a:latin typeface="Cambria Math" panose="02040503050406030204" pitchFamily="18" charset="0"/>
                </a:endParaRPr>
              </a:p>
              <a:p>
                <a:pPr marL="3024000" indent="0">
                  <a:buNone/>
                </a:pPr>
                <a14:m>
                  <m:oMathPara xmlns:m="http://schemas.openxmlformats.org/officeDocument/2006/math">
                    <m:oMathParaPr>
                      <m:jc m:val="left"/>
                    </m:oMathParaPr>
                    <m:oMath xmlns:m="http://schemas.openxmlformats.org/officeDocument/2006/math">
                      <m:r>
                        <m:rPr>
                          <m:aln/>
                        </m:rPr>
                        <a:rPr lang="en-US" altLang="zh-CN" i="1" dirty="0" smtClean="0">
                          <a:latin typeface="Cambria Math" panose="02040503050406030204" pitchFamily="18" charset="0"/>
                        </a:rPr>
                        <m:t>=</m:t>
                      </m:r>
                      <m:d>
                        <m:dPr>
                          <m:begChr m:val="{"/>
                          <m:endChr m:val=""/>
                          <m:ctrlPr>
                            <a:rPr lang="en-US" altLang="zh-CN" b="0" i="1" dirty="0">
                              <a:latin typeface="Cambria Math" panose="02040503050406030204" pitchFamily="18" charset="0"/>
                            </a:rPr>
                          </m:ctrlPr>
                        </m:dPr>
                        <m:e>
                          <m:m>
                            <m:mPr>
                              <m:plcHide m:val="on"/>
                              <m:mcs>
                                <m:mc>
                                  <m:mcPr>
                                    <m:count m:val="2"/>
                                    <m:mcJc m:val="center"/>
                                  </m:mcPr>
                                </m:mc>
                              </m:mcs>
                              <m:ctrlPr>
                                <a:rPr lang="en-US" altLang="zh-CN" b="0" i="1" dirty="0" smtClean="0">
                                  <a:latin typeface="Cambria Math" panose="02040503050406030204" pitchFamily="18" charset="0"/>
                                </a:rPr>
                              </m:ctrlPr>
                            </m:mPr>
                            <m:mr>
                              <m:e>
                                <m:r>
                                  <a:rPr lang="en-US" altLang="zh-CN" i="1" dirty="0">
                                    <a:latin typeface="Cambria Math" panose="02040503050406030204" pitchFamily="18" charset="0"/>
                                  </a:rPr>
                                  <m:t>𝑥</m:t>
                                </m:r>
                                <m:r>
                                  <a:rPr lang="en-US" altLang="zh-CN" b="0" i="1" dirty="0" smtClean="0">
                                    <a:latin typeface="Cambria Math" panose="02040503050406030204" pitchFamily="18" charset="0"/>
                                  </a:rPr>
                                  <m:t>,</m:t>
                                </m:r>
                              </m:e>
                              <m:e>
                                <m:r>
                                  <a:rPr lang="en-US" altLang="zh-CN" b="0" i="1" dirty="0" smtClean="0">
                                    <a:latin typeface="Cambria Math" panose="02040503050406030204" pitchFamily="18" charset="0"/>
                                  </a:rPr>
                                  <m:t> </m:t>
                                </m:r>
                                <m:r>
                                  <a:rPr lang="en-US" altLang="zh-CN" i="1" dirty="0">
                                    <a:latin typeface="Cambria Math" panose="02040503050406030204" pitchFamily="18" charset="0"/>
                                  </a:rPr>
                                  <m:t>𝑥</m:t>
                                </m:r>
                                <m:r>
                                  <a:rPr lang="en-US" altLang="zh-CN" i="1" dirty="0">
                                    <a:latin typeface="Cambria Math" panose="02040503050406030204" pitchFamily="18" charset="0"/>
                                  </a:rPr>
                                  <m:t>&gt;2,</m:t>
                                </m:r>
                              </m:e>
                            </m:mr>
                            <m:mr>
                              <m:e>
                                <m:sSup>
                                  <m:sSupPr>
                                    <m:ctrlPr>
                                      <a:rPr lang="en-US" altLang="zh-CN" i="1" dirty="0">
                                        <a:latin typeface="Cambria Math" panose="02040503050406030204" pitchFamily="18" charset="0"/>
                                      </a:rPr>
                                    </m:ctrlPr>
                                  </m:sSupPr>
                                  <m:e>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r>
                                          <a:rPr lang="en-US" altLang="zh-CN" i="1" dirty="0">
                                            <a:latin typeface="Cambria Math" panose="02040503050406030204" pitchFamily="18" charset="0"/>
                                          </a:rPr>
                                          <m:t>−1</m:t>
                                        </m:r>
                                      </m:e>
                                    </m:d>
                                  </m:e>
                                  <m:sup>
                                    <m:r>
                                      <a:rPr lang="en-US" altLang="zh-CN" i="1" dirty="0">
                                        <a:latin typeface="Cambria Math" panose="02040503050406030204" pitchFamily="18" charset="0"/>
                                      </a:rPr>
                                      <m:t>2</m:t>
                                    </m:r>
                                  </m:sup>
                                </m:sSup>
                                <m:r>
                                  <a:rPr lang="en-US" altLang="zh-CN" i="1" dirty="0" smtClean="0">
                                    <a:latin typeface="Cambria Math" panose="02040503050406030204" pitchFamily="18" charset="0"/>
                                  </a:rPr>
                                  <m:t>, </m:t>
                                </m:r>
                              </m:e>
                              <m:e>
                                <m:r>
                                  <a:rPr lang="en-US" altLang="zh-CN" b="0" i="1" dirty="0" smtClean="0">
                                    <a:latin typeface="Cambria Math" panose="02040503050406030204" pitchFamily="18" charset="0"/>
                                  </a:rPr>
                                  <m:t> </m:t>
                                </m:r>
                                <m:r>
                                  <a:rPr lang="en-US" altLang="zh-CN" i="1" dirty="0">
                                    <a:latin typeface="Cambria Math" panose="02040503050406030204" pitchFamily="18" charset="0"/>
                                  </a:rPr>
                                  <m:t>𝑥</m:t>
                                </m:r>
                                <m:r>
                                  <a:rPr lang="en-US" altLang="zh-CN" i="1" dirty="0" smtClean="0">
                                    <a:latin typeface="Cambria Math" panose="02040503050406030204" pitchFamily="18" charset="0"/>
                                  </a:rPr>
                                  <m:t>⩽</m:t>
                                </m:r>
                                <m:r>
                                  <a:rPr lang="en-US" altLang="zh-CN" i="1" dirty="0">
                                    <a:latin typeface="Cambria Math" panose="02040503050406030204" pitchFamily="18" charset="0"/>
                                  </a:rPr>
                                  <m:t>2.</m:t>
                                </m:r>
                              </m:e>
                            </m:mr>
                          </m:m>
                        </m:e>
                      </m:d>
                    </m:oMath>
                  </m:oMathPara>
                </a14:m>
                <a:endParaRPr lang="en-US" altLang="zh-CN" i="1" dirty="0" smtClean="0">
                  <a:latin typeface="Cambria Math" panose="02040503050406030204" pitchFamily="18" charset="0"/>
                </a:endParaRPr>
              </a:p>
              <a:p>
                <a:pPr marL="1836000" indent="0">
                  <a:buNone/>
                </a:pPr>
                <a14:m>
                  <m:oMathPara xmlns:m="http://schemas.openxmlformats.org/officeDocument/2006/math">
                    <m:oMathParaPr>
                      <m:jc m:val="left"/>
                    </m:oMathParaPr>
                    <m:oMath xmlns:m="http://schemas.openxmlformats.org/officeDocument/2006/math">
                      <m:r>
                        <a:rPr lang="en-US" altLang="zh-CN" i="1" dirty="0" smtClean="0">
                          <a:latin typeface="Cambria Math" panose="02040503050406030204" pitchFamily="18" charset="0"/>
                        </a:rPr>
                        <m:t>𝜑</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e>
                      </m:d>
                      <m:r>
                        <m:rPr>
                          <m:aln/>
                        </m:rP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−1=</m:t>
                      </m:r>
                      <m:d>
                        <m:dPr>
                          <m:begChr m:val="{"/>
                          <m:endChr m:val=""/>
                          <m:ctrlPr>
                            <a:rPr lang="en-US" altLang="zh-CN" b="0" i="1" dirty="0">
                              <a:latin typeface="Cambria Math" panose="02040503050406030204" pitchFamily="18" charset="0"/>
                            </a:rPr>
                          </m:ctrlPr>
                        </m:dPr>
                        <m:e>
                          <m:m>
                            <m:mPr>
                              <m:plcHide m:val="on"/>
                              <m:mcs>
                                <m:mc>
                                  <m:mcPr>
                                    <m:count m:val="2"/>
                                    <m:mcJc m:val="center"/>
                                  </m:mcPr>
                                </m:mc>
                              </m:mcs>
                              <m:ctrlPr>
                                <a:rPr lang="en-US" altLang="zh-CN" b="0" i="1" dirty="0">
                                  <a:latin typeface="Cambria Math" panose="02040503050406030204" pitchFamily="18" charset="0"/>
                                </a:rPr>
                              </m:ctrlPr>
                            </m:mPr>
                            <m:mr>
                              <m:e>
                                <m:r>
                                  <a:rPr lang="en-US" altLang="zh-CN" i="1" dirty="0">
                                    <a:latin typeface="Cambria Math" panose="02040503050406030204" pitchFamily="18" charset="0"/>
                                  </a:rPr>
                                  <m:t>𝑥</m:t>
                                </m:r>
                                <m:r>
                                  <a:rPr lang="en-US" altLang="zh-CN" i="1" dirty="0" smtClean="0">
                                    <a:latin typeface="Cambria Math" panose="02040503050406030204" pitchFamily="18" charset="0"/>
                                  </a:rPr>
                                  <m:t>, </m:t>
                                </m:r>
                              </m:e>
                              <m:e>
                                <m:r>
                                  <a:rPr lang="en-US" altLang="zh-CN" i="1" dirty="0">
                                    <a:latin typeface="Cambria Math" panose="02040503050406030204" pitchFamily="18" charset="0"/>
                                  </a:rPr>
                                  <m:t>𝑥</m:t>
                                </m:r>
                                <m:r>
                                  <a:rPr lang="en-US" altLang="zh-CN" i="1" dirty="0">
                                    <a:latin typeface="Cambria Math" panose="02040503050406030204" pitchFamily="18" charset="0"/>
                                  </a:rPr>
                                  <m:t>&gt;1,</m:t>
                                </m:r>
                              </m:e>
                            </m:mr>
                            <m:mr>
                              <m:e>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𝑥</m:t>
                                    </m:r>
                                  </m:e>
                                  <m:sup>
                                    <m:r>
                                      <a:rPr lang="en-US" altLang="zh-CN" i="1" dirty="0">
                                        <a:latin typeface="Cambria Math" panose="02040503050406030204" pitchFamily="18" charset="0"/>
                                      </a:rPr>
                                      <m:t>2</m:t>
                                    </m:r>
                                  </m:sup>
                                </m:sSup>
                                <m:r>
                                  <a:rPr lang="en-US" altLang="zh-CN" b="0" i="1" dirty="0" smtClean="0">
                                    <a:latin typeface="Cambria Math" panose="02040503050406030204" pitchFamily="18" charset="0"/>
                                  </a:rPr>
                                  <m:t>−1</m:t>
                                </m:r>
                                <m:r>
                                  <a:rPr lang="en-US" altLang="zh-CN" i="1" dirty="0" smtClean="0">
                                    <a:latin typeface="Cambria Math" panose="02040503050406030204" pitchFamily="18" charset="0"/>
                                  </a:rPr>
                                  <m:t>, </m:t>
                                </m:r>
                              </m:e>
                              <m:e>
                                <m:r>
                                  <a:rPr lang="en-US" altLang="zh-CN" i="1" dirty="0">
                                    <a:latin typeface="Cambria Math" panose="02040503050406030204" pitchFamily="18" charset="0"/>
                                  </a:rPr>
                                  <m:t>𝑥</m:t>
                                </m:r>
                                <m:r>
                                  <a:rPr lang="en-US" altLang="zh-CN" i="1" dirty="0" smtClean="0">
                                    <a:latin typeface="Cambria Math" panose="02040503050406030204" pitchFamily="18" charset="0"/>
                                  </a:rPr>
                                  <m:t>⩽</m:t>
                                </m:r>
                                <m:r>
                                  <a:rPr lang="en-US" altLang="zh-CN" i="1" dirty="0">
                                    <a:latin typeface="Cambria Math" panose="02040503050406030204" pitchFamily="18" charset="0"/>
                                  </a:rPr>
                                  <m:t>1.</m:t>
                                </m:r>
                              </m:e>
                            </m:mr>
                          </m:m>
                        </m:e>
                      </m:d>
                    </m:oMath>
                  </m:oMathPara>
                </a14:m>
                <a:endParaRPr lang="zh-CN" altLang="en-US" dirty="0"/>
              </a:p>
            </p:txBody>
          </p:sp>
        </mc:Choice>
        <mc:Fallback xmlns="">
          <p:sp>
            <p:nvSpPr>
              <p:cNvPr id="2" name="文本占位符 1"/>
              <p:cNvSpPr>
                <a:spLocks noGrp="1" noRot="1" noChangeAspect="1" noMove="1" noResize="1" noEditPoints="1" noAdjustHandles="1" noChangeArrowheads="1" noChangeShapeType="1" noTextEdit="1"/>
              </p:cNvSpPr>
              <p:nvPr>
                <p:ph type="body" sz="quarter" idx="10"/>
              </p:nvPr>
            </p:nvSpPr>
            <p:spPr>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540182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chor="ctr"/>
              <a:lstStyle/>
              <a:p>
                <a:pPr>
                  <a:spcAft>
                    <a:spcPts val="9600"/>
                  </a:spcAft>
                </a:pPr>
                <a:r>
                  <a:rPr lang="zh-CN" altLang="en-US" dirty="0" smtClean="0"/>
                  <a:t>地图有哪些特点呢</a:t>
                </a:r>
                <a:r>
                  <a:rPr lang="en-US" altLang="zh-CN" dirty="0" smtClean="0"/>
                  <a:t>? </a:t>
                </a:r>
                <a:r>
                  <a:rPr lang="zh-CN" altLang="en-US" dirty="0" smtClean="0"/>
                  <a:t>每个</a:t>
                </a:r>
                <a:r>
                  <a:rPr lang="zh-CN" altLang="en-US" dirty="0"/>
                  <a:t>地图上的点都对应真实</a:t>
                </a:r>
                <a:r>
                  <a:rPr lang="zh-CN" altLang="en-US" dirty="0" smtClean="0"/>
                  <a:t>世界唯一的一</a:t>
                </a:r>
                <a:r>
                  <a:rPr lang="zh-CN" altLang="en-US" dirty="0"/>
                  <a:t>个位置</a:t>
                </a:r>
                <a:r>
                  <a:rPr lang="zh-CN" altLang="en-US" dirty="0" smtClean="0"/>
                  <a:t>：</a:t>
                </a:r>
                <a:endParaRPr lang="en-US" altLang="zh-CN" dirty="0" smtClean="0"/>
              </a:p>
              <a:p>
                <a:r>
                  <a:rPr lang="zh-CN" altLang="en-US" dirty="0" smtClean="0"/>
                  <a:t>用数学语言将其重新表述</a:t>
                </a:r>
                <a:r>
                  <a:rPr lang="en-US" altLang="zh-CN" dirty="0" smtClean="0"/>
                  <a:t>: </a:t>
                </a:r>
                <a:r>
                  <a:rPr lang="zh-CN" altLang="en-US" dirty="0" smtClean="0"/>
                  <a:t>如果对于 </a:t>
                </a:r>
                <a14:m>
                  <m:oMath xmlns:m="http://schemas.openxmlformats.org/officeDocument/2006/math">
                    <m:r>
                      <a:rPr lang="en-US" altLang="zh-CN" b="0" i="1" smtClean="0">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b="0" i="1" smtClean="0">
                        <a:latin typeface="Cambria Math" panose="02040503050406030204" pitchFamily="18" charset="0"/>
                      </a:rPr>
                      <m:t>,∃</m:t>
                    </m:r>
                    <m:r>
                      <a:rPr lang="en-US" altLang="zh-CN" b="0" i="0" smtClean="0">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r>
                      <a:rPr lang="en-US" altLang="zh-CN" b="0" i="1" smtClean="0">
                        <a:latin typeface="Cambria Math" panose="02040503050406030204" pitchFamily="18" charset="0"/>
                      </a:rPr>
                      <m:t>𝐵</m:t>
                    </m:r>
                  </m:oMath>
                </a14:m>
                <a:r>
                  <a:rPr lang="zh-CN" altLang="en-US" dirty="0"/>
                  <a:t> 与之</a:t>
                </a:r>
                <a:r>
                  <a:rPr lang="zh-CN" altLang="en-US" dirty="0" smtClean="0"/>
                  <a:t>对应</a:t>
                </a:r>
                <a:r>
                  <a:rPr lang="en-US" altLang="zh-CN" dirty="0" smtClean="0"/>
                  <a:t>, </a:t>
                </a:r>
                <a:r>
                  <a:rPr lang="zh-CN" altLang="en-US" dirty="0" smtClean="0"/>
                  <a:t>则称这个对应关系为 </a:t>
                </a:r>
                <a14:m>
                  <m:oMath xmlns:m="http://schemas.openxmlformats.org/officeDocument/2006/math">
                    <m:r>
                      <a:rPr lang="en-US" altLang="zh-CN" b="0" i="1" smtClean="0">
                        <a:latin typeface="Cambria Math" panose="02040503050406030204" pitchFamily="18" charset="0"/>
                      </a:rPr>
                      <m:t>𝐴</m:t>
                    </m:r>
                  </m:oMath>
                </a14:m>
                <a:r>
                  <a:rPr lang="zh-CN" altLang="en-US" dirty="0" smtClean="0"/>
                  <a:t> 到 </a:t>
                </a:r>
                <a14:m>
                  <m:oMath xmlns:m="http://schemas.openxmlformats.org/officeDocument/2006/math">
                    <m:r>
                      <a:rPr lang="en-US" altLang="zh-CN" b="0" i="1" smtClean="0">
                        <a:latin typeface="Cambria Math" panose="02040503050406030204" pitchFamily="18" charset="0"/>
                      </a:rPr>
                      <m:t>𝐵</m:t>
                    </m:r>
                  </m:oMath>
                </a14:m>
                <a:r>
                  <a:rPr lang="zh-CN" altLang="en-US" dirty="0" smtClean="0"/>
                  <a:t> 的一个</a:t>
                </a:r>
                <a:r>
                  <a:rPr lang="zh-CN" altLang="en-US" dirty="0" smtClean="0">
                    <a:solidFill>
                      <a:srgbClr val="00B050"/>
                    </a:solidFill>
                  </a:rPr>
                  <a:t>映射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oMath>
                </a14:m>
                <a:r>
                  <a:rPr lang="en-US" altLang="zh-CN" dirty="0" smtClean="0"/>
                  <a:t>. </a:t>
                </a:r>
                <a:r>
                  <a:rPr lang="zh-CN" altLang="en-US" dirty="0" smtClean="0"/>
                  <a:t>记作 </a:t>
                </a:r>
                <a14:m>
                  <m:oMath xmlns:m="http://schemas.openxmlformats.org/officeDocument/2006/math">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oMath>
                </a14:m>
                <a:r>
                  <a:rPr lang="en-US" altLang="zh-CN" dirty="0" smtClean="0"/>
                  <a:t> </a:t>
                </a:r>
                <a:r>
                  <a:rPr lang="zh-CN" altLang="en-US" dirty="0" smtClean="0"/>
                  <a:t>或 </a:t>
                </a:r>
                <a14:m>
                  <m:oMath xmlns:m="http://schemas.openxmlformats.org/officeDocument/2006/math">
                    <m:r>
                      <a:rPr lang="en-US" altLang="zh-CN" b="0" i="1" smtClean="0">
                        <a:latin typeface="Cambria Math" panose="02040503050406030204" pitchFamily="18" charset="0"/>
                      </a:rPr>
                      <m:t>𝑎</m:t>
                    </m:r>
                    <m:groupChr>
                      <m:groupChrPr>
                        <m:chr m:val="↦"/>
                        <m:vertJc m:val="bot"/>
                        <m:ctrlPr>
                          <a:rPr lang="en-US" altLang="zh-CN" b="0" i="1" smtClean="0">
                            <a:latin typeface="Cambria Math" panose="02040503050406030204" pitchFamily="18" charset="0"/>
                          </a:rPr>
                        </m:ctrlPr>
                      </m:groupChrPr>
                      <m:e>
                        <m:r>
                          <a:rPr lang="en-US" altLang="zh-CN" b="0" i="1" smtClean="0">
                            <a:latin typeface="Cambria Math" panose="02040503050406030204" pitchFamily="18" charset="0"/>
                          </a:rPr>
                          <m:t>𝑓</m:t>
                        </m:r>
                      </m:e>
                    </m:groupChr>
                    <m:r>
                      <a:rPr lang="en-US" altLang="zh-CN" b="0" i="1" smtClean="0">
                        <a:latin typeface="Cambria Math" panose="02040503050406030204" pitchFamily="18" charset="0"/>
                      </a:rPr>
                      <m:t>𝑏</m:t>
                    </m:r>
                  </m:oMath>
                </a14:m>
                <a:r>
                  <a:rPr lang="en-US" altLang="zh-CN" dirty="0" smtClean="0"/>
                  <a:t>.</a:t>
                </a:r>
              </a:p>
              <a:p>
                <a:r>
                  <a:rPr lang="zh-CN" altLang="en-US" dirty="0" smtClean="0"/>
                  <a:t>通常</a:t>
                </a:r>
                <a:r>
                  <a:rPr lang="zh-CN" altLang="en-US" dirty="0"/>
                  <a:t>用记号 </a:t>
                </a:r>
                <a14:m>
                  <m:oMath xmlns:m="http://schemas.openxmlformats.org/officeDocument/2006/math">
                    <m:r>
                      <a:rPr lang="en-US" altLang="zh-CN" i="1">
                        <a:latin typeface="Cambria Math" panose="02040503050406030204" pitchFamily="18" charset="0"/>
                      </a:rPr>
                      <m:t>𝑓</m:t>
                    </m:r>
                  </m:oMath>
                </a14:m>
                <a:r>
                  <a:rPr lang="en-US" altLang="zh-CN" dirty="0"/>
                  <a:t>, </a:t>
                </a:r>
                <a14:m>
                  <m:oMath xmlns:m="http://schemas.openxmlformats.org/officeDocument/2006/math">
                    <m:r>
                      <a:rPr lang="en-US" altLang="zh-CN" i="1">
                        <a:latin typeface="Cambria Math" panose="02040503050406030204" pitchFamily="18" charset="0"/>
                      </a:rPr>
                      <m:t>𝑔</m:t>
                    </m:r>
                  </m:oMath>
                </a14:m>
                <a:r>
                  <a:rPr lang="en-US" altLang="zh-CN" dirty="0"/>
                  <a:t>, </a:t>
                </a:r>
                <a14:m>
                  <m:oMath xmlns:m="http://schemas.openxmlformats.org/officeDocument/2006/math">
                    <m:r>
                      <a:rPr lang="en-US" altLang="zh-CN" i="1">
                        <a:latin typeface="Cambria Math" panose="02040503050406030204" pitchFamily="18" charset="0"/>
                      </a:rPr>
                      <m:t>h</m:t>
                    </m:r>
                  </m:oMath>
                </a14:m>
                <a:r>
                  <a:rPr lang="en-US" altLang="zh-CN" dirty="0"/>
                  <a:t>, </a:t>
                </a:r>
                <a14:m>
                  <m:oMath xmlns:m="http://schemas.openxmlformats.org/officeDocument/2006/math">
                    <m:r>
                      <a:rPr lang="en-US" altLang="zh-CN" i="1">
                        <a:latin typeface="Cambria Math" panose="02040503050406030204" pitchFamily="18" charset="0"/>
                      </a:rPr>
                      <m:t>𝜑</m:t>
                    </m:r>
                  </m:oMath>
                </a14:m>
                <a:r>
                  <a:rPr lang="en-US" altLang="zh-CN" dirty="0"/>
                  <a:t>, </a:t>
                </a:r>
                <a14:m>
                  <m:oMath xmlns:m="http://schemas.openxmlformats.org/officeDocument/2006/math">
                    <m:r>
                      <a:rPr lang="en-US" altLang="zh-CN" i="1">
                        <a:latin typeface="Cambria Math" panose="02040503050406030204" pitchFamily="18" charset="0"/>
                      </a:rPr>
                      <m:t>𝜓</m:t>
                    </m:r>
                  </m:oMath>
                </a14:m>
                <a:r>
                  <a:rPr lang="zh-CN" altLang="en-US" dirty="0"/>
                  <a:t> 等字母来表示</a:t>
                </a:r>
                <a:r>
                  <a:rPr lang="zh-CN" altLang="en-US" dirty="0" smtClean="0"/>
                  <a:t>映射</a:t>
                </a:r>
                <a:r>
                  <a:rPr lang="en-US" altLang="zh-CN" dirty="0"/>
                  <a:t>,</a:t>
                </a:r>
                <a:r>
                  <a:rPr lang="en-US" altLang="zh-CN" dirty="0" smtClean="0"/>
                  <a:t> </a:t>
                </a:r>
                <a:r>
                  <a:rPr lang="zh-CN" altLang="en-US" dirty="0" smtClean="0"/>
                  <a:t>也有用英文单词缩写来表示特定的函数</a:t>
                </a:r>
                <a:r>
                  <a:rPr lang="en-US" altLang="zh-CN" dirty="0" smtClean="0"/>
                  <a:t>, </a:t>
                </a:r>
                <a:r>
                  <a:rPr lang="zh-CN" altLang="en-US" dirty="0" smtClean="0"/>
                  <a:t>例如 </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𝑥</m:t>
                        </m:r>
                      </m:e>
                    </m:func>
                  </m:oMath>
                </a14:m>
                <a:r>
                  <a:rPr lang="en-US" altLang="zh-CN" dirty="0" smtClean="0"/>
                  <a:t> </a:t>
                </a:r>
                <a:r>
                  <a:rPr lang="zh-CN" altLang="en-US" dirty="0" smtClean="0"/>
                  <a:t>表示正弦函数</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r="-564"/>
                </a:stretch>
              </a:blipFill>
            </p:spPr>
            <p:txBody>
              <a:bodyPr/>
              <a:lstStyle/>
              <a:p>
                <a:r>
                  <a:rPr lang="zh-CN" altLang="en-US">
                    <a:noFill/>
                  </a:rPr>
                  <a:t> </a:t>
                </a:r>
              </a:p>
            </p:txBody>
          </p:sp>
        </mc:Fallback>
      </mc:AlternateContent>
      <p:grpSp>
        <p:nvGrpSpPr>
          <p:cNvPr id="15" name="定义域"/>
          <p:cNvGrpSpPr/>
          <p:nvPr/>
        </p:nvGrpSpPr>
        <p:grpSpPr>
          <a:xfrm>
            <a:off x="1559496" y="1960964"/>
            <a:ext cx="2880320" cy="1107996"/>
            <a:chOff x="1559496" y="1960964"/>
            <a:chExt cx="2880320" cy="1107996"/>
          </a:xfrm>
        </p:grpSpPr>
        <mc:AlternateContent xmlns:mc="http://schemas.openxmlformats.org/markup-compatibility/2006">
          <mc:Choice xmlns:a14="http://schemas.microsoft.com/office/drawing/2010/main" Requires="a14">
            <p:sp>
              <p:nvSpPr>
                <p:cNvPr id="8" name="文本框 7"/>
                <p:cNvSpPr txBox="1"/>
                <p:nvPr/>
              </p:nvSpPr>
              <p:spPr>
                <a:xfrm>
                  <a:off x="1559496" y="1960964"/>
                  <a:ext cx="2880320" cy="1107996"/>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altLang="zh-CN" sz="6600" b="0" i="1" smtClean="0">
                            <a:latin typeface="Cambria Math" panose="02040503050406030204" pitchFamily="18" charset="0"/>
                          </a:rPr>
                          <m:t>{           }</m:t>
                        </m:r>
                      </m:oMath>
                    </m:oMathPara>
                  </a14:m>
                  <a:endParaRPr lang="zh-CN" altLang="en-US" sz="6600" dirty="0"/>
                </a:p>
              </p:txBody>
            </p:sp>
          </mc:Choice>
          <mc:Fallback>
            <p:sp>
              <p:nvSpPr>
                <p:cNvPr id="8" name="文本框 7"/>
                <p:cNvSpPr txBox="1">
                  <a:spLocks noRot="1" noChangeAspect="1" noMove="1" noResize="1" noEditPoints="1" noAdjustHandles="1" noChangeArrowheads="1" noChangeShapeType="1" noTextEdit="1"/>
                </p:cNvSpPr>
                <p:nvPr/>
              </p:nvSpPr>
              <p:spPr>
                <a:xfrm>
                  <a:off x="1559496" y="1960964"/>
                  <a:ext cx="2880320" cy="1107996"/>
                </a:xfrm>
                <a:prstGeom prst="rect">
                  <a:avLst/>
                </a:prstGeom>
                <a:blipFill>
                  <a:blip r:embed="rId3"/>
                  <a:stretch>
                    <a:fillRect/>
                  </a:stretch>
                </a:blipFill>
              </p:spPr>
              <p:txBody>
                <a:bodyPr/>
                <a:lstStyle/>
                <a:p>
                  <a:r>
                    <a:rPr lang="zh-CN" altLang="en-US">
                      <a:noFill/>
                    </a:rPr>
                    <a:t> </a:t>
                  </a:r>
                </a:p>
              </p:txBody>
            </p:sp>
          </mc:Fallback>
        </mc:AlternateContent>
        <p:sp>
          <p:nvSpPr>
            <p:cNvPr id="12" name="文本框 11"/>
            <p:cNvSpPr txBox="1"/>
            <p:nvPr/>
          </p:nvSpPr>
          <p:spPr>
            <a:xfrm>
              <a:off x="2063552" y="2276872"/>
              <a:ext cx="1800200" cy="646331"/>
            </a:xfrm>
            <a:prstGeom prst="rect">
              <a:avLst/>
            </a:prstGeom>
            <a:noFill/>
          </p:spPr>
          <p:txBody>
            <a:bodyPr wrap="square" rtlCol="0">
              <a:spAutoFit/>
            </a:bodyPr>
            <a:lstStyle/>
            <a:p>
              <a:pPr algn="ctr"/>
              <a:r>
                <a:rPr lang="zh-CN" altLang="en-US" dirty="0" smtClean="0">
                  <a:latin typeface="+mn-ea"/>
                  <a:ea typeface="+mn-ea"/>
                </a:rPr>
                <a:t>工大</a:t>
              </a:r>
              <a:r>
                <a:rPr lang="zh-CN" altLang="en-US" dirty="0">
                  <a:latin typeface="+mn-ea"/>
                  <a:ea typeface="+mn-ea"/>
                </a:rPr>
                <a:t>翡翠湖校区地图上的所</a:t>
              </a:r>
              <a:r>
                <a:rPr lang="zh-CN" altLang="en-US" dirty="0" smtClean="0">
                  <a:latin typeface="+mn-ea"/>
                  <a:ea typeface="+mn-ea"/>
                </a:rPr>
                <a:t>有点</a:t>
              </a:r>
              <a:endParaRPr lang="zh-CN" altLang="en-US" dirty="0">
                <a:latin typeface="+mn-ea"/>
                <a:ea typeface="+mn-ea"/>
              </a:endParaRPr>
            </a:p>
          </p:txBody>
        </p:sp>
      </p:grpSp>
      <p:grpSp>
        <p:nvGrpSpPr>
          <p:cNvPr id="14" name="靶集"/>
          <p:cNvGrpSpPr/>
          <p:nvPr/>
        </p:nvGrpSpPr>
        <p:grpSpPr>
          <a:xfrm>
            <a:off x="7752184" y="1960964"/>
            <a:ext cx="2880320" cy="1107996"/>
            <a:chOff x="7752184" y="1960964"/>
            <a:chExt cx="2880320" cy="1107996"/>
          </a:xfrm>
        </p:grpSpPr>
        <mc:AlternateContent xmlns:mc="http://schemas.openxmlformats.org/markup-compatibility/2006">
          <mc:Choice xmlns:a14="http://schemas.microsoft.com/office/drawing/2010/main" Requires="a14">
            <p:sp>
              <p:nvSpPr>
                <p:cNvPr id="6" name="文本框 5"/>
                <p:cNvSpPr txBox="1"/>
                <p:nvPr/>
              </p:nvSpPr>
              <p:spPr>
                <a:xfrm>
                  <a:off x="7752184" y="1960964"/>
                  <a:ext cx="2880320" cy="1107996"/>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altLang="zh-CN" sz="6600" b="0" i="1" smtClean="0">
                            <a:latin typeface="Cambria Math" panose="02040503050406030204" pitchFamily="18" charset="0"/>
                          </a:rPr>
                          <m:t>{           }</m:t>
                        </m:r>
                      </m:oMath>
                    </m:oMathPara>
                  </a14:m>
                  <a:endParaRPr lang="zh-CN" altLang="en-US" sz="6600" dirty="0"/>
                </a:p>
              </p:txBody>
            </p:sp>
          </mc:Choice>
          <mc:Fallback>
            <p:sp>
              <p:nvSpPr>
                <p:cNvPr id="6" name="文本框 5"/>
                <p:cNvSpPr txBox="1">
                  <a:spLocks noRot="1" noChangeAspect="1" noMove="1" noResize="1" noEditPoints="1" noAdjustHandles="1" noChangeArrowheads="1" noChangeShapeType="1" noTextEdit="1"/>
                </p:cNvSpPr>
                <p:nvPr/>
              </p:nvSpPr>
              <p:spPr>
                <a:xfrm>
                  <a:off x="7752184" y="1960964"/>
                  <a:ext cx="2880320" cy="1107996"/>
                </a:xfrm>
                <a:prstGeom prst="rect">
                  <a:avLst/>
                </a:prstGeom>
                <a:blipFill>
                  <a:blip r:embed="rId4"/>
                  <a:stretch>
                    <a:fillRect/>
                  </a:stretch>
                </a:blipFill>
              </p:spPr>
              <p:txBody>
                <a:bodyPr/>
                <a:lstStyle/>
                <a:p>
                  <a:r>
                    <a:rPr lang="zh-CN" altLang="en-US">
                      <a:noFill/>
                    </a:rPr>
                    <a:t> </a:t>
                  </a:r>
                </a:p>
              </p:txBody>
            </p:sp>
          </mc:Fallback>
        </mc:AlternateContent>
        <p:sp>
          <p:nvSpPr>
            <p:cNvPr id="13" name="文本框 12"/>
            <p:cNvSpPr txBox="1"/>
            <p:nvPr/>
          </p:nvSpPr>
          <p:spPr>
            <a:xfrm>
              <a:off x="8609511" y="2322745"/>
              <a:ext cx="1158897" cy="646331"/>
            </a:xfrm>
            <a:prstGeom prst="rect">
              <a:avLst/>
            </a:prstGeom>
            <a:noFill/>
          </p:spPr>
          <p:txBody>
            <a:bodyPr wrap="square" rtlCol="0">
              <a:spAutoFit/>
            </a:bodyPr>
            <a:lstStyle/>
            <a:p>
              <a:pPr algn="ctr"/>
              <a:r>
                <a:rPr lang="zh-CN" altLang="en-US" dirty="0" smtClean="0">
                  <a:latin typeface="+mn-ea"/>
                  <a:ea typeface="+mn-ea"/>
                </a:rPr>
                <a:t>地球表面</a:t>
              </a:r>
              <a:endParaRPr lang="en-US" altLang="zh-CN" dirty="0" smtClean="0">
                <a:latin typeface="+mn-ea"/>
                <a:ea typeface="+mn-ea"/>
              </a:endParaRPr>
            </a:p>
            <a:p>
              <a:pPr algn="ctr"/>
              <a:r>
                <a:rPr lang="zh-CN" altLang="en-US" dirty="0" smtClean="0">
                  <a:latin typeface="+mn-ea"/>
                  <a:ea typeface="+mn-ea"/>
                </a:rPr>
                <a:t>所有位置</a:t>
              </a:r>
              <a:endParaRPr lang="zh-CN" altLang="en-US" dirty="0">
                <a:latin typeface="+mn-ea"/>
                <a:ea typeface="+mn-ea"/>
              </a:endParaRPr>
            </a:p>
          </p:txBody>
        </p:sp>
      </p:grpSp>
      <p:grpSp>
        <p:nvGrpSpPr>
          <p:cNvPr id="16" name="映射"/>
          <p:cNvGrpSpPr/>
          <p:nvPr/>
        </p:nvGrpSpPr>
        <p:grpSpPr>
          <a:xfrm>
            <a:off x="4799856" y="2304249"/>
            <a:ext cx="2736304" cy="648072"/>
            <a:chOff x="4799856" y="2304249"/>
            <a:chExt cx="2736304" cy="648072"/>
          </a:xfrm>
        </p:grpSpPr>
        <p:sp>
          <p:nvSpPr>
            <p:cNvPr id="10" name="右箭头 9"/>
            <p:cNvSpPr/>
            <p:nvPr/>
          </p:nvSpPr>
          <p:spPr>
            <a:xfrm>
              <a:off x="4799856" y="2304249"/>
              <a:ext cx="2736304"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一个映射"/>
            <p:cNvSpPr txBox="1"/>
            <p:nvPr/>
          </p:nvSpPr>
          <p:spPr>
            <a:xfrm>
              <a:off x="5303912" y="2443619"/>
              <a:ext cx="1440160" cy="369332"/>
            </a:xfrm>
            <a:prstGeom prst="rect">
              <a:avLst/>
            </a:prstGeom>
            <a:noFill/>
          </p:spPr>
          <p:txBody>
            <a:bodyPr wrap="square" rtlCol="0">
              <a:spAutoFit/>
            </a:bodyPr>
            <a:lstStyle/>
            <a:p>
              <a:pPr algn="ctr"/>
              <a:r>
                <a:rPr lang="zh-CN" altLang="en-US" dirty="0" smtClean="0">
                  <a:solidFill>
                    <a:schemeClr val="bg1"/>
                  </a:solidFill>
                  <a:latin typeface="+mn-ea"/>
                  <a:ea typeface="+mn-ea"/>
                </a:rPr>
                <a:t>一个映射</a:t>
              </a:r>
              <a:endParaRPr lang="en-US" altLang="zh-CN" dirty="0" smtClean="0">
                <a:solidFill>
                  <a:schemeClr val="bg1"/>
                </a:solidFill>
                <a:latin typeface="+mn-ea"/>
                <a:ea typeface="+mn-ea"/>
              </a:endParaRPr>
            </a:p>
          </p:txBody>
        </p:sp>
      </p:grpSp>
      <mc:AlternateContent xmlns:mc="http://schemas.openxmlformats.org/markup-compatibility/2006" xmlns:a14="http://schemas.microsoft.com/office/drawing/2010/main">
        <mc:Choice Requires="a14">
          <p:sp>
            <p:nvSpPr>
              <p:cNvPr id="2" name="文本框 1"/>
              <p:cNvSpPr txBox="1"/>
              <p:nvPr/>
            </p:nvSpPr>
            <p:spPr>
              <a:xfrm>
                <a:off x="8904311" y="5005625"/>
                <a:ext cx="2448273" cy="1015663"/>
              </a:xfrm>
              <a:prstGeom prst="rect">
                <a:avLst/>
              </a:prstGeom>
              <a:noFill/>
              <a:ln>
                <a:solidFill>
                  <a:srgbClr val="FF0000"/>
                </a:solidFill>
              </a:ln>
            </p:spPr>
            <p:txBody>
              <a:bodyPr wrap="square" rtlCol="0">
                <a:spAutoFit/>
              </a:bodyPr>
              <a:lstStyle/>
              <a:p>
                <a14:m>
                  <m:oMath xmlns:m="http://schemas.openxmlformats.org/officeDocument/2006/math">
                    <m:r>
                      <a:rPr lang="en-US" altLang="zh-CN" sz="2000" b="0" i="1" smtClean="0">
                        <a:latin typeface="Cambria Math" panose="02040503050406030204" pitchFamily="18" charset="0"/>
                        <a:ea typeface="+mn-ea"/>
                      </a:rPr>
                      <m:t>∀</m:t>
                    </m:r>
                  </m:oMath>
                </a14:m>
                <a:r>
                  <a:rPr lang="zh-CN" altLang="en-US" sz="2000" dirty="0" smtClean="0">
                    <a:latin typeface="+mn-ea"/>
                    <a:ea typeface="+mn-ea"/>
                  </a:rPr>
                  <a:t> 表示</a:t>
                </a:r>
                <a:r>
                  <a:rPr lang="zh-CN" altLang="en-US" sz="2000" dirty="0" smtClean="0">
                    <a:solidFill>
                      <a:srgbClr val="FF0000"/>
                    </a:solidFill>
                    <a:latin typeface="+mn-ea"/>
                    <a:ea typeface="+mn-ea"/>
                  </a:rPr>
                  <a:t>任意</a:t>
                </a:r>
                <a:r>
                  <a:rPr lang="en-US" altLang="zh-CN" sz="2000" dirty="0" smtClean="0">
                    <a:latin typeface="+mn-ea"/>
                    <a:ea typeface="+mn-ea"/>
                  </a:rPr>
                  <a:t>(Any)</a:t>
                </a:r>
              </a:p>
              <a:p>
                <a14:m>
                  <m:oMath xmlns:m="http://schemas.openxmlformats.org/officeDocument/2006/math">
                    <m:r>
                      <a:rPr lang="en-US" altLang="zh-CN" sz="2000" b="0" i="1" smtClean="0">
                        <a:latin typeface="Cambria Math" panose="02040503050406030204" pitchFamily="18" charset="0"/>
                        <a:ea typeface="+mn-ea"/>
                      </a:rPr>
                      <m:t>∃</m:t>
                    </m:r>
                  </m:oMath>
                </a14:m>
                <a:r>
                  <a:rPr lang="zh-CN" altLang="en-US" sz="2000" dirty="0" smtClean="0">
                    <a:latin typeface="+mn-ea"/>
                    <a:ea typeface="+mn-ea"/>
                  </a:rPr>
                  <a:t> 表示</a:t>
                </a:r>
                <a:r>
                  <a:rPr lang="zh-CN" altLang="en-US" sz="2000" dirty="0" smtClean="0">
                    <a:solidFill>
                      <a:srgbClr val="FF0000"/>
                    </a:solidFill>
                    <a:latin typeface="+mn-ea"/>
                    <a:ea typeface="+mn-ea"/>
                  </a:rPr>
                  <a:t>存在</a:t>
                </a:r>
                <a:r>
                  <a:rPr lang="en-US" altLang="zh-CN" sz="2000" dirty="0" smtClean="0">
                    <a:latin typeface="+mn-ea"/>
                    <a:ea typeface="+mn-ea"/>
                  </a:rPr>
                  <a:t>(Exists)</a:t>
                </a:r>
              </a:p>
              <a:p>
                <a14:m>
                  <m:oMath xmlns:m="http://schemas.openxmlformats.org/officeDocument/2006/math">
                    <m:r>
                      <a:rPr lang="en-US" altLang="zh-CN" sz="2000" b="0" i="1" smtClean="0">
                        <a:latin typeface="Cambria Math" panose="02040503050406030204" pitchFamily="18" charset="0"/>
                        <a:ea typeface="+mn-ea"/>
                      </a:rPr>
                      <m:t>∃!</m:t>
                    </m:r>
                  </m:oMath>
                </a14:m>
                <a:r>
                  <a:rPr lang="zh-CN" altLang="en-US" sz="2000" dirty="0" smtClean="0">
                    <a:latin typeface="+mn-ea"/>
                    <a:ea typeface="+mn-ea"/>
                  </a:rPr>
                  <a:t> 表示</a:t>
                </a:r>
                <a:r>
                  <a:rPr lang="zh-CN" altLang="en-US" sz="2000" dirty="0" smtClean="0">
                    <a:solidFill>
                      <a:srgbClr val="FF0000"/>
                    </a:solidFill>
                    <a:latin typeface="+mn-ea"/>
                    <a:ea typeface="+mn-ea"/>
                  </a:rPr>
                  <a:t>存在唯一</a:t>
                </a:r>
                <a:endParaRPr lang="zh-CN" altLang="en-US" sz="2000" dirty="0">
                  <a:solidFill>
                    <a:srgbClr val="FF0000"/>
                  </a:solidFill>
                  <a:latin typeface="+mn-ea"/>
                  <a:ea typeface="+mn-ea"/>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8904311" y="5005625"/>
                <a:ext cx="2448273" cy="1015663"/>
              </a:xfrm>
              <a:prstGeom prst="rect">
                <a:avLst/>
              </a:prstGeom>
              <a:blipFill>
                <a:blip r:embed="rId5"/>
                <a:stretch>
                  <a:fillRect t="-2367" b="-8876"/>
                </a:stretch>
              </a:blipFill>
              <a:ln>
                <a:solidFill>
                  <a:srgbClr val="FF0000"/>
                </a:solidFill>
              </a:ln>
            </p:spPr>
            <p:txBody>
              <a:bodyPr/>
              <a:lstStyle/>
              <a:p>
                <a:r>
                  <a:rPr lang="zh-CN" altLang="en-US">
                    <a:noFill/>
                  </a:rPr>
                  <a:t> </a:t>
                </a:r>
              </a:p>
            </p:txBody>
          </p:sp>
        </mc:Fallback>
      </mc:AlternateContent>
    </p:spTree>
    <p:extLst>
      <p:ext uri="{BB962C8B-B14F-4D97-AF65-F5344CB8AC3E}">
        <p14:creationId xmlns:p14="http://schemas.microsoft.com/office/powerpoint/2010/main" val="34010836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fade">
                                      <p:cBhvr>
                                        <p:cTn id="25" dur="500"/>
                                        <p:tgtEl>
                                          <p:spTgt spid="4">
                                            <p:txEl>
                                              <p:pRg st="1" end="1"/>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xEl>
                                              <p:pRg st="2" end="2"/>
                                            </p:txEl>
                                          </p:spTgt>
                                        </p:tgtEl>
                                        <p:attrNameLst>
                                          <p:attrName>style.visibility</p:attrName>
                                        </p:attrNameLst>
                                      </p:cBhvr>
                                      <p:to>
                                        <p:strVal val="visible"/>
                                      </p:to>
                                    </p:set>
                                    <p:animEffect transition="in" filter="fade">
                                      <p:cBhvr>
                                        <p:cTn id="3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sz="quarter" idx="10"/>
              </p:nvPr>
            </p:nvSpPr>
            <p:spPr>
              <a:noFill/>
            </p:spPr>
            <p:txBody>
              <a:bodyPr/>
              <a:lstStyle/>
              <a:p>
                <a:r>
                  <a:rPr lang="zh-CN" altLang="en-US" dirty="0" smtClean="0">
                    <a:solidFill>
                      <a:srgbClr val="0000FF"/>
                    </a:solidFill>
                  </a:rPr>
                  <a:t>例 </a:t>
                </a:r>
                <a:r>
                  <a:rPr lang="zh-CN" altLang="en-US" dirty="0"/>
                  <a:t>设 </a:t>
                </a:r>
                <a14:m>
                  <m:oMath xmlns:m="http://schemas.openxmlformats.org/officeDocument/2006/math">
                    <m:r>
                      <a:rPr lang="en-US" altLang="zh-CN" i="1" smtClean="0">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plcHide m:val="on"/>
                            <m:mcs>
                              <m:mc>
                                <m:mcPr>
                                  <m:count m:val="2"/>
                                  <m:mcJc m:val="center"/>
                                </m:mcPr>
                              </m:mc>
                            </m:mcs>
                            <m:ctrlPr>
                              <a:rPr lang="en-US" altLang="zh-CN" i="1" dirty="0">
                                <a:latin typeface="Cambria Math" panose="02040503050406030204" pitchFamily="18" charset="0"/>
                              </a:rPr>
                            </m:ctrlPr>
                          </m:mPr>
                          <m:mr>
                            <m:e>
                              <m:r>
                                <a:rPr lang="en-US" altLang="zh-CN" i="1">
                                  <a:latin typeface="Cambria Math" panose="02040503050406030204" pitchFamily="18" charset="0"/>
                                </a:rPr>
                                <m:t>1</m:t>
                              </m:r>
                              <m:r>
                                <a:rPr lang="en-US" altLang="zh-CN" b="0" i="1" smtClean="0">
                                  <a:latin typeface="Cambria Math" panose="02040503050406030204" pitchFamily="18" charset="0"/>
                                </a:rPr>
                                <m:t>,</m:t>
                              </m:r>
                            </m:e>
                            <m:e>
                              <m:d>
                                <m:dPr>
                                  <m:begChr m:val="|"/>
                                  <m:endChr m:val="|"/>
                                  <m:ctrlPr>
                                    <a:rPr lang="en-US" altLang="zh-CN" b="0" i="1">
                                      <a:latin typeface="Cambria Math" panose="02040503050406030204" pitchFamily="18" charset="0"/>
                                    </a:rPr>
                                  </m:ctrlPr>
                                </m:dPr>
                                <m:e>
                                  <m:r>
                                    <a:rPr lang="en-US" altLang="zh-CN" i="1">
                                      <a:latin typeface="Cambria Math" panose="02040503050406030204" pitchFamily="18" charset="0"/>
                                    </a:rPr>
                                    <m:t>𝑥</m:t>
                                  </m:r>
                                </m:e>
                              </m:d>
                              <m:r>
                                <a:rPr lang="en-US" altLang="zh-CN" i="1" smtClean="0">
                                  <a:latin typeface="Cambria Math" panose="02040503050406030204" pitchFamily="18" charset="0"/>
                                </a:rPr>
                                <m:t>⩽</m:t>
                              </m:r>
                              <m:r>
                                <a:rPr lang="en-US" altLang="zh-CN" i="1">
                                  <a:latin typeface="Cambria Math" panose="02040503050406030204" pitchFamily="18" charset="0"/>
                                </a:rPr>
                                <m:t>1,</m:t>
                              </m:r>
                            </m:e>
                          </m:mr>
                          <m:mr>
                            <m:e>
                              <m:r>
                                <a:rPr lang="en-US" altLang="zh-CN" i="1">
                                  <a:latin typeface="Cambria Math" panose="02040503050406030204" pitchFamily="18" charset="0"/>
                                </a:rPr>
                                <m:t>0</m:t>
                              </m:r>
                              <m:r>
                                <a:rPr lang="en-US" altLang="zh-CN" b="0" i="1" smtClean="0">
                                  <a:latin typeface="Cambria Math" panose="02040503050406030204" pitchFamily="18" charset="0"/>
                                </a:rPr>
                                <m:t>,</m:t>
                              </m:r>
                            </m:e>
                            <m:e>
                              <m:d>
                                <m:dPr>
                                  <m:begChr m:val="|"/>
                                  <m:endChr m:val="|"/>
                                  <m:ctrlPr>
                                    <a:rPr lang="en-US" altLang="zh-CN" b="0"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&gt;1,</m:t>
                              </m:r>
                            </m:e>
                          </m:mr>
                        </m:m>
                      </m:e>
                    </m:d>
                  </m:oMath>
                </a14:m>
                <a:r>
                  <a:rPr lang="zh-CN" altLang="en-US" dirty="0"/>
                  <a:t> 求 </a:t>
                </a:r>
                <a14:m>
                  <m:oMath xmlns:m="http://schemas.openxmlformats.org/officeDocument/2006/math">
                    <m:r>
                      <a:rPr lang="en-US" altLang="zh-CN" i="1">
                        <a:latin typeface="Cambria Math" panose="02040503050406030204" pitchFamily="18" charset="0"/>
                      </a:rPr>
                      <m:t>𝑓</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oMath>
                </a14:m>
                <a:r>
                  <a:rPr lang="en-US" altLang="zh-CN" dirty="0"/>
                  <a:t>.</a:t>
                </a:r>
              </a:p>
              <a:p>
                <a:r>
                  <a:rPr lang="zh-CN" altLang="en-US" dirty="0">
                    <a:solidFill>
                      <a:srgbClr val="0000FF"/>
                    </a:solidFill>
                  </a:rPr>
                  <a:t>解</a:t>
                </a:r>
                <a:r>
                  <a:rPr lang="zh-CN" altLang="en-US" dirty="0"/>
                  <a:t> 当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smtClean="0">
                        <a:latin typeface="Cambria Math" panose="02040503050406030204" pitchFamily="18" charset="0"/>
                      </a:rPr>
                      <m:t>⩽</m:t>
                    </m:r>
                    <m:r>
                      <a:rPr lang="en-US" altLang="zh-CN" i="1">
                        <a:latin typeface="Cambria Math" panose="02040503050406030204" pitchFamily="18" charset="0"/>
                      </a:rPr>
                      <m:t>1</m:t>
                    </m:r>
                  </m:oMath>
                </a14:m>
                <a:r>
                  <a:rPr lang="zh-CN" altLang="en-US" dirty="0"/>
                  <a:t> 时</a:t>
                </a:r>
                <a:r>
                  <a:rPr lang="en-US" altLang="zh-CN" dirty="0"/>
                  <a:t>,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=1,</m:t>
                    </m:r>
                    <m:r>
                      <a:rPr lang="en-US" altLang="zh-CN" i="1">
                        <a:latin typeface="Cambria Math" panose="02040503050406030204" pitchFamily="18" charset="0"/>
                      </a:rPr>
                      <m:t>𝑓</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r>
                      <a:rPr lang="en-US" altLang="zh-CN" i="1">
                        <a:latin typeface="Cambria Math" panose="02040503050406030204" pitchFamily="18" charset="0"/>
                      </a:rPr>
                      <m:t>=1</m:t>
                    </m:r>
                  </m:oMath>
                </a14:m>
                <a:r>
                  <a:rPr lang="en-US" altLang="zh-CN" dirty="0"/>
                  <a:t>.</a:t>
                </a:r>
              </a:p>
              <a:p>
                <a:r>
                  <a:rPr lang="zh-CN" altLang="en-US" dirty="0"/>
                  <a:t>当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&gt;1</m:t>
                    </m:r>
                  </m:oMath>
                </a14:m>
                <a:r>
                  <a:rPr lang="zh-CN" altLang="en-US" dirty="0"/>
                  <a:t> 时</a:t>
                </a:r>
                <a:r>
                  <a:rPr lang="en-US" altLang="zh-CN" dirty="0"/>
                  <a:t>,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=0,</m:t>
                    </m:r>
                    <m:r>
                      <a:rPr lang="en-US" altLang="zh-CN" i="1">
                        <a:latin typeface="Cambria Math" panose="02040503050406030204" pitchFamily="18" charset="0"/>
                      </a:rPr>
                      <m:t>𝑓</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r>
                      <a:rPr lang="en-US" altLang="zh-CN" i="1">
                        <a:latin typeface="Cambria Math" panose="02040503050406030204" pitchFamily="18" charset="0"/>
                      </a:rPr>
                      <m:t>=1</m:t>
                    </m:r>
                  </m:oMath>
                </a14:m>
                <a:r>
                  <a:rPr lang="en-US" altLang="zh-CN" dirty="0"/>
                  <a:t>. </a:t>
                </a:r>
                <a:r>
                  <a:rPr lang="zh-CN" altLang="en-US" dirty="0"/>
                  <a:t>故 </a:t>
                </a:r>
                <a14:m>
                  <m:oMath xmlns:m="http://schemas.openxmlformats.org/officeDocument/2006/math">
                    <m:r>
                      <a:rPr lang="en-US" altLang="zh-CN" i="1">
                        <a:latin typeface="Cambria Math" panose="02040503050406030204" pitchFamily="18" charset="0"/>
                      </a:rPr>
                      <m:t>𝑓</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r>
                      <a:rPr lang="en-US" altLang="zh-CN" i="1">
                        <a:latin typeface="Cambria Math" panose="02040503050406030204" pitchFamily="18" charset="0"/>
                      </a:rPr>
                      <m:t>=1</m:t>
                    </m:r>
                  </m:oMath>
                </a14:m>
                <a:r>
                  <a:rPr lang="en-US" altLang="zh-CN" dirty="0"/>
                  <a:t>.</a:t>
                </a:r>
                <a:endParaRPr lang="zh-CN" altLang="en-US" dirty="0"/>
              </a:p>
              <a:p>
                <a:r>
                  <a:rPr lang="zh-CN" altLang="en-US" dirty="0" smtClean="0">
                    <a:solidFill>
                      <a:srgbClr val="0000FF"/>
                    </a:solidFill>
                  </a:rPr>
                  <a:t>例 </a:t>
                </a:r>
                <a:r>
                  <a:rPr lang="zh-CN" altLang="en-US" dirty="0"/>
                  <a:t>设</a:t>
                </a:r>
                <a:r>
                  <a:rPr lang="zh-CN" altLang="en-US" dirty="0" smtClean="0"/>
                  <a:t>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smtClean="0"/>
                  <a:t> 的</a:t>
                </a:r>
                <a:r>
                  <a:rPr lang="zh-CN" altLang="en-US" dirty="0"/>
                  <a:t>定义域为</a:t>
                </a:r>
                <a:r>
                  <a:rPr lang="zh-CN" altLang="en-US" dirty="0" smtClean="0"/>
                  <a:t> </a:t>
                </a:r>
                <a14:m>
                  <m:oMath xmlns:m="http://schemas.openxmlformats.org/officeDocument/2006/math">
                    <m:d>
                      <m:dPr>
                        <m:endChr m:val="]"/>
                        <m:ctrlPr>
                          <a:rPr lang="en-US" altLang="zh-CN" i="1">
                            <a:latin typeface="Cambria Math" panose="02040503050406030204" pitchFamily="18" charset="0"/>
                          </a:rPr>
                        </m:ctrlPr>
                      </m:dPr>
                      <m:e>
                        <m:r>
                          <a:rPr lang="en-US" altLang="zh-CN" i="1">
                            <a:latin typeface="Cambria Math" panose="02040503050406030204" pitchFamily="18" charset="0"/>
                          </a:rPr>
                          <m:t>0,1</m:t>
                        </m:r>
                      </m:e>
                    </m:d>
                  </m:oMath>
                </a14:m>
                <a:r>
                  <a:rPr lang="en-US" altLang="zh-CN" dirty="0"/>
                  <a:t>, </a:t>
                </a:r>
                <a14:m>
                  <m:oMath xmlns:m="http://schemas.openxmlformats.org/officeDocument/2006/math">
                    <m:r>
                      <a:rPr lang="en-US" altLang="zh-CN" i="1">
                        <a:latin typeface="Cambria Math" panose="02040503050406030204" pitchFamily="18" charset="0"/>
                      </a:rPr>
                      <m:t>𝜑</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=1−</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𝑥</m:t>
                        </m:r>
                      </m:e>
                    </m:func>
                  </m:oMath>
                </a14:m>
                <a:r>
                  <a:rPr lang="en-US" altLang="zh-CN" dirty="0"/>
                  <a:t>. </a:t>
                </a:r>
                <a:r>
                  <a:rPr lang="zh-CN" altLang="en-US" dirty="0"/>
                  <a:t>求复合函数</a:t>
                </a:r>
                <a:r>
                  <a:rPr lang="zh-CN" altLang="en-US" dirty="0" smtClean="0"/>
                  <a:t> </a:t>
                </a:r>
                <a14:m>
                  <m:oMath xmlns:m="http://schemas.openxmlformats.org/officeDocument/2006/math">
                    <m:r>
                      <a:rPr lang="en-US" altLang="zh-CN" i="1" dirty="0">
                        <a:latin typeface="Cambria Math" panose="02040503050406030204" pitchFamily="18" charset="0"/>
                      </a:rPr>
                      <m:t>𝑓</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𝜑</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e>
                    </m:d>
                  </m:oMath>
                </a14:m>
                <a:r>
                  <a:rPr lang="zh-CN" altLang="en-US" dirty="0" smtClean="0"/>
                  <a:t> 的</a:t>
                </a:r>
                <a:r>
                  <a:rPr lang="zh-CN" altLang="en-US" dirty="0"/>
                  <a:t>定义域</a:t>
                </a:r>
                <a:r>
                  <a:rPr lang="en-US" altLang="zh-CN" dirty="0"/>
                  <a:t>.</a:t>
                </a:r>
              </a:p>
              <a:p>
                <a:r>
                  <a:rPr lang="zh-CN" altLang="en-US" dirty="0">
                    <a:solidFill>
                      <a:srgbClr val="0000FF"/>
                    </a:solidFill>
                  </a:rPr>
                  <a:t>解</a:t>
                </a:r>
                <a:r>
                  <a:rPr lang="zh-CN" altLang="en-US" dirty="0"/>
                  <a:t> </a:t>
                </a:r>
                <a:r>
                  <a:rPr lang="zh-CN" altLang="en-US" dirty="0" smtClean="0"/>
                  <a:t>由 </a:t>
                </a:r>
                <a14:m>
                  <m:oMath xmlns:m="http://schemas.openxmlformats.org/officeDocument/2006/math">
                    <m:r>
                      <a:rPr lang="en-US" altLang="zh-CN" i="1">
                        <a:latin typeface="Cambria Math" panose="02040503050406030204" pitchFamily="18" charset="0"/>
                      </a:rPr>
                      <m:t>𝜑</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=1−</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𝑥</m:t>
                        </m:r>
                      </m:e>
                    </m:func>
                    <m:r>
                      <a:rPr lang="en-US" altLang="zh-CN" i="1">
                        <a:latin typeface="Cambria Math" panose="02040503050406030204" pitchFamily="18" charset="0"/>
                      </a:rPr>
                      <m:t>∈</m:t>
                    </m:r>
                    <m:d>
                      <m:dPr>
                        <m:endChr m:val="]"/>
                        <m:ctrlPr>
                          <a:rPr lang="en-US" altLang="zh-CN" i="1">
                            <a:latin typeface="Cambria Math" panose="02040503050406030204" pitchFamily="18" charset="0"/>
                          </a:rPr>
                        </m:ctrlPr>
                      </m:dPr>
                      <m:e>
                        <m:r>
                          <a:rPr lang="en-US" altLang="zh-CN" i="1">
                            <a:latin typeface="Cambria Math" panose="02040503050406030204" pitchFamily="18" charset="0"/>
                          </a:rPr>
                          <m:t>0,1</m:t>
                        </m:r>
                      </m:e>
                    </m:d>
                  </m:oMath>
                </a14:m>
                <a:r>
                  <a:rPr lang="en-US" altLang="zh-CN" dirty="0"/>
                  <a:t> </a:t>
                </a:r>
                <a:r>
                  <a:rPr lang="zh-CN" altLang="en-US" dirty="0" smtClean="0"/>
                  <a:t>可得 </a:t>
                </a:r>
                <a14:m>
                  <m:oMath xmlns:m="http://schemas.openxmlformats.org/officeDocument/2006/math">
                    <m:r>
                      <a:rPr lang="en-US" altLang="zh-CN" i="1">
                        <a:latin typeface="Cambria Math" panose="02040503050406030204" pitchFamily="18" charset="0"/>
                      </a:rPr>
                      <m:t>0</m:t>
                    </m:r>
                    <m:r>
                      <a:rPr lang="en-US" altLang="zh-CN" i="1" smtClean="0">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𝑥</m:t>
                        </m:r>
                      </m:e>
                    </m:func>
                    <m:r>
                      <a:rPr lang="en-US" altLang="zh-CN" i="1">
                        <a:latin typeface="Cambria Math" panose="02040503050406030204" pitchFamily="18" charset="0"/>
                      </a:rPr>
                      <m:t>&lt;1, 1</m:t>
                    </m:r>
                    <m:r>
                      <a:rPr lang="en-US" altLang="zh-CN" i="1" smtClean="0">
                        <a:latin typeface="Cambria Math" panose="02040503050406030204" pitchFamily="18" charset="0"/>
                      </a:rPr>
                      <m:t>⩽</m:t>
                    </m:r>
                    <m:r>
                      <a:rPr lang="en-US" altLang="zh-CN" i="1">
                        <a:latin typeface="Cambria Math" panose="02040503050406030204" pitchFamily="18" charset="0"/>
                      </a:rPr>
                      <m:t>𝑥</m:t>
                    </m:r>
                    <m:r>
                      <a:rPr lang="en-US" altLang="zh-CN" b="0" i="1" smtClean="0">
                        <a:latin typeface="Cambria Math" panose="02040503050406030204" pitchFamily="18" charset="0"/>
                      </a:rPr>
                      <m:t>&lt;</m:t>
                    </m:r>
                    <m:r>
                      <a:rPr lang="en-US" altLang="zh-CN" b="0" i="1" smtClean="0">
                        <a:latin typeface="Cambria Math" panose="02040503050406030204" pitchFamily="18" charset="0"/>
                      </a:rPr>
                      <m:t>𝑒</m:t>
                    </m:r>
                  </m:oMath>
                </a14:m>
                <a:r>
                  <a:rPr lang="en-US" altLang="zh-CN" dirty="0"/>
                  <a:t>, </a:t>
                </a:r>
                <a:r>
                  <a:rPr lang="zh-CN" altLang="en-US" dirty="0"/>
                  <a:t>即</a:t>
                </a:r>
                <a:r>
                  <a:rPr lang="zh-CN" altLang="en-US" dirty="0" smtClean="0"/>
                  <a:t> </a:t>
                </a:r>
                <a14:m>
                  <m:oMath xmlns:m="http://schemas.openxmlformats.org/officeDocument/2006/math">
                    <m:r>
                      <a:rPr lang="en-US" altLang="zh-CN" i="1" dirty="0">
                        <a:latin typeface="Cambria Math" panose="02040503050406030204" pitchFamily="18" charset="0"/>
                      </a:rPr>
                      <m:t>𝑓</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𝜑</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e>
                    </m:d>
                  </m:oMath>
                </a14:m>
                <a:r>
                  <a:rPr lang="zh-CN" altLang="en-US" dirty="0" smtClean="0"/>
                  <a:t> 的</a:t>
                </a:r>
                <a:r>
                  <a:rPr lang="zh-CN" altLang="en-US" dirty="0"/>
                  <a:t>定义域为</a:t>
                </a:r>
                <a:r>
                  <a:rPr lang="zh-CN" altLang="en-US" dirty="0" smtClean="0"/>
                  <a:t> </a:t>
                </a:r>
                <a14:m>
                  <m:oMath xmlns:m="http://schemas.openxmlformats.org/officeDocument/2006/math">
                    <m:d>
                      <m:dPr>
                        <m:begChr m:val="["/>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e>
                    </m:d>
                  </m:oMath>
                </a14:m>
                <a:r>
                  <a:rPr lang="en-US" altLang="zh-CN" dirty="0" smtClean="0"/>
                  <a:t>.</a:t>
                </a:r>
                <a:endParaRPr lang="zh-CN" altLang="en-US" dirty="0"/>
              </a:p>
            </p:txBody>
          </p:sp>
        </mc:Choice>
        <mc:Fallback xmlns="">
          <p:sp>
            <p:nvSpPr>
              <p:cNvPr id="2" name="文本占位符 1"/>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528408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sz="quarter" idx="10"/>
              </p:nvPr>
            </p:nvSpPr>
            <p:spPr/>
            <p:txBody>
              <a:bodyPr>
                <a:normAutofit/>
              </a:bodyPr>
              <a:lstStyle/>
              <a:p>
                <a:r>
                  <a:rPr lang="zh-CN" altLang="en-US" dirty="0" smtClean="0">
                    <a:solidFill>
                      <a:srgbClr val="0000FF"/>
                    </a:solidFill>
                    <a:latin typeface="+mn-ea"/>
                  </a:rPr>
                  <a:t>例</a:t>
                </a:r>
                <a:r>
                  <a:rPr lang="zh-CN" altLang="en-US" dirty="0" smtClean="0">
                    <a:latin typeface="+mn-ea"/>
                  </a:rPr>
                  <a:t> </a:t>
                </a:r>
                <a:r>
                  <a:rPr lang="zh-CN" altLang="en-US" dirty="0">
                    <a:latin typeface="+mn-ea"/>
                  </a:rPr>
                  <a:t>设 </a:t>
                </a:r>
                <a14:m>
                  <m:oMath xmlns:m="http://schemas.openxmlformats.org/officeDocument/2006/math">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zh-CN" altLang="en-US"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b="0" i="1" dirty="0" smtClean="0">
                            <a:latin typeface="Cambria Math" panose="02040503050406030204" pitchFamily="18" charset="0"/>
                          </a:rPr>
                          <m:t>𝑒</m:t>
                        </m:r>
                      </m:e>
                      <m:sup>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𝑥</m:t>
                            </m:r>
                          </m:e>
                          <m:sup>
                            <m:r>
                              <a:rPr lang="en-US" altLang="zh-CN" i="1" dirty="0">
                                <a:latin typeface="Cambria Math" panose="02040503050406030204" pitchFamily="18" charset="0"/>
                              </a:rPr>
                              <m:t>2</m:t>
                            </m:r>
                          </m:sup>
                        </m:sSup>
                      </m:sup>
                    </m:sSup>
                    <m:r>
                      <a:rPr lang="en-US" altLang="zh-CN" i="1" dirty="0">
                        <a:latin typeface="Cambria Math" panose="02040503050406030204" pitchFamily="18" charset="0"/>
                      </a:rPr>
                      <m:t>,</m:t>
                    </m:r>
                    <m:r>
                      <a:rPr lang="en-US" altLang="zh-CN" i="1" dirty="0">
                        <a:latin typeface="Cambria Math" panose="02040503050406030204" pitchFamily="18" charset="0"/>
                      </a:rPr>
                      <m:t>𝑓</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𝜑</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e>
                    </m:d>
                    <m:r>
                      <a:rPr lang="en-US" altLang="zh-CN" i="1" dirty="0">
                        <a:latin typeface="Cambria Math" panose="02040503050406030204" pitchFamily="18" charset="0"/>
                      </a:rPr>
                      <m:t>=1−</m:t>
                    </m:r>
                    <m:r>
                      <a:rPr lang="en-US" altLang="zh-CN" i="1" dirty="0">
                        <a:latin typeface="Cambria Math" panose="02040503050406030204" pitchFamily="18" charset="0"/>
                      </a:rPr>
                      <m:t>𝑥</m:t>
                    </m:r>
                  </m:oMath>
                </a14:m>
                <a:r>
                  <a:rPr lang="en-US" altLang="zh-CN" dirty="0">
                    <a:latin typeface="+mn-ea"/>
                  </a:rPr>
                  <a:t>, </a:t>
                </a:r>
                <a:r>
                  <a:rPr lang="zh-CN" altLang="en-US" dirty="0">
                    <a:latin typeface="+mn-ea"/>
                  </a:rPr>
                  <a:t>且 </a:t>
                </a:r>
                <a14:m>
                  <m:oMath xmlns:m="http://schemas.openxmlformats.org/officeDocument/2006/math">
                    <m:r>
                      <a:rPr lang="en-US" altLang="zh-CN" i="1" dirty="0">
                        <a:latin typeface="Cambria Math" panose="02040503050406030204" pitchFamily="18" charset="0"/>
                      </a:rPr>
                      <m:t>𝜑</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smtClean="0">
                        <a:latin typeface="Cambria Math" panose="02040503050406030204" pitchFamily="18" charset="0"/>
                      </a:rPr>
                      <m:t>⩾</m:t>
                    </m:r>
                    <m:r>
                      <a:rPr lang="en-US" altLang="zh-CN" i="1" dirty="0">
                        <a:latin typeface="Cambria Math" panose="02040503050406030204" pitchFamily="18" charset="0"/>
                      </a:rPr>
                      <m:t>0</m:t>
                    </m:r>
                  </m:oMath>
                </a14:m>
                <a:r>
                  <a:rPr lang="en-US" altLang="zh-CN" dirty="0">
                    <a:latin typeface="+mn-ea"/>
                  </a:rPr>
                  <a:t>.</a:t>
                </a:r>
                <a:r>
                  <a:rPr lang="zh-CN" altLang="en-US" dirty="0">
                    <a:latin typeface="+mn-ea"/>
                  </a:rPr>
                  <a:t> 求 </a:t>
                </a:r>
                <a14:m>
                  <m:oMath xmlns:m="http://schemas.openxmlformats.org/officeDocument/2006/math">
                    <m:r>
                      <a:rPr lang="en-US" altLang="zh-CN" i="1">
                        <a:latin typeface="Cambria Math" panose="02040503050406030204" pitchFamily="18" charset="0"/>
                      </a:rPr>
                      <m:t>𝜑</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latin typeface="+mn-ea"/>
                  </a:rPr>
                  <a:t> 的定义域</a:t>
                </a:r>
                <a:r>
                  <a:rPr lang="en-US" altLang="zh-CN" dirty="0">
                    <a:latin typeface="+mn-ea"/>
                  </a:rPr>
                  <a:t>.</a:t>
                </a:r>
              </a:p>
              <a:p>
                <a:r>
                  <a:rPr lang="zh-CN" altLang="en-US" dirty="0" smtClean="0">
                    <a:solidFill>
                      <a:srgbClr val="0000FF"/>
                    </a:solidFill>
                    <a:latin typeface="+mn-ea"/>
                  </a:rPr>
                  <a:t>分析 </a:t>
                </a:r>
                <a:r>
                  <a:rPr lang="zh-CN" altLang="en-US" dirty="0" smtClean="0">
                    <a:latin typeface="+mn-ea"/>
                  </a:rPr>
                  <a:t>我们</a:t>
                </a:r>
                <a:r>
                  <a:rPr lang="zh-CN" altLang="en-US" dirty="0">
                    <a:latin typeface="+mn-ea"/>
                  </a:rPr>
                  <a:t>先解出 </a:t>
                </a:r>
                <a14:m>
                  <m:oMath xmlns:m="http://schemas.openxmlformats.org/officeDocument/2006/math">
                    <m:r>
                      <a:rPr lang="en-US" altLang="zh-CN" i="1">
                        <a:latin typeface="Cambria Math" panose="02040503050406030204" pitchFamily="18" charset="0"/>
                      </a:rPr>
                      <m:t>𝜑</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latin typeface="+mn-ea"/>
                  </a:rPr>
                  <a:t> 再计算它的定义域</a:t>
                </a:r>
                <a:r>
                  <a:rPr lang="en-US" altLang="zh-CN" dirty="0">
                    <a:latin typeface="+mn-ea"/>
                  </a:rPr>
                  <a:t>.</a:t>
                </a:r>
              </a:p>
              <a:p>
                <a:r>
                  <a:rPr lang="zh-CN" altLang="en-US" dirty="0">
                    <a:solidFill>
                      <a:srgbClr val="0000FF"/>
                    </a:solidFill>
                    <a:latin typeface="+mn-ea"/>
                  </a:rPr>
                  <a:t>解</a:t>
                </a:r>
                <a:r>
                  <a:rPr lang="zh-CN" altLang="en-US" dirty="0">
                    <a:latin typeface="+mn-ea"/>
                  </a:rPr>
                  <a:t> </a:t>
                </a:r>
                <a:r>
                  <a:rPr lang="zh-CN" altLang="en-US" dirty="0" smtClean="0">
                    <a:latin typeface="+mn-ea"/>
                  </a:rPr>
                  <a:t>由于</a:t>
                </a:r>
                <a:r>
                  <a:rPr lang="en-US" altLang="zh-CN" i="1" dirty="0" smtClean="0">
                    <a:latin typeface="Cambria Math" panose="02040503050406030204" pitchFamily="18" charset="0"/>
                  </a:rPr>
                  <a:t/>
                </a:r>
                <a:br>
                  <a:rPr lang="en-US" altLang="zh-CN" i="1" dirty="0" smtClean="0">
                    <a:latin typeface="Cambria Math" panose="02040503050406030204" pitchFamily="18" charset="0"/>
                  </a:rPr>
                </a:br>
                <a14:m>
                  <m:oMath xmlns:m="http://schemas.openxmlformats.org/officeDocument/2006/math">
                    <m:r>
                      <a:rPr lang="en-US" altLang="zh-CN" i="1" dirty="0">
                        <a:latin typeface="Cambria Math" panose="02040503050406030204" pitchFamily="18" charset="0"/>
                      </a:rPr>
                      <m:t>𝑓</m:t>
                    </m:r>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𝜑</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𝜑</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sup>
                            <m:r>
                              <a:rPr lang="en-US" altLang="zh-CN" i="1">
                                <a:latin typeface="Cambria Math" panose="02040503050406030204" pitchFamily="18" charset="0"/>
                              </a:rPr>
                              <m:t>2</m:t>
                            </m:r>
                          </m:sup>
                        </m:sSup>
                      </m:sup>
                    </m:sSup>
                    <m:r>
                      <a:rPr lang="en-US" altLang="zh-CN" i="1">
                        <a:latin typeface="Cambria Math" panose="02040503050406030204" pitchFamily="18" charset="0"/>
                      </a:rPr>
                      <m:t>=1−</m:t>
                    </m:r>
                    <m:r>
                      <a:rPr lang="en-US" altLang="zh-CN" i="1">
                        <a:latin typeface="Cambria Math" panose="02040503050406030204" pitchFamily="18" charset="0"/>
                      </a:rPr>
                      <m:t>𝑥</m:t>
                    </m:r>
                    <m:r>
                      <a:rPr lang="en-US" altLang="zh-CN" b="0" i="1" smtClean="0">
                        <a:latin typeface="Cambria Math" panose="02040503050406030204" pitchFamily="18" charset="0"/>
                      </a:rPr>
                      <m:t>,</m:t>
                    </m:r>
                  </m:oMath>
                </a14:m>
                <a:endParaRPr lang="en-US" altLang="zh-CN" dirty="0" smtClean="0">
                  <a:latin typeface="+mn-ea"/>
                </a:endParaRPr>
              </a:p>
              <a:p>
                <a:r>
                  <a:rPr lang="zh-CN" altLang="en-US" dirty="0">
                    <a:latin typeface="+mn-ea"/>
                  </a:rPr>
                  <a:t>因此</a:t>
                </a:r>
                <a:r>
                  <a:rPr lang="en-US" altLang="zh-CN" i="1" dirty="0" smtClean="0">
                    <a:latin typeface="Cambria Math" panose="02040503050406030204" pitchFamily="18" charset="0"/>
                  </a:rPr>
                  <a:t/>
                </a:r>
                <a:br>
                  <a:rPr lang="en-US" altLang="zh-CN" i="1" dirty="0" smtClean="0">
                    <a:latin typeface="Cambria Math" panose="02040503050406030204" pitchFamily="18" charset="0"/>
                  </a:rPr>
                </a:br>
                <a14:m>
                  <m:oMath xmlns:m="http://schemas.openxmlformats.org/officeDocument/2006/math">
                    <m:r>
                      <a:rPr lang="en-US" altLang="zh-CN" i="1">
                        <a:latin typeface="Cambria Math" panose="02040503050406030204" pitchFamily="18" charset="0"/>
                      </a:rPr>
                      <m:t>𝜑</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sup>
                        <m:r>
                          <a:rPr lang="en-US" altLang="zh-CN" i="1">
                            <a:latin typeface="Cambria Math" panose="02040503050406030204" pitchFamily="18" charset="0"/>
                          </a:rPr>
                          <m:t>2</m:t>
                        </m:r>
                      </m:sup>
                    </m:sSup>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𝑥</m:t>
                            </m:r>
                          </m:e>
                        </m:d>
                      </m:e>
                    </m:func>
                    <m:r>
                      <a:rPr lang="en-US" altLang="zh-CN" i="1">
                        <a:latin typeface="Cambria Math" panose="02040503050406030204" pitchFamily="18" charset="0"/>
                      </a:rPr>
                      <m:t>,</m:t>
                    </m:r>
                    <m:r>
                      <a:rPr lang="en-US" altLang="zh-CN" b="0" i="1" smtClean="0">
                        <a:latin typeface="Cambria Math" panose="02040503050406030204" pitchFamily="18" charset="0"/>
                      </a:rPr>
                      <m:t>  </m:t>
                    </m:r>
                    <m:r>
                      <a:rPr lang="en-US" altLang="zh-CN" i="1">
                        <a:latin typeface="Cambria Math" panose="02040503050406030204" pitchFamily="18" charset="0"/>
                      </a:rPr>
                      <m:t>𝜑</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ad>
                      <m:radPr>
                        <m:degHide m:val="on"/>
                        <m:ctrlPr>
                          <a:rPr lang="en-US" altLang="zh-CN" i="1">
                            <a:latin typeface="Cambria Math" panose="02040503050406030204" pitchFamily="18" charset="0"/>
                          </a:rPr>
                        </m:ctrlPr>
                      </m:radPr>
                      <m:deg/>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𝑥</m:t>
                                </m:r>
                              </m:e>
                            </m:d>
                          </m:e>
                        </m:func>
                      </m:e>
                    </m:rad>
                    <m:r>
                      <a:rPr lang="en-US" altLang="zh-CN" b="0" i="0" smtClean="0">
                        <a:latin typeface="Cambria Math" panose="02040503050406030204" pitchFamily="18" charset="0"/>
                      </a:rPr>
                      <m:t>.</m:t>
                    </m:r>
                  </m:oMath>
                </a14:m>
                <a:endParaRPr lang="en-US" altLang="zh-CN" dirty="0" smtClean="0">
                  <a:latin typeface="+mn-ea"/>
                </a:endParaRPr>
              </a:p>
              <a:p>
                <a:r>
                  <a:rPr lang="zh-CN" altLang="en-US" dirty="0" smtClean="0">
                    <a:latin typeface="+mn-ea"/>
                  </a:rPr>
                  <a:t>于是 </a:t>
                </a:r>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𝑥</m:t>
                            </m:r>
                          </m:e>
                        </m:d>
                      </m:e>
                    </m:func>
                    <m:r>
                      <a:rPr lang="en-US" altLang="zh-CN" i="1" smtClean="0">
                        <a:latin typeface="Cambria Math" panose="02040503050406030204" pitchFamily="18" charset="0"/>
                      </a:rPr>
                      <m:t>⩾</m:t>
                    </m:r>
                    <m:r>
                      <a:rPr lang="en-US" altLang="zh-CN" i="1">
                        <a:latin typeface="Cambria Math" panose="02040503050406030204" pitchFamily="18" charset="0"/>
                      </a:rPr>
                      <m:t>0</m:t>
                    </m:r>
                  </m:oMath>
                </a14:m>
                <a:r>
                  <a:rPr lang="en-US" altLang="zh-CN" dirty="0">
                    <a:latin typeface="+mn-ea"/>
                  </a:rPr>
                  <a:t>, </a:t>
                </a:r>
                <a:r>
                  <a:rPr lang="zh-CN" altLang="en-US" dirty="0">
                    <a:latin typeface="+mn-ea"/>
                  </a:rPr>
                  <a:t>即 </a:t>
                </a:r>
                <a14:m>
                  <m:oMath xmlns:m="http://schemas.openxmlformats.org/officeDocument/2006/math">
                    <m:r>
                      <a:rPr lang="en-US" altLang="zh-CN" i="1">
                        <a:latin typeface="Cambria Math" panose="02040503050406030204" pitchFamily="18" charset="0"/>
                      </a:rPr>
                      <m:t>1−</m:t>
                    </m:r>
                    <m:r>
                      <a:rPr lang="en-US" altLang="zh-CN" i="1">
                        <a:latin typeface="Cambria Math" panose="02040503050406030204" pitchFamily="18" charset="0"/>
                      </a:rPr>
                      <m:t>𝑥</m:t>
                    </m:r>
                    <m:r>
                      <a:rPr lang="en-US" altLang="zh-CN" i="1" smtClean="0">
                        <a:latin typeface="Cambria Math" panose="02040503050406030204" pitchFamily="18" charset="0"/>
                      </a:rPr>
                      <m:t>⩾</m:t>
                    </m:r>
                    <m:r>
                      <a:rPr lang="en-US" altLang="zh-CN" i="1">
                        <a:latin typeface="Cambria Math" panose="02040503050406030204" pitchFamily="18" charset="0"/>
                      </a:rPr>
                      <m:t>1, </m:t>
                    </m:r>
                    <m:r>
                      <a:rPr lang="en-US" altLang="zh-CN" i="1">
                        <a:latin typeface="Cambria Math" panose="02040503050406030204" pitchFamily="18" charset="0"/>
                      </a:rPr>
                      <m:t>𝑥</m:t>
                    </m:r>
                    <m:r>
                      <a:rPr lang="en-US" altLang="zh-CN" i="1" smtClean="0">
                        <a:latin typeface="Cambria Math" panose="02040503050406030204" pitchFamily="18" charset="0"/>
                      </a:rPr>
                      <m:t>⩽</m:t>
                    </m:r>
                    <m:r>
                      <a:rPr lang="en-US" altLang="zh-CN" i="1">
                        <a:latin typeface="Cambria Math" panose="02040503050406030204" pitchFamily="18" charset="0"/>
                      </a:rPr>
                      <m:t>0</m:t>
                    </m:r>
                  </m:oMath>
                </a14:m>
                <a:r>
                  <a:rPr lang="en-US" altLang="zh-CN" dirty="0">
                    <a:latin typeface="+mn-ea"/>
                  </a:rPr>
                  <a:t>. </a:t>
                </a:r>
                <a:r>
                  <a:rPr lang="zh-CN" altLang="en-US" dirty="0">
                    <a:latin typeface="+mn-ea"/>
                  </a:rPr>
                  <a:t>定义域为 </a:t>
                </a:r>
                <a14:m>
                  <m:oMath xmlns:m="http://schemas.openxmlformats.org/officeDocument/2006/math">
                    <m:d>
                      <m:dPr>
                        <m:endChr m:val="]"/>
                        <m:ctrlPr>
                          <a:rPr lang="en-US" altLang="zh-CN" i="1">
                            <a:latin typeface="Cambria Math" panose="02040503050406030204" pitchFamily="18" charset="0"/>
                          </a:rPr>
                        </m:ctrlPr>
                      </m:dPr>
                      <m:e>
                        <m:r>
                          <a:rPr lang="en-US" altLang="zh-CN" i="1">
                            <a:latin typeface="Cambria Math" panose="02040503050406030204" pitchFamily="18" charset="0"/>
                          </a:rPr>
                          <m:t>−∞,0</m:t>
                        </m:r>
                      </m:e>
                    </m:d>
                  </m:oMath>
                </a14:m>
                <a:r>
                  <a:rPr lang="en-US" altLang="zh-CN" dirty="0" smtClean="0">
                    <a:latin typeface="+mn-ea"/>
                  </a:rPr>
                  <a:t>.</a:t>
                </a:r>
              </a:p>
            </p:txBody>
          </p:sp>
        </mc:Choice>
        <mc:Fallback xmlns="">
          <p:sp>
            <p:nvSpPr>
              <p:cNvPr id="2" name="文本占位符 1"/>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37847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sz="quarter" idx="10"/>
              </p:nvPr>
            </p:nvSpPr>
            <p:spPr/>
            <p:txBody>
              <a:bodyPr>
                <a:normAutofit/>
              </a:bodyPr>
              <a:lstStyle/>
              <a:p>
                <a:r>
                  <a:rPr lang="zh-CN" altLang="en-US" dirty="0" smtClean="0"/>
                  <a:t>对于两个以上的函数</a:t>
                </a:r>
                <a:r>
                  <a:rPr lang="en-US" altLang="zh-CN" dirty="0" smtClean="0"/>
                  <a:t>, </a:t>
                </a:r>
                <a:r>
                  <a:rPr lang="zh-CN" altLang="en-US" dirty="0" smtClean="0"/>
                  <a:t>我们也可以进行复合</a:t>
                </a:r>
                <a:r>
                  <a:rPr lang="en-US" altLang="zh-CN" dirty="0" smtClean="0"/>
                  <a:t>. </a:t>
                </a:r>
                <a:r>
                  <a:rPr lang="zh-CN" altLang="en-US" dirty="0" smtClean="0"/>
                  <a:t>例如</a:t>
                </a:r>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𝑢</m:t>
                          </m:r>
                        </m:e>
                      </m:func>
                      <m:r>
                        <a:rPr lang="en-US" altLang="zh-CN" b="0" i="1" smtClean="0">
                          <a:latin typeface="Cambria Math" panose="02040503050406030204" pitchFamily="18" charset="0"/>
                        </a:rPr>
                        <m:t>,   </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𝑣</m:t>
                          </m:r>
                        </m:e>
                      </m:rad>
                      <m:r>
                        <a:rPr lang="en-US" altLang="zh-CN" b="0" i="1" smtClean="0">
                          <a:latin typeface="Cambria Math" panose="02040503050406030204" pitchFamily="18" charset="0"/>
                        </a:rPr>
                        <m:t>,   </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𝑥</m:t>
                          </m:r>
                        </m:sup>
                      </m:sSup>
                      <m:r>
                        <a:rPr lang="en-US" altLang="zh-CN" b="0" i="1" smtClean="0">
                          <a:latin typeface="Cambria Math" panose="02040503050406030204" pitchFamily="18" charset="0"/>
                        </a:rPr>
                        <m:t>+1</m:t>
                      </m:r>
                    </m:oMath>
                  </m:oMathPara>
                </a14:m>
                <a:endParaRPr lang="en-US" altLang="zh-CN" dirty="0" smtClean="0"/>
              </a:p>
              <a:p>
                <a:r>
                  <a:rPr lang="zh-CN" altLang="en-US" dirty="0" smtClean="0"/>
                  <a:t>的复合是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d>
                          <m:dPr>
                            <m:ctrlPr>
                              <a:rPr lang="en-US" altLang="zh-CN" b="0" i="1" smtClean="0">
                                <a:latin typeface="Cambria Math" panose="02040503050406030204" pitchFamily="18" charset="0"/>
                              </a:rPr>
                            </m:ctrlPr>
                          </m:dPr>
                          <m:e>
                            <m:rad>
                              <m:radPr>
                                <m:degHide m:val="on"/>
                                <m:ctrlPr>
                                  <a:rPr lang="en-US" altLang="zh-CN" b="0" i="1" smtClean="0">
                                    <a:latin typeface="Cambria Math" panose="02040503050406030204" pitchFamily="18" charset="0"/>
                                  </a:rPr>
                                </m:ctrlPr>
                              </m:radPr>
                              <m:deg/>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𝑥</m:t>
                                    </m:r>
                                  </m:sup>
                                </m:sSup>
                                <m:r>
                                  <a:rPr lang="en-US" altLang="zh-CN" b="0" i="1" smtClean="0">
                                    <a:latin typeface="Cambria Math" panose="02040503050406030204" pitchFamily="18" charset="0"/>
                                  </a:rPr>
                                  <m:t>+1</m:t>
                                </m:r>
                              </m:e>
                            </m:rad>
                          </m:e>
                        </m:d>
                      </m:e>
                    </m:func>
                  </m:oMath>
                </a14:m>
                <a:r>
                  <a:rPr lang="en-US" altLang="zh-CN" dirty="0" smtClean="0"/>
                  <a:t>.</a:t>
                </a:r>
              </a:p>
              <a:p>
                <a:r>
                  <a:rPr lang="zh-CN" altLang="en-US" dirty="0" smtClean="0"/>
                  <a:t>例如函数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arctan</m:t>
                            </m:r>
                          </m:fName>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+1</m:t>
                                </m:r>
                              </m:e>
                            </m:d>
                          </m:e>
                        </m:func>
                      </m:sup>
                    </m:sSup>
                  </m:oMath>
                </a14:m>
                <a:r>
                  <a:rPr lang="zh-CN" altLang="en-US" dirty="0" smtClean="0"/>
                  <a:t> 可以分解为下述三个函数的复合</a:t>
                </a:r>
                <a:endParaRPr lang="en-US" altLang="zh-CN" dirty="0" smtClean="0"/>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𝑢</m:t>
                          </m:r>
                        </m:sup>
                      </m:sSup>
                      <m:r>
                        <a:rPr lang="en-US" altLang="zh-CN" b="0" i="1" smtClean="0">
                          <a:latin typeface="Cambria Math" panose="02040503050406030204" pitchFamily="18" charset="0"/>
                        </a:rPr>
                        <m:t>,     </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arctan</m:t>
                          </m:r>
                        </m:fName>
                        <m:e>
                          <m:r>
                            <a:rPr lang="en-US" altLang="zh-CN" b="0" i="1" smtClean="0">
                              <a:latin typeface="Cambria Math" panose="02040503050406030204" pitchFamily="18" charset="0"/>
                            </a:rPr>
                            <m:t>𝑣</m:t>
                          </m:r>
                        </m:e>
                      </m:func>
                      <m:r>
                        <a:rPr lang="en-US" altLang="zh-CN" b="0" i="1" smtClean="0">
                          <a:latin typeface="Cambria Math" panose="02040503050406030204" pitchFamily="18" charset="0"/>
                        </a:rPr>
                        <m:t>,     </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+1.</m:t>
                      </m:r>
                    </m:oMath>
                  </m:oMathPara>
                </a14:m>
                <a:endParaRPr lang="en-US" altLang="zh-CN" dirty="0" smtClean="0"/>
              </a:p>
              <a:p>
                <a:r>
                  <a:rPr lang="zh-CN" altLang="en-US" dirty="0" smtClean="0"/>
                  <a:t>这种分解在进行复杂求导时是十分必要的</a:t>
                </a:r>
                <a:r>
                  <a:rPr lang="en-US" altLang="zh-CN" dirty="0" smtClean="0"/>
                  <a:t>.</a:t>
                </a:r>
              </a:p>
            </p:txBody>
          </p:sp>
        </mc:Choice>
        <mc:Fallback xmlns="">
          <p:sp>
            <p:nvSpPr>
              <p:cNvPr id="2" name="文本占位符 1"/>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50337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sz="quarter" idx="10"/>
              </p:nvPr>
            </p:nvSpPr>
            <p:spPr/>
            <p:txBody>
              <a:bodyPr>
                <a:normAutofit lnSpcReduction="10000"/>
              </a:bodyPr>
              <a:lstStyle/>
              <a:p>
                <a:r>
                  <a:rPr lang="zh-CN" altLang="en-US" dirty="0" smtClean="0">
                    <a:solidFill>
                      <a:srgbClr val="00B050"/>
                    </a:solidFill>
                  </a:rPr>
                  <a:t>反函数</a:t>
                </a:r>
                <a:endParaRPr lang="en-US" altLang="zh-CN" dirty="0">
                  <a:solidFill>
                    <a:srgbClr val="0000FF"/>
                  </a:solidFill>
                </a:endParaRPr>
              </a:p>
              <a:p>
                <a:r>
                  <a:rPr lang="zh-CN" altLang="en-US" dirty="0" smtClean="0"/>
                  <a:t>设函数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smtClean="0"/>
                  <a:t> 的定义域</a:t>
                </a:r>
                <a:r>
                  <a:rPr lang="zh-CN" altLang="en-US" dirty="0"/>
                  <a:t>为</a:t>
                </a:r>
                <a:r>
                  <a:rPr lang="zh-CN" altLang="en-US" dirty="0" smtClean="0"/>
                  <a:t> </a:t>
                </a:r>
                <a14:m>
                  <m:oMath xmlns:m="http://schemas.openxmlformats.org/officeDocument/2006/math">
                    <m:r>
                      <a:rPr lang="en-US" altLang="zh-CN" i="1">
                        <a:latin typeface="Cambria Math" panose="02040503050406030204" pitchFamily="18" charset="0"/>
                      </a:rPr>
                      <m:t>𝐷</m:t>
                    </m:r>
                  </m:oMath>
                </a14:m>
                <a:r>
                  <a:rPr lang="en-US" altLang="zh-CN" dirty="0"/>
                  <a:t>, </a:t>
                </a:r>
                <a:r>
                  <a:rPr lang="zh-CN" altLang="en-US" dirty="0"/>
                  <a:t>值域为</a:t>
                </a:r>
                <a:r>
                  <a:rPr lang="zh-CN" altLang="en-US" dirty="0" smtClean="0"/>
                  <a:t> </a:t>
                </a:r>
                <a14:m>
                  <m:oMath xmlns:m="http://schemas.openxmlformats.org/officeDocument/2006/math">
                    <m:r>
                      <a:rPr lang="en-US" altLang="zh-CN" i="1">
                        <a:latin typeface="Cambria Math" panose="02040503050406030204" pitchFamily="18" charset="0"/>
                      </a:rPr>
                      <m:t>𝑌</m:t>
                    </m:r>
                  </m:oMath>
                </a14:m>
                <a:r>
                  <a:rPr lang="en-US" altLang="zh-CN" dirty="0" smtClean="0"/>
                  <a:t>. </a:t>
                </a:r>
                <a:r>
                  <a:rPr lang="zh-CN" altLang="en-US" dirty="0" smtClean="0"/>
                  <a:t>若函数 </a:t>
                </a:r>
                <a14:m>
                  <m:oMath xmlns:m="http://schemas.openxmlformats.org/officeDocument/2006/math">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𝑔</m:t>
                    </m:r>
                    <m:d>
                      <m:dPr>
                        <m:ctrlPr>
                          <a:rPr lang="en-US" altLang="zh-CN" i="1">
                            <a:latin typeface="Cambria Math" panose="02040503050406030204" pitchFamily="18" charset="0"/>
                          </a:rPr>
                        </m:ctrlPr>
                      </m:dPr>
                      <m:e>
                        <m:r>
                          <a:rPr lang="en-US" altLang="zh-CN" i="1">
                            <a:latin typeface="Cambria Math" panose="02040503050406030204" pitchFamily="18" charset="0"/>
                          </a:rPr>
                          <m:t>𝑣</m:t>
                        </m:r>
                      </m:e>
                    </m:d>
                  </m:oMath>
                </a14:m>
                <a:r>
                  <a:rPr lang="zh-CN" altLang="en-US" dirty="0" smtClean="0"/>
                  <a:t> 的</a:t>
                </a:r>
                <a:r>
                  <a:rPr lang="zh-CN" altLang="en-US" dirty="0"/>
                  <a:t>定义域为</a:t>
                </a:r>
                <a:r>
                  <a:rPr lang="zh-CN" altLang="en-US" dirty="0" smtClean="0"/>
                  <a:t> </a:t>
                </a:r>
                <a14:m>
                  <m:oMath xmlns:m="http://schemas.openxmlformats.org/officeDocument/2006/math">
                    <m:r>
                      <a:rPr lang="en-US" altLang="zh-CN" i="1">
                        <a:latin typeface="Cambria Math" panose="02040503050406030204" pitchFamily="18" charset="0"/>
                      </a:rPr>
                      <m:t>𝑌</m:t>
                    </m:r>
                  </m:oMath>
                </a14:m>
                <a:r>
                  <a:rPr lang="en-US" altLang="zh-CN" dirty="0"/>
                  <a:t>, </a:t>
                </a:r>
                <a:r>
                  <a:rPr lang="zh-CN" altLang="en-US" dirty="0" smtClean="0"/>
                  <a:t>且</a:t>
                </a:r>
                <a:endParaRPr lang="en-US" altLang="zh-CN" dirty="0" smtClean="0">
                  <a:latin typeface="+mn-ea"/>
                  <a:ea typeface="+mn-ea"/>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mn-ea"/>
                        </a:rPr>
                        <m:t>∀</m:t>
                      </m:r>
                      <m:r>
                        <a:rPr lang="en-US" altLang="zh-CN" i="1">
                          <a:latin typeface="Cambria Math" panose="02040503050406030204" pitchFamily="18" charset="0"/>
                          <a:ea typeface="+mn-ea"/>
                        </a:rPr>
                        <m:t>𝑥</m:t>
                      </m:r>
                      <m:r>
                        <a:rPr lang="en-US" altLang="zh-CN" i="1">
                          <a:latin typeface="Cambria Math" panose="02040503050406030204" pitchFamily="18" charset="0"/>
                          <a:ea typeface="+mn-ea"/>
                        </a:rPr>
                        <m:t>∈</m:t>
                      </m:r>
                      <m:r>
                        <a:rPr lang="en-US" altLang="zh-CN" i="1">
                          <a:latin typeface="Cambria Math" panose="02040503050406030204" pitchFamily="18" charset="0"/>
                          <a:ea typeface="+mn-ea"/>
                        </a:rPr>
                        <m:t>𝐷</m:t>
                      </m:r>
                      <m:r>
                        <a:rPr lang="en-US" altLang="zh-CN" b="0" i="0" smtClean="0">
                          <a:latin typeface="Cambria Math" panose="02040503050406030204" pitchFamily="18" charset="0"/>
                          <a:ea typeface="+mn-ea"/>
                        </a:rPr>
                        <m:t>,</m:t>
                      </m:r>
                      <m:r>
                        <a:rPr lang="en-US" altLang="zh-CN" i="1">
                          <a:latin typeface="Cambria Math" panose="02040503050406030204" pitchFamily="18" charset="0"/>
                          <a:ea typeface="+mn-ea"/>
                        </a:rPr>
                        <m:t>𝑔</m:t>
                      </m:r>
                      <m:d>
                        <m:dPr>
                          <m:begChr m:val="["/>
                          <m:endChr m:val="]"/>
                          <m:ctrlPr>
                            <a:rPr lang="en-US" altLang="zh-CN" b="0" i="1" smtClean="0">
                              <a:latin typeface="Cambria Math" panose="02040503050406030204" pitchFamily="18" charset="0"/>
                              <a:ea typeface="+mn-ea"/>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r>
                        <a:rPr lang="en-US" altLang="zh-CN" i="1">
                          <a:latin typeface="Cambria Math" panose="02040503050406030204" pitchFamily="18" charset="0"/>
                          <a:ea typeface="+mn-ea"/>
                        </a:rPr>
                        <m:t>=</m:t>
                      </m:r>
                      <m:r>
                        <a:rPr lang="en-US" altLang="zh-CN" i="1">
                          <a:latin typeface="Cambria Math" panose="02040503050406030204" pitchFamily="18" charset="0"/>
                          <a:ea typeface="+mn-ea"/>
                        </a:rPr>
                        <m:t>𝑥</m:t>
                      </m:r>
                      <m:r>
                        <a:rPr lang="en-US" altLang="zh-CN" b="0" i="0" smtClean="0">
                          <a:latin typeface="Cambria Math" panose="02040503050406030204" pitchFamily="18" charset="0"/>
                          <a:ea typeface="+mn-ea"/>
                        </a:rPr>
                        <m:t>,   </m:t>
                      </m:r>
                      <m:r>
                        <a:rPr lang="en-US" altLang="zh-CN" b="0" i="1" smtClean="0">
                          <a:latin typeface="Cambria Math" panose="02040503050406030204" pitchFamily="18" charset="0"/>
                          <a:ea typeface="+mn-ea"/>
                        </a:rPr>
                        <m:t>∀</m:t>
                      </m:r>
                      <m:r>
                        <a:rPr lang="en-US" altLang="zh-CN" i="1">
                          <a:latin typeface="Cambria Math" panose="02040503050406030204" pitchFamily="18" charset="0"/>
                          <a:ea typeface="+mn-ea"/>
                        </a:rPr>
                        <m:t>𝑦</m:t>
                      </m:r>
                      <m:r>
                        <a:rPr lang="en-US" altLang="zh-CN" i="1">
                          <a:latin typeface="Cambria Math" panose="02040503050406030204" pitchFamily="18" charset="0"/>
                          <a:ea typeface="+mn-ea"/>
                        </a:rPr>
                        <m:t>∈</m:t>
                      </m:r>
                      <m:r>
                        <a:rPr lang="en-US" altLang="zh-CN" i="1">
                          <a:latin typeface="Cambria Math" panose="02040503050406030204" pitchFamily="18" charset="0"/>
                          <a:ea typeface="+mn-ea"/>
                        </a:rPr>
                        <m:t>𝑌</m:t>
                      </m:r>
                      <m:r>
                        <a:rPr lang="en-US" altLang="zh-CN" b="0" i="0" smtClean="0">
                          <a:latin typeface="Cambria Math" panose="02040503050406030204" pitchFamily="18" charset="0"/>
                          <a:ea typeface="+mn-ea"/>
                        </a:rPr>
                        <m:t>,</m:t>
                      </m:r>
                      <m:r>
                        <a:rPr lang="en-US" altLang="zh-CN" i="1">
                          <a:latin typeface="Cambria Math" panose="02040503050406030204" pitchFamily="18" charset="0"/>
                          <a:ea typeface="+mn-ea"/>
                        </a:rPr>
                        <m:t>𝑓</m:t>
                      </m:r>
                      <m:d>
                        <m:dPr>
                          <m:begChr m:val="["/>
                          <m:endChr m:val="]"/>
                          <m:ctrlPr>
                            <a:rPr lang="en-US" altLang="zh-CN" b="0" i="1" smtClean="0">
                              <a:latin typeface="Cambria Math" panose="02040503050406030204" pitchFamily="18" charset="0"/>
                              <a:ea typeface="+mn-ea"/>
                            </a:rPr>
                          </m:ctrlPr>
                        </m:dPr>
                        <m:e>
                          <m:r>
                            <a:rPr lang="en-US" altLang="zh-CN" i="1">
                              <a:latin typeface="Cambria Math" panose="02040503050406030204" pitchFamily="18" charset="0"/>
                            </a:rPr>
                            <m:t>𝑔</m:t>
                          </m:r>
                          <m:d>
                            <m:dPr>
                              <m:ctrlPr>
                                <a:rPr lang="en-US" altLang="zh-CN" i="1">
                                  <a:latin typeface="Cambria Math" panose="02040503050406030204" pitchFamily="18" charset="0"/>
                                </a:rPr>
                              </m:ctrlPr>
                            </m:dPr>
                            <m:e>
                              <m:r>
                                <a:rPr lang="en-US" altLang="zh-CN" i="1">
                                  <a:latin typeface="Cambria Math" panose="02040503050406030204" pitchFamily="18" charset="0"/>
                                </a:rPr>
                                <m:t>𝑦</m:t>
                              </m:r>
                            </m:e>
                          </m:d>
                        </m:e>
                      </m:d>
                      <m:r>
                        <a:rPr lang="en-US" altLang="zh-CN" i="1">
                          <a:latin typeface="Cambria Math" panose="02040503050406030204" pitchFamily="18" charset="0"/>
                          <a:ea typeface="+mn-ea"/>
                        </a:rPr>
                        <m:t>=</m:t>
                      </m:r>
                      <m:r>
                        <a:rPr lang="en-US" altLang="zh-CN" i="1">
                          <a:latin typeface="Cambria Math" panose="02040503050406030204" pitchFamily="18" charset="0"/>
                          <a:ea typeface="+mn-ea"/>
                        </a:rPr>
                        <m:t>𝑦</m:t>
                      </m:r>
                      <m:r>
                        <a:rPr lang="en-US" altLang="zh-CN" b="0" i="1" smtClean="0">
                          <a:latin typeface="Cambria Math" panose="02040503050406030204" pitchFamily="18" charset="0"/>
                          <a:ea typeface="+mn-ea"/>
                        </a:rPr>
                        <m:t>,</m:t>
                      </m:r>
                    </m:oMath>
                  </m:oMathPara>
                </a14:m>
                <a:endParaRPr lang="en-US" altLang="zh-CN" b="0" dirty="0" smtClean="0">
                  <a:latin typeface="+mn-ea"/>
                  <a:ea typeface="+mn-ea"/>
                </a:endParaRPr>
              </a:p>
              <a:p>
                <a:r>
                  <a:rPr lang="zh-CN" altLang="en-US" dirty="0" smtClean="0"/>
                  <a:t>则</a:t>
                </a:r>
                <a:r>
                  <a:rPr lang="zh-CN" altLang="en-US" dirty="0"/>
                  <a:t>称</a:t>
                </a:r>
                <a:r>
                  <a:rPr lang="zh-CN" altLang="en-US" dirty="0" smtClean="0"/>
                  <a:t> </a:t>
                </a:r>
                <a14:m>
                  <m:oMath xmlns:m="http://schemas.openxmlformats.org/officeDocument/2006/math">
                    <m:r>
                      <a:rPr lang="en-US" altLang="zh-CN" i="1">
                        <a:latin typeface="Cambria Math" panose="02040503050406030204" pitchFamily="18" charset="0"/>
                      </a:rPr>
                      <m:t>𝑔</m:t>
                    </m:r>
                  </m:oMath>
                </a14:m>
                <a:r>
                  <a:rPr lang="zh-CN" altLang="en-US" dirty="0" smtClean="0"/>
                  <a:t> </a:t>
                </a:r>
                <a:r>
                  <a:rPr lang="zh-CN" altLang="en-US" dirty="0"/>
                  <a:t>是</a:t>
                </a:r>
                <a:r>
                  <a:rPr lang="zh-CN" altLang="en-US" dirty="0" smtClean="0"/>
                  <a:t> </a:t>
                </a:r>
                <a14:m>
                  <m:oMath xmlns:m="http://schemas.openxmlformats.org/officeDocument/2006/math">
                    <m:r>
                      <a:rPr lang="en-US" altLang="zh-CN" i="1" dirty="0">
                        <a:latin typeface="Cambria Math" panose="02040503050406030204" pitchFamily="18" charset="0"/>
                      </a:rPr>
                      <m:t>𝑓</m:t>
                    </m:r>
                  </m:oMath>
                </a14:m>
                <a:r>
                  <a:rPr lang="zh-CN" altLang="en-US" dirty="0" smtClean="0"/>
                  <a:t> </a:t>
                </a:r>
                <a:r>
                  <a:rPr lang="zh-CN" altLang="en-US" dirty="0"/>
                  <a:t>的</a:t>
                </a:r>
                <a:r>
                  <a:rPr lang="zh-CN" altLang="en-US" dirty="0">
                    <a:solidFill>
                      <a:srgbClr val="00B050"/>
                    </a:solidFill>
                  </a:rPr>
                  <a:t>反函数</a:t>
                </a:r>
                <a:r>
                  <a:rPr lang="en-US" altLang="zh-CN" dirty="0"/>
                  <a:t>, </a:t>
                </a:r>
                <a:r>
                  <a:rPr lang="zh-CN" altLang="en-US" dirty="0"/>
                  <a:t>并记做</a:t>
                </a:r>
                <a:r>
                  <a:rPr lang="zh-CN" altLang="en-US" dirty="0" smtClean="0"/>
                  <a:t> </a:t>
                </a:r>
                <a14:m>
                  <m:oMath xmlns:m="http://schemas.openxmlformats.org/officeDocument/2006/math">
                    <m:r>
                      <a:rPr lang="en-US" altLang="zh-CN" i="1">
                        <a:latin typeface="Cambria Math" panose="02040503050406030204" pitchFamily="18" charset="0"/>
                      </a:rPr>
                      <m:t>𝑔</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−1</m:t>
                        </m:r>
                      </m:sup>
                    </m:sSup>
                  </m:oMath>
                </a14:m>
                <a:r>
                  <a:rPr lang="zh-CN" altLang="en-US" dirty="0" smtClean="0"/>
                  <a:t> </a:t>
                </a:r>
                <a:r>
                  <a:rPr lang="zh-CN" altLang="en-US" dirty="0"/>
                  <a:t>或</a:t>
                </a:r>
                <a:r>
                  <a:rPr lang="zh-CN" altLang="en-US" dirty="0" smtClean="0"/>
                  <a:t>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−1</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𝑦</m:t>
                        </m:r>
                      </m:e>
                    </m:d>
                  </m:oMath>
                </a14:m>
                <a:r>
                  <a:rPr lang="en-US" altLang="zh-CN" dirty="0"/>
                  <a:t>.</a:t>
                </a:r>
              </a:p>
              <a:p>
                <a:r>
                  <a:rPr lang="zh-CN" altLang="en-US" dirty="0"/>
                  <a:t>可以看出</a:t>
                </a:r>
                <a:r>
                  <a:rPr lang="en-US" altLang="zh-CN" dirty="0"/>
                  <a:t>, </a:t>
                </a:r>
                <a:r>
                  <a:rPr lang="zh-CN" altLang="en-US" dirty="0"/>
                  <a:t>反函数就是把每个元素的像打回到原来的元素</a:t>
                </a:r>
                <a:r>
                  <a:rPr lang="en-US" altLang="zh-CN" dirty="0" smtClean="0"/>
                  <a:t>. </a:t>
                </a:r>
              </a:p>
              <a:p>
                <a:r>
                  <a:rPr lang="zh-CN" altLang="en-US" dirty="0"/>
                  <a:t>反函数不一定存在</a:t>
                </a:r>
                <a:r>
                  <a:rPr lang="en-US" altLang="zh-CN" dirty="0" smtClean="0"/>
                  <a:t>. </a:t>
                </a:r>
                <a:r>
                  <a:rPr lang="zh-CN" altLang="en-US" dirty="0" smtClean="0"/>
                  <a:t>例如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oMath>
                </a14:m>
                <a:r>
                  <a:rPr lang="zh-CN" altLang="en-US" dirty="0"/>
                  <a:t> 没有反函数</a:t>
                </a:r>
                <a:r>
                  <a:rPr lang="en-US" altLang="zh-CN" dirty="0"/>
                  <a:t>, </a:t>
                </a:r>
                <a:r>
                  <a:rPr lang="zh-CN" altLang="en-US" dirty="0"/>
                  <a:t>因为 </a:t>
                </a:r>
                <a14:m>
                  <m:oMath xmlns:m="http://schemas.openxmlformats.org/officeDocument/2006/math">
                    <m:r>
                      <a:rPr lang="en-US" altLang="zh-CN" i="1">
                        <a:latin typeface="Cambria Math" panose="02040503050406030204" pitchFamily="18" charset="0"/>
                      </a:rPr>
                      <m:t>−1</m:t>
                    </m:r>
                  </m:oMath>
                </a14:m>
                <a:r>
                  <a:rPr lang="zh-CN" altLang="en-US" dirty="0"/>
                  <a:t> 和 </a:t>
                </a:r>
                <a14:m>
                  <m:oMath xmlns:m="http://schemas.openxmlformats.org/officeDocument/2006/math">
                    <m:r>
                      <a:rPr lang="en-US" altLang="zh-CN" i="1" dirty="0">
                        <a:latin typeface="Cambria Math" panose="02040503050406030204" pitchFamily="18" charset="0"/>
                      </a:rPr>
                      <m:t>1</m:t>
                    </m:r>
                  </m:oMath>
                </a14:m>
                <a:r>
                  <a:rPr lang="zh-CN" altLang="en-US" dirty="0"/>
                  <a:t> 的像相同</a:t>
                </a:r>
                <a:r>
                  <a:rPr lang="en-US" altLang="zh-CN" dirty="0"/>
                  <a:t>. </a:t>
                </a:r>
                <a:r>
                  <a:rPr lang="zh-CN" altLang="en-US" dirty="0"/>
                  <a:t>但是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r>
                      <a:rPr lang="en-US" altLang="zh-CN" i="1">
                        <a:latin typeface="Cambria Math" panose="02040503050406030204" pitchFamily="18" charset="0"/>
                      </a:rPr>
                      <m:t>, </m:t>
                    </m:r>
                    <m:r>
                      <a:rPr lang="en-US" altLang="zh-CN" i="1">
                        <a:latin typeface="Cambria Math" panose="02040503050406030204" pitchFamily="18" charset="0"/>
                      </a:rPr>
                      <m:t>𝑥</m:t>
                    </m:r>
                    <m:r>
                      <a:rPr lang="en-US" altLang="zh-CN" i="1">
                        <a:latin typeface="Cambria Math" panose="02040503050406030204" pitchFamily="18" charset="0"/>
                      </a:rPr>
                      <m:t>∈</m:t>
                    </m:r>
                    <m:d>
                      <m:dPr>
                        <m:begChr m:val="["/>
                        <m:ctrlPr>
                          <a:rPr lang="en-US" altLang="zh-CN" i="1">
                            <a:latin typeface="Cambria Math" panose="02040503050406030204" pitchFamily="18" charset="0"/>
                          </a:rPr>
                        </m:ctrlPr>
                      </m:dPr>
                      <m:e>
                        <m:r>
                          <a:rPr lang="en-US" altLang="zh-CN" i="1">
                            <a:latin typeface="Cambria Math" panose="02040503050406030204" pitchFamily="18" charset="0"/>
                          </a:rPr>
                          <m:t>0, +∞</m:t>
                        </m:r>
                      </m:e>
                    </m:d>
                  </m:oMath>
                </a14:m>
                <a:r>
                  <a:rPr lang="zh-CN" altLang="en-US" dirty="0"/>
                  <a:t> 有反函数 </a:t>
                </a:r>
                <a14:m>
                  <m:oMath xmlns:m="http://schemas.openxmlformats.org/officeDocument/2006/math">
                    <m:r>
                      <a:rPr lang="en-US" altLang="zh-CN" i="1" dirty="0">
                        <a:latin typeface="Cambria Math" panose="02040503050406030204" pitchFamily="18" charset="0"/>
                      </a:rPr>
                      <m:t>𝑥</m:t>
                    </m:r>
                    <m:r>
                      <a:rPr lang="en-US" altLang="zh-CN" i="1" dirty="0">
                        <a:latin typeface="Cambria Math" panose="02040503050406030204" pitchFamily="18" charset="0"/>
                      </a:rPr>
                      <m:t>=</m:t>
                    </m:r>
                    <m:rad>
                      <m:radPr>
                        <m:degHide m:val="on"/>
                        <m:ctrlPr>
                          <a:rPr lang="en-US" altLang="zh-CN" i="1" dirty="0">
                            <a:latin typeface="Cambria Math" panose="02040503050406030204" pitchFamily="18" charset="0"/>
                          </a:rPr>
                        </m:ctrlPr>
                      </m:radPr>
                      <m:deg/>
                      <m:e>
                        <m:r>
                          <a:rPr lang="en-US" altLang="zh-CN" i="1" dirty="0">
                            <a:latin typeface="Cambria Math" panose="02040503050406030204" pitchFamily="18" charset="0"/>
                          </a:rPr>
                          <m:t>𝑦</m:t>
                        </m:r>
                      </m:e>
                    </m:rad>
                  </m:oMath>
                </a14:m>
                <a:r>
                  <a:rPr lang="en-US" altLang="zh-CN" dirty="0" smtClean="0"/>
                  <a:t>.</a:t>
                </a:r>
              </a:p>
              <a:p>
                <a:r>
                  <a:rPr lang="zh-CN" altLang="en-US" dirty="0"/>
                  <a:t>反函数存在当且仅当 </a:t>
                </a:r>
                <a14:m>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𝐷</m:t>
                    </m:r>
                    <m:r>
                      <a:rPr lang="en-US" altLang="zh-CN" i="1">
                        <a:latin typeface="Cambria Math" panose="02040503050406030204" pitchFamily="18" charset="0"/>
                      </a:rPr>
                      <m:t>→</m:t>
                    </m:r>
                    <m:r>
                      <a:rPr lang="en-US" altLang="zh-CN" i="1">
                        <a:latin typeface="Cambria Math" panose="02040503050406030204" pitchFamily="18" charset="0"/>
                      </a:rPr>
                      <m:t>𝑌</m:t>
                    </m:r>
                  </m:oMath>
                </a14:m>
                <a:r>
                  <a:rPr lang="zh-CN" altLang="en-US" dirty="0"/>
                  <a:t> 是</a:t>
                </a:r>
                <a:r>
                  <a:rPr lang="zh-CN" altLang="en-US" dirty="0">
                    <a:solidFill>
                      <a:srgbClr val="FF0000"/>
                    </a:solidFill>
                  </a:rPr>
                  <a:t>一一对应</a:t>
                </a:r>
                <a:r>
                  <a:rPr lang="en-US" altLang="zh-CN" dirty="0"/>
                  <a:t>, </a:t>
                </a:r>
                <a:r>
                  <a:rPr lang="zh-CN" altLang="en-US" dirty="0"/>
                  <a:t>即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smtClean="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1</m:t>
                            </m:r>
                          </m:sub>
                        </m:sSub>
                      </m:e>
                    </m:d>
                    <m:r>
                      <a:rPr lang="en-US" altLang="zh-CN" i="1" dirty="0">
                        <a:latin typeface="Cambria Math" panose="02040503050406030204" pitchFamily="18" charset="0"/>
                      </a:rPr>
                      <m:t>≠</m:t>
                    </m:r>
                    <m:r>
                      <a:rPr lang="en-US" altLang="zh-CN" i="1" dirty="0">
                        <a:latin typeface="Cambria Math" panose="02040503050406030204" pitchFamily="18" charset="0"/>
                      </a:rPr>
                      <m:t>𝑓</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2</m:t>
                            </m:r>
                          </m:sub>
                        </m:sSub>
                      </m:e>
                    </m:d>
                  </m:oMath>
                </a14:m>
                <a:r>
                  <a:rPr lang="en-US" altLang="zh-CN" dirty="0"/>
                  <a:t>.</a:t>
                </a:r>
              </a:p>
            </p:txBody>
          </p:sp>
        </mc:Choice>
        <mc:Fallback xmlns="">
          <p:sp>
            <p:nvSpPr>
              <p:cNvPr id="2" name="文本占位符 1"/>
              <p:cNvSpPr>
                <a:spLocks noGrp="1" noRot="1" noChangeAspect="1" noMove="1" noResize="1" noEditPoints="1" noAdjustHandles="1" noChangeArrowheads="1" noChangeShapeType="1" noTextEdit="1"/>
              </p:cNvSpPr>
              <p:nvPr>
                <p:ph type="body" sz="quarter" idx="10"/>
              </p:nvPr>
            </p:nvSpPr>
            <p:spPr>
              <a:blipFill>
                <a:blip r:embed="rId2"/>
                <a:stretch>
                  <a:fillRect l="-734" r="-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802947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占位符 1"/>
              <p:cNvSpPr>
                <a:spLocks noGrp="1"/>
              </p:cNvSpPr>
              <p:nvPr>
                <p:ph type="body" sz="quarter" idx="10"/>
              </p:nvPr>
            </p:nvSpPr>
            <p:spPr/>
            <p:txBody>
              <a:bodyPr anchor="t"/>
              <a:lstStyle/>
              <a:p>
                <a:r>
                  <a:rPr lang="zh-CN" altLang="en-US" b="0" dirty="0" smtClean="0"/>
                  <a:t>由于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 </m:t>
                        </m:r>
                        <m:r>
                          <a:rPr lang="en-US" altLang="zh-CN" b="0" i="1" smtClean="0">
                            <a:latin typeface="Cambria Math" panose="02040503050406030204" pitchFamily="18" charset="0"/>
                          </a:rPr>
                          <m:t>𝑏</m:t>
                        </m:r>
                      </m:e>
                    </m:d>
                  </m:oMath>
                </a14:m>
                <a:r>
                  <a:rPr lang="zh-CN" altLang="en-US" dirty="0" smtClean="0"/>
                  <a:t> 在 </a:t>
                </a:r>
                <a14:m>
                  <m:oMath xmlns:m="http://schemas.openxmlformats.org/officeDocument/2006/math">
                    <m:r>
                      <a:rPr lang="en-US" altLang="zh-CN" b="0" i="1" dirty="0" smtClean="0">
                        <a:latin typeface="Cambria Math" panose="02040503050406030204" pitchFamily="18" charset="0"/>
                      </a:rPr>
                      <m:t>𝑓</m:t>
                    </m:r>
                  </m:oMath>
                </a14:m>
                <a:r>
                  <a:rPr lang="zh-CN" altLang="en-US" dirty="0" smtClean="0"/>
                  <a:t> 的图像上当且仅当 </a:t>
                </a:r>
                <a14:m>
                  <m:oMath xmlns:m="http://schemas.openxmlformats.org/officeDocument/2006/math">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d>
                  </m:oMath>
                </a14:m>
                <a:r>
                  <a:rPr lang="en-US" altLang="zh-CN" dirty="0" smtClean="0"/>
                  <a:t>, </a:t>
                </a:r>
                <a:r>
                  <a:rPr lang="zh-CN" altLang="en-US" dirty="0" smtClean="0"/>
                  <a:t>这等价于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−1</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m:t>
                        </m:r>
                      </m:e>
                    </m:d>
                  </m:oMath>
                </a14:m>
                <a:r>
                  <a:rPr lang="en-US" altLang="zh-CN" dirty="0" smtClean="0"/>
                  <a:t>, </a:t>
                </a:r>
                <a:r>
                  <a:rPr lang="zh-CN" altLang="en-US" dirty="0" smtClean="0"/>
                  <a:t>即 </a:t>
                </a:r>
                <a14:m>
                  <m:oMath xmlns:m="http://schemas.openxmlformats.org/officeDocument/2006/math">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𝑏</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𝑎</m:t>
                        </m:r>
                      </m:e>
                    </m:d>
                  </m:oMath>
                </a14:m>
                <a:r>
                  <a:rPr lang="zh-CN" altLang="en-US" dirty="0" smtClean="0"/>
                  <a:t> 在 </a:t>
                </a:r>
                <a14:m>
                  <m:oMath xmlns:m="http://schemas.openxmlformats.org/officeDocument/2006/math">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𝑓</m:t>
                        </m:r>
                      </m:e>
                      <m:sup>
                        <m:r>
                          <a:rPr lang="en-US" altLang="zh-CN" b="0" i="1" dirty="0" smtClean="0">
                            <a:latin typeface="Cambria Math" panose="02040503050406030204" pitchFamily="18" charset="0"/>
                          </a:rPr>
                          <m:t>−1</m:t>
                        </m:r>
                      </m:sup>
                    </m:sSup>
                  </m:oMath>
                </a14:m>
                <a:r>
                  <a:rPr lang="zh-CN" altLang="en-US" dirty="0" smtClean="0"/>
                  <a:t> 的图像上</a:t>
                </a:r>
                <a:r>
                  <a:rPr lang="en-US" altLang="zh-CN" dirty="0" smtClean="0"/>
                  <a:t>. </a:t>
                </a:r>
                <a:r>
                  <a:rPr lang="zh-CN" altLang="en-US" dirty="0" smtClean="0"/>
                  <a:t>故</a:t>
                </a:r>
                <a:r>
                  <a:rPr lang="zh-CN" altLang="en-US" dirty="0" smtClean="0">
                    <a:solidFill>
                      <a:srgbClr val="FF0000"/>
                    </a:solidFill>
                  </a:rPr>
                  <a:t>反函数</a:t>
                </a:r>
                <a:r>
                  <a:rPr lang="zh-CN" altLang="en-US" dirty="0">
                    <a:solidFill>
                      <a:srgbClr val="FF0000"/>
                    </a:solidFill>
                  </a:rPr>
                  <a:t>和原函数的图像关于直线 </a:t>
                </a:r>
                <a14:m>
                  <m:oMath xmlns:m="http://schemas.openxmlformats.org/officeDocument/2006/math">
                    <m:r>
                      <a:rPr lang="en-US" altLang="zh-CN" i="1">
                        <a:solidFill>
                          <a:srgbClr val="FF0000"/>
                        </a:solidFill>
                        <a:latin typeface="Cambria Math" panose="02040503050406030204" pitchFamily="18" charset="0"/>
                      </a:rPr>
                      <m:t>𝑦</m:t>
                    </m:r>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𝑥</m:t>
                    </m:r>
                  </m:oMath>
                </a14:m>
                <a:r>
                  <a:rPr lang="zh-CN" altLang="en-US" dirty="0">
                    <a:solidFill>
                      <a:srgbClr val="FF0000"/>
                    </a:solidFill>
                  </a:rPr>
                  <a:t> 对称</a:t>
                </a:r>
                <a:r>
                  <a:rPr lang="en-US" altLang="zh-CN" dirty="0" smtClean="0"/>
                  <a:t>.</a:t>
                </a:r>
              </a:p>
              <a:p>
                <a:r>
                  <a:rPr lang="zh-CN" altLang="en-US" dirty="0" smtClean="0"/>
                  <a:t>若 </a:t>
                </a:r>
                <a14:m>
                  <m:oMath xmlns:m="http://schemas.openxmlformats.org/officeDocument/2006/math">
                    <m:r>
                      <a:rPr lang="en-US" altLang="zh-CN" b="0" i="1" smtClean="0">
                        <a:latin typeface="Cambria Math" panose="02040503050406030204" pitchFamily="18" charset="0"/>
                      </a:rPr>
                      <m:t>𝑓</m:t>
                    </m:r>
                  </m:oMath>
                </a14:m>
                <a:r>
                  <a:rPr lang="zh-CN" altLang="en-US" dirty="0" smtClean="0"/>
                  <a:t> 的图像关于</a:t>
                </a:r>
                <a:r>
                  <a:rPr lang="zh-CN" altLang="en-US" dirty="0"/>
                  <a:t>直线</a:t>
                </a:r>
                <a:r>
                  <a:rPr lang="zh-CN" altLang="en-US" dirty="0" smtClean="0"/>
                  <a:t>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𝑥</m:t>
                    </m:r>
                  </m:oMath>
                </a14:m>
                <a:r>
                  <a:rPr lang="zh-CN" altLang="en-US" dirty="0" smtClean="0"/>
                  <a:t> 翻转后仍然是一个函数的图像</a:t>
                </a:r>
                <a:r>
                  <a:rPr lang="en-US" altLang="zh-CN" dirty="0" smtClean="0"/>
                  <a:t>, </a:t>
                </a:r>
                <a:r>
                  <a:rPr lang="zh-CN" altLang="en-US" dirty="0" smtClean="0"/>
                  <a:t>那么 </a:t>
                </a:r>
                <a14:m>
                  <m:oMath xmlns:m="http://schemas.openxmlformats.org/officeDocument/2006/math">
                    <m:r>
                      <a:rPr lang="en-US" altLang="zh-CN" b="0" i="1" smtClean="0">
                        <a:latin typeface="Cambria Math" panose="02040503050406030204" pitchFamily="18" charset="0"/>
                      </a:rPr>
                      <m:t>𝑓</m:t>
                    </m:r>
                  </m:oMath>
                </a14:m>
                <a:r>
                  <a:rPr lang="zh-CN" altLang="en-US" dirty="0" smtClean="0"/>
                  <a:t> 反函数存在</a:t>
                </a:r>
                <a:r>
                  <a:rPr lang="en-US" altLang="zh-CN" dirty="0" smtClean="0"/>
                  <a:t>. </a:t>
                </a:r>
              </a:p>
            </p:txBody>
          </p:sp>
        </mc:Choice>
        <mc:Fallback>
          <p:sp>
            <p:nvSpPr>
              <p:cNvPr id="2" name="文本占位符 1"/>
              <p:cNvSpPr>
                <a:spLocks noGrp="1" noRot="1" noChangeAspect="1" noMove="1" noResize="1" noEditPoints="1" noAdjustHandles="1" noChangeArrowheads="1" noChangeShapeType="1" noTextEdit="1"/>
              </p:cNvSpPr>
              <p:nvPr>
                <p:ph type="body" sz="quarter" idx="10"/>
              </p:nvPr>
            </p:nvSpPr>
            <p:spPr>
              <a:blipFill>
                <a:blip r:embed="rId3"/>
                <a:stretch>
                  <a:fillRect l="-734"/>
                </a:stretch>
              </a:blipFill>
            </p:spPr>
            <p:txBody>
              <a:bodyPr/>
              <a:lstStyle/>
              <a:p>
                <a:r>
                  <a:rPr lang="zh-CN" altLang="en-US">
                    <a:noFill/>
                  </a:rPr>
                  <a:t> </a:t>
                </a:r>
              </a:p>
            </p:txBody>
          </p:sp>
        </mc:Fallback>
      </mc:AlternateContent>
      <p:cxnSp>
        <p:nvCxnSpPr>
          <p:cNvPr id="5" name="x轴"/>
          <p:cNvCxnSpPr/>
          <p:nvPr/>
        </p:nvCxnSpPr>
        <p:spPr>
          <a:xfrm>
            <a:off x="3714133" y="4144620"/>
            <a:ext cx="4182067"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x"/>
              <p:cNvSpPr txBox="1"/>
              <p:nvPr/>
            </p:nvSpPr>
            <p:spPr>
              <a:xfrm>
                <a:off x="7443524" y="4070154"/>
                <a:ext cx="37815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𝑥</m:t>
                      </m:r>
                    </m:oMath>
                  </m:oMathPara>
                </a14:m>
                <a:endParaRPr lang="zh-CN" altLang="en-US" sz="2400" dirty="0">
                  <a:solidFill>
                    <a:schemeClr val="accent1"/>
                  </a:solidFill>
                </a:endParaRPr>
              </a:p>
            </p:txBody>
          </p:sp>
        </mc:Choice>
        <mc:Fallback>
          <p:sp>
            <p:nvSpPr>
              <p:cNvPr id="7" name="x"/>
              <p:cNvSpPr txBox="1">
                <a:spLocks noRot="1" noChangeAspect="1" noMove="1" noResize="1" noEditPoints="1" noAdjustHandles="1" noChangeArrowheads="1" noChangeShapeType="1" noTextEdit="1"/>
              </p:cNvSpPr>
              <p:nvPr/>
            </p:nvSpPr>
            <p:spPr>
              <a:xfrm>
                <a:off x="7443524" y="4070154"/>
                <a:ext cx="378154" cy="461665"/>
              </a:xfrm>
              <a:prstGeom prst="rect">
                <a:avLst/>
              </a:prstGeom>
              <a:blipFill>
                <a:blip r:embed="rId4"/>
                <a:stretch>
                  <a:fillRect/>
                </a:stretch>
              </a:blipFill>
            </p:spPr>
            <p:txBody>
              <a:bodyPr/>
              <a:lstStyle/>
              <a:p>
                <a:r>
                  <a:rPr lang="zh-CN" altLang="en-US">
                    <a:noFill/>
                  </a:rPr>
                  <a:t> </a:t>
                </a:r>
              </a:p>
            </p:txBody>
          </p:sp>
        </mc:Fallback>
      </mc:AlternateContent>
      <p:cxnSp>
        <p:nvCxnSpPr>
          <p:cNvPr id="6" name="y轴"/>
          <p:cNvCxnSpPr/>
          <p:nvPr/>
        </p:nvCxnSpPr>
        <p:spPr>
          <a:xfrm flipV="1">
            <a:off x="5694134" y="2420888"/>
            <a:ext cx="0" cy="3348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y"/>
              <p:cNvSpPr txBox="1"/>
              <p:nvPr/>
            </p:nvSpPr>
            <p:spPr>
              <a:xfrm>
                <a:off x="5011808" y="2429813"/>
                <a:ext cx="96485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𝑦</m:t>
                      </m:r>
                    </m:oMath>
                  </m:oMathPara>
                </a14:m>
                <a:endParaRPr lang="zh-CN" altLang="en-US" sz="2400" dirty="0">
                  <a:solidFill>
                    <a:schemeClr val="accent1"/>
                  </a:solidFill>
                </a:endParaRPr>
              </a:p>
            </p:txBody>
          </p:sp>
        </mc:Choice>
        <mc:Fallback>
          <p:sp>
            <p:nvSpPr>
              <p:cNvPr id="8" name="y"/>
              <p:cNvSpPr txBox="1">
                <a:spLocks noRot="1" noChangeAspect="1" noMove="1" noResize="1" noEditPoints="1" noAdjustHandles="1" noChangeArrowheads="1" noChangeShapeType="1" noTextEdit="1"/>
              </p:cNvSpPr>
              <p:nvPr/>
            </p:nvSpPr>
            <p:spPr>
              <a:xfrm>
                <a:off x="5011808" y="2429813"/>
                <a:ext cx="964851" cy="461665"/>
              </a:xfrm>
              <a:prstGeom prst="rect">
                <a:avLst/>
              </a:prstGeom>
              <a:blipFill>
                <a:blip r:embed="rId5"/>
                <a:stretch>
                  <a:fillRect b="-13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O"/>
              <p:cNvSpPr txBox="1"/>
              <p:nvPr/>
            </p:nvSpPr>
            <p:spPr>
              <a:xfrm>
                <a:off x="5220222" y="3776893"/>
                <a:ext cx="75643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i="1" dirty="0" smtClean="0">
                          <a:solidFill>
                            <a:schemeClr val="accent1"/>
                          </a:solidFill>
                          <a:latin typeface="Cambria Math" panose="02040503050406030204" pitchFamily="18" charset="0"/>
                        </a:rPr>
                        <m:t>𝑂</m:t>
                      </m:r>
                    </m:oMath>
                  </m:oMathPara>
                </a14:m>
                <a:endParaRPr lang="zh-CN" altLang="en-US" sz="2400" dirty="0">
                  <a:solidFill>
                    <a:schemeClr val="accent1"/>
                  </a:solidFill>
                </a:endParaRPr>
              </a:p>
            </p:txBody>
          </p:sp>
        </mc:Choice>
        <mc:Fallback>
          <p:sp>
            <p:nvSpPr>
              <p:cNvPr id="9" name="O"/>
              <p:cNvSpPr txBox="1">
                <a:spLocks noRot="1" noChangeAspect="1" noMove="1" noResize="1" noEditPoints="1" noAdjustHandles="1" noChangeArrowheads="1" noChangeShapeType="1" noTextEdit="1"/>
              </p:cNvSpPr>
              <p:nvPr/>
            </p:nvSpPr>
            <p:spPr>
              <a:xfrm>
                <a:off x="5220222" y="3776893"/>
                <a:ext cx="756435" cy="461665"/>
              </a:xfrm>
              <a:prstGeom prst="rect">
                <a:avLst/>
              </a:prstGeom>
              <a:blipFill>
                <a:blip r:embed="rId6"/>
                <a:stretch>
                  <a:fillRect/>
                </a:stretch>
              </a:blipFill>
            </p:spPr>
            <p:txBody>
              <a:bodyPr/>
              <a:lstStyle/>
              <a:p>
                <a:r>
                  <a:rPr lang="zh-CN" altLang="en-US">
                    <a:noFill/>
                  </a:rPr>
                  <a:t> </a:t>
                </a:r>
              </a:p>
            </p:txBody>
          </p:sp>
        </mc:Fallback>
      </mc:AlternateContent>
      <p:sp>
        <p:nvSpPr>
          <p:cNvPr id="20" name="原函数图像"/>
          <p:cNvSpPr/>
          <p:nvPr/>
        </p:nvSpPr>
        <p:spPr>
          <a:xfrm rot="5400000">
            <a:off x="4960844" y="3784170"/>
            <a:ext cx="3170211" cy="1552756"/>
          </a:xfrm>
          <a:custGeom>
            <a:avLst/>
            <a:gdLst>
              <a:gd name="connsiteX0" fmla="*/ 0 w 6471920"/>
              <a:gd name="connsiteY0" fmla="*/ 0 h 3169920"/>
              <a:gd name="connsiteX1" fmla="*/ 675640 w 6471920"/>
              <a:gd name="connsiteY1" fmla="*/ 889000 h 3169920"/>
              <a:gd name="connsiteX2" fmla="*/ 1310640 w 6471920"/>
              <a:gd name="connsiteY2" fmla="*/ 1534160 h 3169920"/>
              <a:gd name="connsiteX3" fmla="*/ 2230120 w 6471920"/>
              <a:gd name="connsiteY3" fmla="*/ 2148840 h 3169920"/>
              <a:gd name="connsiteX4" fmla="*/ 3464560 w 6471920"/>
              <a:gd name="connsiteY4" fmla="*/ 2677160 h 3169920"/>
              <a:gd name="connsiteX5" fmla="*/ 4876800 w 6471920"/>
              <a:gd name="connsiteY5" fmla="*/ 2981960 h 3169920"/>
              <a:gd name="connsiteX6" fmla="*/ 6471920 w 6471920"/>
              <a:gd name="connsiteY6" fmla="*/ 3169920 h 316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71920" h="3169920">
                <a:moveTo>
                  <a:pt x="0" y="0"/>
                </a:moveTo>
                <a:cubicBezTo>
                  <a:pt x="228600" y="316653"/>
                  <a:pt x="457200" y="633307"/>
                  <a:pt x="675640" y="889000"/>
                </a:cubicBezTo>
                <a:cubicBezTo>
                  <a:pt x="894080" y="1144693"/>
                  <a:pt x="1051560" y="1324187"/>
                  <a:pt x="1310640" y="1534160"/>
                </a:cubicBezTo>
                <a:cubicBezTo>
                  <a:pt x="1569720" y="1744133"/>
                  <a:pt x="1871133" y="1958340"/>
                  <a:pt x="2230120" y="2148840"/>
                </a:cubicBezTo>
                <a:cubicBezTo>
                  <a:pt x="2589107" y="2339340"/>
                  <a:pt x="3023447" y="2538307"/>
                  <a:pt x="3464560" y="2677160"/>
                </a:cubicBezTo>
                <a:cubicBezTo>
                  <a:pt x="3905673" y="2816013"/>
                  <a:pt x="4375573" y="2899833"/>
                  <a:pt x="4876800" y="2981960"/>
                </a:cubicBezTo>
                <a:cubicBezTo>
                  <a:pt x="5378027" y="3064087"/>
                  <a:pt x="5924973" y="3117003"/>
                  <a:pt x="6471920" y="3169920"/>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6" name="y=f(x)"/>
              <p:cNvSpPr txBox="1"/>
              <p:nvPr/>
            </p:nvSpPr>
            <p:spPr>
              <a:xfrm>
                <a:off x="5914933" y="4439291"/>
                <a:ext cx="151287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C00000"/>
                          </a:solidFill>
                          <a:latin typeface="Cambria Math" panose="02040503050406030204" pitchFamily="18" charset="0"/>
                        </a:rPr>
                        <m:t>𝑦</m:t>
                      </m:r>
                      <m:r>
                        <a:rPr lang="en-US" altLang="zh-CN" sz="2400" b="0" i="1" smtClean="0">
                          <a:solidFill>
                            <a:srgbClr val="C00000"/>
                          </a:solidFill>
                          <a:latin typeface="Cambria Math" panose="02040503050406030204" pitchFamily="18" charset="0"/>
                        </a:rPr>
                        <m:t>=</m:t>
                      </m:r>
                      <m:r>
                        <a:rPr lang="en-US" altLang="zh-CN" sz="2400" b="0" i="1" smtClean="0">
                          <a:solidFill>
                            <a:srgbClr val="C00000"/>
                          </a:solidFill>
                          <a:latin typeface="Cambria Math" panose="02040503050406030204" pitchFamily="18" charset="0"/>
                        </a:rPr>
                        <m:t>𝑓</m:t>
                      </m:r>
                      <m:r>
                        <a:rPr lang="en-US" altLang="zh-CN" sz="2400" b="0" i="1" smtClean="0">
                          <a:solidFill>
                            <a:srgbClr val="C00000"/>
                          </a:solidFill>
                          <a:latin typeface="Cambria Math" panose="02040503050406030204" pitchFamily="18" charset="0"/>
                        </a:rPr>
                        <m:t>(</m:t>
                      </m:r>
                      <m:r>
                        <a:rPr lang="en-US" altLang="zh-CN" sz="2400" b="0" i="1" smtClean="0">
                          <a:solidFill>
                            <a:srgbClr val="C00000"/>
                          </a:solidFill>
                          <a:latin typeface="Cambria Math" panose="02040503050406030204" pitchFamily="18" charset="0"/>
                        </a:rPr>
                        <m:t>𝑥</m:t>
                      </m:r>
                      <m:r>
                        <a:rPr lang="en-US" altLang="zh-CN" sz="2400" b="0" i="1" smtClean="0">
                          <a:solidFill>
                            <a:srgbClr val="C00000"/>
                          </a:solidFill>
                          <a:latin typeface="Cambria Math" panose="02040503050406030204" pitchFamily="18" charset="0"/>
                        </a:rPr>
                        <m:t>)</m:t>
                      </m:r>
                    </m:oMath>
                  </m:oMathPara>
                </a14:m>
                <a:endParaRPr lang="zh-CN" altLang="en-US" sz="2400" dirty="0">
                  <a:solidFill>
                    <a:srgbClr val="C00000"/>
                  </a:solidFill>
                </a:endParaRPr>
              </a:p>
            </p:txBody>
          </p:sp>
        </mc:Choice>
        <mc:Fallback>
          <p:sp>
            <p:nvSpPr>
              <p:cNvPr id="16" name="y=f(x)"/>
              <p:cNvSpPr txBox="1">
                <a:spLocks noRot="1" noChangeAspect="1" noMove="1" noResize="1" noEditPoints="1" noAdjustHandles="1" noChangeArrowheads="1" noChangeShapeType="1" noTextEdit="1"/>
              </p:cNvSpPr>
              <p:nvPr/>
            </p:nvSpPr>
            <p:spPr>
              <a:xfrm>
                <a:off x="5914933" y="4439291"/>
                <a:ext cx="1512871" cy="461665"/>
              </a:xfrm>
              <a:prstGeom prst="rect">
                <a:avLst/>
              </a:prstGeom>
              <a:blipFill>
                <a:blip r:embed="rId7"/>
                <a:stretch>
                  <a:fillRect b="-19737"/>
                </a:stretch>
              </a:blipFill>
            </p:spPr>
            <p:txBody>
              <a:bodyPr/>
              <a:lstStyle/>
              <a:p>
                <a:r>
                  <a:rPr lang="zh-CN" altLang="en-US">
                    <a:noFill/>
                  </a:rPr>
                  <a:t> </a:t>
                </a:r>
              </a:p>
            </p:txBody>
          </p:sp>
        </mc:Fallback>
      </mc:AlternateContent>
      <p:sp>
        <p:nvSpPr>
          <p:cNvPr id="18" name="反函数图像"/>
          <p:cNvSpPr/>
          <p:nvPr/>
        </p:nvSpPr>
        <p:spPr>
          <a:xfrm flipH="1">
            <a:off x="3647728" y="2521517"/>
            <a:ext cx="3170211" cy="1552756"/>
          </a:xfrm>
          <a:custGeom>
            <a:avLst/>
            <a:gdLst>
              <a:gd name="connsiteX0" fmla="*/ 0 w 6471920"/>
              <a:gd name="connsiteY0" fmla="*/ 0 h 3169920"/>
              <a:gd name="connsiteX1" fmla="*/ 675640 w 6471920"/>
              <a:gd name="connsiteY1" fmla="*/ 889000 h 3169920"/>
              <a:gd name="connsiteX2" fmla="*/ 1310640 w 6471920"/>
              <a:gd name="connsiteY2" fmla="*/ 1534160 h 3169920"/>
              <a:gd name="connsiteX3" fmla="*/ 2230120 w 6471920"/>
              <a:gd name="connsiteY3" fmla="*/ 2148840 h 3169920"/>
              <a:gd name="connsiteX4" fmla="*/ 3464560 w 6471920"/>
              <a:gd name="connsiteY4" fmla="*/ 2677160 h 3169920"/>
              <a:gd name="connsiteX5" fmla="*/ 4876800 w 6471920"/>
              <a:gd name="connsiteY5" fmla="*/ 2981960 h 3169920"/>
              <a:gd name="connsiteX6" fmla="*/ 6471920 w 6471920"/>
              <a:gd name="connsiteY6" fmla="*/ 3169920 h 3169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71920" h="3169920">
                <a:moveTo>
                  <a:pt x="0" y="0"/>
                </a:moveTo>
                <a:cubicBezTo>
                  <a:pt x="228600" y="316653"/>
                  <a:pt x="457200" y="633307"/>
                  <a:pt x="675640" y="889000"/>
                </a:cubicBezTo>
                <a:cubicBezTo>
                  <a:pt x="894080" y="1144693"/>
                  <a:pt x="1051560" y="1324187"/>
                  <a:pt x="1310640" y="1534160"/>
                </a:cubicBezTo>
                <a:cubicBezTo>
                  <a:pt x="1569720" y="1744133"/>
                  <a:pt x="1871133" y="1958340"/>
                  <a:pt x="2230120" y="2148840"/>
                </a:cubicBezTo>
                <a:cubicBezTo>
                  <a:pt x="2589107" y="2339340"/>
                  <a:pt x="3023447" y="2538307"/>
                  <a:pt x="3464560" y="2677160"/>
                </a:cubicBezTo>
                <a:cubicBezTo>
                  <a:pt x="3905673" y="2816013"/>
                  <a:pt x="4375573" y="2899833"/>
                  <a:pt x="4876800" y="2981960"/>
                </a:cubicBezTo>
                <a:cubicBezTo>
                  <a:pt x="5378027" y="3064087"/>
                  <a:pt x="5924973" y="3117003"/>
                  <a:pt x="6471920" y="3169920"/>
                </a:cubicBezTo>
              </a:path>
            </a:pathLst>
          </a:custGeom>
          <a:noFill/>
          <a:ln w="1905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9900"/>
              </a:solidFill>
            </a:endParaRPr>
          </a:p>
        </p:txBody>
      </p:sp>
      <mc:AlternateContent xmlns:mc="http://schemas.openxmlformats.org/markup-compatibility/2006">
        <mc:Choice xmlns:a14="http://schemas.microsoft.com/office/drawing/2010/main" Requires="a14">
          <p:sp>
            <p:nvSpPr>
              <p:cNvPr id="17" name="y=f^(-1)(x)"/>
              <p:cNvSpPr txBox="1"/>
              <p:nvPr/>
            </p:nvSpPr>
            <p:spPr>
              <a:xfrm>
                <a:off x="3853180" y="3221901"/>
                <a:ext cx="171229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009900"/>
                          </a:solidFill>
                          <a:latin typeface="Cambria Math" panose="02040503050406030204" pitchFamily="18" charset="0"/>
                        </a:rPr>
                        <m:t>𝑦</m:t>
                      </m:r>
                      <m:r>
                        <a:rPr lang="en-US" altLang="zh-CN" sz="2400" b="0" i="1" smtClean="0">
                          <a:solidFill>
                            <a:srgbClr val="009900"/>
                          </a:solidFill>
                          <a:latin typeface="Cambria Math" panose="02040503050406030204" pitchFamily="18" charset="0"/>
                        </a:rPr>
                        <m:t>=</m:t>
                      </m:r>
                      <m:sSup>
                        <m:sSupPr>
                          <m:ctrlPr>
                            <a:rPr lang="en-US" altLang="zh-CN" sz="2400" b="0" i="1" smtClean="0">
                              <a:solidFill>
                                <a:srgbClr val="009900"/>
                              </a:solidFill>
                              <a:latin typeface="Cambria Math" panose="02040503050406030204" pitchFamily="18" charset="0"/>
                            </a:rPr>
                          </m:ctrlPr>
                        </m:sSupPr>
                        <m:e>
                          <m:r>
                            <a:rPr lang="en-US" altLang="zh-CN" sz="2400" b="0" i="1" smtClean="0">
                              <a:solidFill>
                                <a:srgbClr val="009900"/>
                              </a:solidFill>
                              <a:latin typeface="Cambria Math" panose="02040503050406030204" pitchFamily="18" charset="0"/>
                            </a:rPr>
                            <m:t>𝑓</m:t>
                          </m:r>
                        </m:e>
                        <m:sup>
                          <m:r>
                            <a:rPr lang="en-US" altLang="zh-CN" sz="2400" b="0" i="1" smtClean="0">
                              <a:solidFill>
                                <a:srgbClr val="009900"/>
                              </a:solidFill>
                              <a:latin typeface="Cambria Math" panose="02040503050406030204" pitchFamily="18" charset="0"/>
                            </a:rPr>
                            <m:t>−1</m:t>
                          </m:r>
                        </m:sup>
                      </m:sSup>
                      <m:r>
                        <a:rPr lang="en-US" altLang="zh-CN" sz="2400" b="0" i="1" smtClean="0">
                          <a:solidFill>
                            <a:srgbClr val="009900"/>
                          </a:solidFill>
                          <a:latin typeface="Cambria Math" panose="02040503050406030204" pitchFamily="18" charset="0"/>
                        </a:rPr>
                        <m:t>(</m:t>
                      </m:r>
                      <m:r>
                        <a:rPr lang="en-US" altLang="zh-CN" sz="2400" b="0" i="1" smtClean="0">
                          <a:solidFill>
                            <a:srgbClr val="009900"/>
                          </a:solidFill>
                          <a:latin typeface="Cambria Math" panose="02040503050406030204" pitchFamily="18" charset="0"/>
                        </a:rPr>
                        <m:t>𝑥</m:t>
                      </m:r>
                      <m:r>
                        <a:rPr lang="en-US" altLang="zh-CN" sz="2400" b="0" i="1" smtClean="0">
                          <a:solidFill>
                            <a:srgbClr val="009900"/>
                          </a:solidFill>
                          <a:latin typeface="Cambria Math" panose="02040503050406030204" pitchFamily="18" charset="0"/>
                        </a:rPr>
                        <m:t>)</m:t>
                      </m:r>
                    </m:oMath>
                  </m:oMathPara>
                </a14:m>
                <a:endParaRPr lang="zh-CN" altLang="en-US" sz="2400" dirty="0">
                  <a:solidFill>
                    <a:srgbClr val="009900"/>
                  </a:solidFill>
                </a:endParaRPr>
              </a:p>
            </p:txBody>
          </p:sp>
        </mc:Choice>
        <mc:Fallback>
          <p:sp>
            <p:nvSpPr>
              <p:cNvPr id="17" name="y=f^(-1)(x)"/>
              <p:cNvSpPr txBox="1">
                <a:spLocks noRot="1" noChangeAspect="1" noMove="1" noResize="1" noEditPoints="1" noAdjustHandles="1" noChangeArrowheads="1" noChangeShapeType="1" noTextEdit="1"/>
              </p:cNvSpPr>
              <p:nvPr/>
            </p:nvSpPr>
            <p:spPr>
              <a:xfrm>
                <a:off x="3853180" y="3221901"/>
                <a:ext cx="1712291" cy="461665"/>
              </a:xfrm>
              <a:prstGeom prst="rect">
                <a:avLst/>
              </a:prstGeom>
              <a:blipFill>
                <a:blip r:embed="rId8"/>
                <a:stretch>
                  <a:fillRect r="-1779" b="-21333"/>
                </a:stretch>
              </a:blipFill>
            </p:spPr>
            <p:txBody>
              <a:bodyPr/>
              <a:lstStyle/>
              <a:p>
                <a:r>
                  <a:rPr lang="zh-CN" altLang="en-US">
                    <a:noFill/>
                  </a:rPr>
                  <a:t> </a:t>
                </a:r>
              </a:p>
            </p:txBody>
          </p:sp>
        </mc:Fallback>
      </mc:AlternateContent>
      <p:cxnSp>
        <p:nvCxnSpPr>
          <p:cNvPr id="11" name="直线y=x"/>
          <p:cNvCxnSpPr/>
          <p:nvPr/>
        </p:nvCxnSpPr>
        <p:spPr>
          <a:xfrm flipV="1">
            <a:off x="4514849" y="2809568"/>
            <a:ext cx="2521171" cy="2521172"/>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y=x"/>
              <p:cNvSpPr txBox="1"/>
              <p:nvPr/>
            </p:nvSpPr>
            <p:spPr>
              <a:xfrm>
                <a:off x="3803627" y="4661645"/>
                <a:ext cx="103289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𝑦</m:t>
                      </m:r>
                      <m:r>
                        <a:rPr lang="en-US" altLang="zh-CN" sz="2400" b="0" i="1" smtClean="0">
                          <a:solidFill>
                            <a:schemeClr val="accent1"/>
                          </a:solidFill>
                          <a:latin typeface="Cambria Math" panose="02040503050406030204" pitchFamily="18" charset="0"/>
                        </a:rPr>
                        <m:t>=</m:t>
                      </m:r>
                      <m:r>
                        <a:rPr lang="en-US" altLang="zh-CN" sz="2400" b="0" i="1" smtClean="0">
                          <a:solidFill>
                            <a:schemeClr val="accent1"/>
                          </a:solidFill>
                          <a:latin typeface="Cambria Math" panose="02040503050406030204" pitchFamily="18" charset="0"/>
                        </a:rPr>
                        <m:t>𝑥</m:t>
                      </m:r>
                    </m:oMath>
                  </m:oMathPara>
                </a14:m>
                <a:endParaRPr lang="zh-CN" altLang="en-US" sz="2400" dirty="0">
                  <a:solidFill>
                    <a:schemeClr val="accent1"/>
                  </a:solidFill>
                </a:endParaRPr>
              </a:p>
            </p:txBody>
          </p:sp>
        </mc:Choice>
        <mc:Fallback>
          <p:sp>
            <p:nvSpPr>
              <p:cNvPr id="15" name="y=x"/>
              <p:cNvSpPr txBox="1">
                <a:spLocks noRot="1" noChangeAspect="1" noMove="1" noResize="1" noEditPoints="1" noAdjustHandles="1" noChangeArrowheads="1" noChangeShapeType="1" noTextEdit="1"/>
              </p:cNvSpPr>
              <p:nvPr/>
            </p:nvSpPr>
            <p:spPr>
              <a:xfrm>
                <a:off x="3803627" y="4661645"/>
                <a:ext cx="1032896" cy="461665"/>
              </a:xfrm>
              <a:prstGeom prst="rect">
                <a:avLst/>
              </a:prstGeom>
              <a:blipFill>
                <a:blip r:embed="rId9"/>
                <a:stretch>
                  <a:fillRect b="-1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601430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500"/>
                                        <p:tgtEl>
                                          <p:spTgt spid="18"/>
                                        </p:tgtEl>
                                      </p:cBhvr>
                                    </p:animEffect>
                                  </p:childTnLst>
                                </p:cTn>
                              </p:par>
                            </p:childTnLst>
                          </p:cTn>
                        </p:par>
                        <p:par>
                          <p:cTn id="41" fill="hold">
                            <p:stCondLst>
                              <p:cond delay="4000"/>
                            </p:stCondLst>
                            <p:childTnLst>
                              <p:par>
                                <p:cTn id="42" presetID="10" presetClass="entr" presetSubtype="0" fill="hold" grpId="0"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4500"/>
                            </p:stCondLst>
                            <p:childTnLst>
                              <p:par>
                                <p:cTn id="46" presetID="22" presetClass="entr" presetSubtype="8" fill="hold"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left)">
                                      <p:cBhvr>
                                        <p:cTn id="48" dur="500"/>
                                        <p:tgtEl>
                                          <p:spTgt spid="11"/>
                                        </p:tgtEl>
                                      </p:cBhvr>
                                    </p:animEffect>
                                  </p:childTnLst>
                                </p:cTn>
                              </p:par>
                            </p:childTnLst>
                          </p:cTn>
                        </p:par>
                        <p:par>
                          <p:cTn id="49" fill="hold">
                            <p:stCondLst>
                              <p:cond delay="5000"/>
                            </p:stCondLst>
                            <p:childTnLst>
                              <p:par>
                                <p:cTn id="50" presetID="10" presetClass="entr" presetSubtype="0"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 end="1"/>
                                            </p:txEl>
                                          </p:spTgt>
                                        </p:tgtEl>
                                        <p:attrNameLst>
                                          <p:attrName>style.visibility</p:attrName>
                                        </p:attrNameLst>
                                      </p:cBhvr>
                                      <p:to>
                                        <p:strVal val="visible"/>
                                      </p:to>
                                    </p:set>
                                    <p:animEffect transition="in" filter="fade">
                                      <p:cBhvr>
                                        <p:cTn id="5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7" grpId="0"/>
      <p:bldP spid="8" grpId="0"/>
      <p:bldP spid="9" grpId="0"/>
      <p:bldP spid="20" grpId="0" animBg="1"/>
      <p:bldP spid="16" grpId="0"/>
      <p:bldP spid="18" grpId="0" animBg="1"/>
      <p:bldP spid="17" grpId="0"/>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sz="quarter" idx="10"/>
              </p:nvPr>
            </p:nvSpPr>
            <p:spPr>
              <a:xfrm>
                <a:off x="696000" y="882000"/>
                <a:ext cx="10800000" cy="5220000"/>
              </a:xfrm>
            </p:spPr>
            <p:txBody>
              <a:bodyPr>
                <a:normAutofit/>
              </a:bodyPr>
              <a:lstStyle/>
              <a:p>
                <a:r>
                  <a:rPr lang="zh-CN" altLang="en-US" dirty="0" smtClean="0">
                    <a:solidFill>
                      <a:srgbClr val="0000FF"/>
                    </a:solidFill>
                  </a:rPr>
                  <a:t>例 </a:t>
                </a:r>
                <a:r>
                  <a:rPr lang="zh-CN" altLang="en-US" dirty="0"/>
                  <a:t>求函数</a:t>
                </a:r>
                <a:r>
                  <a:rPr lang="zh-CN" altLang="en-US" dirty="0" smtClean="0"/>
                  <a:t>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𝜋</m:t>
                        </m:r>
                        <m:r>
                          <a:rPr lang="en-US" altLang="zh-CN" i="1">
                            <a:latin typeface="Cambria Math" panose="02040503050406030204" pitchFamily="18" charset="0"/>
                          </a:rPr>
                          <m:t>+4</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arcsin</m:t>
                            </m:r>
                          </m:fName>
                          <m:e>
                            <m:r>
                              <a:rPr lang="en-US" altLang="zh-CN" i="1">
                                <a:latin typeface="Cambria Math" panose="02040503050406030204" pitchFamily="18" charset="0"/>
                              </a:rPr>
                              <m:t>𝑥</m:t>
                            </m:r>
                          </m:e>
                        </m:func>
                      </m:e>
                    </m:rad>
                  </m:oMath>
                </a14:m>
                <a:r>
                  <a:rPr lang="zh-CN" altLang="en-US" dirty="0" smtClean="0"/>
                  <a:t> 的</a:t>
                </a:r>
                <a:r>
                  <a:rPr lang="zh-CN" altLang="en-US" dirty="0"/>
                  <a:t>反函数</a:t>
                </a:r>
                <a:r>
                  <a:rPr lang="en-US" altLang="zh-CN" dirty="0" smtClean="0"/>
                  <a:t>.</a:t>
                </a:r>
              </a:p>
              <a:p>
                <a:r>
                  <a:rPr lang="zh-CN" altLang="en-US" dirty="0" smtClean="0">
                    <a:solidFill>
                      <a:srgbClr val="0000FF"/>
                    </a:solidFill>
                  </a:rPr>
                  <a:t>注意 </a:t>
                </a:r>
                <a:r>
                  <a:rPr lang="zh-CN" altLang="en-US" dirty="0" smtClean="0"/>
                  <a:t>求反函数的时候</a:t>
                </a:r>
                <a:r>
                  <a:rPr lang="en-US" altLang="zh-CN" dirty="0" smtClean="0"/>
                  <a:t>, </a:t>
                </a:r>
                <a:r>
                  <a:rPr lang="zh-CN" altLang="en-US" dirty="0" smtClean="0"/>
                  <a:t>不要忘了反函数的定义域为原函数的值域</a:t>
                </a:r>
                <a:r>
                  <a:rPr lang="en-US" altLang="zh-CN" dirty="0" smtClean="0"/>
                  <a:t>.</a:t>
                </a:r>
              </a:p>
              <a:p>
                <a:pPr marL="0" indent="0">
                  <a:buNone/>
                </a:pPr>
                <a14:m>
                  <m:oMathPara xmlns:m="http://schemas.openxmlformats.org/officeDocument/2006/math">
                    <m:oMathParaPr>
                      <m:jc m:val="left"/>
                    </m:oMathParaPr>
                    <m:oMath xmlns:m="http://schemas.openxmlformats.org/officeDocument/2006/math">
                      <m:r>
                        <m:rPr>
                          <m:nor/>
                        </m:rPr>
                        <a:rPr lang="en-US" altLang="zh-CN" dirty="0">
                          <a:solidFill>
                            <a:srgbClr val="0000FF"/>
                          </a:solidFill>
                        </a:rPr>
                        <m:t>• </m:t>
                      </m:r>
                      <m:r>
                        <m:rPr>
                          <m:nor/>
                        </m:rPr>
                        <a:rPr lang="zh-CN" altLang="en-US" dirty="0">
                          <a:solidFill>
                            <a:srgbClr val="0000FF"/>
                          </a:solidFill>
                        </a:rPr>
                        <m:t>解</m:t>
                      </m:r>
                      <m:r>
                        <a:rPr lang="en-US" altLang="zh-CN" b="0" i="1" dirty="0" smtClean="0">
                          <a:solidFill>
                            <a:srgbClr val="0000FF"/>
                          </a:solidFill>
                          <a:latin typeface="Cambria Math" panose="02040503050406030204" pitchFamily="18" charset="0"/>
                        </a:rPr>
                        <m:t> </m:t>
                      </m:r>
                      <m:r>
                        <a:rPr lang="en-US" altLang="zh-CN" i="1">
                          <a:latin typeface="Cambria Math" panose="02040503050406030204" pitchFamily="18" charset="0"/>
                        </a:rPr>
                        <m:t>𝜋</m:t>
                      </m:r>
                      <m:r>
                        <a:rPr lang="en-US" altLang="zh-CN" i="1">
                          <a:latin typeface="Cambria Math" panose="02040503050406030204" pitchFamily="18" charset="0"/>
                        </a:rPr>
                        <m:t>+4</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arcsin</m:t>
                          </m:r>
                        </m:fName>
                        <m:e>
                          <m:r>
                            <a:rPr lang="en-US" altLang="zh-CN" i="1">
                              <a:latin typeface="Cambria Math" panose="02040503050406030204" pitchFamily="18" charset="0"/>
                            </a:rPr>
                            <m:t>𝑥</m:t>
                          </m:r>
                        </m:e>
                      </m:func>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2</m:t>
                          </m:r>
                        </m:sup>
                      </m:sSup>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arcsin</m:t>
                          </m:r>
                        </m:fName>
                        <m:e>
                          <m:r>
                            <a:rPr lang="en-US" altLang="zh-CN" i="1">
                              <a:latin typeface="Cambria Math" panose="02040503050406030204" pitchFamily="18" charset="0"/>
                            </a:rPr>
                            <m:t>𝑥</m:t>
                          </m:r>
                        </m:e>
                      </m:func>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2</m:t>
                              </m:r>
                            </m:sup>
                          </m:sSup>
                          <m:r>
                            <a:rPr lang="en-US" altLang="zh-CN" i="1">
                              <a:latin typeface="Cambria Math" panose="02040503050406030204" pitchFamily="18" charset="0"/>
                            </a:rPr>
                            <m:t>−</m:t>
                          </m:r>
                          <m:r>
                            <a:rPr lang="en-US" altLang="zh-CN" i="1">
                              <a:latin typeface="Cambria Math" panose="02040503050406030204" pitchFamily="18" charset="0"/>
                            </a:rPr>
                            <m:t>𝜋</m:t>
                          </m:r>
                        </m:num>
                        <m:den>
                          <m:r>
                            <a:rPr lang="en-US" altLang="zh-CN" i="1">
                              <a:latin typeface="Cambria Math" panose="02040503050406030204" pitchFamily="18" charset="0"/>
                            </a:rPr>
                            <m:t>4</m:t>
                          </m:r>
                        </m:den>
                      </m:f>
                      <m:r>
                        <a:rPr lang="en-US" altLang="zh-CN" i="1">
                          <a:latin typeface="Cambria Math" panose="02040503050406030204" pitchFamily="18" charset="0"/>
                        </a:rPr>
                        <m:t>, </m:t>
                      </m:r>
                      <m:r>
                        <a:rPr lang="en-US" altLang="zh-CN" i="1">
                          <a:latin typeface="Cambria Math" panose="02040503050406030204" pitchFamily="18" charset="0"/>
                        </a:rPr>
                        <m:t>𝑥</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2</m:t>
                                  </m:r>
                                </m:sup>
                              </m:sSup>
                              <m:r>
                                <a:rPr lang="en-US" altLang="zh-CN" i="1">
                                  <a:latin typeface="Cambria Math" panose="02040503050406030204" pitchFamily="18" charset="0"/>
                                </a:rPr>
                                <m:t>−</m:t>
                              </m:r>
                              <m:r>
                                <a:rPr lang="en-US" altLang="zh-CN" i="1">
                                  <a:latin typeface="Cambria Math" panose="02040503050406030204" pitchFamily="18" charset="0"/>
                                </a:rPr>
                                <m:t>𝜋</m:t>
                              </m:r>
                            </m:num>
                            <m:den>
                              <m:r>
                                <a:rPr lang="en-US" altLang="zh-CN" i="1">
                                  <a:latin typeface="Cambria Math" panose="02040503050406030204" pitchFamily="18" charset="0"/>
                                </a:rPr>
                                <m:t>4</m:t>
                              </m:r>
                            </m:den>
                          </m:f>
                        </m:e>
                      </m:func>
                      <m:r>
                        <a:rPr lang="en-US" altLang="zh-CN" b="0" i="0" smtClean="0">
                          <a:latin typeface="Cambria Math" panose="02040503050406030204" pitchFamily="18" charset="0"/>
                        </a:rPr>
                        <m:t>.</m:t>
                      </m:r>
                    </m:oMath>
                  </m:oMathPara>
                </a14:m>
                <a:endParaRPr lang="en-US" altLang="zh-CN" dirty="0" smtClean="0"/>
              </a:p>
              <a:p>
                <a:r>
                  <a:rPr lang="zh-CN" altLang="en-US" dirty="0"/>
                  <a:t>由题设知 </a:t>
                </a:r>
                <a14:m>
                  <m:oMath xmlns:m="http://schemas.openxmlformats.org/officeDocument/2006/math">
                    <m:r>
                      <a:rPr lang="en-US" altLang="zh-CN" i="1">
                        <a:latin typeface="Cambria Math" panose="02040503050406030204" pitchFamily="18" charset="0"/>
                      </a:rPr>
                      <m:t>𝜋</m:t>
                    </m:r>
                    <m:r>
                      <a:rPr lang="en-US" altLang="zh-CN" i="1">
                        <a:latin typeface="Cambria Math" panose="02040503050406030204" pitchFamily="18" charset="0"/>
                      </a:rPr>
                      <m:t>+4</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arcsin</m:t>
                        </m:r>
                      </m:fName>
                      <m:e>
                        <m:r>
                          <a:rPr lang="en-US" altLang="zh-CN" i="1">
                            <a:latin typeface="Cambria Math" panose="02040503050406030204" pitchFamily="18" charset="0"/>
                          </a:rPr>
                          <m:t>𝑥</m:t>
                        </m:r>
                      </m:e>
                    </m:func>
                    <m:r>
                      <a:rPr lang="en-US" altLang="zh-CN" i="1" smtClean="0">
                        <a:latin typeface="Cambria Math" panose="02040503050406030204" pitchFamily="18" charset="0"/>
                      </a:rPr>
                      <m:t>⩾</m:t>
                    </m:r>
                    <m:r>
                      <a:rPr lang="en-US" altLang="zh-CN" i="1">
                        <a:latin typeface="Cambria Math" panose="02040503050406030204" pitchFamily="18" charset="0"/>
                      </a:rPr>
                      <m:t>0,</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arcsin</m:t>
                        </m:r>
                      </m:fName>
                      <m:e>
                        <m:r>
                          <a:rPr lang="en-US" altLang="zh-CN" i="1">
                            <a:latin typeface="Cambria Math" panose="02040503050406030204" pitchFamily="18" charset="0"/>
                          </a:rPr>
                          <m:t>𝑥</m:t>
                        </m:r>
                      </m:e>
                    </m:func>
                    <m:r>
                      <a:rPr lang="en-US" altLang="zh-CN" i="1" smtClean="0">
                        <a:latin typeface="Cambria Math" panose="02040503050406030204" pitchFamily="18" charset="0"/>
                      </a:rPr>
                      <m:t>⩾</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𝜋</m:t>
                        </m:r>
                      </m:num>
                      <m:den>
                        <m:r>
                          <a:rPr lang="en-US" altLang="zh-CN" i="1">
                            <a:latin typeface="Cambria Math" panose="02040503050406030204" pitchFamily="18" charset="0"/>
                          </a:rPr>
                          <m:t>4</m:t>
                        </m:r>
                      </m:den>
                    </m:f>
                  </m:oMath>
                </a14:m>
                <a:r>
                  <a:rPr lang="en-US" altLang="zh-CN" dirty="0"/>
                  <a:t>. </a:t>
                </a:r>
                <a:r>
                  <a:rPr lang="zh-CN" altLang="en-US" dirty="0"/>
                  <a:t>因此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m:t>
                        </m:r>
                        <m:f>
                          <m:fPr>
                            <m:ctrlPr>
                              <a:rPr lang="en-US" altLang="zh-CN" i="1">
                                <a:latin typeface="Cambria Math" panose="02040503050406030204" pitchFamily="18" charset="0"/>
                              </a:rPr>
                            </m:ctrlPr>
                          </m:fPr>
                          <m:num>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2</m:t>
                                </m:r>
                              </m:e>
                            </m:rad>
                          </m:num>
                          <m:den>
                            <m:r>
                              <a:rPr lang="en-US" altLang="zh-CN" i="1">
                                <a:latin typeface="Cambria Math" panose="02040503050406030204" pitchFamily="18" charset="0"/>
                              </a:rPr>
                              <m:t>2</m:t>
                            </m:r>
                          </m:den>
                        </m:f>
                        <m:r>
                          <a:rPr lang="en-US" altLang="zh-CN" i="1">
                            <a:latin typeface="Cambria Math" panose="02040503050406030204" pitchFamily="18" charset="0"/>
                          </a:rPr>
                          <m:t>,1</m:t>
                        </m:r>
                      </m:e>
                    </m:d>
                  </m:oMath>
                </a14:m>
                <a:r>
                  <a:rPr lang="en-US" altLang="zh-CN" i="1" dirty="0" smtClean="0">
                    <a:latin typeface="Cambria Math" panose="02040503050406030204" pitchFamily="18" charset="0"/>
                  </a:rPr>
                  <a:t>.</a:t>
                </a:r>
              </a:p>
              <a:p>
                <a:r>
                  <a:rPr lang="zh-CN" altLang="en-US" dirty="0" smtClean="0">
                    <a:latin typeface="Cambria Math" panose="02040503050406030204" pitchFamily="18" charset="0"/>
                  </a:rPr>
                  <a:t>于是 </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arcsin</m:t>
                        </m:r>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4</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2</m:t>
                            </m:r>
                          </m:den>
                        </m:f>
                      </m:e>
                    </m:d>
                    <m:r>
                      <a:rPr lang="en-US" altLang="zh-CN" b="0" i="1" smtClean="0">
                        <a:latin typeface="Cambria Math" panose="02040503050406030204" pitchFamily="18" charset="0"/>
                      </a:rPr>
                      <m:t>,</m:t>
                    </m:r>
                    <m:r>
                      <a:rPr lang="en-US" altLang="zh-CN" i="1">
                        <a:latin typeface="Cambria Math" panose="02040503050406030204" pitchFamily="18" charset="0"/>
                      </a:rPr>
                      <m:t>𝜋</m:t>
                    </m:r>
                    <m:r>
                      <a:rPr lang="en-US" altLang="zh-CN" i="1">
                        <a:latin typeface="Cambria Math" panose="02040503050406030204" pitchFamily="18" charset="0"/>
                      </a:rPr>
                      <m:t>+4</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arcsin</m:t>
                        </m:r>
                      </m:fName>
                      <m:e>
                        <m:r>
                          <a:rPr lang="en-US" altLang="zh-CN" i="1">
                            <a:latin typeface="Cambria Math" panose="02040503050406030204" pitchFamily="18" charset="0"/>
                          </a:rPr>
                          <m:t>𝑥</m:t>
                        </m:r>
                      </m:e>
                    </m:func>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0,3</m:t>
                        </m:r>
                        <m:r>
                          <a:rPr lang="en-US" altLang="zh-CN" b="0" i="1" smtClean="0">
                            <a:latin typeface="Cambria Math" panose="02040503050406030204" pitchFamily="18" charset="0"/>
                          </a:rPr>
                          <m:t>𝜋</m:t>
                        </m:r>
                      </m:e>
                    </m:d>
                    <m:r>
                      <a:rPr lang="en-US" altLang="zh-CN" b="0" i="1" smtClean="0">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0,</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3</m:t>
                            </m:r>
                            <m:r>
                              <a:rPr lang="en-US" altLang="zh-CN" i="1">
                                <a:latin typeface="Cambria Math" panose="02040503050406030204" pitchFamily="18" charset="0"/>
                              </a:rPr>
                              <m:t>𝜋</m:t>
                            </m:r>
                          </m:e>
                        </m:rad>
                      </m:e>
                    </m:d>
                  </m:oMath>
                </a14:m>
                <a:r>
                  <a:rPr lang="en-US" altLang="zh-CN" dirty="0" smtClean="0"/>
                  <a:t>.</a:t>
                </a:r>
              </a:p>
              <a:p>
                <a:r>
                  <a:rPr lang="zh-CN" altLang="en-US" dirty="0" smtClean="0"/>
                  <a:t>因此</a:t>
                </a:r>
                <a:r>
                  <a:rPr lang="zh-CN" altLang="en-US" dirty="0"/>
                  <a:t>题设函数的反函数为</a:t>
                </a:r>
                <a:r>
                  <a:rPr lang="zh-CN" altLang="en-US" dirty="0" smtClean="0"/>
                  <a:t>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r>
                              <a:rPr lang="en-US" altLang="zh-CN" i="1">
                                <a:latin typeface="Cambria Math" panose="02040503050406030204" pitchFamily="18" charset="0"/>
                              </a:rPr>
                              <m:t>−</m:t>
                            </m:r>
                            <m:r>
                              <a:rPr lang="en-US" altLang="zh-CN" i="1">
                                <a:latin typeface="Cambria Math" panose="02040503050406030204" pitchFamily="18" charset="0"/>
                              </a:rPr>
                              <m:t>𝜋</m:t>
                            </m:r>
                          </m:num>
                          <m:den>
                            <m:r>
                              <a:rPr lang="en-US" altLang="zh-CN" i="1">
                                <a:latin typeface="Cambria Math" panose="02040503050406030204" pitchFamily="18" charset="0"/>
                              </a:rPr>
                              <m:t>4</m:t>
                            </m:r>
                          </m:den>
                        </m:f>
                      </m:e>
                    </m:func>
                    <m:r>
                      <a:rPr lang="en-US" altLang="zh-CN" i="1">
                        <a:latin typeface="Cambria Math" panose="02040503050406030204" pitchFamily="18" charset="0"/>
                      </a:rPr>
                      <m:t>, </m:t>
                    </m:r>
                    <m:r>
                      <a:rPr lang="en-US" altLang="zh-CN" i="1">
                        <a:latin typeface="Cambria Math" panose="02040503050406030204" pitchFamily="18" charset="0"/>
                      </a:rPr>
                      <m:t>𝑥</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0,</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3</m:t>
                            </m:r>
                            <m:r>
                              <a:rPr lang="en-US" altLang="zh-CN" i="1">
                                <a:latin typeface="Cambria Math" panose="02040503050406030204" pitchFamily="18" charset="0"/>
                              </a:rPr>
                              <m:t>𝜋</m:t>
                            </m:r>
                          </m:e>
                        </m:rad>
                      </m:e>
                    </m:d>
                  </m:oMath>
                </a14:m>
                <a:r>
                  <a:rPr lang="en-US" altLang="zh-CN" dirty="0"/>
                  <a:t>.</a:t>
                </a:r>
                <a:endParaRPr lang="en-US" altLang="zh-CN" dirty="0" smtClean="0">
                  <a:solidFill>
                    <a:schemeClr val="tx1"/>
                  </a:solidFill>
                </a:endParaRPr>
              </a:p>
            </p:txBody>
          </p:sp>
        </mc:Choice>
        <mc:Fallback xmlns="">
          <p:sp>
            <p:nvSpPr>
              <p:cNvPr id="2" name="文本占位符 1"/>
              <p:cNvSpPr>
                <a:spLocks noGrp="1" noRot="1" noChangeAspect="1" noMove="1" noResize="1" noEditPoints="1" noAdjustHandles="1" noChangeArrowheads="1" noChangeShapeType="1" noTextEdit="1"/>
              </p:cNvSpPr>
              <p:nvPr>
                <p:ph type="body" sz="quarter" idx="10"/>
              </p:nvPr>
            </p:nvSpPr>
            <p:spPr>
              <a:xfrm>
                <a:off x="696000" y="882000"/>
                <a:ext cx="10800000" cy="5220000"/>
              </a:xfrm>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836513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sz="quarter" idx="10"/>
              </p:nvPr>
            </p:nvSpPr>
            <p:spPr>
              <a:xfrm>
                <a:off x="696000" y="882000"/>
                <a:ext cx="10800000" cy="5220000"/>
              </a:xfrm>
            </p:spPr>
            <p:txBody>
              <a:bodyPr>
                <a:normAutofit/>
              </a:bodyPr>
              <a:lstStyle/>
              <a:p>
                <a:pPr>
                  <a:lnSpc>
                    <a:spcPct val="100000"/>
                  </a:lnSpc>
                </a:pPr>
                <a:r>
                  <a:rPr lang="zh-CN" altLang="en-US" dirty="0" smtClean="0">
                    <a:solidFill>
                      <a:srgbClr val="0000FF"/>
                    </a:solidFill>
                  </a:rPr>
                  <a:t>例 </a:t>
                </a:r>
                <a:r>
                  <a:rPr lang="zh-CN" altLang="en-US" dirty="0"/>
                  <a:t>求函数</a:t>
                </a:r>
                <a:r>
                  <a:rPr lang="zh-CN" altLang="en-US" dirty="0" smtClean="0"/>
                  <a:t> </a:t>
                </a:r>
                <a14:m>
                  <m:oMath xmlns:m="http://schemas.openxmlformats.org/officeDocument/2006/math">
                    <m:r>
                      <a:rPr lang="en-US" altLang="zh-CN" b="0" i="1" smtClean="0">
                        <a:latin typeface="Cambria Math" panose="02040503050406030204" pitchFamily="18" charset="0"/>
                      </a:rPr>
                      <m:t>𝑦</m:t>
                    </m:r>
                    <m:r>
                      <a:rPr lang="en-US" altLang="zh-CN" i="1">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plcHide m:val="on"/>
                            <m:mcs>
                              <m:mc>
                                <m:mcPr>
                                  <m:count m:val="2"/>
                                  <m:mcJc m:val="center"/>
                                </m:mcPr>
                              </m:mc>
                            </m:mcs>
                            <m:ctrlPr>
                              <a:rPr lang="en-US" altLang="zh-CN" b="0" i="1" dirty="0" smtClean="0">
                                <a:latin typeface="Cambria Math" panose="02040503050406030204" pitchFamily="18" charset="0"/>
                              </a:rPr>
                            </m:ctrlPr>
                          </m:mPr>
                          <m:m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e>
                              <m:r>
                                <a:rPr lang="en-US" altLang="zh-CN" b="0" i="1" smtClean="0">
                                  <a:latin typeface="Cambria Math" panose="02040503050406030204" pitchFamily="18" charset="0"/>
                                </a:rPr>
                                <m:t>𝑥</m:t>
                              </m:r>
                              <m:r>
                                <a:rPr lang="en-US" altLang="zh-CN" b="0" i="1" smtClean="0">
                                  <a:latin typeface="Cambria Math" panose="02040503050406030204" pitchFamily="18" charset="0"/>
                                </a:rPr>
                                <m:t>&lt;1,</m:t>
                              </m:r>
                            </m:e>
                          </m:mr>
                          <m:m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e>
                            <m:e>
                              <m:r>
                                <a:rPr lang="en-US" altLang="zh-CN" b="0" i="1" smtClean="0">
                                  <a:latin typeface="Cambria Math" panose="02040503050406030204" pitchFamily="18" charset="0"/>
                                </a:rPr>
                                <m:t>1⩽</m:t>
                              </m:r>
                              <m:r>
                                <a:rPr lang="en-US" altLang="zh-CN" b="0" i="1" smtClean="0">
                                  <a:latin typeface="Cambria Math" panose="02040503050406030204" pitchFamily="18" charset="0"/>
                                </a:rPr>
                                <m:t>𝑥</m:t>
                              </m:r>
                              <m:r>
                                <a:rPr lang="en-US" altLang="zh-CN" b="0" i="1" smtClean="0">
                                  <a:latin typeface="Cambria Math" panose="02040503050406030204" pitchFamily="18" charset="0"/>
                                </a:rPr>
                                <m:t>⩽4,</m:t>
                              </m:r>
                            </m:e>
                          </m:mr>
                          <m:m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𝑥</m:t>
                                  </m:r>
                                </m:sup>
                              </m:sSup>
                              <m:r>
                                <a:rPr lang="en-US" altLang="zh-CN" b="0" i="1" smtClean="0">
                                  <a:latin typeface="Cambria Math" panose="02040503050406030204" pitchFamily="18" charset="0"/>
                                </a:rPr>
                                <m:t>,</m:t>
                              </m:r>
                            </m:e>
                            <m:e>
                              <m:r>
                                <a:rPr lang="en-US" altLang="zh-CN" b="0" i="1" smtClean="0">
                                  <a:latin typeface="Cambria Math" panose="02040503050406030204" pitchFamily="18" charset="0"/>
                                </a:rPr>
                                <m:t>𝑥</m:t>
                              </m:r>
                              <m:r>
                                <a:rPr lang="en-US" altLang="zh-CN" b="0" i="1" smtClean="0">
                                  <a:latin typeface="Cambria Math" panose="02040503050406030204" pitchFamily="18" charset="0"/>
                                </a:rPr>
                                <m:t>&gt;4</m:t>
                              </m:r>
                            </m:e>
                          </m:mr>
                        </m:m>
                      </m:e>
                    </m:d>
                  </m:oMath>
                </a14:m>
                <a:r>
                  <a:rPr lang="zh-CN" altLang="en-US" dirty="0" smtClean="0"/>
                  <a:t> 的</a:t>
                </a:r>
                <a:r>
                  <a:rPr lang="zh-CN" altLang="en-US" dirty="0"/>
                  <a:t>反函数</a:t>
                </a:r>
                <a:r>
                  <a:rPr lang="en-US" altLang="zh-CN" dirty="0" smtClean="0"/>
                  <a:t>.</a:t>
                </a:r>
              </a:p>
              <a:p>
                <a:pPr>
                  <a:lnSpc>
                    <a:spcPct val="100000"/>
                  </a:lnSpc>
                </a:pPr>
                <a:r>
                  <a:rPr lang="zh-CN" altLang="en-US" dirty="0" smtClean="0">
                    <a:solidFill>
                      <a:srgbClr val="0000FF"/>
                    </a:solidFill>
                  </a:rPr>
                  <a:t>注意 </a:t>
                </a:r>
                <a:r>
                  <a:rPr lang="zh-CN" altLang="en-US" dirty="0" smtClean="0"/>
                  <a:t>求分段函数反函数时</a:t>
                </a:r>
                <a:r>
                  <a:rPr lang="en-US" altLang="zh-CN" dirty="0" smtClean="0"/>
                  <a:t>, </a:t>
                </a:r>
                <a:r>
                  <a:rPr lang="zh-CN" altLang="en-US" dirty="0" smtClean="0"/>
                  <a:t>需要首先确定每一分段对应的函数的值域</a:t>
                </a:r>
                <a:r>
                  <a:rPr lang="en-US" altLang="zh-CN" dirty="0" smtClean="0"/>
                  <a:t>.</a:t>
                </a:r>
                <a:endParaRPr lang="en-US" altLang="zh-CN" dirty="0"/>
              </a:p>
              <a:p>
                <a:pPr>
                  <a:lnSpc>
                    <a:spcPct val="100000"/>
                  </a:lnSpc>
                </a:pPr>
                <a:r>
                  <a:rPr lang="zh-CN" altLang="en-US" dirty="0">
                    <a:solidFill>
                      <a:srgbClr val="0000FF"/>
                    </a:solidFill>
                  </a:rPr>
                  <a:t>解</a:t>
                </a:r>
                <a:r>
                  <a:rPr lang="zh-CN" altLang="en-US" dirty="0"/>
                  <a:t> </a:t>
                </a:r>
                <a:r>
                  <a:rPr lang="zh-CN" altLang="en-US" dirty="0" smtClean="0">
                    <a:solidFill>
                      <a:schemeClr val="tx1"/>
                    </a:solidFill>
                  </a:rPr>
                  <a:t>当 </a:t>
                </a:r>
                <a14:m>
                  <m:oMath xmlns:m="http://schemas.openxmlformats.org/officeDocument/2006/math">
                    <m:r>
                      <a:rPr lang="en-US" altLang="zh-CN" b="0" i="1" smtClean="0">
                        <a:solidFill>
                          <a:schemeClr val="tx1"/>
                        </a:solidFill>
                        <a:latin typeface="Cambria Math" panose="02040503050406030204" pitchFamily="18" charset="0"/>
                      </a:rPr>
                      <m:t>𝑥</m:t>
                    </m:r>
                    <m:r>
                      <a:rPr lang="en-US" altLang="zh-CN" b="0" i="1" smtClean="0">
                        <a:solidFill>
                          <a:schemeClr val="tx1"/>
                        </a:solidFill>
                        <a:latin typeface="Cambria Math" panose="02040503050406030204" pitchFamily="18" charset="0"/>
                      </a:rPr>
                      <m:t>&lt;1</m:t>
                    </m:r>
                  </m:oMath>
                </a14:m>
                <a:r>
                  <a:rPr lang="zh-CN" altLang="en-US" dirty="0" smtClean="0">
                    <a:solidFill>
                      <a:schemeClr val="tx1"/>
                    </a:solidFill>
                  </a:rPr>
                  <a:t> 时</a:t>
                </a:r>
                <a:r>
                  <a:rPr lang="en-US" altLang="zh-CN" dirty="0" smtClean="0">
                    <a:solidFill>
                      <a:schemeClr val="tx1"/>
                    </a:solidFill>
                  </a:rPr>
                  <a:t>, </a:t>
                </a:r>
                <a14:m>
                  <m:oMath xmlns:m="http://schemas.openxmlformats.org/officeDocument/2006/math">
                    <m:r>
                      <a:rPr lang="en-US" altLang="zh-CN" b="0" i="1" smtClean="0">
                        <a:solidFill>
                          <a:schemeClr val="tx1"/>
                        </a:solidFill>
                        <a:latin typeface="Cambria Math" panose="02040503050406030204" pitchFamily="18" charset="0"/>
                      </a:rPr>
                      <m:t>𝑦</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𝑥</m:t>
                    </m:r>
                    <m:r>
                      <a:rPr lang="en-US" altLang="zh-CN" b="0" i="1" smtClean="0">
                        <a:solidFill>
                          <a:schemeClr val="tx1"/>
                        </a:solidFill>
                        <a:latin typeface="Cambria Math" panose="02040503050406030204" pitchFamily="18" charset="0"/>
                      </a:rPr>
                      <m:t>∈</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−∞,1</m:t>
                        </m:r>
                      </m:e>
                    </m:d>
                    <m:r>
                      <a:rPr lang="en-US" altLang="zh-CN" b="0" i="1" smtClean="0">
                        <a:solidFill>
                          <a:schemeClr val="tx1"/>
                        </a:solidFill>
                        <a:latin typeface="Cambria Math" panose="02040503050406030204" pitchFamily="18" charset="0"/>
                      </a:rPr>
                      <m:t>, </m:t>
                    </m:r>
                    <m:r>
                      <a:rPr lang="en-US" altLang="zh-CN" b="0" i="1" smtClean="0">
                        <a:solidFill>
                          <a:schemeClr val="tx1"/>
                        </a:solidFill>
                        <a:latin typeface="Cambria Math" panose="02040503050406030204" pitchFamily="18" charset="0"/>
                      </a:rPr>
                      <m:t>𝑥</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𝑦</m:t>
                    </m:r>
                  </m:oMath>
                </a14:m>
                <a:r>
                  <a:rPr lang="en-US" altLang="zh-CN" dirty="0" smtClean="0">
                    <a:solidFill>
                      <a:schemeClr val="tx1"/>
                    </a:solidFill>
                  </a:rPr>
                  <a:t>;</a:t>
                </a:r>
                <a:endParaRPr lang="en-US" altLang="zh-CN" dirty="0">
                  <a:solidFill>
                    <a:srgbClr val="0000FF"/>
                  </a:solidFill>
                </a:endParaRPr>
              </a:p>
              <a:p>
                <a:pPr>
                  <a:lnSpc>
                    <a:spcPct val="100000"/>
                  </a:lnSpc>
                </a:pPr>
                <a:r>
                  <a:rPr lang="zh-CN" altLang="en-US" dirty="0"/>
                  <a:t>当</a:t>
                </a:r>
                <a:r>
                  <a:rPr lang="zh-CN" altLang="en-US" dirty="0" smtClean="0"/>
                  <a:t> </a:t>
                </a:r>
                <a14:m>
                  <m:oMath xmlns:m="http://schemas.openxmlformats.org/officeDocument/2006/math">
                    <m:r>
                      <a:rPr lang="en-US" altLang="zh-CN" b="0" i="1" smtClean="0">
                        <a:latin typeface="Cambria Math" panose="02040503050406030204" pitchFamily="18" charset="0"/>
                      </a:rPr>
                      <m:t>1</m:t>
                    </m:r>
                    <m:r>
                      <a:rPr lang="en-US" altLang="zh-CN" i="1" smtClean="0">
                        <a:latin typeface="Cambria Math" panose="02040503050406030204" pitchFamily="18" charset="0"/>
                      </a:rPr>
                      <m:t>⩽</m:t>
                    </m:r>
                    <m:r>
                      <a:rPr lang="en-US" altLang="zh-CN" i="1">
                        <a:latin typeface="Cambria Math" panose="02040503050406030204" pitchFamily="18" charset="0"/>
                      </a:rPr>
                      <m:t>𝑥</m:t>
                    </m:r>
                    <m:r>
                      <a:rPr lang="en-US" altLang="zh-CN" b="0" i="1" smtClean="0">
                        <a:latin typeface="Cambria Math" panose="02040503050406030204" pitchFamily="18" charset="0"/>
                      </a:rPr>
                      <m:t>⩽4</m:t>
                    </m:r>
                  </m:oMath>
                </a14:m>
                <a:r>
                  <a:rPr lang="zh-CN" altLang="en-US" dirty="0" smtClean="0"/>
                  <a:t> </a:t>
                </a:r>
                <a:r>
                  <a:rPr lang="zh-CN" altLang="en-US" dirty="0"/>
                  <a:t>时</a:t>
                </a:r>
                <a:r>
                  <a:rPr lang="en-US" altLang="zh-CN" dirty="0"/>
                  <a:t>,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i="1">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1,16</m:t>
                        </m:r>
                      </m:e>
                    </m:d>
                    <m:r>
                      <a:rPr lang="en-US" altLang="zh-CN" i="1">
                        <a:latin typeface="Cambria Math" panose="02040503050406030204" pitchFamily="18" charset="0"/>
                      </a:rPr>
                      <m:t>, </m:t>
                    </m:r>
                    <m:r>
                      <a:rPr lang="en-US" altLang="zh-CN" i="1">
                        <a:latin typeface="Cambria Math" panose="02040503050406030204" pitchFamily="18" charset="0"/>
                      </a:rPr>
                      <m:t>𝑥</m:t>
                    </m:r>
                    <m:r>
                      <a:rPr lang="en-US" altLang="zh-CN" i="1">
                        <a:latin typeface="Cambria Math" panose="02040503050406030204" pitchFamily="18" charset="0"/>
                      </a:rPr>
                      <m:t>=</m:t>
                    </m:r>
                    <m:rad>
                      <m:radPr>
                        <m:degHide m:val="on"/>
                        <m:ctrlPr>
                          <a:rPr lang="en-US" altLang="zh-CN" b="0" i="1" smtClean="0">
                            <a:latin typeface="Cambria Math" panose="02040503050406030204" pitchFamily="18" charset="0"/>
                          </a:rPr>
                        </m:ctrlPr>
                      </m:radPr>
                      <m:deg/>
                      <m:e>
                        <m:r>
                          <a:rPr lang="en-US" altLang="zh-CN" i="1">
                            <a:latin typeface="Cambria Math" panose="02040503050406030204" pitchFamily="18" charset="0"/>
                          </a:rPr>
                          <m:t>𝑦</m:t>
                        </m:r>
                      </m:e>
                    </m:rad>
                  </m:oMath>
                </a14:m>
                <a:r>
                  <a:rPr lang="en-US" altLang="zh-CN" dirty="0" smtClean="0"/>
                  <a:t>;</a:t>
                </a:r>
              </a:p>
              <a:p>
                <a:pPr>
                  <a:lnSpc>
                    <a:spcPct val="100000"/>
                  </a:lnSpc>
                </a:pPr>
                <a:r>
                  <a:rPr lang="zh-CN" altLang="en-US" dirty="0"/>
                  <a:t>当</a:t>
                </a:r>
                <a:r>
                  <a:rPr lang="zh-CN" altLang="en-US" dirty="0" smtClean="0"/>
                  <a:t> </a:t>
                </a:r>
                <a14:m>
                  <m:oMath xmlns:m="http://schemas.openxmlformats.org/officeDocument/2006/math">
                    <m:r>
                      <a:rPr lang="en-US" altLang="zh-CN" i="1">
                        <a:latin typeface="Cambria Math" panose="02040503050406030204" pitchFamily="18" charset="0"/>
                      </a:rPr>
                      <m:t>𝑥</m:t>
                    </m:r>
                    <m:r>
                      <a:rPr lang="en-US" altLang="zh-CN" b="0" i="1" smtClean="0">
                        <a:latin typeface="Cambria Math" panose="02040503050406030204" pitchFamily="18" charset="0"/>
                      </a:rPr>
                      <m:t>&gt;4</m:t>
                    </m:r>
                  </m:oMath>
                </a14:m>
                <a:r>
                  <a:rPr lang="zh-CN" altLang="en-US" dirty="0" smtClean="0"/>
                  <a:t> </a:t>
                </a:r>
                <a:r>
                  <a:rPr lang="zh-CN" altLang="en-US" dirty="0"/>
                  <a:t>时</a:t>
                </a:r>
                <a:r>
                  <a:rPr lang="en-US" altLang="zh-CN" dirty="0"/>
                  <a:t>,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𝑥</m:t>
                        </m:r>
                      </m:sup>
                    </m:sSup>
                    <m:r>
                      <a:rPr lang="en-US" altLang="zh-CN" i="1">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16,+∞</m:t>
                        </m:r>
                      </m:e>
                    </m:d>
                    <m:r>
                      <a:rPr lang="en-US" altLang="zh-CN" i="1">
                        <a:latin typeface="Cambria Math" panose="02040503050406030204" pitchFamily="18" charset="0"/>
                      </a:rPr>
                      <m:t>, </m:t>
                    </m:r>
                    <m:r>
                      <a:rPr lang="en-US" altLang="zh-CN" i="1">
                        <a:latin typeface="Cambria Math" panose="02040503050406030204" pitchFamily="18" charset="0"/>
                      </a:rPr>
                      <m:t>𝑥</m:t>
                    </m:r>
                    <m:r>
                      <a:rPr lang="en-US" altLang="zh-CN" i="1">
                        <a:latin typeface="Cambria Math" panose="02040503050406030204" pitchFamily="18" charset="0"/>
                      </a:rPr>
                      <m:t>=</m:t>
                    </m:r>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r>
                          <a:rPr lang="en-US" altLang="zh-CN" b="0" i="1" smtClean="0">
                            <a:latin typeface="Cambria Math" panose="02040503050406030204" pitchFamily="18" charset="0"/>
                          </a:rPr>
                          <m:t>𝑦</m:t>
                        </m:r>
                      </m:e>
                    </m:func>
                  </m:oMath>
                </a14:m>
                <a:r>
                  <a:rPr lang="en-US" altLang="zh-CN" dirty="0" smtClean="0">
                    <a:solidFill>
                      <a:schemeClr val="tx1"/>
                    </a:solidFill>
                  </a:rPr>
                  <a:t>.</a:t>
                </a:r>
              </a:p>
              <a:p>
                <a:pPr>
                  <a:lnSpc>
                    <a:spcPct val="100000"/>
                  </a:lnSpc>
                </a:pPr>
                <a:r>
                  <a:rPr lang="zh-CN" altLang="en-US" dirty="0" smtClean="0">
                    <a:solidFill>
                      <a:schemeClr val="tx1"/>
                    </a:solidFill>
                  </a:rPr>
                  <a:t>因此该函数存在反函数 </a:t>
                </a:r>
                <a14:m>
                  <m:oMath xmlns:m="http://schemas.openxmlformats.org/officeDocument/2006/math">
                    <m:r>
                      <a:rPr lang="en-US" altLang="zh-CN" i="1" smtClean="0">
                        <a:latin typeface="Cambria Math" panose="02040503050406030204" pitchFamily="18" charset="0"/>
                      </a:rPr>
                      <m:t>𝑦</m:t>
                    </m:r>
                    <m:r>
                      <a:rPr lang="en-US" altLang="zh-CN"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plcHide m:val="on"/>
                            <m:mcs>
                              <m:mc>
                                <m:mcPr>
                                  <m:count m:val="2"/>
                                  <m:mcJc m:val="center"/>
                                </m:mcPr>
                              </m:mc>
                            </m:mcs>
                            <m:ctrlPr>
                              <a:rPr lang="en-US" altLang="zh-CN" b="0" i="1" dirty="0" smtClean="0">
                                <a:latin typeface="Cambria Math" panose="02040503050406030204" pitchFamily="18" charset="0"/>
                              </a:rPr>
                            </m:ctrlPr>
                          </m:mPr>
                          <m:m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&lt;1,</m:t>
                              </m:r>
                            </m:e>
                          </m:mr>
                          <m:mr>
                            <m:e>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𝑥</m:t>
                                  </m:r>
                                </m:e>
                              </m:rad>
                              <m:r>
                                <a:rPr lang="en-US" altLang="zh-CN" b="0" i="1" smtClean="0">
                                  <a:latin typeface="Cambria Math" panose="02040503050406030204" pitchFamily="18" charset="0"/>
                                </a:rPr>
                                <m:t>,</m:t>
                              </m:r>
                            </m:e>
                            <m:e>
                              <m:r>
                                <a:rPr lang="en-US" altLang="zh-CN" i="1">
                                  <a:latin typeface="Cambria Math" panose="02040503050406030204" pitchFamily="18" charset="0"/>
                                </a:rPr>
                                <m:t>1</m:t>
                              </m:r>
                              <m:r>
                                <a:rPr lang="en-US" altLang="zh-CN" i="1" smtClean="0">
                                  <a:latin typeface="Cambria Math" panose="02040503050406030204" pitchFamily="18" charset="0"/>
                                </a:rPr>
                                <m:t>⩽</m:t>
                              </m:r>
                              <m:r>
                                <a:rPr lang="en-US" altLang="zh-CN" i="1">
                                  <a:latin typeface="Cambria Math" panose="02040503050406030204" pitchFamily="18" charset="0"/>
                                </a:rPr>
                                <m:t>𝑥</m:t>
                              </m:r>
                              <m:r>
                                <a:rPr lang="en-US" altLang="zh-CN" i="1" smtClean="0">
                                  <a:latin typeface="Cambria Math" panose="02040503050406030204" pitchFamily="18" charset="0"/>
                                </a:rPr>
                                <m:t>⩽</m:t>
                              </m:r>
                              <m:r>
                                <a:rPr lang="en-US" altLang="zh-CN" i="1">
                                  <a:latin typeface="Cambria Math" panose="02040503050406030204" pitchFamily="18" charset="0"/>
                                </a:rPr>
                                <m:t>16,</m:t>
                              </m:r>
                            </m:e>
                          </m:mr>
                          <m:mr>
                            <m:e>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r>
                                    <a:rPr lang="en-US" altLang="zh-CN" b="0" i="1" smtClean="0">
                                      <a:latin typeface="Cambria Math" panose="02040503050406030204" pitchFamily="18" charset="0"/>
                                    </a:rPr>
                                    <m:t>𝑥</m:t>
                                  </m:r>
                                </m:e>
                              </m:func>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&gt;16.</m:t>
                              </m:r>
                            </m:e>
                          </m:mr>
                        </m:m>
                      </m:e>
                    </m:d>
                  </m:oMath>
                </a14:m>
                <a:endParaRPr lang="en-US" altLang="zh-CN" dirty="0" smtClean="0">
                  <a:solidFill>
                    <a:schemeClr val="tx1"/>
                  </a:solidFill>
                </a:endParaRPr>
              </a:p>
            </p:txBody>
          </p:sp>
        </mc:Choice>
        <mc:Fallback xmlns="">
          <p:sp>
            <p:nvSpPr>
              <p:cNvPr id="2" name="文本占位符 1"/>
              <p:cNvSpPr>
                <a:spLocks noGrp="1" noRot="1" noChangeAspect="1" noMove="1" noResize="1" noEditPoints="1" noAdjustHandles="1" noChangeArrowheads="1" noChangeShapeType="1" noTextEdit="1"/>
              </p:cNvSpPr>
              <p:nvPr>
                <p:ph type="body" sz="quarter" idx="10"/>
              </p:nvPr>
            </p:nvSpPr>
            <p:spPr>
              <a:xfrm>
                <a:off x="696000" y="882000"/>
                <a:ext cx="10800000" cy="5220000"/>
              </a:xfrm>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470738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chor="t"/>
          <a:lstStyle/>
          <a:p>
            <a:r>
              <a:rPr lang="zh-CN" altLang="en-US" dirty="0" smtClean="0"/>
              <a:t>映射</a:t>
            </a:r>
            <a:r>
              <a:rPr lang="zh-CN" altLang="en-US" dirty="0"/>
              <a:t>由</a:t>
            </a:r>
            <a:r>
              <a:rPr lang="zh-CN" altLang="en-US" dirty="0">
                <a:solidFill>
                  <a:srgbClr val="FF0000"/>
                </a:solidFill>
              </a:rPr>
              <a:t>出发的集合</a:t>
            </a:r>
            <a:r>
              <a:rPr lang="en-US" altLang="zh-CN" dirty="0"/>
              <a:t>, </a:t>
            </a:r>
            <a:r>
              <a:rPr lang="zh-CN" altLang="en-US" dirty="0">
                <a:solidFill>
                  <a:srgbClr val="FF0000"/>
                </a:solidFill>
              </a:rPr>
              <a:t>到达的集合</a:t>
            </a:r>
            <a:r>
              <a:rPr lang="en-US" altLang="zh-CN" dirty="0"/>
              <a:t>, </a:t>
            </a:r>
            <a:r>
              <a:rPr lang="zh-CN" altLang="en-US" dirty="0">
                <a:solidFill>
                  <a:srgbClr val="FF0000"/>
                </a:solidFill>
              </a:rPr>
              <a:t>对应关系</a:t>
            </a:r>
            <a:r>
              <a:rPr lang="zh-CN" altLang="en-US" dirty="0"/>
              <a:t>三个部分组成</a:t>
            </a:r>
            <a:r>
              <a:rPr lang="en-US" altLang="zh-CN" dirty="0"/>
              <a:t>, </a:t>
            </a:r>
            <a:r>
              <a:rPr lang="zh-CN" altLang="en-US" dirty="0"/>
              <a:t>缺一不可</a:t>
            </a:r>
            <a:r>
              <a:rPr lang="en-US" altLang="zh-CN" dirty="0"/>
              <a:t>.</a:t>
            </a:r>
          </a:p>
          <a:p>
            <a:r>
              <a:rPr lang="zh-CN" altLang="en-US" dirty="0" smtClean="0"/>
              <a:t>这些是映射吗</a:t>
            </a:r>
            <a:r>
              <a:rPr lang="en-US" altLang="zh-CN" dirty="0" smtClean="0"/>
              <a:t>?</a:t>
            </a:r>
            <a:endParaRPr lang="zh-CN" altLang="en-US" dirty="0"/>
          </a:p>
        </p:txBody>
      </p:sp>
      <p:grpSp>
        <p:nvGrpSpPr>
          <p:cNvPr id="59" name="组合 58"/>
          <p:cNvGrpSpPr/>
          <p:nvPr/>
        </p:nvGrpSpPr>
        <p:grpSpPr>
          <a:xfrm>
            <a:off x="1775520" y="2531849"/>
            <a:ext cx="2448272" cy="2664296"/>
            <a:chOff x="983432" y="1960530"/>
            <a:chExt cx="2448272" cy="2664296"/>
          </a:xfrm>
        </p:grpSpPr>
        <p:sp>
          <p:nvSpPr>
            <p:cNvPr id="2" name="圆角矩形 1"/>
            <p:cNvSpPr/>
            <p:nvPr/>
          </p:nvSpPr>
          <p:spPr>
            <a:xfrm>
              <a:off x="983432" y="1960530"/>
              <a:ext cx="864096" cy="26642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3" name="文本框 2"/>
                <p:cNvSpPr txBox="1"/>
                <p:nvPr/>
              </p:nvSpPr>
              <p:spPr>
                <a:xfrm>
                  <a:off x="1199456" y="2248562"/>
                  <a:ext cx="504056" cy="193899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sz="4000" b="0" i="1" dirty="0" smtClean="0">
                            <a:solidFill>
                              <a:schemeClr val="tx1"/>
                            </a:solidFill>
                            <a:latin typeface="Cambria Math" panose="02040503050406030204" pitchFamily="18" charset="0"/>
                          </a:rPr>
                          <m:t>1</m:t>
                        </m:r>
                      </m:oMath>
                    </m:oMathPara>
                  </a14:m>
                  <a:endParaRPr lang="en-US" altLang="zh-CN" sz="4000" dirty="0" smtClean="0">
                    <a:solidFill>
                      <a:schemeClr val="tx1"/>
                    </a:solidFill>
                  </a:endParaRPr>
                </a:p>
                <a:p>
                  <a:pPr algn="ctr"/>
                  <a14:m>
                    <m:oMathPara xmlns:m="http://schemas.openxmlformats.org/officeDocument/2006/math">
                      <m:oMathParaPr>
                        <m:jc m:val="centerGroup"/>
                      </m:oMathParaPr>
                      <m:oMath xmlns:m="http://schemas.openxmlformats.org/officeDocument/2006/math">
                        <m:r>
                          <a:rPr lang="en-US" altLang="zh-CN" sz="4000" i="1" dirty="0" smtClean="0">
                            <a:solidFill>
                              <a:schemeClr val="tx1"/>
                            </a:solidFill>
                            <a:latin typeface="Cambria Math" panose="02040503050406030204" pitchFamily="18" charset="0"/>
                          </a:rPr>
                          <m:t>2</m:t>
                        </m:r>
                      </m:oMath>
                    </m:oMathPara>
                  </a14:m>
                  <a:endParaRPr lang="en-US" altLang="zh-CN" sz="4000" dirty="0" smtClean="0">
                    <a:solidFill>
                      <a:schemeClr val="tx1"/>
                    </a:solidFill>
                  </a:endParaRPr>
                </a:p>
                <a:p>
                  <a:pPr algn="ctr"/>
                  <a14:m>
                    <m:oMathPara xmlns:m="http://schemas.openxmlformats.org/officeDocument/2006/math">
                      <m:oMathParaPr>
                        <m:jc m:val="centerGroup"/>
                      </m:oMathParaPr>
                      <m:oMath xmlns:m="http://schemas.openxmlformats.org/officeDocument/2006/math">
                        <m:r>
                          <a:rPr lang="en-US" altLang="zh-CN" sz="4000" i="1" dirty="0" smtClean="0">
                            <a:solidFill>
                              <a:schemeClr val="tx1"/>
                            </a:solidFill>
                            <a:latin typeface="Cambria Math" panose="02040503050406030204" pitchFamily="18" charset="0"/>
                          </a:rPr>
                          <m:t>3</m:t>
                        </m:r>
                      </m:oMath>
                    </m:oMathPara>
                  </a14:m>
                  <a:endParaRPr lang="zh-CN" altLang="en-US" sz="4000" dirty="0">
                    <a:solidFill>
                      <a:schemeClr val="tx1"/>
                    </a:solidFill>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1199456" y="2248562"/>
                  <a:ext cx="504056" cy="1938992"/>
                </a:xfrm>
                <a:prstGeom prst="rect">
                  <a:avLst/>
                </a:prstGeom>
                <a:blipFill>
                  <a:blip r:embed="rId2"/>
                  <a:stretch>
                    <a:fillRect/>
                  </a:stretch>
                </a:blipFill>
              </p:spPr>
              <p:txBody>
                <a:bodyPr/>
                <a:lstStyle/>
                <a:p>
                  <a:r>
                    <a:rPr lang="zh-CN" altLang="en-US">
                      <a:noFill/>
                    </a:rPr>
                    <a:t> </a:t>
                  </a:r>
                </a:p>
              </p:txBody>
            </p:sp>
          </mc:Fallback>
        </mc:AlternateContent>
        <p:sp>
          <p:nvSpPr>
            <p:cNvPr id="5" name="圆角矩形 4"/>
            <p:cNvSpPr/>
            <p:nvPr/>
          </p:nvSpPr>
          <p:spPr>
            <a:xfrm>
              <a:off x="2567608" y="1960530"/>
              <a:ext cx="864096" cy="26642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6" name="文本框 5"/>
                <p:cNvSpPr txBox="1"/>
                <p:nvPr/>
              </p:nvSpPr>
              <p:spPr>
                <a:xfrm>
                  <a:off x="2783632" y="2248562"/>
                  <a:ext cx="504056" cy="193899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sz="4000" b="0" i="1" dirty="0" smtClean="0">
                            <a:solidFill>
                              <a:schemeClr val="tx1"/>
                            </a:solidFill>
                            <a:latin typeface="Cambria Math" panose="02040503050406030204" pitchFamily="18" charset="0"/>
                          </a:rPr>
                          <m:t>𝑎</m:t>
                        </m:r>
                      </m:oMath>
                    </m:oMathPara>
                  </a14:m>
                  <a:endParaRPr lang="en-US" altLang="zh-CN" sz="4000" b="0" i="1" dirty="0" smtClean="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4000" b="0" i="1" dirty="0" smtClean="0">
                            <a:solidFill>
                              <a:schemeClr val="tx1"/>
                            </a:solidFill>
                            <a:latin typeface="Cambria Math" panose="02040503050406030204" pitchFamily="18" charset="0"/>
                          </a:rPr>
                          <m:t>𝑏</m:t>
                        </m:r>
                      </m:oMath>
                    </m:oMathPara>
                  </a14:m>
                  <a:endParaRPr lang="en-US" altLang="zh-CN" sz="4000" b="0" i="1" dirty="0" smtClean="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4000" b="0" i="1" dirty="0" smtClean="0">
                            <a:solidFill>
                              <a:schemeClr val="tx1"/>
                            </a:solidFill>
                            <a:latin typeface="Cambria Math" panose="02040503050406030204" pitchFamily="18" charset="0"/>
                          </a:rPr>
                          <m:t>𝑐</m:t>
                        </m:r>
                      </m:oMath>
                    </m:oMathPara>
                  </a14:m>
                  <a:endParaRPr lang="zh-CN" altLang="en-US" sz="4000" dirty="0">
                    <a:solidFill>
                      <a:schemeClr val="tx1"/>
                    </a:solidFill>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2783632" y="2248562"/>
                  <a:ext cx="504056" cy="1938992"/>
                </a:xfrm>
                <a:prstGeom prst="rect">
                  <a:avLst/>
                </a:prstGeom>
                <a:blipFill>
                  <a:blip r:embed="rId3"/>
                  <a:stretch>
                    <a:fillRect/>
                  </a:stretch>
                </a:blipFill>
              </p:spPr>
              <p:txBody>
                <a:bodyPr/>
                <a:lstStyle/>
                <a:p>
                  <a:r>
                    <a:rPr lang="zh-CN" altLang="en-US">
                      <a:noFill/>
                    </a:rPr>
                    <a:t> </a:t>
                  </a:r>
                </a:p>
              </p:txBody>
            </p:sp>
          </mc:Fallback>
        </mc:AlternateContent>
        <p:cxnSp>
          <p:nvCxnSpPr>
            <p:cNvPr id="16" name="直接箭头连接符 15"/>
            <p:cNvCxnSpPr/>
            <p:nvPr/>
          </p:nvCxnSpPr>
          <p:spPr>
            <a:xfrm>
              <a:off x="1595500" y="2680610"/>
              <a:ext cx="1116000" cy="0"/>
            </a:xfrm>
            <a:prstGeom prst="straightConnector1">
              <a:avLst/>
            </a:prstGeom>
            <a:ln>
              <a:solidFill>
                <a:srgbClr val="C00000"/>
              </a:solidFill>
              <a:tailEnd type="triangle"/>
            </a:ln>
          </p:spPr>
          <p:style>
            <a:lnRef idx="3">
              <a:schemeClr val="accent4"/>
            </a:lnRef>
            <a:fillRef idx="0">
              <a:schemeClr val="accent4"/>
            </a:fillRef>
            <a:effectRef idx="2">
              <a:schemeClr val="accent4"/>
            </a:effectRef>
            <a:fontRef idx="minor">
              <a:schemeClr val="tx1"/>
            </a:fontRef>
          </p:style>
        </p:cxnSp>
        <p:cxnSp>
          <p:nvCxnSpPr>
            <p:cNvPr id="17" name="直接箭头连接符 16"/>
            <p:cNvCxnSpPr/>
            <p:nvPr/>
          </p:nvCxnSpPr>
          <p:spPr>
            <a:xfrm>
              <a:off x="1595500" y="3256674"/>
              <a:ext cx="1116000" cy="576064"/>
            </a:xfrm>
            <a:prstGeom prst="straightConnector1">
              <a:avLst/>
            </a:prstGeom>
            <a:ln>
              <a:solidFill>
                <a:srgbClr val="C00000"/>
              </a:solidFill>
              <a:tailEnd type="triangle"/>
            </a:ln>
          </p:spPr>
          <p:style>
            <a:lnRef idx="3">
              <a:schemeClr val="accent4"/>
            </a:lnRef>
            <a:fillRef idx="0">
              <a:schemeClr val="accent4"/>
            </a:fillRef>
            <a:effectRef idx="2">
              <a:schemeClr val="accent4"/>
            </a:effectRef>
            <a:fontRef idx="minor">
              <a:schemeClr val="tx1"/>
            </a:fontRef>
          </p:style>
        </p:cxnSp>
      </p:grpSp>
      <p:grpSp>
        <p:nvGrpSpPr>
          <p:cNvPr id="60" name="组合 59"/>
          <p:cNvGrpSpPr/>
          <p:nvPr/>
        </p:nvGrpSpPr>
        <p:grpSpPr>
          <a:xfrm>
            <a:off x="4619836" y="2531849"/>
            <a:ext cx="2448272" cy="2664296"/>
            <a:chOff x="4079776" y="1960530"/>
            <a:chExt cx="2448272" cy="2664296"/>
          </a:xfrm>
        </p:grpSpPr>
        <p:sp>
          <p:nvSpPr>
            <p:cNvPr id="7" name="圆角矩形 6"/>
            <p:cNvSpPr/>
            <p:nvPr/>
          </p:nvSpPr>
          <p:spPr>
            <a:xfrm>
              <a:off x="4079776" y="1960530"/>
              <a:ext cx="864096" cy="26642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8" name="文本框 7"/>
                <p:cNvSpPr txBox="1"/>
                <p:nvPr/>
              </p:nvSpPr>
              <p:spPr>
                <a:xfrm>
                  <a:off x="4295800" y="2248562"/>
                  <a:ext cx="504056" cy="193899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sz="4000" i="1" dirty="0" smtClean="0">
                            <a:solidFill>
                              <a:schemeClr val="tx1"/>
                            </a:solidFill>
                            <a:latin typeface="Cambria Math" panose="02040503050406030204" pitchFamily="18" charset="0"/>
                          </a:rPr>
                          <m:t>1</m:t>
                        </m:r>
                      </m:oMath>
                    </m:oMathPara>
                  </a14:m>
                  <a:endParaRPr lang="en-US" altLang="zh-CN" sz="40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altLang="zh-CN" sz="4000" i="1" dirty="0">
                            <a:solidFill>
                              <a:schemeClr val="tx1"/>
                            </a:solidFill>
                            <a:latin typeface="Cambria Math" panose="02040503050406030204" pitchFamily="18" charset="0"/>
                          </a:rPr>
                          <m:t>2</m:t>
                        </m:r>
                      </m:oMath>
                    </m:oMathPara>
                  </a14:m>
                  <a:endParaRPr lang="en-US" altLang="zh-CN" sz="40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altLang="zh-CN" sz="4000" i="1" dirty="0">
                            <a:solidFill>
                              <a:schemeClr val="tx1"/>
                            </a:solidFill>
                            <a:latin typeface="Cambria Math" panose="02040503050406030204" pitchFamily="18" charset="0"/>
                          </a:rPr>
                          <m:t>3</m:t>
                        </m:r>
                      </m:oMath>
                    </m:oMathPara>
                  </a14:m>
                  <a:endParaRPr lang="zh-CN" altLang="en-US" sz="4000" dirty="0">
                    <a:solidFill>
                      <a:schemeClr val="tx1"/>
                    </a:solidFill>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4295800" y="2248562"/>
                  <a:ext cx="504056" cy="1938992"/>
                </a:xfrm>
                <a:prstGeom prst="rect">
                  <a:avLst/>
                </a:prstGeom>
                <a:blipFill>
                  <a:blip r:embed="rId4"/>
                  <a:stretch>
                    <a:fillRect/>
                  </a:stretch>
                </a:blipFill>
              </p:spPr>
              <p:txBody>
                <a:bodyPr/>
                <a:lstStyle/>
                <a:p>
                  <a:r>
                    <a:rPr lang="zh-CN" altLang="en-US">
                      <a:noFill/>
                    </a:rPr>
                    <a:t> </a:t>
                  </a:r>
                </a:p>
              </p:txBody>
            </p:sp>
          </mc:Fallback>
        </mc:AlternateContent>
        <p:sp>
          <p:nvSpPr>
            <p:cNvPr id="9" name="圆角矩形 8"/>
            <p:cNvSpPr/>
            <p:nvPr/>
          </p:nvSpPr>
          <p:spPr>
            <a:xfrm>
              <a:off x="5663952" y="1960530"/>
              <a:ext cx="864096" cy="26642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10" name="文本框 9"/>
                <p:cNvSpPr txBox="1"/>
                <p:nvPr/>
              </p:nvSpPr>
              <p:spPr>
                <a:xfrm>
                  <a:off x="5879976" y="2248562"/>
                  <a:ext cx="504056" cy="193899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sz="4000" i="1" dirty="0" smtClean="0">
                            <a:solidFill>
                              <a:schemeClr val="tx1"/>
                            </a:solidFill>
                            <a:latin typeface="Cambria Math" panose="02040503050406030204" pitchFamily="18" charset="0"/>
                          </a:rPr>
                          <m:t>𝑎</m:t>
                        </m:r>
                      </m:oMath>
                    </m:oMathPara>
                  </a14:m>
                  <a:endParaRPr lang="en-US" altLang="zh-CN" sz="4000"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4000" i="1" dirty="0">
                            <a:solidFill>
                              <a:schemeClr val="tx1"/>
                            </a:solidFill>
                            <a:latin typeface="Cambria Math" panose="02040503050406030204" pitchFamily="18" charset="0"/>
                          </a:rPr>
                          <m:t>𝑏</m:t>
                        </m:r>
                      </m:oMath>
                    </m:oMathPara>
                  </a14:m>
                  <a:endParaRPr lang="en-US" altLang="zh-CN" sz="4000"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4000" i="1" dirty="0">
                            <a:solidFill>
                              <a:schemeClr val="tx1"/>
                            </a:solidFill>
                            <a:latin typeface="Cambria Math" panose="02040503050406030204" pitchFamily="18" charset="0"/>
                          </a:rPr>
                          <m:t>𝑐</m:t>
                        </m:r>
                      </m:oMath>
                    </m:oMathPara>
                  </a14:m>
                  <a:endParaRPr lang="zh-CN" altLang="en-US" sz="4000" dirty="0">
                    <a:solidFill>
                      <a:schemeClr val="tx1"/>
                    </a:solidFill>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5879976" y="2248562"/>
                  <a:ext cx="504056" cy="1938992"/>
                </a:xfrm>
                <a:prstGeom prst="rect">
                  <a:avLst/>
                </a:prstGeom>
                <a:blipFill>
                  <a:blip r:embed="rId5"/>
                  <a:stretch>
                    <a:fillRect/>
                  </a:stretch>
                </a:blipFill>
              </p:spPr>
              <p:txBody>
                <a:bodyPr/>
                <a:lstStyle/>
                <a:p>
                  <a:r>
                    <a:rPr lang="zh-CN" altLang="en-US">
                      <a:noFill/>
                    </a:rPr>
                    <a:t> </a:t>
                  </a:r>
                </a:p>
              </p:txBody>
            </p:sp>
          </mc:Fallback>
        </mc:AlternateContent>
        <p:cxnSp>
          <p:nvCxnSpPr>
            <p:cNvPr id="19" name="直接箭头连接符 18"/>
            <p:cNvCxnSpPr/>
            <p:nvPr/>
          </p:nvCxnSpPr>
          <p:spPr>
            <a:xfrm>
              <a:off x="4763976" y="2679194"/>
              <a:ext cx="1116000" cy="0"/>
            </a:xfrm>
            <a:prstGeom prst="straightConnector1">
              <a:avLst/>
            </a:prstGeom>
            <a:ln>
              <a:solidFill>
                <a:srgbClr val="C00000"/>
              </a:solidFill>
              <a:tailEnd type="triangle"/>
            </a:ln>
          </p:spPr>
          <p:style>
            <a:lnRef idx="3">
              <a:schemeClr val="accent4"/>
            </a:lnRef>
            <a:fillRef idx="0">
              <a:schemeClr val="accent4"/>
            </a:fillRef>
            <a:effectRef idx="2">
              <a:schemeClr val="accent4"/>
            </a:effectRef>
            <a:fontRef idx="minor">
              <a:schemeClr val="tx1"/>
            </a:fontRef>
          </p:style>
        </p:cxnSp>
        <p:cxnSp>
          <p:nvCxnSpPr>
            <p:cNvPr id="23" name="直接箭头连接符 22"/>
            <p:cNvCxnSpPr>
              <a:stCxn id="39" idx="3"/>
            </p:cNvCxnSpPr>
            <p:nvPr/>
          </p:nvCxnSpPr>
          <p:spPr>
            <a:xfrm>
              <a:off x="4799856" y="3218058"/>
              <a:ext cx="1080120" cy="613264"/>
            </a:xfrm>
            <a:prstGeom prst="straightConnector1">
              <a:avLst/>
            </a:prstGeom>
            <a:ln>
              <a:solidFill>
                <a:srgbClr val="C00000"/>
              </a:solidFill>
              <a:tailEnd type="triangle"/>
            </a:ln>
          </p:spPr>
          <p:style>
            <a:lnRef idx="3">
              <a:schemeClr val="accent4"/>
            </a:lnRef>
            <a:fillRef idx="0">
              <a:schemeClr val="accent4"/>
            </a:fillRef>
            <a:effectRef idx="2">
              <a:schemeClr val="accent4"/>
            </a:effectRef>
            <a:fontRef idx="minor">
              <a:schemeClr val="tx1"/>
            </a:fontRef>
          </p:style>
        </p:cxnSp>
        <p:sp>
          <p:nvSpPr>
            <p:cNvPr id="38" name="圆角矩形 37"/>
            <p:cNvSpPr/>
            <p:nvPr/>
          </p:nvSpPr>
          <p:spPr>
            <a:xfrm>
              <a:off x="4079776" y="1960530"/>
              <a:ext cx="864096" cy="26642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39" name="文本框 38"/>
                <p:cNvSpPr txBox="1"/>
                <p:nvPr/>
              </p:nvSpPr>
              <p:spPr>
                <a:xfrm>
                  <a:off x="4295800" y="2248562"/>
                  <a:ext cx="504056" cy="193899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sz="4000" i="1" dirty="0" smtClean="0">
                            <a:solidFill>
                              <a:schemeClr val="tx1"/>
                            </a:solidFill>
                            <a:latin typeface="Cambria Math" panose="02040503050406030204" pitchFamily="18" charset="0"/>
                          </a:rPr>
                          <m:t>1</m:t>
                        </m:r>
                      </m:oMath>
                    </m:oMathPara>
                  </a14:m>
                  <a:endParaRPr lang="en-US" altLang="zh-CN" sz="40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altLang="zh-CN" sz="4000" i="1" dirty="0">
                            <a:solidFill>
                              <a:schemeClr val="tx1"/>
                            </a:solidFill>
                            <a:latin typeface="Cambria Math" panose="02040503050406030204" pitchFamily="18" charset="0"/>
                          </a:rPr>
                          <m:t>2</m:t>
                        </m:r>
                      </m:oMath>
                    </m:oMathPara>
                  </a14:m>
                  <a:endParaRPr lang="en-US" altLang="zh-CN" sz="40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altLang="zh-CN" sz="4000" i="1" dirty="0">
                            <a:solidFill>
                              <a:schemeClr val="tx1"/>
                            </a:solidFill>
                            <a:latin typeface="Cambria Math" panose="02040503050406030204" pitchFamily="18" charset="0"/>
                          </a:rPr>
                          <m:t>3</m:t>
                        </m:r>
                      </m:oMath>
                    </m:oMathPara>
                  </a14:m>
                  <a:endParaRPr lang="zh-CN" altLang="en-US" sz="4000" dirty="0">
                    <a:solidFill>
                      <a:schemeClr val="tx1"/>
                    </a:solidFill>
                  </a:endParaRPr>
                </a:p>
              </p:txBody>
            </p:sp>
          </mc:Choice>
          <mc:Fallback xmlns="">
            <p:sp>
              <p:nvSpPr>
                <p:cNvPr id="39" name="文本框 38"/>
                <p:cNvSpPr txBox="1">
                  <a:spLocks noRot="1" noChangeAspect="1" noMove="1" noResize="1" noEditPoints="1" noAdjustHandles="1" noChangeArrowheads="1" noChangeShapeType="1" noTextEdit="1"/>
                </p:cNvSpPr>
                <p:nvPr/>
              </p:nvSpPr>
              <p:spPr>
                <a:xfrm>
                  <a:off x="4295800" y="2248562"/>
                  <a:ext cx="504056" cy="1938992"/>
                </a:xfrm>
                <a:prstGeom prst="rect">
                  <a:avLst/>
                </a:prstGeom>
                <a:blipFill>
                  <a:blip r:embed="rId4"/>
                  <a:stretch>
                    <a:fillRect/>
                  </a:stretch>
                </a:blipFill>
              </p:spPr>
              <p:txBody>
                <a:bodyPr/>
                <a:lstStyle/>
                <a:p>
                  <a:r>
                    <a:rPr lang="zh-CN" altLang="en-US">
                      <a:noFill/>
                    </a:rPr>
                    <a:t> </a:t>
                  </a:r>
                </a:p>
              </p:txBody>
            </p:sp>
          </mc:Fallback>
        </mc:AlternateContent>
        <p:sp>
          <p:nvSpPr>
            <p:cNvPr id="40" name="圆角矩形 39"/>
            <p:cNvSpPr/>
            <p:nvPr/>
          </p:nvSpPr>
          <p:spPr>
            <a:xfrm>
              <a:off x="5663952" y="1960530"/>
              <a:ext cx="864096" cy="26642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41" name="文本框 40"/>
                <p:cNvSpPr txBox="1"/>
                <p:nvPr/>
              </p:nvSpPr>
              <p:spPr>
                <a:xfrm>
                  <a:off x="5879976" y="2248562"/>
                  <a:ext cx="504056" cy="193899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sz="4000" i="1" dirty="0" smtClean="0">
                            <a:solidFill>
                              <a:schemeClr val="tx1"/>
                            </a:solidFill>
                            <a:latin typeface="Cambria Math" panose="02040503050406030204" pitchFamily="18" charset="0"/>
                          </a:rPr>
                          <m:t>𝑎</m:t>
                        </m:r>
                      </m:oMath>
                    </m:oMathPara>
                  </a14:m>
                  <a:endParaRPr lang="en-US" altLang="zh-CN" sz="4000"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4000" i="1" dirty="0">
                            <a:solidFill>
                              <a:schemeClr val="tx1"/>
                            </a:solidFill>
                            <a:latin typeface="Cambria Math" panose="02040503050406030204" pitchFamily="18" charset="0"/>
                          </a:rPr>
                          <m:t>𝑏</m:t>
                        </m:r>
                      </m:oMath>
                    </m:oMathPara>
                  </a14:m>
                  <a:endParaRPr lang="en-US" altLang="zh-CN" sz="4000"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4000" i="1" dirty="0">
                            <a:solidFill>
                              <a:schemeClr val="tx1"/>
                            </a:solidFill>
                            <a:latin typeface="Cambria Math" panose="02040503050406030204" pitchFamily="18" charset="0"/>
                          </a:rPr>
                          <m:t>𝑐</m:t>
                        </m:r>
                      </m:oMath>
                    </m:oMathPara>
                  </a14:m>
                  <a:endParaRPr lang="zh-CN" altLang="en-US" sz="4000" dirty="0">
                    <a:solidFill>
                      <a:schemeClr val="tx1"/>
                    </a:solidFill>
                  </a:endParaRPr>
                </a:p>
              </p:txBody>
            </p:sp>
          </mc:Choice>
          <mc:Fallback xmlns="">
            <p:sp>
              <p:nvSpPr>
                <p:cNvPr id="41" name="文本框 40"/>
                <p:cNvSpPr txBox="1">
                  <a:spLocks noRot="1" noChangeAspect="1" noMove="1" noResize="1" noEditPoints="1" noAdjustHandles="1" noChangeArrowheads="1" noChangeShapeType="1" noTextEdit="1"/>
                </p:cNvSpPr>
                <p:nvPr/>
              </p:nvSpPr>
              <p:spPr>
                <a:xfrm>
                  <a:off x="5879976" y="2248562"/>
                  <a:ext cx="504056" cy="1938992"/>
                </a:xfrm>
                <a:prstGeom prst="rect">
                  <a:avLst/>
                </a:prstGeom>
                <a:blipFill>
                  <a:blip r:embed="rId5"/>
                  <a:stretch>
                    <a:fillRect/>
                  </a:stretch>
                </a:blipFill>
              </p:spPr>
              <p:txBody>
                <a:bodyPr/>
                <a:lstStyle/>
                <a:p>
                  <a:r>
                    <a:rPr lang="zh-CN" altLang="en-US">
                      <a:noFill/>
                    </a:rPr>
                    <a:t> </a:t>
                  </a:r>
                </a:p>
              </p:txBody>
            </p:sp>
          </mc:Fallback>
        </mc:AlternateContent>
        <p:cxnSp>
          <p:nvCxnSpPr>
            <p:cNvPr id="42" name="直接箭头连接符 41"/>
            <p:cNvCxnSpPr/>
            <p:nvPr/>
          </p:nvCxnSpPr>
          <p:spPr>
            <a:xfrm>
              <a:off x="4763976" y="2679194"/>
              <a:ext cx="1116000" cy="0"/>
            </a:xfrm>
            <a:prstGeom prst="straightConnector1">
              <a:avLst/>
            </a:prstGeom>
            <a:ln>
              <a:solidFill>
                <a:srgbClr val="C00000"/>
              </a:solidFill>
              <a:tailEnd type="triangle"/>
            </a:ln>
          </p:spPr>
          <p:style>
            <a:lnRef idx="3">
              <a:schemeClr val="accent4"/>
            </a:lnRef>
            <a:fillRef idx="0">
              <a:schemeClr val="accent4"/>
            </a:fillRef>
            <a:effectRef idx="2">
              <a:schemeClr val="accent4"/>
            </a:effectRef>
            <a:fontRef idx="minor">
              <a:schemeClr val="tx1"/>
            </a:fontRef>
          </p:style>
        </p:cxnSp>
        <p:cxnSp>
          <p:nvCxnSpPr>
            <p:cNvPr id="43" name="直接箭头连接符 42"/>
            <p:cNvCxnSpPr/>
            <p:nvPr/>
          </p:nvCxnSpPr>
          <p:spPr>
            <a:xfrm>
              <a:off x="4754844" y="2685657"/>
              <a:ext cx="1053124" cy="569601"/>
            </a:xfrm>
            <a:prstGeom prst="straightConnector1">
              <a:avLst/>
            </a:prstGeom>
            <a:ln>
              <a:solidFill>
                <a:srgbClr val="C00000"/>
              </a:solidFill>
              <a:tailEnd type="triangle"/>
            </a:ln>
          </p:spPr>
          <p:style>
            <a:lnRef idx="3">
              <a:schemeClr val="accent4"/>
            </a:lnRef>
            <a:fillRef idx="0">
              <a:schemeClr val="accent4"/>
            </a:fillRef>
            <a:effectRef idx="2">
              <a:schemeClr val="accent4"/>
            </a:effectRef>
            <a:fontRef idx="minor">
              <a:schemeClr val="tx1"/>
            </a:fontRef>
          </p:style>
        </p:cxnSp>
        <p:cxnSp>
          <p:nvCxnSpPr>
            <p:cNvPr id="45" name="直接箭头连接符 44"/>
            <p:cNvCxnSpPr/>
            <p:nvPr/>
          </p:nvCxnSpPr>
          <p:spPr>
            <a:xfrm flipV="1">
              <a:off x="4754844" y="3255258"/>
              <a:ext cx="1053124" cy="565467"/>
            </a:xfrm>
            <a:prstGeom prst="straightConnector1">
              <a:avLst/>
            </a:prstGeom>
            <a:ln>
              <a:solidFill>
                <a:srgbClr val="C00000"/>
              </a:solidFill>
              <a:tailEnd type="triangle"/>
            </a:ln>
          </p:spPr>
          <p:style>
            <a:lnRef idx="3">
              <a:schemeClr val="accent4"/>
            </a:lnRef>
            <a:fillRef idx="0">
              <a:schemeClr val="accent4"/>
            </a:fillRef>
            <a:effectRef idx="2">
              <a:schemeClr val="accent4"/>
            </a:effectRef>
            <a:fontRef idx="minor">
              <a:schemeClr val="tx1"/>
            </a:fontRef>
          </p:style>
        </p:cxnSp>
      </p:grpSp>
      <p:grpSp>
        <p:nvGrpSpPr>
          <p:cNvPr id="61" name="组合 60"/>
          <p:cNvGrpSpPr/>
          <p:nvPr/>
        </p:nvGrpSpPr>
        <p:grpSpPr>
          <a:xfrm>
            <a:off x="7464152" y="1994738"/>
            <a:ext cx="2448272" cy="3738518"/>
            <a:chOff x="7104112" y="1423419"/>
            <a:chExt cx="2448272" cy="3738518"/>
          </a:xfrm>
        </p:grpSpPr>
        <p:sp>
          <p:nvSpPr>
            <p:cNvPr id="11" name="圆角矩形 10"/>
            <p:cNvSpPr/>
            <p:nvPr/>
          </p:nvSpPr>
          <p:spPr>
            <a:xfrm>
              <a:off x="7104112" y="1423419"/>
              <a:ext cx="864096" cy="37385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p:cNvSpPr txBox="1"/>
                <p:nvPr/>
              </p:nvSpPr>
              <p:spPr>
                <a:xfrm>
                  <a:off x="7320136" y="1707629"/>
                  <a:ext cx="504056" cy="31700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sz="4000" i="1" dirty="0" smtClean="0">
                            <a:solidFill>
                              <a:schemeClr val="tx1"/>
                            </a:solidFill>
                            <a:latin typeface="Cambria Math" panose="02040503050406030204" pitchFamily="18" charset="0"/>
                          </a:rPr>
                          <m:t>1</m:t>
                        </m:r>
                      </m:oMath>
                    </m:oMathPara>
                  </a14:m>
                  <a:endParaRPr lang="en-US" altLang="zh-CN" sz="40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altLang="zh-CN" sz="4000" i="1" dirty="0">
                            <a:solidFill>
                              <a:schemeClr val="tx1"/>
                            </a:solidFill>
                            <a:latin typeface="Cambria Math" panose="02040503050406030204" pitchFamily="18" charset="0"/>
                          </a:rPr>
                          <m:t>2</m:t>
                        </m:r>
                      </m:oMath>
                    </m:oMathPara>
                  </a14:m>
                  <a:endParaRPr lang="en-US" altLang="zh-CN" sz="40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altLang="zh-CN" sz="4000" i="1" dirty="0">
                            <a:solidFill>
                              <a:schemeClr val="tx1"/>
                            </a:solidFill>
                            <a:latin typeface="Cambria Math" panose="02040503050406030204" pitchFamily="18" charset="0"/>
                          </a:rPr>
                          <m:t>3</m:t>
                        </m:r>
                      </m:oMath>
                    </m:oMathPara>
                  </a14:m>
                  <a:endParaRPr lang="en-US" altLang="zh-CN" sz="4000" dirty="0" smtClean="0">
                    <a:solidFill>
                      <a:schemeClr val="tx1"/>
                    </a:solidFill>
                  </a:endParaRPr>
                </a:p>
                <a:p>
                  <a:pPr algn="ctr"/>
                  <a14:m>
                    <m:oMathPara xmlns:m="http://schemas.openxmlformats.org/officeDocument/2006/math">
                      <m:oMathParaPr>
                        <m:jc m:val="centerGroup"/>
                      </m:oMathParaPr>
                      <m:oMath xmlns:m="http://schemas.openxmlformats.org/officeDocument/2006/math">
                        <m:r>
                          <a:rPr lang="en-US" altLang="zh-CN" sz="4000" i="1" dirty="0" smtClean="0">
                            <a:solidFill>
                              <a:schemeClr val="tx1"/>
                            </a:solidFill>
                            <a:latin typeface="Cambria Math" panose="02040503050406030204" pitchFamily="18" charset="0"/>
                          </a:rPr>
                          <m:t>4</m:t>
                        </m:r>
                      </m:oMath>
                    </m:oMathPara>
                  </a14:m>
                  <a:endParaRPr lang="en-US" altLang="zh-CN" sz="4000" dirty="0" smtClean="0">
                    <a:solidFill>
                      <a:schemeClr val="tx1"/>
                    </a:solidFill>
                  </a:endParaRPr>
                </a:p>
                <a:p>
                  <a:pPr algn="ctr"/>
                  <a14:m>
                    <m:oMathPara xmlns:m="http://schemas.openxmlformats.org/officeDocument/2006/math">
                      <m:oMathParaPr>
                        <m:jc m:val="centerGroup"/>
                      </m:oMathParaPr>
                      <m:oMath xmlns:m="http://schemas.openxmlformats.org/officeDocument/2006/math">
                        <m:r>
                          <a:rPr lang="en-US" altLang="zh-CN" sz="4000" b="0" i="1" smtClean="0">
                            <a:solidFill>
                              <a:schemeClr val="tx1"/>
                            </a:solidFill>
                            <a:latin typeface="Cambria Math" panose="02040503050406030204" pitchFamily="18" charset="0"/>
                            <a:ea typeface="Cambria Math" panose="02040503050406030204" pitchFamily="18" charset="0"/>
                          </a:rPr>
                          <m:t>⋮</m:t>
                        </m:r>
                      </m:oMath>
                    </m:oMathPara>
                  </a14:m>
                  <a:endParaRPr lang="zh-CN" altLang="en-US" sz="4000" dirty="0">
                    <a:solidFill>
                      <a:schemeClr val="tx1"/>
                    </a:solidFill>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7320136" y="1707629"/>
                  <a:ext cx="504056" cy="3170099"/>
                </a:xfrm>
                <a:prstGeom prst="rect">
                  <a:avLst/>
                </a:prstGeom>
                <a:blipFill>
                  <a:blip r:embed="rId6"/>
                  <a:stretch>
                    <a:fillRect/>
                  </a:stretch>
                </a:blipFill>
              </p:spPr>
              <p:txBody>
                <a:bodyPr/>
                <a:lstStyle/>
                <a:p>
                  <a:r>
                    <a:rPr lang="zh-CN" altLang="en-US">
                      <a:noFill/>
                    </a:rPr>
                    <a:t> </a:t>
                  </a:r>
                </a:p>
              </p:txBody>
            </p:sp>
          </mc:Fallback>
        </mc:AlternateContent>
        <p:sp>
          <p:nvSpPr>
            <p:cNvPr id="13" name="圆角矩形 12"/>
            <p:cNvSpPr/>
            <p:nvPr/>
          </p:nvSpPr>
          <p:spPr>
            <a:xfrm>
              <a:off x="8688288" y="1960530"/>
              <a:ext cx="864096" cy="26642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14" name="文本框 13"/>
                <p:cNvSpPr txBox="1"/>
                <p:nvPr/>
              </p:nvSpPr>
              <p:spPr>
                <a:xfrm>
                  <a:off x="8904312" y="2323182"/>
                  <a:ext cx="504056" cy="193899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sz="4000" i="1" dirty="0" smtClean="0">
                            <a:solidFill>
                              <a:schemeClr val="tx1"/>
                            </a:solidFill>
                            <a:latin typeface="Cambria Math" panose="02040503050406030204" pitchFamily="18" charset="0"/>
                          </a:rPr>
                          <m:t>𝑎</m:t>
                        </m:r>
                      </m:oMath>
                    </m:oMathPara>
                  </a14:m>
                  <a:endParaRPr lang="en-US" altLang="zh-CN" sz="4000"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4000" i="1" dirty="0">
                            <a:solidFill>
                              <a:schemeClr val="tx1"/>
                            </a:solidFill>
                            <a:latin typeface="Cambria Math" panose="02040503050406030204" pitchFamily="18" charset="0"/>
                          </a:rPr>
                          <m:t>𝑏</m:t>
                        </m:r>
                      </m:oMath>
                    </m:oMathPara>
                  </a14:m>
                  <a:endParaRPr lang="en-US" altLang="zh-CN" sz="4000"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4000" i="1" dirty="0">
                            <a:solidFill>
                              <a:schemeClr val="tx1"/>
                            </a:solidFill>
                            <a:latin typeface="Cambria Math" panose="02040503050406030204" pitchFamily="18" charset="0"/>
                          </a:rPr>
                          <m:t>𝑐</m:t>
                        </m:r>
                      </m:oMath>
                    </m:oMathPara>
                  </a14:m>
                  <a:endParaRPr lang="zh-CN" altLang="en-US" sz="4000" dirty="0">
                    <a:solidFill>
                      <a:schemeClr val="tx1"/>
                    </a:solidFill>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8904312" y="2323182"/>
                  <a:ext cx="504056" cy="1938992"/>
                </a:xfrm>
                <a:prstGeom prst="rect">
                  <a:avLst/>
                </a:prstGeom>
                <a:blipFill>
                  <a:blip r:embed="rId7"/>
                  <a:stretch>
                    <a:fillRect/>
                  </a:stretch>
                </a:blipFill>
              </p:spPr>
              <p:txBody>
                <a:bodyPr/>
                <a:lstStyle/>
                <a:p>
                  <a:r>
                    <a:rPr lang="zh-CN" altLang="en-US">
                      <a:noFill/>
                    </a:rPr>
                    <a:t> </a:t>
                  </a:r>
                </a:p>
              </p:txBody>
            </p:sp>
          </mc:Fallback>
        </mc:AlternateContent>
        <p:sp>
          <p:nvSpPr>
            <p:cNvPr id="31" name="圆角矩形 30"/>
            <p:cNvSpPr/>
            <p:nvPr/>
          </p:nvSpPr>
          <p:spPr>
            <a:xfrm>
              <a:off x="7104112" y="1423419"/>
              <a:ext cx="864096" cy="373851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2" name="文本框 31"/>
                <p:cNvSpPr txBox="1"/>
                <p:nvPr/>
              </p:nvSpPr>
              <p:spPr>
                <a:xfrm>
                  <a:off x="7320136" y="1707629"/>
                  <a:ext cx="504056" cy="31700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sz="4000" i="1" dirty="0" smtClean="0">
                            <a:solidFill>
                              <a:schemeClr val="tx1"/>
                            </a:solidFill>
                            <a:latin typeface="Cambria Math" panose="02040503050406030204" pitchFamily="18" charset="0"/>
                          </a:rPr>
                          <m:t>1</m:t>
                        </m:r>
                      </m:oMath>
                    </m:oMathPara>
                  </a14:m>
                  <a:endParaRPr lang="en-US" altLang="zh-CN" sz="40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altLang="zh-CN" sz="4000" i="1" dirty="0">
                            <a:solidFill>
                              <a:schemeClr val="tx1"/>
                            </a:solidFill>
                            <a:latin typeface="Cambria Math" panose="02040503050406030204" pitchFamily="18" charset="0"/>
                          </a:rPr>
                          <m:t>2</m:t>
                        </m:r>
                      </m:oMath>
                    </m:oMathPara>
                  </a14:m>
                  <a:endParaRPr lang="en-US" altLang="zh-CN" sz="40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altLang="zh-CN" sz="4000" i="1" dirty="0">
                            <a:solidFill>
                              <a:schemeClr val="tx1"/>
                            </a:solidFill>
                            <a:latin typeface="Cambria Math" panose="02040503050406030204" pitchFamily="18" charset="0"/>
                          </a:rPr>
                          <m:t>3</m:t>
                        </m:r>
                      </m:oMath>
                    </m:oMathPara>
                  </a14:m>
                  <a:endParaRPr lang="en-US" altLang="zh-CN" sz="4000" dirty="0" smtClean="0">
                    <a:solidFill>
                      <a:schemeClr val="tx1"/>
                    </a:solidFill>
                  </a:endParaRPr>
                </a:p>
                <a:p>
                  <a:pPr algn="ctr"/>
                  <a14:m>
                    <m:oMathPara xmlns:m="http://schemas.openxmlformats.org/officeDocument/2006/math">
                      <m:oMathParaPr>
                        <m:jc m:val="centerGroup"/>
                      </m:oMathParaPr>
                      <m:oMath xmlns:m="http://schemas.openxmlformats.org/officeDocument/2006/math">
                        <m:r>
                          <a:rPr lang="en-US" altLang="zh-CN" sz="4000" i="1" dirty="0" smtClean="0">
                            <a:solidFill>
                              <a:schemeClr val="tx1"/>
                            </a:solidFill>
                            <a:latin typeface="Cambria Math" panose="02040503050406030204" pitchFamily="18" charset="0"/>
                          </a:rPr>
                          <m:t>4</m:t>
                        </m:r>
                      </m:oMath>
                    </m:oMathPara>
                  </a14:m>
                  <a:endParaRPr lang="en-US" altLang="zh-CN" sz="4000" dirty="0" smtClean="0">
                    <a:solidFill>
                      <a:schemeClr val="tx1"/>
                    </a:solidFill>
                  </a:endParaRPr>
                </a:p>
                <a:p>
                  <a:pPr algn="ctr"/>
                  <a14:m>
                    <m:oMathPara xmlns:m="http://schemas.openxmlformats.org/officeDocument/2006/math">
                      <m:oMathParaPr>
                        <m:jc m:val="centerGroup"/>
                      </m:oMathParaPr>
                      <m:oMath xmlns:m="http://schemas.openxmlformats.org/officeDocument/2006/math">
                        <m:r>
                          <a:rPr lang="en-US" altLang="zh-CN" sz="4000" b="0" i="1" smtClean="0">
                            <a:solidFill>
                              <a:schemeClr val="tx1"/>
                            </a:solidFill>
                            <a:latin typeface="Cambria Math" panose="02040503050406030204" pitchFamily="18" charset="0"/>
                            <a:ea typeface="Cambria Math" panose="02040503050406030204" pitchFamily="18" charset="0"/>
                          </a:rPr>
                          <m:t>⋮</m:t>
                        </m:r>
                      </m:oMath>
                    </m:oMathPara>
                  </a14:m>
                  <a:endParaRPr lang="zh-CN" altLang="en-US" sz="4000" dirty="0">
                    <a:solidFill>
                      <a:schemeClr val="tx1"/>
                    </a:solidFill>
                  </a:endParaRPr>
                </a:p>
              </p:txBody>
            </p:sp>
          </mc:Choice>
          <mc:Fallback xmlns="">
            <p:sp>
              <p:nvSpPr>
                <p:cNvPr id="32" name="文本框 31"/>
                <p:cNvSpPr txBox="1">
                  <a:spLocks noRot="1" noChangeAspect="1" noMove="1" noResize="1" noEditPoints="1" noAdjustHandles="1" noChangeArrowheads="1" noChangeShapeType="1" noTextEdit="1"/>
                </p:cNvSpPr>
                <p:nvPr/>
              </p:nvSpPr>
              <p:spPr>
                <a:xfrm>
                  <a:off x="7320136" y="1707629"/>
                  <a:ext cx="504056" cy="3170099"/>
                </a:xfrm>
                <a:prstGeom prst="rect">
                  <a:avLst/>
                </a:prstGeom>
                <a:blipFill>
                  <a:blip r:embed="rId6"/>
                  <a:stretch>
                    <a:fillRect/>
                  </a:stretch>
                </a:blipFill>
              </p:spPr>
              <p:txBody>
                <a:bodyPr/>
                <a:lstStyle/>
                <a:p>
                  <a:r>
                    <a:rPr lang="zh-CN" altLang="en-US">
                      <a:noFill/>
                    </a:rPr>
                    <a:t> </a:t>
                  </a:r>
                </a:p>
              </p:txBody>
            </p:sp>
          </mc:Fallback>
        </mc:AlternateContent>
        <p:sp>
          <p:nvSpPr>
            <p:cNvPr id="34" name="圆角矩形 33"/>
            <p:cNvSpPr/>
            <p:nvPr/>
          </p:nvSpPr>
          <p:spPr>
            <a:xfrm>
              <a:off x="8688288" y="1960530"/>
              <a:ext cx="864096" cy="26642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36" name="文本框 35"/>
                <p:cNvSpPr txBox="1"/>
                <p:nvPr/>
              </p:nvSpPr>
              <p:spPr>
                <a:xfrm>
                  <a:off x="8904312" y="2323182"/>
                  <a:ext cx="504056" cy="193899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sz="4000" i="1" dirty="0" smtClean="0">
                            <a:solidFill>
                              <a:schemeClr val="tx1"/>
                            </a:solidFill>
                            <a:latin typeface="Cambria Math" panose="02040503050406030204" pitchFamily="18" charset="0"/>
                          </a:rPr>
                          <m:t>𝑎</m:t>
                        </m:r>
                      </m:oMath>
                    </m:oMathPara>
                  </a14:m>
                  <a:endParaRPr lang="en-US" altLang="zh-CN" sz="4000"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4000" i="1" dirty="0">
                            <a:solidFill>
                              <a:schemeClr val="tx1"/>
                            </a:solidFill>
                            <a:latin typeface="Cambria Math" panose="02040503050406030204" pitchFamily="18" charset="0"/>
                          </a:rPr>
                          <m:t>𝑏</m:t>
                        </m:r>
                      </m:oMath>
                    </m:oMathPara>
                  </a14:m>
                  <a:endParaRPr lang="en-US" altLang="zh-CN" sz="4000"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4000" i="1" dirty="0">
                            <a:solidFill>
                              <a:schemeClr val="tx1"/>
                            </a:solidFill>
                            <a:latin typeface="Cambria Math" panose="02040503050406030204" pitchFamily="18" charset="0"/>
                          </a:rPr>
                          <m:t>𝑐</m:t>
                        </m:r>
                      </m:oMath>
                    </m:oMathPara>
                  </a14:m>
                  <a:endParaRPr lang="zh-CN" altLang="en-US" sz="4000" dirty="0">
                    <a:solidFill>
                      <a:schemeClr val="tx1"/>
                    </a:solidFill>
                  </a:endParaRPr>
                </a:p>
              </p:txBody>
            </p:sp>
          </mc:Choice>
          <mc:Fallback xmlns="">
            <p:sp>
              <p:nvSpPr>
                <p:cNvPr id="36" name="文本框 35"/>
                <p:cNvSpPr txBox="1">
                  <a:spLocks noRot="1" noChangeAspect="1" noMove="1" noResize="1" noEditPoints="1" noAdjustHandles="1" noChangeArrowheads="1" noChangeShapeType="1" noTextEdit="1"/>
                </p:cNvSpPr>
                <p:nvPr/>
              </p:nvSpPr>
              <p:spPr>
                <a:xfrm>
                  <a:off x="8904312" y="2323182"/>
                  <a:ext cx="504056" cy="1938992"/>
                </a:xfrm>
                <a:prstGeom prst="rect">
                  <a:avLst/>
                </a:prstGeom>
                <a:blipFill>
                  <a:blip r:embed="rId7"/>
                  <a:stretch>
                    <a:fillRect/>
                  </a:stretch>
                </a:blipFill>
              </p:spPr>
              <p:txBody>
                <a:bodyPr/>
                <a:lstStyle/>
                <a:p>
                  <a:r>
                    <a:rPr lang="zh-CN" altLang="en-US">
                      <a:noFill/>
                    </a:rPr>
                    <a:t> </a:t>
                  </a:r>
                </a:p>
              </p:txBody>
            </p:sp>
          </mc:Fallback>
        </mc:AlternateContent>
        <p:cxnSp>
          <p:nvCxnSpPr>
            <p:cNvPr id="29" name="直接箭头连接符 28"/>
            <p:cNvCxnSpPr/>
            <p:nvPr/>
          </p:nvCxnSpPr>
          <p:spPr>
            <a:xfrm>
              <a:off x="7769948" y="2685657"/>
              <a:ext cx="1116600" cy="607020"/>
            </a:xfrm>
            <a:prstGeom prst="straightConnector1">
              <a:avLst/>
            </a:prstGeom>
            <a:ln>
              <a:solidFill>
                <a:srgbClr val="C00000"/>
              </a:solidFill>
              <a:tailEnd type="triangle"/>
            </a:ln>
          </p:spPr>
          <p:style>
            <a:lnRef idx="3">
              <a:schemeClr val="accent4"/>
            </a:lnRef>
            <a:fillRef idx="0">
              <a:schemeClr val="accent4"/>
            </a:fillRef>
            <a:effectRef idx="2">
              <a:schemeClr val="accent4"/>
            </a:effectRef>
            <a:fontRef idx="minor">
              <a:schemeClr val="tx1"/>
            </a:fontRef>
          </p:style>
        </p:cxnSp>
        <p:cxnSp>
          <p:nvCxnSpPr>
            <p:cNvPr id="30" name="直接箭头连接符 29"/>
            <p:cNvCxnSpPr>
              <a:stCxn id="32" idx="3"/>
            </p:cNvCxnSpPr>
            <p:nvPr/>
          </p:nvCxnSpPr>
          <p:spPr>
            <a:xfrm flipV="1">
              <a:off x="7824192" y="3270935"/>
              <a:ext cx="1076167" cy="21744"/>
            </a:xfrm>
            <a:prstGeom prst="straightConnector1">
              <a:avLst/>
            </a:prstGeom>
            <a:ln>
              <a:solidFill>
                <a:srgbClr val="C00000"/>
              </a:solidFill>
              <a:tailEnd type="triangle"/>
            </a:ln>
          </p:spPr>
          <p:style>
            <a:lnRef idx="3">
              <a:schemeClr val="accent4"/>
            </a:lnRef>
            <a:fillRef idx="0">
              <a:schemeClr val="accent4"/>
            </a:fillRef>
            <a:effectRef idx="2">
              <a:schemeClr val="accent4"/>
            </a:effectRef>
            <a:fontRef idx="minor">
              <a:schemeClr val="tx1"/>
            </a:fontRef>
          </p:style>
        </p:cxnSp>
        <p:cxnSp>
          <p:nvCxnSpPr>
            <p:cNvPr id="35" name="直接箭头连接符 34"/>
            <p:cNvCxnSpPr/>
            <p:nvPr/>
          </p:nvCxnSpPr>
          <p:spPr>
            <a:xfrm flipV="1">
              <a:off x="7824192" y="3292679"/>
              <a:ext cx="1080120" cy="1113537"/>
            </a:xfrm>
            <a:prstGeom prst="straightConnector1">
              <a:avLst/>
            </a:prstGeom>
            <a:ln>
              <a:solidFill>
                <a:srgbClr val="C00000"/>
              </a:solidFill>
              <a:tailEnd type="triangle"/>
            </a:ln>
          </p:spPr>
          <p:style>
            <a:lnRef idx="3">
              <a:schemeClr val="accent4"/>
            </a:lnRef>
            <a:fillRef idx="0">
              <a:schemeClr val="accent4"/>
            </a:fillRef>
            <a:effectRef idx="2">
              <a:schemeClr val="accent4"/>
            </a:effectRef>
            <a:fontRef idx="minor">
              <a:schemeClr val="tx1"/>
            </a:fontRef>
          </p:style>
        </p:cxnSp>
        <p:cxnSp>
          <p:nvCxnSpPr>
            <p:cNvPr id="28" name="直接箭头连接符 27"/>
            <p:cNvCxnSpPr/>
            <p:nvPr/>
          </p:nvCxnSpPr>
          <p:spPr>
            <a:xfrm>
              <a:off x="7756137" y="2132856"/>
              <a:ext cx="1148175" cy="1159822"/>
            </a:xfrm>
            <a:prstGeom prst="straightConnector1">
              <a:avLst/>
            </a:prstGeom>
            <a:ln>
              <a:solidFill>
                <a:srgbClr val="C00000"/>
              </a:solidFill>
              <a:tailEnd type="triangle"/>
            </a:ln>
          </p:spPr>
          <p:style>
            <a:lnRef idx="3">
              <a:schemeClr val="accent4"/>
            </a:lnRef>
            <a:fillRef idx="0">
              <a:schemeClr val="accent4"/>
            </a:fillRef>
            <a:effectRef idx="2">
              <a:schemeClr val="accent4"/>
            </a:effectRef>
            <a:fontRef idx="minor">
              <a:schemeClr val="tx1"/>
            </a:fontRef>
          </p:style>
        </p:cxnSp>
        <p:cxnSp>
          <p:nvCxnSpPr>
            <p:cNvPr id="33" name="直接箭头连接符 32"/>
            <p:cNvCxnSpPr/>
            <p:nvPr/>
          </p:nvCxnSpPr>
          <p:spPr>
            <a:xfrm flipV="1">
              <a:off x="7824192" y="3292678"/>
              <a:ext cx="1080120" cy="622588"/>
            </a:xfrm>
            <a:prstGeom prst="straightConnector1">
              <a:avLst/>
            </a:prstGeom>
            <a:ln>
              <a:solidFill>
                <a:srgbClr val="C00000"/>
              </a:solidFill>
              <a:tailEnd type="triangle"/>
            </a:ln>
          </p:spPr>
          <p:style>
            <a:lnRef idx="3">
              <a:schemeClr val="accent4"/>
            </a:lnRef>
            <a:fillRef idx="0">
              <a:schemeClr val="accent4"/>
            </a:fillRef>
            <a:effectRef idx="2">
              <a:schemeClr val="accent4"/>
            </a:effectRef>
            <a:fontRef idx="minor">
              <a:schemeClr val="tx1"/>
            </a:fontRef>
          </p:style>
        </p:cxnSp>
      </p:grpSp>
    </p:spTree>
    <p:extLst>
      <p:ext uri="{BB962C8B-B14F-4D97-AF65-F5344CB8AC3E}">
        <p14:creationId xmlns:p14="http://schemas.microsoft.com/office/powerpoint/2010/main" val="42217705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wipe(left)">
                                      <p:cBhvr>
                                        <p:cTn id="17" dur="750"/>
                                        <p:tgtEl>
                                          <p:spTgt spid="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wipe(left)">
                                      <p:cBhvr>
                                        <p:cTn id="22" dur="750"/>
                                        <p:tgtEl>
                                          <p:spTgt spid="6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wipe(left)">
                                      <p:cBhvr>
                                        <p:cTn id="27" dur="75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a:noFill/>
            </p:spPr>
            <p:txBody>
              <a:bodyPr anchor="ctr"/>
              <a:lstStyle/>
              <a:p>
                <a:r>
                  <a:rPr lang="zh-CN" altLang="en-US" dirty="0" smtClean="0">
                    <a:solidFill>
                      <a:srgbClr val="0000FF"/>
                    </a:solidFill>
                  </a:rPr>
                  <a:t>例</a:t>
                </a:r>
                <a:r>
                  <a:rPr lang="en-US" altLang="zh-CN" dirty="0">
                    <a:solidFill>
                      <a:srgbClr val="0000FF"/>
                    </a:solidFill>
                  </a:rPr>
                  <a:t>*</a:t>
                </a:r>
                <a:r>
                  <a:rPr lang="zh-CN" altLang="en-US" dirty="0"/>
                  <a:t> 集合 </a:t>
                </a:r>
                <a14:m>
                  <m:oMath xmlns:m="http://schemas.openxmlformats.org/officeDocument/2006/math">
                    <m:r>
                      <a:rPr lang="en-US" altLang="zh-CN" i="1">
                        <a:latin typeface="Cambria Math" panose="02040503050406030204" pitchFamily="18" charset="0"/>
                      </a:rPr>
                      <m:t>𝐴</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1,2,3</m:t>
                        </m:r>
                      </m:e>
                    </m:d>
                  </m:oMath>
                </a14:m>
                <a:r>
                  <a:rPr lang="en-US" altLang="zh-CN" dirty="0"/>
                  <a:t> </a:t>
                </a:r>
                <a:r>
                  <a:rPr lang="zh-CN" altLang="en-US" dirty="0"/>
                  <a:t>到集合 </a:t>
                </a:r>
                <a14:m>
                  <m:oMath xmlns:m="http://schemas.openxmlformats.org/officeDocument/2006/math">
                    <m:r>
                      <a:rPr lang="en-US" altLang="zh-CN" i="1">
                        <a:latin typeface="Cambria Math" panose="02040503050406030204" pitchFamily="18" charset="0"/>
                      </a:rPr>
                      <m:t>𝐵</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e>
                    </m:d>
                  </m:oMath>
                </a14:m>
                <a:r>
                  <a:rPr lang="en-US" altLang="zh-CN" dirty="0"/>
                  <a:t> </a:t>
                </a:r>
                <a:r>
                  <a:rPr lang="zh-CN" altLang="en-US" dirty="0"/>
                  <a:t>的映射有多少个</a:t>
                </a:r>
                <a:r>
                  <a:rPr lang="en-US" altLang="zh-CN" dirty="0"/>
                  <a:t>?</a:t>
                </a:r>
                <a:endParaRPr lang="zh-CN" altLang="en-US" dirty="0"/>
              </a:p>
              <a:p>
                <a:r>
                  <a:rPr lang="zh-CN" altLang="en-US" dirty="0">
                    <a:solidFill>
                      <a:srgbClr val="0000FF"/>
                    </a:solidFill>
                  </a:rPr>
                  <a:t>解</a:t>
                </a:r>
                <a:r>
                  <a:rPr lang="zh-CN" altLang="en-US" dirty="0"/>
                  <a:t> 设 </a:t>
                </a:r>
                <a14:m>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i="1">
                        <a:latin typeface="Cambria Math" panose="02040503050406030204" pitchFamily="18" charset="0"/>
                      </a:rPr>
                      <m:t>𝐵</m:t>
                    </m:r>
                  </m:oMath>
                </a14:m>
                <a:r>
                  <a:rPr lang="zh-CN" altLang="en-US" dirty="0"/>
                  <a:t> 是一个映射</a:t>
                </a:r>
                <a:r>
                  <a:rPr lang="en-US" altLang="zh-CN" dirty="0" smtClean="0"/>
                  <a:t>.</a:t>
                </a:r>
                <a:endParaRPr lang="en-US" altLang="zh-CN" dirty="0"/>
              </a:p>
              <a:p>
                <a:r>
                  <a:rPr lang="zh-CN" altLang="en-US" dirty="0"/>
                  <a:t>对于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𝐴</m:t>
                    </m:r>
                  </m:oMath>
                </a14:m>
                <a:r>
                  <a:rPr lang="en-US" altLang="zh-CN" dirty="0"/>
                  <a:t>,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r>
                      <a:rPr lang="en-US" altLang="zh-CN" i="1">
                        <a:latin typeface="Cambria Math" panose="02040503050406030204" pitchFamily="18" charset="0"/>
                      </a:rPr>
                      <m:t>∈</m:t>
                    </m:r>
                    <m:r>
                      <a:rPr lang="en-US" altLang="zh-CN" i="1">
                        <a:latin typeface="Cambria Math" panose="02040503050406030204" pitchFamily="18" charset="0"/>
                      </a:rPr>
                      <m:t>𝐵</m:t>
                    </m:r>
                  </m:oMath>
                </a14:m>
                <a:r>
                  <a:rPr lang="en-US" altLang="zh-CN" dirty="0"/>
                  <a:t> </a:t>
                </a:r>
                <a:r>
                  <a:rPr lang="zh-CN" altLang="en-US" dirty="0"/>
                  <a:t>有 </a:t>
                </a:r>
                <a14:m>
                  <m:oMath xmlns:m="http://schemas.openxmlformats.org/officeDocument/2006/math">
                    <m:r>
                      <a:rPr lang="en-US" altLang="zh-CN" i="1">
                        <a:latin typeface="Cambria Math" panose="02040503050406030204" pitchFamily="18" charset="0"/>
                      </a:rPr>
                      <m:t>2</m:t>
                    </m:r>
                  </m:oMath>
                </a14:m>
                <a:r>
                  <a:rPr lang="en-US" altLang="zh-CN" dirty="0"/>
                  <a:t> </a:t>
                </a:r>
                <a:r>
                  <a:rPr lang="zh-CN" altLang="en-US" dirty="0"/>
                  <a:t>种选法</a:t>
                </a:r>
                <a:r>
                  <a:rPr lang="en-US" altLang="zh-CN" dirty="0"/>
                  <a:t>, </a:t>
                </a:r>
                <a:r>
                  <a:rPr lang="zh-CN" altLang="en-US" dirty="0"/>
                  <a:t>因此一共有</a:t>
                </a:r>
                <a:r>
                  <a:rPr lang="en-US" altLang="zh-CN" dirty="0"/>
                  <a:t> </a:t>
                </a:r>
                <a14:m>
                  <m:oMath xmlns:m="http://schemas.openxmlformats.org/officeDocument/2006/math">
                    <m:r>
                      <a:rPr lang="en-US" altLang="zh-CN" i="1">
                        <a:latin typeface="Cambria Math" panose="02040503050406030204" pitchFamily="18" charset="0"/>
                      </a:rPr>
                      <m:t>2×2×2=</m:t>
                    </m:r>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3</m:t>
                        </m:r>
                      </m:sup>
                    </m:sSup>
                    <m:r>
                      <a:rPr lang="en-US" altLang="zh-CN" i="1">
                        <a:latin typeface="Cambria Math" panose="02040503050406030204" pitchFamily="18" charset="0"/>
                      </a:rPr>
                      <m:t>=8</m:t>
                    </m:r>
                  </m:oMath>
                </a14:m>
                <a:r>
                  <a:rPr lang="zh-CN" altLang="en-US" dirty="0"/>
                  <a:t> 种选法</a:t>
                </a:r>
                <a:r>
                  <a:rPr lang="en-US" altLang="zh-CN" dirty="0"/>
                  <a:t>, </a:t>
                </a:r>
                <a:r>
                  <a:rPr lang="zh-CN" altLang="en-US" dirty="0"/>
                  <a:t>即一共有 </a:t>
                </a:r>
                <a14:m>
                  <m:oMath xmlns:m="http://schemas.openxmlformats.org/officeDocument/2006/math">
                    <m:r>
                      <a:rPr lang="en-US" altLang="zh-CN" i="1" dirty="0">
                        <a:latin typeface="Cambria Math" panose="02040503050406030204" pitchFamily="18" charset="0"/>
                      </a:rPr>
                      <m:t>8</m:t>
                    </m:r>
                  </m:oMath>
                </a14:m>
                <a:r>
                  <a:rPr lang="en-US" altLang="zh-CN" dirty="0"/>
                  <a:t> </a:t>
                </a:r>
                <a:r>
                  <a:rPr lang="zh-CN" altLang="en-US" dirty="0"/>
                  <a:t>个映射</a:t>
                </a:r>
                <a:r>
                  <a:rPr lang="en-US" altLang="zh-CN" dirty="0" smtClean="0"/>
                  <a:t>.</a:t>
                </a:r>
              </a:p>
              <a:p>
                <a:r>
                  <a:rPr lang="zh-CN" altLang="en-US" dirty="0" smtClean="0"/>
                  <a:t>将有限集合 </a:t>
                </a:r>
                <a14:m>
                  <m:oMath xmlns:m="http://schemas.openxmlformats.org/officeDocument/2006/math">
                    <m:r>
                      <a:rPr lang="en-US" altLang="zh-CN" b="0" i="1" smtClean="0">
                        <a:latin typeface="Cambria Math" panose="02040503050406030204" pitchFamily="18" charset="0"/>
                      </a:rPr>
                      <m:t>𝑆</m:t>
                    </m:r>
                  </m:oMath>
                </a14:m>
                <a:r>
                  <a:rPr lang="zh-CN" altLang="en-US" dirty="0"/>
                  <a:t> 中元素的</a:t>
                </a:r>
                <a:r>
                  <a:rPr lang="zh-CN" altLang="en-US" dirty="0" smtClean="0"/>
                  <a:t>个数记为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e>
                    </m:d>
                  </m:oMath>
                </a14:m>
                <a:r>
                  <a:rPr lang="en-US" altLang="zh-CN" dirty="0" smtClean="0"/>
                  <a:t>. </a:t>
                </a:r>
                <a:r>
                  <a:rPr lang="zh-CN" altLang="en-US" dirty="0" smtClean="0"/>
                  <a:t>类似地</a:t>
                </a:r>
                <a:r>
                  <a:rPr lang="en-US" altLang="zh-CN" dirty="0" smtClean="0"/>
                  <a:t>, </a:t>
                </a:r>
                <a:r>
                  <a:rPr lang="zh-CN" altLang="en-US" dirty="0" smtClean="0"/>
                  <a:t>我们有如下结论</a:t>
                </a:r>
                <a:r>
                  <a:rPr lang="en-US" altLang="zh-CN" dirty="0" smtClean="0"/>
                  <a:t>:</a:t>
                </a:r>
              </a:p>
              <a:p>
                <a:r>
                  <a:rPr lang="zh-CN" altLang="en-US" dirty="0">
                    <a:solidFill>
                      <a:srgbClr val="0000FF"/>
                    </a:solidFill>
                  </a:rPr>
                  <a:t>结论</a:t>
                </a:r>
                <a:r>
                  <a:rPr lang="zh-CN" altLang="en-US" dirty="0"/>
                  <a:t> 有限集合 </a:t>
                </a:r>
                <a14:m>
                  <m:oMath xmlns:m="http://schemas.openxmlformats.org/officeDocument/2006/math">
                    <m:r>
                      <a:rPr lang="en-US" altLang="zh-CN" i="1">
                        <a:latin typeface="Cambria Math" panose="02040503050406030204" pitchFamily="18" charset="0"/>
                      </a:rPr>
                      <m:t>𝐴</m:t>
                    </m:r>
                  </m:oMath>
                </a14:m>
                <a:r>
                  <a:rPr lang="zh-CN" altLang="en-US" dirty="0"/>
                  <a:t> 到 </a:t>
                </a:r>
                <a14:m>
                  <m:oMath xmlns:m="http://schemas.openxmlformats.org/officeDocument/2006/math">
                    <m:r>
                      <a:rPr lang="en-US" altLang="zh-CN" i="1">
                        <a:latin typeface="Cambria Math" panose="02040503050406030204" pitchFamily="18" charset="0"/>
                      </a:rPr>
                      <m:t>𝐵</m:t>
                    </m:r>
                  </m:oMath>
                </a14:m>
                <a:r>
                  <a:rPr lang="zh-CN" altLang="en-US" dirty="0"/>
                  <a:t> 之间的映射一共有 </a:t>
                </a:r>
                <a14:m>
                  <m:oMath xmlns:m="http://schemas.openxmlformats.org/officeDocument/2006/math">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𝐵</m:t>
                            </m:r>
                          </m:e>
                        </m:d>
                      </m:e>
                      <m:sup>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𝐴</m:t>
                            </m:r>
                          </m:e>
                        </m:d>
                      </m:sup>
                    </m:sSup>
                  </m:oMath>
                </a14:m>
                <a:r>
                  <a:rPr lang="zh-CN" altLang="en-US" dirty="0"/>
                  <a:t> 个</a:t>
                </a:r>
                <a:r>
                  <a:rPr lang="en-US" altLang="zh-CN" dirty="0"/>
                  <a:t>. </a:t>
                </a:r>
                <a:endParaRPr lang="zh-CN" altLang="en-US"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r="-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214992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chor="ctr"/>
              <a:lstStyle/>
              <a:p>
                <a:r>
                  <a:rPr lang="zh-CN" altLang="en-US" b="1" dirty="0" smtClean="0">
                    <a:solidFill>
                      <a:srgbClr val="00B050"/>
                    </a:solidFill>
                  </a:rPr>
                  <a:t>函数的概念</a:t>
                </a:r>
                <a:endParaRPr lang="en-US" altLang="zh-CN" b="1" dirty="0" smtClean="0"/>
              </a:p>
              <a:p>
                <a:r>
                  <a:rPr lang="zh-CN" altLang="en-US" dirty="0" smtClean="0"/>
                  <a:t>所谓的</a:t>
                </a:r>
                <a:r>
                  <a:rPr lang="zh-CN" altLang="en-US" dirty="0" smtClean="0">
                    <a:solidFill>
                      <a:srgbClr val="00B050"/>
                    </a:solidFill>
                  </a:rPr>
                  <a:t>函数</a:t>
                </a:r>
                <a:r>
                  <a:rPr lang="en-US" altLang="zh-CN" dirty="0" smtClean="0"/>
                  <a:t>, </a:t>
                </a:r>
                <a:r>
                  <a:rPr lang="zh-CN" altLang="en-US" dirty="0" smtClean="0"/>
                  <a:t>不过就是数的集合之间的映射：</a:t>
                </a:r>
                <a:endParaRPr lang="en-US" altLang="zh-CN" dirty="0" smtClean="0"/>
              </a:p>
              <a:p>
                <a:pPr marL="0" indent="0" algn="ctr">
                  <a:buNone/>
                </a:pPr>
                <a:r>
                  <a:rPr lang="zh-CN" altLang="en-US" dirty="0" smtClean="0"/>
                  <a:t>数的集合</a:t>
                </a:r>
                <a14:m>
                  <m:oMath xmlns:m="http://schemas.openxmlformats.org/officeDocument/2006/math">
                    <m:groupChr>
                      <m:groupChrPr>
                        <m:chr m:val="→"/>
                        <m:vertJc m:val="bot"/>
                        <m:ctrlPr>
                          <a:rPr lang="zh-CN" altLang="en-US" i="1" dirty="0" smtClean="0">
                            <a:latin typeface="Cambria Math" panose="02040503050406030204" pitchFamily="18" charset="0"/>
                          </a:rPr>
                        </m:ctrlPr>
                      </m:groupChrPr>
                      <m:e>
                        <m:r>
                          <m:rPr>
                            <m:brk m:alnAt="2"/>
                          </m:rP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   </m:t>
                        </m:r>
                        <m:r>
                          <m:rPr>
                            <m:brk m:alnAt="2"/>
                          </m:rPr>
                          <a:rPr lang="zh-CN" altLang="en-US" i="1" dirty="0">
                            <a:latin typeface="Cambria Math" panose="02040503050406030204" pitchFamily="18" charset="0"/>
                          </a:rPr>
                          <m:t>映</m:t>
                        </m:r>
                        <m:r>
                          <a:rPr lang="zh-CN" altLang="en-US" i="1" dirty="0">
                            <a:latin typeface="Cambria Math" panose="02040503050406030204" pitchFamily="18" charset="0"/>
                          </a:rPr>
                          <m:t>射</m:t>
                        </m:r>
                        <m:r>
                          <a:rPr lang="en-US" altLang="zh-CN" b="0" i="1" dirty="0" smtClean="0">
                            <a:latin typeface="Cambria Math" panose="02040503050406030204" pitchFamily="18" charset="0"/>
                          </a:rPr>
                          <m:t>    </m:t>
                        </m:r>
                      </m:e>
                    </m:groupChr>
                  </m:oMath>
                </a14:m>
                <a:r>
                  <a:rPr lang="zh-CN" altLang="en-US" dirty="0" smtClean="0"/>
                  <a:t>数的集合</a:t>
                </a:r>
                <a:endParaRPr lang="en-US" altLang="zh-CN" dirty="0" smtClean="0"/>
              </a:p>
              <a:p>
                <a:r>
                  <a:rPr lang="zh-CN" altLang="en-US" dirty="0" smtClean="0">
                    <a:latin typeface="Cambria Math" panose="02040503050406030204" pitchFamily="18" charset="0"/>
                  </a:rPr>
                  <a:t>自然数集合 </a:t>
                </a:r>
                <a14:m>
                  <m:oMath xmlns:m="http://schemas.openxmlformats.org/officeDocument/2006/math">
                    <m:r>
                      <a:rPr lang="en-US" altLang="zh-CN" b="1" i="1" dirty="0">
                        <a:latin typeface="Cambria Math" panose="02040503050406030204" pitchFamily="18" charset="0"/>
                      </a:rPr>
                      <m:t>ℕ</m:t>
                    </m:r>
                  </m:oMath>
                </a14:m>
                <a:r>
                  <a:rPr lang="en-US" altLang="zh-CN" dirty="0" smtClean="0">
                    <a:latin typeface="Cambria Math" panose="02040503050406030204" pitchFamily="18" charset="0"/>
                  </a:rPr>
                  <a:t>, </a:t>
                </a:r>
                <a:r>
                  <a:rPr lang="zh-CN" altLang="en-US" dirty="0" smtClean="0">
                    <a:latin typeface="Cambria Math" panose="02040503050406030204" pitchFamily="18" charset="0"/>
                  </a:rPr>
                  <a:t>有理数集合 </a:t>
                </a:r>
                <a14:m>
                  <m:oMath xmlns:m="http://schemas.openxmlformats.org/officeDocument/2006/math">
                    <m:r>
                      <a:rPr lang="en-US" altLang="zh-CN" b="1" i="1" dirty="0">
                        <a:latin typeface="Cambria Math" panose="02040503050406030204" pitchFamily="18" charset="0"/>
                      </a:rPr>
                      <m:t>ℚ</m:t>
                    </m:r>
                  </m:oMath>
                </a14:m>
                <a:r>
                  <a:rPr lang="en-US" altLang="zh-CN" dirty="0" smtClean="0">
                    <a:latin typeface="Cambria Math" panose="02040503050406030204" pitchFamily="18" charset="0"/>
                  </a:rPr>
                  <a:t>,</a:t>
                </a:r>
                <a:r>
                  <a:rPr lang="zh-CN" altLang="en-US" dirty="0" smtClean="0">
                    <a:latin typeface="Cambria Math" panose="02040503050406030204" pitchFamily="18" charset="0"/>
                  </a:rPr>
                  <a:t> 实数集合 </a:t>
                </a:r>
                <a14:m>
                  <m:oMath xmlns:m="http://schemas.openxmlformats.org/officeDocument/2006/math">
                    <m:r>
                      <a:rPr lang="en-US" altLang="zh-CN" b="1" i="1" dirty="0">
                        <a:latin typeface="Cambria Math" panose="02040503050406030204" pitchFamily="18" charset="0"/>
                      </a:rPr>
                      <m:t>ℝ</m:t>
                    </m:r>
                  </m:oMath>
                </a14:m>
                <a:r>
                  <a:rPr lang="zh-CN" altLang="en-US" dirty="0" smtClean="0">
                    <a:latin typeface="Cambria Math" panose="02040503050406030204" pitchFamily="18" charset="0"/>
                  </a:rPr>
                  <a:t> 和复数集合 </a:t>
                </a:r>
                <a14:m>
                  <m:oMath xmlns:m="http://schemas.openxmlformats.org/officeDocument/2006/math">
                    <m:r>
                      <a:rPr lang="en-US" altLang="zh-CN" b="1" i="1" dirty="0">
                        <a:latin typeface="Cambria Math" panose="02040503050406030204" pitchFamily="18" charset="0"/>
                      </a:rPr>
                      <m:t>ℂ</m:t>
                    </m:r>
                  </m:oMath>
                </a14:m>
                <a:r>
                  <a:rPr lang="en-US" altLang="zh-CN" dirty="0" smtClean="0">
                    <a:latin typeface="Cambria Math" panose="02040503050406030204" pitchFamily="18" charset="0"/>
                  </a:rPr>
                  <a:t> </a:t>
                </a:r>
                <a:r>
                  <a:rPr lang="zh-CN" altLang="en-US" dirty="0" smtClean="0">
                    <a:latin typeface="Cambria Math" panose="02040503050406030204" pitchFamily="18" charset="0"/>
                  </a:rPr>
                  <a:t>都是数的集合</a:t>
                </a:r>
                <a:r>
                  <a:rPr lang="en-US" altLang="zh-CN" dirty="0" smtClean="0">
                    <a:latin typeface="Cambria Math" panose="02040503050406030204" pitchFamily="18" charset="0"/>
                  </a:rPr>
                  <a:t>.</a:t>
                </a:r>
              </a:p>
              <a:p>
                <a:r>
                  <a:rPr lang="zh-CN" altLang="en-US" dirty="0" smtClean="0">
                    <a:latin typeface="Cambria Math" panose="02040503050406030204" pitchFamily="18" charset="0"/>
                  </a:rPr>
                  <a:t>在高等数学中</a:t>
                </a:r>
                <a:r>
                  <a:rPr lang="en-US" altLang="zh-CN" dirty="0" smtClean="0">
                    <a:latin typeface="Cambria Math" panose="02040503050406030204" pitchFamily="18" charset="0"/>
                  </a:rPr>
                  <a:t>, </a:t>
                </a:r>
                <a:r>
                  <a:rPr lang="zh-CN" altLang="en-US" dirty="0" smtClean="0">
                    <a:latin typeface="Cambria Math" panose="02040503050406030204" pitchFamily="18" charset="0"/>
                  </a:rPr>
                  <a:t>数的集合限定为</a:t>
                </a:r>
                <a:r>
                  <a:rPr lang="zh-CN" altLang="en-US" dirty="0" smtClean="0">
                    <a:solidFill>
                      <a:srgbClr val="FF0000"/>
                    </a:solidFill>
                    <a:latin typeface="Cambria Math" panose="02040503050406030204" pitchFamily="18" charset="0"/>
                  </a:rPr>
                  <a:t>实数集合 </a:t>
                </a:r>
                <a14:m>
                  <m:oMath xmlns:m="http://schemas.openxmlformats.org/officeDocument/2006/math">
                    <m:r>
                      <a:rPr lang="en-US" altLang="zh-CN" b="1" i="1" dirty="0">
                        <a:solidFill>
                          <a:srgbClr val="FF0000"/>
                        </a:solidFill>
                        <a:latin typeface="Cambria Math" panose="02040503050406030204" pitchFamily="18" charset="0"/>
                      </a:rPr>
                      <m:t>ℝ</m:t>
                    </m:r>
                  </m:oMath>
                </a14:m>
                <a:r>
                  <a:rPr lang="zh-CN" altLang="en-US" dirty="0">
                    <a:solidFill>
                      <a:srgbClr val="FF0000"/>
                    </a:solidFill>
                    <a:latin typeface="Cambria Math" panose="02040503050406030204" pitchFamily="18" charset="0"/>
                  </a:rPr>
                  <a:t> </a:t>
                </a:r>
                <a:r>
                  <a:rPr lang="zh-CN" altLang="en-US" dirty="0" smtClean="0">
                    <a:solidFill>
                      <a:srgbClr val="FF0000"/>
                    </a:solidFill>
                    <a:latin typeface="Cambria Math" panose="02040503050406030204" pitchFamily="18" charset="0"/>
                  </a:rPr>
                  <a:t>的子集</a:t>
                </a:r>
                <a:r>
                  <a:rPr lang="en-US" altLang="zh-CN" dirty="0" smtClean="0">
                    <a:latin typeface="Cambria Math" panose="02040503050406030204" pitchFamily="18" charset="0"/>
                  </a:rPr>
                  <a:t>.</a:t>
                </a:r>
                <a:endParaRPr lang="en-US" altLang="zh-CN" dirty="0"/>
              </a:p>
              <a:p>
                <a:r>
                  <a:rPr lang="zh-CN" altLang="en-US" dirty="0" smtClean="0"/>
                  <a:t>函数可以理解为将一个</a:t>
                </a:r>
                <a:r>
                  <a:rPr lang="zh-CN" altLang="en-US" dirty="0"/>
                  <a:t>变量</a:t>
                </a:r>
                <a14:m>
                  <m:oMath xmlns:m="http://schemas.openxmlformats.org/officeDocument/2006/math">
                    <m:r>
                      <a:rPr lang="en-US" altLang="zh-CN" i="1">
                        <a:latin typeface="Cambria Math" panose="02040503050406030204" pitchFamily="18" charset="0"/>
                      </a:rPr>
                      <m:t> </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𝐴</m:t>
                    </m:r>
                  </m:oMath>
                </a14:m>
                <a:r>
                  <a:rPr lang="zh-CN" altLang="en-US" dirty="0" smtClean="0"/>
                  <a:t> </a:t>
                </a:r>
                <a:r>
                  <a:rPr lang="zh-CN" altLang="en-US" dirty="0"/>
                  <a:t>的值</a:t>
                </a:r>
                <a:r>
                  <a:rPr lang="zh-CN" altLang="en-US" dirty="0" smtClean="0">
                    <a:solidFill>
                      <a:srgbClr val="FF0000"/>
                    </a:solidFill>
                  </a:rPr>
                  <a:t>变换</a:t>
                </a:r>
                <a:r>
                  <a:rPr lang="zh-CN" altLang="en-US" dirty="0" smtClean="0"/>
                  <a:t>为另一个变量</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oMath>
                </a14:m>
                <a:r>
                  <a:rPr lang="zh-CN" altLang="en-US" dirty="0" smtClean="0"/>
                  <a:t> </a:t>
                </a:r>
                <a:r>
                  <a:rPr lang="zh-CN" altLang="en-US" dirty="0"/>
                  <a:t>的值</a:t>
                </a:r>
                <a:r>
                  <a:rPr lang="en-US" altLang="zh-CN" dirty="0" smtClean="0"/>
                  <a:t>.</a:t>
                </a:r>
              </a:p>
              <a:p>
                <a:r>
                  <a:rPr lang="zh-CN" altLang="en-US" dirty="0" smtClean="0">
                    <a:solidFill>
                      <a:srgbClr val="0000FF"/>
                    </a:solidFill>
                  </a:rPr>
                  <a:t>例</a:t>
                </a:r>
                <a:r>
                  <a:rPr lang="en-US" altLang="zh-CN" dirty="0" smtClean="0"/>
                  <a:t> </a:t>
                </a:r>
                <a:r>
                  <a:rPr lang="zh-CN" altLang="en-US" dirty="0" smtClean="0"/>
                  <a:t>一辆汽车离出发点的距离</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d>
                      <m:dPr>
                        <m:beg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 </m:t>
                    </m:r>
                  </m:oMath>
                </a14:m>
                <a:r>
                  <a:rPr lang="zh-CN" altLang="en-US" dirty="0" smtClean="0"/>
                  <a:t>随着出发的时间</a:t>
                </a: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d>
                      <m:dPr>
                        <m:beg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 </m:t>
                    </m:r>
                  </m:oMath>
                </a14:m>
                <a:r>
                  <a:rPr lang="zh-CN" altLang="en-US" dirty="0" smtClean="0"/>
                  <a:t>而变化</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b="-9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480865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4655840" y="1340768"/>
            <a:ext cx="2448272" cy="2664296"/>
            <a:chOff x="4655840" y="1340768"/>
            <a:chExt cx="2448272" cy="2664296"/>
          </a:xfrm>
        </p:grpSpPr>
        <p:sp>
          <p:nvSpPr>
            <p:cNvPr id="3" name="圆角矩形 2"/>
            <p:cNvSpPr/>
            <p:nvPr/>
          </p:nvSpPr>
          <p:spPr>
            <a:xfrm>
              <a:off x="4655840" y="1340768"/>
              <a:ext cx="864096" cy="26642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5" name="文本框 4"/>
                <p:cNvSpPr txBox="1"/>
                <p:nvPr/>
              </p:nvSpPr>
              <p:spPr>
                <a:xfrm>
                  <a:off x="4871864" y="1628800"/>
                  <a:ext cx="504056" cy="193899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sz="4000" b="0" i="1" dirty="0" smtClean="0">
                            <a:solidFill>
                              <a:schemeClr val="tx1"/>
                            </a:solidFill>
                            <a:latin typeface="Cambria Math" panose="02040503050406030204" pitchFamily="18" charset="0"/>
                          </a:rPr>
                          <m:t>1</m:t>
                        </m:r>
                      </m:oMath>
                    </m:oMathPara>
                  </a14:m>
                  <a:endParaRPr lang="en-US" altLang="zh-CN" sz="4000" dirty="0" smtClean="0">
                    <a:solidFill>
                      <a:schemeClr val="tx1"/>
                    </a:solidFill>
                  </a:endParaRPr>
                </a:p>
                <a:p>
                  <a:pPr algn="ctr"/>
                  <a14:m>
                    <m:oMathPara xmlns:m="http://schemas.openxmlformats.org/officeDocument/2006/math">
                      <m:oMathParaPr>
                        <m:jc m:val="centerGroup"/>
                      </m:oMathParaPr>
                      <m:oMath xmlns:m="http://schemas.openxmlformats.org/officeDocument/2006/math">
                        <m:r>
                          <a:rPr lang="en-US" altLang="zh-CN" sz="4000" i="1" dirty="0" smtClean="0">
                            <a:solidFill>
                              <a:schemeClr val="tx1"/>
                            </a:solidFill>
                            <a:latin typeface="Cambria Math" panose="02040503050406030204" pitchFamily="18" charset="0"/>
                          </a:rPr>
                          <m:t>2</m:t>
                        </m:r>
                      </m:oMath>
                    </m:oMathPara>
                  </a14:m>
                  <a:endParaRPr lang="en-US" altLang="zh-CN" sz="4000" dirty="0" smtClean="0">
                    <a:solidFill>
                      <a:schemeClr val="tx1"/>
                    </a:solidFill>
                  </a:endParaRPr>
                </a:p>
                <a:p>
                  <a:pPr algn="ctr"/>
                  <a14:m>
                    <m:oMathPara xmlns:m="http://schemas.openxmlformats.org/officeDocument/2006/math">
                      <m:oMathParaPr>
                        <m:jc m:val="centerGroup"/>
                      </m:oMathParaPr>
                      <m:oMath xmlns:m="http://schemas.openxmlformats.org/officeDocument/2006/math">
                        <m:r>
                          <a:rPr lang="en-US" altLang="zh-CN" sz="4000" i="1" dirty="0" smtClean="0">
                            <a:solidFill>
                              <a:schemeClr val="tx1"/>
                            </a:solidFill>
                            <a:latin typeface="Cambria Math" panose="02040503050406030204" pitchFamily="18" charset="0"/>
                          </a:rPr>
                          <m:t>3</m:t>
                        </m:r>
                      </m:oMath>
                    </m:oMathPara>
                  </a14:m>
                  <a:endParaRPr lang="zh-CN" altLang="en-US" sz="4000" dirty="0">
                    <a:solidFill>
                      <a:schemeClr val="tx1"/>
                    </a:solidFill>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4871864" y="1628800"/>
                  <a:ext cx="504056" cy="1938992"/>
                </a:xfrm>
                <a:prstGeom prst="rect">
                  <a:avLst/>
                </a:prstGeom>
                <a:blipFill>
                  <a:blip r:embed="rId2"/>
                  <a:stretch>
                    <a:fillRect/>
                  </a:stretch>
                </a:blipFill>
              </p:spPr>
              <p:txBody>
                <a:bodyPr/>
                <a:lstStyle/>
                <a:p>
                  <a:r>
                    <a:rPr lang="zh-CN" altLang="en-US">
                      <a:noFill/>
                    </a:rPr>
                    <a:t> </a:t>
                  </a:r>
                </a:p>
              </p:txBody>
            </p:sp>
          </mc:Fallback>
        </mc:AlternateContent>
        <p:sp>
          <p:nvSpPr>
            <p:cNvPr id="6" name="圆角矩形 5"/>
            <p:cNvSpPr/>
            <p:nvPr/>
          </p:nvSpPr>
          <p:spPr>
            <a:xfrm>
              <a:off x="6240016" y="1340768"/>
              <a:ext cx="864096" cy="26642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7" name="文本框 6"/>
                <p:cNvSpPr txBox="1"/>
                <p:nvPr/>
              </p:nvSpPr>
              <p:spPr>
                <a:xfrm>
                  <a:off x="6456040" y="1628800"/>
                  <a:ext cx="504056" cy="193899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sz="4000" b="0" i="1" dirty="0" smtClean="0">
                            <a:solidFill>
                              <a:schemeClr val="tx1"/>
                            </a:solidFill>
                            <a:latin typeface="Cambria Math" panose="02040503050406030204" pitchFamily="18" charset="0"/>
                          </a:rPr>
                          <m:t>2</m:t>
                        </m:r>
                      </m:oMath>
                    </m:oMathPara>
                  </a14:m>
                  <a:endParaRPr lang="en-US" altLang="zh-CN" sz="4000" b="0" i="1" dirty="0" smtClean="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4000" b="0" i="1" smtClean="0">
                            <a:solidFill>
                              <a:schemeClr val="tx1"/>
                            </a:solidFill>
                            <a:latin typeface="Cambria Math" panose="02040503050406030204" pitchFamily="18" charset="0"/>
                          </a:rPr>
                          <m:t>4</m:t>
                        </m:r>
                      </m:oMath>
                    </m:oMathPara>
                  </a14:m>
                  <a:endParaRPr lang="en-US" altLang="zh-CN" sz="4000" b="0" i="1" dirty="0" smtClean="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4000" b="0" i="1" smtClean="0">
                            <a:solidFill>
                              <a:schemeClr val="tx1"/>
                            </a:solidFill>
                            <a:latin typeface="Cambria Math" panose="02040503050406030204" pitchFamily="18" charset="0"/>
                          </a:rPr>
                          <m:t>5</m:t>
                        </m:r>
                      </m:oMath>
                    </m:oMathPara>
                  </a14:m>
                  <a:endParaRPr lang="zh-CN" altLang="en-US" sz="4000" dirty="0">
                    <a:solidFill>
                      <a:schemeClr val="tx1"/>
                    </a:solidFill>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6456040" y="1628800"/>
                  <a:ext cx="504056" cy="1938992"/>
                </a:xfrm>
                <a:prstGeom prst="rect">
                  <a:avLst/>
                </a:prstGeom>
                <a:blipFill>
                  <a:blip r:embed="rId3"/>
                  <a:stretch>
                    <a:fillRect/>
                  </a:stretch>
                </a:blipFill>
              </p:spPr>
              <p:txBody>
                <a:bodyPr/>
                <a:lstStyle/>
                <a:p>
                  <a:r>
                    <a:rPr lang="zh-CN" altLang="en-US">
                      <a:noFill/>
                    </a:rPr>
                    <a:t> </a:t>
                  </a:r>
                </a:p>
              </p:txBody>
            </p:sp>
          </mc:Fallback>
        </mc:AlternateContent>
        <p:cxnSp>
          <p:nvCxnSpPr>
            <p:cNvPr id="8" name="直接箭头连接符 7"/>
            <p:cNvCxnSpPr/>
            <p:nvPr/>
          </p:nvCxnSpPr>
          <p:spPr>
            <a:xfrm>
              <a:off x="5340040" y="1988840"/>
              <a:ext cx="1116000" cy="0"/>
            </a:xfrm>
            <a:prstGeom prst="straightConnector1">
              <a:avLst/>
            </a:prstGeom>
            <a:ln>
              <a:solidFill>
                <a:srgbClr val="C00000"/>
              </a:solidFill>
              <a:tailEnd type="triangle"/>
            </a:ln>
          </p:spPr>
          <p:style>
            <a:lnRef idx="3">
              <a:schemeClr val="accent4"/>
            </a:lnRef>
            <a:fillRef idx="0">
              <a:schemeClr val="accent4"/>
            </a:fillRef>
            <a:effectRef idx="2">
              <a:schemeClr val="accent4"/>
            </a:effectRef>
            <a:fontRef idx="minor">
              <a:schemeClr val="tx1"/>
            </a:fontRef>
          </p:style>
        </p:cxnSp>
        <p:cxnSp>
          <p:nvCxnSpPr>
            <p:cNvPr id="9" name="直接箭头连接符 8"/>
            <p:cNvCxnSpPr/>
            <p:nvPr/>
          </p:nvCxnSpPr>
          <p:spPr>
            <a:xfrm>
              <a:off x="5340040" y="2636912"/>
              <a:ext cx="1116000" cy="0"/>
            </a:xfrm>
            <a:prstGeom prst="straightConnector1">
              <a:avLst/>
            </a:prstGeom>
            <a:ln>
              <a:solidFill>
                <a:srgbClr val="C00000"/>
              </a:solidFill>
              <a:tailEnd type="triangle"/>
            </a:ln>
          </p:spPr>
          <p:style>
            <a:lnRef idx="3">
              <a:schemeClr val="accent4"/>
            </a:lnRef>
            <a:fillRef idx="0">
              <a:schemeClr val="accent4"/>
            </a:fillRef>
            <a:effectRef idx="2">
              <a:schemeClr val="accent4"/>
            </a:effectRef>
            <a:fontRef idx="minor">
              <a:schemeClr val="tx1"/>
            </a:fontRef>
          </p:style>
        </p:cxnSp>
        <p:cxnSp>
          <p:nvCxnSpPr>
            <p:cNvPr id="10" name="直接箭头连接符 9"/>
            <p:cNvCxnSpPr/>
            <p:nvPr/>
          </p:nvCxnSpPr>
          <p:spPr>
            <a:xfrm flipV="1">
              <a:off x="5340040" y="2636912"/>
              <a:ext cx="1116000" cy="648072"/>
            </a:xfrm>
            <a:prstGeom prst="straightConnector1">
              <a:avLst/>
            </a:prstGeom>
            <a:ln>
              <a:solidFill>
                <a:srgbClr val="C00000"/>
              </a:solidFill>
              <a:tailEnd type="triangle"/>
            </a:ln>
          </p:spPr>
          <p:style>
            <a:lnRef idx="3">
              <a:schemeClr val="accent4"/>
            </a:lnRef>
            <a:fillRef idx="0">
              <a:schemeClr val="accent4"/>
            </a:fillRef>
            <a:effectRef idx="2">
              <a:schemeClr val="accent4"/>
            </a:effectRef>
            <a:fontRef idx="minor">
              <a:schemeClr val="tx1"/>
            </a:fontRef>
          </p:style>
        </p:cxnSp>
      </p:grpSp>
      <mc:AlternateContent xmlns:mc="http://schemas.openxmlformats.org/markup-compatibility/2006" xmlns:a14="http://schemas.microsoft.com/office/drawing/2010/main">
        <mc:Choice Requires="a14">
          <p:sp>
            <p:nvSpPr>
              <p:cNvPr id="11" name="文本框 10"/>
              <p:cNvSpPr txBox="1"/>
              <p:nvPr/>
            </p:nvSpPr>
            <p:spPr>
              <a:xfrm>
                <a:off x="3323692" y="4269572"/>
                <a:ext cx="5544616" cy="5995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1, 2, 3</m:t>
                          </m:r>
                        </m:e>
                      </m:d>
                      <m:r>
                        <a:rPr lang="en-US" altLang="zh-CN" sz="2400" b="0" i="1" smtClean="0">
                          <a:latin typeface="Cambria Math" panose="02040503050406030204" pitchFamily="18" charset="0"/>
                        </a:rPr>
                        <m:t> </m:t>
                      </m:r>
                      <m:groupChr>
                        <m:groupChrPr>
                          <m:chr m:val="→"/>
                          <m:vertJc m:val="bot"/>
                          <m:ctrlPr>
                            <a:rPr lang="en-US" altLang="zh-CN" sz="2400" b="0" i="1" smtClean="0">
                              <a:latin typeface="Cambria Math" panose="02040503050406030204" pitchFamily="18" charset="0"/>
                            </a:rPr>
                          </m:ctrlPr>
                        </m:groupChrPr>
                        <m:e>
                          <m:r>
                            <m:rPr>
                              <m:brk m:alnAt="2"/>
                            </m:rP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          </m:t>
                          </m:r>
                        </m:e>
                      </m:groupCh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𝑓</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2, 4, 5</m:t>
                          </m:r>
                        </m:e>
                      </m:d>
                    </m:oMath>
                  </m:oMathPara>
                </a14:m>
                <a:endParaRPr lang="zh-CN" altLang="en-US" sz="24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3323692" y="4269572"/>
                <a:ext cx="5544616" cy="599588"/>
              </a:xfrm>
              <a:prstGeom prst="rect">
                <a:avLst/>
              </a:prstGeom>
              <a:blipFill>
                <a:blip r:embed="rId4"/>
                <a:stretch>
                  <a:fillRect/>
                </a:stretch>
              </a:blipFill>
            </p:spPr>
            <p:txBody>
              <a:bodyPr/>
              <a:lstStyle/>
              <a:p>
                <a:r>
                  <a:rPr lang="zh-CN" altLang="en-US">
                    <a:noFill/>
                  </a:rPr>
                  <a:t> </a:t>
                </a:r>
              </a:p>
            </p:txBody>
          </p:sp>
        </mc:Fallback>
      </mc:AlternateContent>
      <p:grpSp>
        <p:nvGrpSpPr>
          <p:cNvPr id="48" name="组合 47"/>
          <p:cNvGrpSpPr/>
          <p:nvPr/>
        </p:nvGrpSpPr>
        <p:grpSpPr>
          <a:xfrm>
            <a:off x="1487488" y="4437112"/>
            <a:ext cx="2211083" cy="1548033"/>
            <a:chOff x="1487488" y="4437112"/>
            <a:chExt cx="2211083" cy="1548033"/>
          </a:xfrm>
        </p:grpSpPr>
        <p:sp>
          <p:nvSpPr>
            <p:cNvPr id="13" name="文本框 12"/>
            <p:cNvSpPr txBox="1"/>
            <p:nvPr/>
          </p:nvSpPr>
          <p:spPr>
            <a:xfrm>
              <a:off x="1487488" y="5523480"/>
              <a:ext cx="1569285" cy="461665"/>
            </a:xfrm>
            <a:prstGeom prst="rect">
              <a:avLst/>
            </a:prstGeom>
            <a:noFill/>
          </p:spPr>
          <p:txBody>
            <a:bodyPr wrap="square" rtlCol="0">
              <a:spAutoFit/>
            </a:bodyPr>
            <a:lstStyle/>
            <a:p>
              <a:pPr algn="ctr"/>
              <a:r>
                <a:rPr lang="zh-CN" altLang="en-US" sz="2400" dirty="0" smtClean="0">
                  <a:solidFill>
                    <a:srgbClr val="0000FF"/>
                  </a:solidFill>
                </a:rPr>
                <a:t>自变量</a:t>
              </a:r>
              <a:endParaRPr lang="zh-CN" altLang="en-US" sz="2400" dirty="0">
                <a:solidFill>
                  <a:srgbClr val="0000FF"/>
                </a:solidFill>
              </a:endParaRPr>
            </a:p>
          </p:txBody>
        </p:sp>
        <p:cxnSp>
          <p:nvCxnSpPr>
            <p:cNvPr id="17" name="直接箭头连接符 16"/>
            <p:cNvCxnSpPr>
              <a:stCxn id="27" idx="2"/>
              <a:endCxn id="13" idx="0"/>
            </p:cNvCxnSpPr>
            <p:nvPr/>
          </p:nvCxnSpPr>
          <p:spPr>
            <a:xfrm flipH="1">
              <a:off x="2272131" y="4869160"/>
              <a:ext cx="1251544" cy="654320"/>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27" name="矩形 26"/>
            <p:cNvSpPr/>
            <p:nvPr/>
          </p:nvSpPr>
          <p:spPr>
            <a:xfrm>
              <a:off x="3348778" y="4437112"/>
              <a:ext cx="349793" cy="43204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3733811" y="4437112"/>
            <a:ext cx="1386092" cy="1548033"/>
            <a:chOff x="3733811" y="4437112"/>
            <a:chExt cx="1386092" cy="1548033"/>
          </a:xfrm>
        </p:grpSpPr>
        <mc:AlternateContent xmlns:mc="http://schemas.openxmlformats.org/markup-compatibility/2006" xmlns:a14="http://schemas.microsoft.com/office/drawing/2010/main">
          <mc:Choice Requires="a14">
            <p:sp>
              <p:nvSpPr>
                <p:cNvPr id="12" name="文本框 11"/>
                <p:cNvSpPr txBox="1"/>
                <p:nvPr/>
              </p:nvSpPr>
              <p:spPr>
                <a:xfrm>
                  <a:off x="3733811" y="5523480"/>
                  <a:ext cx="1386092" cy="461665"/>
                </a:xfrm>
                <a:prstGeom prst="rect">
                  <a:avLst/>
                </a:prstGeom>
                <a:noFill/>
              </p:spPr>
              <p:txBody>
                <a:bodyPr wrap="square" rtlCol="0">
                  <a:spAutoFit/>
                </a:bodyPr>
                <a:lstStyle/>
                <a:p>
                  <a:pPr algn="ctr"/>
                  <a:r>
                    <a:rPr lang="zh-CN" altLang="en-US" sz="2400" dirty="0" smtClean="0">
                      <a:solidFill>
                        <a:srgbClr val="0000FF"/>
                      </a:solidFill>
                    </a:rPr>
                    <a:t>定义域</a:t>
                  </a:r>
                  <a14:m>
                    <m:oMath xmlns:m="http://schemas.openxmlformats.org/officeDocument/2006/math">
                      <m:r>
                        <a:rPr lang="en-US" altLang="zh-CN" sz="2400" b="0" i="0" dirty="0" smtClean="0">
                          <a:solidFill>
                            <a:srgbClr val="0000FF"/>
                          </a:solidFill>
                          <a:latin typeface="Cambria Math" panose="02040503050406030204" pitchFamily="18" charset="0"/>
                        </a:rPr>
                        <m:t> </m:t>
                      </m:r>
                      <m:r>
                        <a:rPr lang="en-US" altLang="zh-CN" sz="2400" i="1" dirty="0" smtClean="0">
                          <a:solidFill>
                            <a:srgbClr val="0000FF"/>
                          </a:solidFill>
                          <a:latin typeface="Cambria Math" panose="02040503050406030204" pitchFamily="18" charset="0"/>
                        </a:rPr>
                        <m:t>𝐷</m:t>
                      </m:r>
                    </m:oMath>
                  </a14:m>
                  <a:endParaRPr lang="zh-CN" altLang="en-US" sz="2400" dirty="0">
                    <a:solidFill>
                      <a:srgbClr val="0000FF"/>
                    </a:solidFill>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3733811" y="5523480"/>
                  <a:ext cx="1386092" cy="461665"/>
                </a:xfrm>
                <a:prstGeom prst="rect">
                  <a:avLst/>
                </a:prstGeom>
                <a:blipFill>
                  <a:blip r:embed="rId5"/>
                  <a:stretch>
                    <a:fillRect l="-7048" t="-14474" r="-441" b="-25000"/>
                  </a:stretch>
                </a:blipFill>
              </p:spPr>
              <p:txBody>
                <a:bodyPr/>
                <a:lstStyle/>
                <a:p>
                  <a:r>
                    <a:rPr lang="zh-CN" altLang="en-US">
                      <a:noFill/>
                    </a:rPr>
                    <a:t> </a:t>
                  </a:r>
                </a:p>
              </p:txBody>
            </p:sp>
          </mc:Fallback>
        </mc:AlternateContent>
        <p:cxnSp>
          <p:nvCxnSpPr>
            <p:cNvPr id="21" name="直接箭头连接符 20"/>
            <p:cNvCxnSpPr>
              <a:stCxn id="28" idx="2"/>
              <a:endCxn id="12" idx="0"/>
            </p:cNvCxnSpPr>
            <p:nvPr/>
          </p:nvCxnSpPr>
          <p:spPr>
            <a:xfrm flipH="1">
              <a:off x="4426857" y="4869160"/>
              <a:ext cx="39545" cy="654320"/>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28" name="矩形 27"/>
            <p:cNvSpPr/>
            <p:nvPr/>
          </p:nvSpPr>
          <p:spPr>
            <a:xfrm>
              <a:off x="3971954" y="4437112"/>
              <a:ext cx="988895" cy="43204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5796941" y="4437112"/>
            <a:ext cx="1854268" cy="1548033"/>
            <a:chOff x="5796941" y="4437112"/>
            <a:chExt cx="1854268" cy="1548033"/>
          </a:xfrm>
        </p:grpSpPr>
        <p:sp>
          <p:nvSpPr>
            <p:cNvPr id="15" name="文本框 14"/>
            <p:cNvSpPr txBox="1"/>
            <p:nvPr/>
          </p:nvSpPr>
          <p:spPr>
            <a:xfrm>
              <a:off x="5796941" y="5523480"/>
              <a:ext cx="1854268" cy="461665"/>
            </a:xfrm>
            <a:prstGeom prst="rect">
              <a:avLst/>
            </a:prstGeom>
            <a:noFill/>
          </p:spPr>
          <p:txBody>
            <a:bodyPr wrap="square" rtlCol="0">
              <a:spAutoFit/>
            </a:bodyPr>
            <a:lstStyle/>
            <a:p>
              <a:pPr algn="ctr"/>
              <a:r>
                <a:rPr lang="zh-CN" altLang="en-US" sz="2400" dirty="0" smtClean="0">
                  <a:solidFill>
                    <a:srgbClr val="0000FF"/>
                  </a:solidFill>
                </a:rPr>
                <a:t>因变量</a:t>
              </a:r>
              <a:r>
                <a:rPr lang="en-US" altLang="zh-CN" sz="2400" dirty="0" smtClean="0">
                  <a:solidFill>
                    <a:srgbClr val="0000FF"/>
                  </a:solidFill>
                </a:rPr>
                <a:t>(</a:t>
              </a:r>
              <a:r>
                <a:rPr lang="zh-CN" altLang="en-US" sz="2400" dirty="0" smtClean="0">
                  <a:solidFill>
                    <a:srgbClr val="0000FF"/>
                  </a:solidFill>
                </a:rPr>
                <a:t>函数</a:t>
              </a:r>
              <a:r>
                <a:rPr lang="en-US" altLang="zh-CN" sz="2400" dirty="0" smtClean="0">
                  <a:solidFill>
                    <a:srgbClr val="0000FF"/>
                  </a:solidFill>
                </a:rPr>
                <a:t>)</a:t>
              </a:r>
              <a:endParaRPr lang="zh-CN" altLang="en-US" sz="2400" dirty="0">
                <a:solidFill>
                  <a:srgbClr val="0000FF"/>
                </a:solidFill>
              </a:endParaRPr>
            </a:p>
          </p:txBody>
        </p:sp>
        <p:cxnSp>
          <p:nvCxnSpPr>
            <p:cNvPr id="18" name="直接箭头连接符 17"/>
            <p:cNvCxnSpPr>
              <a:stCxn id="29" idx="2"/>
              <a:endCxn id="15" idx="0"/>
            </p:cNvCxnSpPr>
            <p:nvPr/>
          </p:nvCxnSpPr>
          <p:spPr>
            <a:xfrm>
              <a:off x="6289610" y="4869160"/>
              <a:ext cx="434465" cy="654320"/>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29" name="矩形 28"/>
            <p:cNvSpPr/>
            <p:nvPr/>
          </p:nvSpPr>
          <p:spPr>
            <a:xfrm>
              <a:off x="6114713" y="4437112"/>
              <a:ext cx="349793" cy="43204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50"/>
          <p:cNvGrpSpPr/>
          <p:nvPr/>
        </p:nvGrpSpPr>
        <p:grpSpPr>
          <a:xfrm>
            <a:off x="7762384" y="4437112"/>
            <a:ext cx="2466897" cy="1548033"/>
            <a:chOff x="7762384" y="4437112"/>
            <a:chExt cx="2466897" cy="1548033"/>
          </a:xfrm>
        </p:grpSpPr>
        <mc:AlternateContent xmlns:mc="http://schemas.openxmlformats.org/markup-compatibility/2006" xmlns:a14="http://schemas.microsoft.com/office/drawing/2010/main">
          <mc:Choice Requires="a14">
            <p:sp>
              <p:nvSpPr>
                <p:cNvPr id="14" name="文本框 13"/>
                <p:cNvSpPr txBox="1"/>
                <p:nvPr/>
              </p:nvSpPr>
              <p:spPr>
                <a:xfrm>
                  <a:off x="8328248" y="5523480"/>
                  <a:ext cx="1901033" cy="461665"/>
                </a:xfrm>
                <a:prstGeom prst="rect">
                  <a:avLst/>
                </a:prstGeom>
                <a:noFill/>
              </p:spPr>
              <p:txBody>
                <a:bodyPr wrap="square" rtlCol="0">
                  <a:spAutoFit/>
                </a:bodyPr>
                <a:lstStyle/>
                <a:p>
                  <a:pPr algn="ctr"/>
                  <a:r>
                    <a:rPr lang="zh-CN" altLang="en-US" sz="2400" dirty="0" smtClean="0">
                      <a:solidFill>
                        <a:srgbClr val="0000FF"/>
                      </a:solidFill>
                    </a:rPr>
                    <a:t>值域是</a:t>
                  </a:r>
                  <a14:m>
                    <m:oMath xmlns:m="http://schemas.openxmlformats.org/officeDocument/2006/math">
                      <m:r>
                        <a:rPr lang="en-US" altLang="zh-CN" sz="2400" b="0" i="0" dirty="0" smtClean="0">
                          <a:solidFill>
                            <a:srgbClr val="0000FF"/>
                          </a:solidFill>
                          <a:latin typeface="Cambria Math" panose="02040503050406030204" pitchFamily="18" charset="0"/>
                        </a:rPr>
                        <m:t> </m:t>
                      </m:r>
                      <m:r>
                        <a:rPr lang="en-US" altLang="zh-CN" sz="2400" i="1" dirty="0" smtClean="0">
                          <a:solidFill>
                            <a:srgbClr val="0000FF"/>
                          </a:solidFill>
                          <a:latin typeface="Cambria Math" panose="02040503050406030204" pitchFamily="18" charset="0"/>
                        </a:rPr>
                        <m:t>{2, 4}</m:t>
                      </m:r>
                    </m:oMath>
                  </a14:m>
                  <a:endParaRPr lang="zh-CN" altLang="en-US" sz="2400" dirty="0">
                    <a:solidFill>
                      <a:srgbClr val="0000FF"/>
                    </a:solidFill>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8328248" y="5523480"/>
                  <a:ext cx="1901033" cy="461665"/>
                </a:xfrm>
                <a:prstGeom prst="rect">
                  <a:avLst/>
                </a:prstGeom>
                <a:blipFill>
                  <a:blip r:embed="rId6"/>
                  <a:stretch>
                    <a:fillRect l="-3526" t="-14474" r="-1282" b="-25000"/>
                  </a:stretch>
                </a:blipFill>
              </p:spPr>
              <p:txBody>
                <a:bodyPr/>
                <a:lstStyle/>
                <a:p>
                  <a:r>
                    <a:rPr lang="zh-CN" altLang="en-US">
                      <a:noFill/>
                    </a:rPr>
                    <a:t> </a:t>
                  </a:r>
                </a:p>
              </p:txBody>
            </p:sp>
          </mc:Fallback>
        </mc:AlternateContent>
        <p:cxnSp>
          <p:nvCxnSpPr>
            <p:cNvPr id="25" name="直接箭头连接符 24"/>
            <p:cNvCxnSpPr>
              <a:stCxn id="30" idx="2"/>
              <a:endCxn id="14" idx="0"/>
            </p:cNvCxnSpPr>
            <p:nvPr/>
          </p:nvCxnSpPr>
          <p:spPr>
            <a:xfrm>
              <a:off x="8261340" y="4869160"/>
              <a:ext cx="1017425" cy="654320"/>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30" name="矩形 29"/>
            <p:cNvSpPr/>
            <p:nvPr/>
          </p:nvSpPr>
          <p:spPr>
            <a:xfrm>
              <a:off x="7762384" y="4437112"/>
              <a:ext cx="997912" cy="43204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文本占位符 52"/>
          <p:cNvSpPr>
            <a:spLocks noGrp="1"/>
          </p:cNvSpPr>
          <p:nvPr>
            <p:ph type="body" sz="quarter" idx="10"/>
          </p:nvPr>
        </p:nvSpPr>
        <p:spPr/>
        <p:txBody>
          <a:bodyPr/>
          <a:lstStyle/>
          <a:p>
            <a:pPr marL="0" indent="0">
              <a:buNone/>
            </a:pPr>
            <a:r>
              <a:rPr lang="en-US" altLang="zh-CN" dirty="0" smtClean="0"/>
              <a:t> </a:t>
            </a:r>
            <a:endParaRPr lang="zh-CN" altLang="en-US" dirty="0"/>
          </a:p>
        </p:txBody>
      </p:sp>
    </p:spTree>
    <p:extLst>
      <p:ext uri="{BB962C8B-B14F-4D97-AF65-F5344CB8AC3E}">
        <p14:creationId xmlns:p14="http://schemas.microsoft.com/office/powerpoint/2010/main" val="14560228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10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wipe(up)">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ipe(up)">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up)">
                                      <p:cBhvr>
                                        <p:cTn id="27" dur="500"/>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wipe(up)">
                                      <p:cBhvr>
                                        <p:cTn id="3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p:cNvSpPr>
                <a:spLocks noGrp="1"/>
              </p:cNvSpPr>
              <p:nvPr>
                <p:ph type="body" sz="quarter" idx="10"/>
              </p:nvPr>
            </p:nvSpPr>
            <p:spPr/>
            <p:txBody>
              <a:bodyPr anchor="ctr"/>
              <a:lstStyle/>
              <a:p>
                <a:r>
                  <a:rPr lang="zh-CN" altLang="en-US" dirty="0" smtClean="0"/>
                  <a:t>函数对应关系出发的集合被称为</a:t>
                </a:r>
                <a:r>
                  <a:rPr lang="zh-CN" altLang="en-US" dirty="0" smtClean="0">
                    <a:solidFill>
                      <a:srgbClr val="00B050"/>
                    </a:solidFill>
                  </a:rPr>
                  <a:t>定义域</a:t>
                </a:r>
                <a:r>
                  <a:rPr lang="en-US" altLang="zh-CN" dirty="0" smtClean="0"/>
                  <a:t>.</a:t>
                </a:r>
              </a:p>
              <a:p>
                <a:r>
                  <a:rPr lang="zh-CN" altLang="en-US" dirty="0" smtClean="0"/>
                  <a:t>常常也用</a:t>
                </a:r>
                <a:r>
                  <a:rPr lang="zh-CN" altLang="en-US" dirty="0" smtClean="0">
                    <a:solidFill>
                      <a:srgbClr val="FF0000"/>
                    </a:solidFill>
                  </a:rPr>
                  <a:t>因变量</a:t>
                </a:r>
                <a:r>
                  <a:rPr lang="zh-CN" altLang="en-US" dirty="0" smtClean="0"/>
                  <a:t>来记相应的函数</a:t>
                </a:r>
                <a:r>
                  <a:rPr lang="en-US" altLang="zh-CN" dirty="0" smtClean="0"/>
                  <a:t>, </a:t>
                </a:r>
                <a:r>
                  <a:rPr lang="zh-CN" altLang="en-US" dirty="0" smtClean="0"/>
                  <a:t>即 </a:t>
                </a:r>
                <a14:m>
                  <m:oMath xmlns:m="http://schemas.openxmlformats.org/officeDocument/2006/math">
                    <m:r>
                      <a:rPr lang="en-US" altLang="zh-CN" b="0" i="1" smtClean="0">
                        <a:latin typeface="Cambria Math" panose="02040503050406030204" pitchFamily="18" charset="0"/>
                      </a:rPr>
                      <m:t>𝑦</m:t>
                    </m:r>
                  </m:oMath>
                </a14:m>
                <a:r>
                  <a:rPr lang="en-US" altLang="zh-CN" dirty="0" smtClean="0"/>
                  <a:t> </a:t>
                </a:r>
                <a:r>
                  <a:rPr lang="zh-CN" altLang="en-US" dirty="0" smtClean="0"/>
                  <a:t>是 </a:t>
                </a:r>
                <a14:m>
                  <m:oMath xmlns:m="http://schemas.openxmlformats.org/officeDocument/2006/math">
                    <m:r>
                      <a:rPr lang="en-US" altLang="zh-CN" b="0" i="1" smtClean="0">
                        <a:latin typeface="Cambria Math" panose="02040503050406030204" pitchFamily="18" charset="0"/>
                      </a:rPr>
                      <m:t>𝑥</m:t>
                    </m:r>
                  </m:oMath>
                </a14:m>
                <a:r>
                  <a:rPr lang="zh-CN" altLang="en-US" dirty="0" smtClean="0"/>
                  <a:t> 的一个函数</a:t>
                </a:r>
                <a:r>
                  <a:rPr lang="en-US" altLang="zh-CN" dirty="0" smtClean="0"/>
                  <a:t>.</a:t>
                </a:r>
              </a:p>
              <a:p>
                <a:r>
                  <a:rPr lang="zh-CN" altLang="en-US" dirty="0" smtClean="0"/>
                  <a:t>函数的定义域通常分为两种情形</a:t>
                </a:r>
                <a:r>
                  <a:rPr lang="en-US" altLang="zh-CN" dirty="0" smtClean="0"/>
                  <a:t>:</a:t>
                </a:r>
              </a:p>
              <a:p>
                <a:r>
                  <a:rPr lang="en-US" altLang="zh-CN" dirty="0" smtClean="0"/>
                  <a:t>(1) </a:t>
                </a:r>
                <a:r>
                  <a:rPr lang="zh-CN" altLang="en-US" dirty="0" smtClean="0"/>
                  <a:t>直接在函数定义中给出了自变量的范围</a:t>
                </a:r>
                <a:r>
                  <a:rPr lang="en-US" altLang="zh-CN" dirty="0" smtClean="0"/>
                  <a:t>.</a:t>
                </a:r>
              </a:p>
              <a:p>
                <a:pPr marL="457200" lvl="1" indent="0">
                  <a:buNone/>
                </a:pPr>
                <a:r>
                  <a:rPr lang="zh-CN" altLang="en-US" dirty="0" smtClean="0"/>
                  <a:t>例如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2</m:t>
                            </m:r>
                          </m:den>
                        </m:f>
                      </m:e>
                    </m:d>
                    <m:r>
                      <a:rPr lang="en-US" altLang="zh-CN" b="0" i="1" smtClean="0">
                        <a:latin typeface="Cambria Math" panose="02040503050406030204" pitchFamily="18" charset="0"/>
                      </a:rPr>
                      <m:t>.</m:t>
                    </m:r>
                  </m:oMath>
                </a14:m>
                <a:endParaRPr lang="en-US" altLang="zh-CN" dirty="0" smtClean="0"/>
              </a:p>
              <a:p>
                <a:r>
                  <a:rPr lang="en-US" altLang="zh-CN" dirty="0" smtClean="0"/>
                  <a:t>(2) </a:t>
                </a:r>
                <a:r>
                  <a:rPr lang="zh-CN" altLang="en-US" dirty="0" smtClean="0"/>
                  <a:t>根据函数</a:t>
                </a:r>
                <a:r>
                  <a:rPr lang="zh-CN" altLang="en-US" dirty="0" smtClean="0">
                    <a:solidFill>
                      <a:srgbClr val="FF0000"/>
                    </a:solidFill>
                  </a:rPr>
                  <a:t>有意义的范围</a:t>
                </a:r>
                <a:r>
                  <a:rPr lang="zh-CN" altLang="en-US" dirty="0" smtClean="0"/>
                  <a:t>来确定定义域</a:t>
                </a:r>
                <a:r>
                  <a:rPr lang="en-US" altLang="zh-CN" dirty="0" smtClean="0"/>
                  <a:t>.</a:t>
                </a:r>
              </a:p>
              <a:p>
                <a:pPr marL="457200" lvl="1" indent="0">
                  <a:buNone/>
                </a:pPr>
                <a:r>
                  <a:rPr lang="zh-CN" altLang="en-US" dirty="0" smtClean="0"/>
                  <a:t>例如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rad>
                      </m:den>
                    </m:f>
                  </m:oMath>
                </a14:m>
                <a:r>
                  <a:rPr lang="en-US" altLang="zh-CN" dirty="0" smtClean="0"/>
                  <a:t>, </a:t>
                </a:r>
                <a:r>
                  <a:rPr lang="zh-CN" altLang="en-US" dirty="0" smtClean="0"/>
                  <a:t>定义域为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oMath>
                </a14:m>
                <a:endParaRPr lang="en-US" altLang="zh-CN" dirty="0" smtClean="0"/>
              </a:p>
            </p:txBody>
          </p:sp>
        </mc:Choice>
        <mc:Fallback xmlns="">
          <p:sp>
            <p:nvSpPr>
              <p:cNvPr id="2" name="文本占位符 1"/>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415886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占位符 1"/>
              <p:cNvSpPr>
                <a:spLocks noGrp="1"/>
              </p:cNvSpPr>
              <p:nvPr>
                <p:ph type="body" sz="quarter" idx="10"/>
              </p:nvPr>
            </p:nvSpPr>
            <p:spPr/>
            <p:txBody>
              <a:bodyPr anchor="t"/>
              <a:lstStyle/>
              <a:p>
                <a:r>
                  <a:rPr lang="zh-CN" altLang="en-US" dirty="0" smtClean="0"/>
                  <a:t>函数对应关系到达的集合被称为到达域</a:t>
                </a:r>
                <a:r>
                  <a:rPr lang="en-US" altLang="zh-CN" dirty="0" smtClean="0"/>
                  <a:t>, </a:t>
                </a:r>
                <a:r>
                  <a:rPr lang="zh-CN" altLang="en-US" dirty="0" smtClean="0"/>
                  <a:t>陪域</a:t>
                </a:r>
                <a:r>
                  <a:rPr lang="en-US" altLang="zh-CN" dirty="0" smtClean="0"/>
                  <a:t>, </a:t>
                </a:r>
                <a:r>
                  <a:rPr lang="zh-CN" altLang="en-US" dirty="0" smtClean="0"/>
                  <a:t>上域</a:t>
                </a:r>
                <a:r>
                  <a:rPr lang="en-US" altLang="zh-CN" dirty="0" smtClean="0"/>
                  <a:t>, </a:t>
                </a:r>
                <a:r>
                  <a:rPr lang="zh-CN" altLang="en-US" dirty="0" smtClean="0"/>
                  <a:t>目标集</a:t>
                </a:r>
                <a:r>
                  <a:rPr lang="en-US" altLang="zh-CN" dirty="0" smtClean="0"/>
                  <a:t>, </a:t>
                </a:r>
                <a:r>
                  <a:rPr lang="zh-CN" altLang="en-US" dirty="0" smtClean="0">
                    <a:solidFill>
                      <a:srgbClr val="00B050"/>
                    </a:solidFill>
                  </a:rPr>
                  <a:t>靶集</a:t>
                </a:r>
                <a:r>
                  <a:rPr lang="en-US" altLang="zh-CN" dirty="0" smtClean="0"/>
                  <a:t>. </a:t>
                </a:r>
                <a:r>
                  <a:rPr lang="zh-CN" altLang="en-US" dirty="0" smtClean="0"/>
                  <a:t>叫法比较多样</a:t>
                </a:r>
                <a:r>
                  <a:rPr lang="en-US" altLang="zh-CN" dirty="0" smtClean="0"/>
                  <a:t>, </a:t>
                </a:r>
                <a:r>
                  <a:rPr lang="zh-CN" altLang="en-US" dirty="0" smtClean="0"/>
                  <a:t>一般没有通用的叫法</a:t>
                </a:r>
                <a:r>
                  <a:rPr lang="en-US" altLang="zh-CN" dirty="0" smtClean="0"/>
                  <a:t>.</a:t>
                </a:r>
              </a:p>
              <a:p>
                <a:r>
                  <a:rPr lang="zh-CN" altLang="en-US" dirty="0" smtClean="0"/>
                  <a:t>函数因变量的所有</a:t>
                </a:r>
                <a:r>
                  <a:rPr lang="zh-CN" altLang="en-US" dirty="0"/>
                  <a:t>取值构成的集合被称为</a:t>
                </a:r>
                <a:r>
                  <a:rPr lang="zh-CN" altLang="en-US" dirty="0">
                    <a:solidFill>
                      <a:srgbClr val="00B050"/>
                    </a:solidFill>
                  </a:rPr>
                  <a:t>值域</a:t>
                </a:r>
                <a:r>
                  <a:rPr lang="en-US" altLang="zh-CN" dirty="0"/>
                  <a:t>, </a:t>
                </a:r>
                <a:r>
                  <a:rPr lang="zh-CN" altLang="en-US" dirty="0"/>
                  <a:t>值域</a:t>
                </a:r>
                <a:r>
                  <a:rPr lang="zh-CN" altLang="en-US" dirty="0">
                    <a:solidFill>
                      <a:srgbClr val="FF0000"/>
                    </a:solidFill>
                  </a:rPr>
                  <a:t>不一定</a:t>
                </a:r>
                <a:r>
                  <a:rPr lang="zh-CN" altLang="en-US" dirty="0"/>
                  <a:t>等于</a:t>
                </a:r>
                <a:r>
                  <a:rPr lang="zh-CN" altLang="en-US" dirty="0" smtClean="0"/>
                  <a:t>函数的靶集</a:t>
                </a:r>
                <a:r>
                  <a:rPr lang="en-US" altLang="zh-CN" dirty="0" smtClean="0"/>
                  <a:t>.</a:t>
                </a:r>
              </a:p>
              <a:p>
                <a:r>
                  <a:rPr lang="zh-CN" altLang="en-US" dirty="0" smtClean="0">
                    <a:solidFill>
                      <a:srgbClr val="0000FF"/>
                    </a:solidFill>
                  </a:rPr>
                  <a:t>例</a:t>
                </a:r>
                <a:r>
                  <a:rPr lang="zh-CN" altLang="en-US" dirty="0" smtClean="0"/>
                  <a:t> 求 </a:t>
                </a:r>
                <a14:m>
                  <m:oMath xmlns:m="http://schemas.openxmlformats.org/officeDocument/2006/math">
                    <m:r>
                      <a:rPr lang="en-US" altLang="zh-CN" i="1" dirty="0" smtClean="0">
                        <a:latin typeface="Cambria Math" panose="02040503050406030204" pitchFamily="18" charset="0"/>
                      </a:rPr>
                      <m:t>𝑦</m:t>
                    </m:r>
                    <m:r>
                      <a:rPr lang="en-US" altLang="zh-CN" i="1" dirty="0" smtClean="0">
                        <a:latin typeface="Cambria Math" panose="02040503050406030204" pitchFamily="18" charset="0"/>
                      </a:rPr>
                      <m:t>=</m:t>
                    </m:r>
                    <m:f>
                      <m:fPr>
                        <m:ctrlPr>
                          <a:rPr lang="en-US" altLang="zh-CN" i="1" dirty="0" smtClean="0">
                            <a:latin typeface="Cambria Math" panose="02040503050406030204" pitchFamily="18" charset="0"/>
                          </a:rPr>
                        </m:ctrlPr>
                      </m:fPr>
                      <m:num>
                        <m:r>
                          <a:rPr lang="en-US" altLang="zh-CN" i="1" dirty="0" smtClean="0">
                            <a:latin typeface="Cambria Math" panose="02040503050406030204" pitchFamily="18" charset="0"/>
                          </a:rPr>
                          <m:t>1</m:t>
                        </m:r>
                      </m:num>
                      <m:den>
                        <m:r>
                          <a:rPr lang="en-US" altLang="zh-CN" i="1" dirty="0" smtClean="0">
                            <a:latin typeface="Cambria Math" panose="02040503050406030204" pitchFamily="18" charset="0"/>
                          </a:rPr>
                          <m:t>𝑥</m:t>
                        </m:r>
                      </m:den>
                    </m:f>
                    <m:r>
                      <a:rPr lang="en-US" altLang="zh-CN" b="0" i="1" dirty="0" smtClean="0">
                        <a:latin typeface="Cambria Math" panose="02040503050406030204" pitchFamily="18" charset="0"/>
                      </a:rPr>
                      <m:t> </m:t>
                    </m:r>
                  </m:oMath>
                </a14:m>
                <a:r>
                  <a:rPr lang="zh-CN" altLang="en-US" b="0" dirty="0" smtClean="0"/>
                  <a:t>的定义域和值域</a:t>
                </a:r>
                <a:r>
                  <a:rPr lang="en-US" altLang="zh-CN" b="0" dirty="0" smtClean="0"/>
                  <a:t>.</a:t>
                </a:r>
              </a:p>
              <a:p>
                <a:r>
                  <a:rPr lang="zh-CN" altLang="en-US" dirty="0" smtClean="0">
                    <a:solidFill>
                      <a:srgbClr val="0000FF"/>
                    </a:solidFill>
                  </a:rPr>
                  <a:t>解 </a:t>
                </a:r>
                <a:r>
                  <a:rPr lang="zh-CN" altLang="en-US" dirty="0" smtClean="0">
                    <a:latin typeface="+mn-ea"/>
                    <a:ea typeface="+mn-ea"/>
                  </a:rPr>
                  <a:t>定义域为</a:t>
                </a:r>
                <a14:m>
                  <m:oMath xmlns:m="http://schemas.openxmlformats.org/officeDocument/2006/math">
                    <m:r>
                      <a:rPr lang="en-US" altLang="zh-CN" b="0" i="1" smtClean="0">
                        <a:latin typeface="Cambria Math" panose="02040503050406030204" pitchFamily="18" charset="0"/>
                        <a:ea typeface="+mn-ea"/>
                      </a:rPr>
                      <m:t> </m:t>
                    </m:r>
                    <m:d>
                      <m:dPr>
                        <m:begChr m:val="{"/>
                        <m:endChr m:val="}"/>
                        <m:sepChr m:val="∣"/>
                        <m:ctrlPr>
                          <a:rPr lang="en-US" altLang="zh-CN" b="0" i="1" smtClean="0">
                            <a:latin typeface="Cambria Math" panose="02040503050406030204" pitchFamily="18" charset="0"/>
                            <a:ea typeface="+mn-ea"/>
                          </a:rPr>
                        </m:ctrlPr>
                      </m:dPr>
                      <m:e>
                        <m:r>
                          <a:rPr lang="en-US" altLang="zh-CN" b="0" i="1" smtClean="0">
                            <a:latin typeface="Cambria Math" panose="02040503050406030204" pitchFamily="18" charset="0"/>
                            <a:ea typeface="+mn-ea"/>
                          </a:rPr>
                          <m:t>𝑥</m:t>
                        </m:r>
                        <m:r>
                          <a:rPr lang="en-US" altLang="zh-CN" b="0" i="1" smtClean="0">
                            <a:latin typeface="Cambria Math" panose="02040503050406030204" pitchFamily="18" charset="0"/>
                            <a:ea typeface="+mn-ea"/>
                          </a:rPr>
                          <m:t>∈</m:t>
                        </m:r>
                        <m:r>
                          <a:rPr lang="en-US" altLang="zh-CN" b="1" i="1" dirty="0">
                            <a:latin typeface="Cambria Math" panose="02040503050406030204" pitchFamily="18" charset="0"/>
                            <a:ea typeface="+mn-ea"/>
                          </a:rPr>
                          <m:t>ℝ</m:t>
                        </m:r>
                      </m:e>
                      <m:e>
                        <m:r>
                          <a:rPr lang="en-US" altLang="zh-CN" b="0" i="1" smtClean="0">
                            <a:latin typeface="Cambria Math" panose="02040503050406030204" pitchFamily="18" charset="0"/>
                            <a:ea typeface="+mn-ea"/>
                          </a:rPr>
                          <m:t>𝑥</m:t>
                        </m:r>
                        <m:r>
                          <a:rPr lang="en-US" altLang="zh-CN" b="0" i="1" smtClean="0">
                            <a:latin typeface="Cambria Math" panose="02040503050406030204" pitchFamily="18" charset="0"/>
                            <a:ea typeface="+mn-ea"/>
                          </a:rPr>
                          <m:t>≠0</m:t>
                        </m:r>
                      </m:e>
                    </m:d>
                    <m:r>
                      <a:rPr lang="en-US" altLang="zh-CN" b="0" i="1" smtClean="0">
                        <a:latin typeface="Cambria Math" panose="02040503050406030204" pitchFamily="18" charset="0"/>
                        <a:ea typeface="+mn-ea"/>
                      </a:rPr>
                      <m:t>=</m:t>
                    </m:r>
                    <m:d>
                      <m:dPr>
                        <m:ctrlPr>
                          <a:rPr lang="en-US" altLang="zh-CN" b="0" i="1" smtClean="0">
                            <a:latin typeface="Cambria Math" panose="02040503050406030204" pitchFamily="18" charset="0"/>
                            <a:ea typeface="+mn-ea"/>
                          </a:rPr>
                        </m:ctrlPr>
                      </m:dPr>
                      <m:e>
                        <m:r>
                          <a:rPr lang="en-US" altLang="zh-CN" b="0" i="1" smtClean="0">
                            <a:latin typeface="Cambria Math" panose="02040503050406030204" pitchFamily="18" charset="0"/>
                            <a:ea typeface="+mn-ea"/>
                          </a:rPr>
                          <m:t>−∞, 0</m:t>
                        </m:r>
                      </m:e>
                    </m:d>
                    <m:r>
                      <a:rPr lang="en-US" altLang="zh-CN" b="0" i="1" smtClean="0">
                        <a:latin typeface="Cambria Math" panose="02040503050406030204" pitchFamily="18" charset="0"/>
                        <a:ea typeface="+mn-ea"/>
                      </a:rPr>
                      <m:t>∪</m:t>
                    </m:r>
                    <m:d>
                      <m:dPr>
                        <m:ctrlPr>
                          <a:rPr lang="en-US" altLang="zh-CN" b="0" i="1" smtClean="0">
                            <a:latin typeface="Cambria Math" panose="02040503050406030204" pitchFamily="18" charset="0"/>
                            <a:ea typeface="+mn-ea"/>
                          </a:rPr>
                        </m:ctrlPr>
                      </m:dPr>
                      <m:e>
                        <m:r>
                          <a:rPr lang="en-US" altLang="zh-CN" b="0" i="1" smtClean="0">
                            <a:latin typeface="Cambria Math" panose="02040503050406030204" pitchFamily="18" charset="0"/>
                            <a:ea typeface="+mn-ea"/>
                          </a:rPr>
                          <m:t>0, +∞</m:t>
                        </m:r>
                      </m:e>
                    </m:d>
                  </m:oMath>
                </a14:m>
                <a:r>
                  <a:rPr lang="en-US" altLang="zh-CN" dirty="0" smtClean="0">
                    <a:latin typeface="+mn-ea"/>
                    <a:ea typeface="+mn-ea"/>
                  </a:rPr>
                  <a:t>.</a:t>
                </a:r>
              </a:p>
              <a:p>
                <a:r>
                  <a:rPr lang="zh-CN" altLang="en-US" dirty="0" smtClean="0">
                    <a:latin typeface="+mn-ea"/>
                    <a:ea typeface="+mn-ea"/>
                  </a:rPr>
                  <a:t>值域为</a:t>
                </a:r>
                <a14:m>
                  <m:oMath xmlns:m="http://schemas.openxmlformats.org/officeDocument/2006/math">
                    <m:r>
                      <a:rPr lang="en-US" altLang="zh-CN" b="0" i="0" smtClean="0">
                        <a:latin typeface="Cambria Math" panose="02040503050406030204" pitchFamily="18" charset="0"/>
                        <a:ea typeface="+mn-ea"/>
                      </a:rPr>
                      <m:t> </m:t>
                    </m:r>
                    <m:d>
                      <m:dPr>
                        <m:begChr m:val="{"/>
                        <m:endChr m:val="}"/>
                        <m:sepChr m:val="∣"/>
                        <m:ctrlPr>
                          <a:rPr lang="en-US" altLang="zh-CN" i="1">
                            <a:latin typeface="Cambria Math" panose="02040503050406030204" pitchFamily="18" charset="0"/>
                            <a:ea typeface="+mn-ea"/>
                          </a:rPr>
                        </m:ctrlPr>
                      </m:dPr>
                      <m:e>
                        <m:r>
                          <a:rPr lang="en-US" altLang="zh-CN" b="0" i="1" smtClean="0">
                            <a:latin typeface="Cambria Math" panose="02040503050406030204" pitchFamily="18" charset="0"/>
                            <a:ea typeface="+mn-ea"/>
                          </a:rPr>
                          <m:t>𝑦</m:t>
                        </m:r>
                        <m:r>
                          <a:rPr lang="en-US" altLang="zh-CN" i="1">
                            <a:latin typeface="Cambria Math" panose="02040503050406030204" pitchFamily="18" charset="0"/>
                            <a:ea typeface="+mn-ea"/>
                          </a:rPr>
                          <m:t>∈</m:t>
                        </m:r>
                        <m:r>
                          <a:rPr lang="en-US" altLang="zh-CN" b="1" i="1" dirty="0">
                            <a:latin typeface="Cambria Math" panose="02040503050406030204" pitchFamily="18" charset="0"/>
                            <a:ea typeface="+mn-ea"/>
                          </a:rPr>
                          <m:t>ℝ</m:t>
                        </m:r>
                      </m:e>
                      <m:e>
                        <m:r>
                          <a:rPr lang="en-US" altLang="zh-CN" b="0" i="1" smtClean="0">
                            <a:latin typeface="Cambria Math" panose="02040503050406030204" pitchFamily="18" charset="0"/>
                            <a:ea typeface="+mn-ea"/>
                          </a:rPr>
                          <m:t>𝑦</m:t>
                        </m:r>
                        <m:r>
                          <a:rPr lang="en-US" altLang="zh-CN" i="1">
                            <a:latin typeface="Cambria Math" panose="02040503050406030204" pitchFamily="18" charset="0"/>
                            <a:ea typeface="+mn-ea"/>
                          </a:rPr>
                          <m:t>≠0</m:t>
                        </m:r>
                      </m:e>
                    </m:d>
                    <m:r>
                      <a:rPr lang="en-US" altLang="zh-CN" i="1">
                        <a:latin typeface="Cambria Math" panose="02040503050406030204" pitchFamily="18" charset="0"/>
                        <a:ea typeface="+mn-ea"/>
                      </a:rPr>
                      <m:t>=</m:t>
                    </m:r>
                    <m:d>
                      <m:dPr>
                        <m:ctrlPr>
                          <a:rPr lang="en-US" altLang="zh-CN" i="1">
                            <a:latin typeface="Cambria Math" panose="02040503050406030204" pitchFamily="18" charset="0"/>
                            <a:ea typeface="+mn-ea"/>
                          </a:rPr>
                        </m:ctrlPr>
                      </m:dPr>
                      <m:e>
                        <m:r>
                          <a:rPr lang="en-US" altLang="zh-CN" i="1">
                            <a:latin typeface="Cambria Math" panose="02040503050406030204" pitchFamily="18" charset="0"/>
                            <a:ea typeface="+mn-ea"/>
                          </a:rPr>
                          <m:t>−∞</m:t>
                        </m:r>
                        <m:r>
                          <a:rPr lang="en-US" altLang="zh-CN" i="1" smtClean="0">
                            <a:latin typeface="Cambria Math" panose="02040503050406030204" pitchFamily="18" charset="0"/>
                            <a:ea typeface="+mn-ea"/>
                          </a:rPr>
                          <m:t>, </m:t>
                        </m:r>
                        <m:r>
                          <a:rPr lang="en-US" altLang="zh-CN" i="1">
                            <a:latin typeface="Cambria Math" panose="02040503050406030204" pitchFamily="18" charset="0"/>
                            <a:ea typeface="+mn-ea"/>
                          </a:rPr>
                          <m:t>0</m:t>
                        </m:r>
                      </m:e>
                    </m:d>
                    <m:r>
                      <a:rPr lang="en-US" altLang="zh-CN" i="1">
                        <a:latin typeface="Cambria Math" panose="02040503050406030204" pitchFamily="18" charset="0"/>
                        <a:ea typeface="+mn-ea"/>
                      </a:rPr>
                      <m:t>∪</m:t>
                    </m:r>
                    <m:d>
                      <m:dPr>
                        <m:ctrlPr>
                          <a:rPr lang="en-US" altLang="zh-CN" i="1">
                            <a:latin typeface="Cambria Math" panose="02040503050406030204" pitchFamily="18" charset="0"/>
                            <a:ea typeface="+mn-ea"/>
                          </a:rPr>
                        </m:ctrlPr>
                      </m:dPr>
                      <m:e>
                        <m:r>
                          <a:rPr lang="en-US" altLang="zh-CN" i="1">
                            <a:latin typeface="Cambria Math" panose="02040503050406030204" pitchFamily="18" charset="0"/>
                            <a:ea typeface="+mn-ea"/>
                          </a:rPr>
                          <m:t>0</m:t>
                        </m:r>
                        <m:r>
                          <a:rPr lang="en-US" altLang="zh-CN" i="1" smtClean="0">
                            <a:latin typeface="Cambria Math" panose="02040503050406030204" pitchFamily="18" charset="0"/>
                            <a:ea typeface="+mn-ea"/>
                          </a:rPr>
                          <m:t>, </m:t>
                        </m:r>
                        <m:r>
                          <a:rPr lang="en-US" altLang="zh-CN" i="1">
                            <a:latin typeface="Cambria Math" panose="02040503050406030204" pitchFamily="18" charset="0"/>
                            <a:ea typeface="+mn-ea"/>
                          </a:rPr>
                          <m:t>+∞</m:t>
                        </m:r>
                      </m:e>
                    </m:d>
                  </m:oMath>
                </a14:m>
                <a:r>
                  <a:rPr lang="en-US" altLang="zh-CN" dirty="0" smtClean="0">
                    <a:latin typeface="+mn-ea"/>
                    <a:ea typeface="+mn-ea"/>
                  </a:rPr>
                  <a:t>.</a:t>
                </a:r>
              </a:p>
            </p:txBody>
          </p:sp>
        </mc:Choice>
        <mc:Fallback>
          <p:sp>
            <p:nvSpPr>
              <p:cNvPr id="2" name="文本占位符 1"/>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cxnSp>
        <p:nvCxnSpPr>
          <p:cNvPr id="13" name="x轴"/>
          <p:cNvCxnSpPr/>
          <p:nvPr/>
        </p:nvCxnSpPr>
        <p:spPr>
          <a:xfrm>
            <a:off x="8184221" y="4505637"/>
            <a:ext cx="330179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 name="x"/>
              <p:cNvSpPr txBox="1"/>
              <p:nvPr/>
            </p:nvSpPr>
            <p:spPr>
              <a:xfrm>
                <a:off x="11248380" y="4472898"/>
                <a:ext cx="247620" cy="3273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𝑥</m:t>
                      </m:r>
                    </m:oMath>
                  </m:oMathPara>
                </a14:m>
                <a:endParaRPr lang="zh-CN" altLang="en-US" sz="2400" dirty="0">
                  <a:solidFill>
                    <a:schemeClr val="accent1"/>
                  </a:solidFill>
                </a:endParaRPr>
              </a:p>
            </p:txBody>
          </p:sp>
        </mc:Choice>
        <mc:Fallback>
          <p:sp>
            <p:nvSpPr>
              <p:cNvPr id="5" name="x"/>
              <p:cNvSpPr txBox="1">
                <a:spLocks noRot="1" noChangeAspect="1" noMove="1" noResize="1" noEditPoints="1" noAdjustHandles="1" noChangeArrowheads="1" noChangeShapeType="1" noTextEdit="1"/>
              </p:cNvSpPr>
              <p:nvPr/>
            </p:nvSpPr>
            <p:spPr>
              <a:xfrm>
                <a:off x="11248380" y="4472898"/>
                <a:ext cx="247620" cy="327377"/>
              </a:xfrm>
              <a:prstGeom prst="rect">
                <a:avLst/>
              </a:prstGeom>
              <a:blipFill>
                <a:blip r:embed="rId3"/>
                <a:stretch>
                  <a:fillRect r="-34146" b="-30189"/>
                </a:stretch>
              </a:blipFill>
            </p:spPr>
            <p:txBody>
              <a:bodyPr/>
              <a:lstStyle/>
              <a:p>
                <a:r>
                  <a:rPr lang="zh-CN" altLang="en-US">
                    <a:noFill/>
                  </a:rPr>
                  <a:t> </a:t>
                </a:r>
              </a:p>
            </p:txBody>
          </p:sp>
        </mc:Fallback>
      </mc:AlternateContent>
      <p:cxnSp>
        <p:nvCxnSpPr>
          <p:cNvPr id="14" name="y轴"/>
          <p:cNvCxnSpPr/>
          <p:nvPr/>
        </p:nvCxnSpPr>
        <p:spPr>
          <a:xfrm flipV="1">
            <a:off x="9813704" y="3038594"/>
            <a:ext cx="0" cy="306340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y"/>
              <p:cNvSpPr txBox="1"/>
              <p:nvPr/>
            </p:nvSpPr>
            <p:spPr>
              <a:xfrm>
                <a:off x="9339978" y="2942177"/>
                <a:ext cx="631798" cy="3273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accent1"/>
                          </a:solidFill>
                          <a:latin typeface="Cambria Math" panose="02040503050406030204" pitchFamily="18" charset="0"/>
                        </a:rPr>
                        <m:t>𝑦</m:t>
                      </m:r>
                    </m:oMath>
                  </m:oMathPara>
                </a14:m>
                <a:endParaRPr lang="zh-CN" altLang="en-US" sz="2400" dirty="0">
                  <a:solidFill>
                    <a:schemeClr val="accent1"/>
                  </a:solidFill>
                </a:endParaRPr>
              </a:p>
            </p:txBody>
          </p:sp>
        </mc:Choice>
        <mc:Fallback>
          <p:sp>
            <p:nvSpPr>
              <p:cNvPr id="7" name="y"/>
              <p:cNvSpPr txBox="1">
                <a:spLocks noRot="1" noChangeAspect="1" noMove="1" noResize="1" noEditPoints="1" noAdjustHandles="1" noChangeArrowheads="1" noChangeShapeType="1" noTextEdit="1"/>
              </p:cNvSpPr>
              <p:nvPr/>
            </p:nvSpPr>
            <p:spPr>
              <a:xfrm>
                <a:off x="9339978" y="2942177"/>
                <a:ext cx="631798" cy="327377"/>
              </a:xfrm>
              <a:prstGeom prst="rect">
                <a:avLst/>
              </a:prstGeom>
              <a:blipFill>
                <a:blip r:embed="rId4"/>
                <a:stretch>
                  <a:fillRect b="-6037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O"/>
              <p:cNvSpPr txBox="1"/>
              <p:nvPr/>
            </p:nvSpPr>
            <p:spPr>
              <a:xfrm>
                <a:off x="9463128" y="4472898"/>
                <a:ext cx="495324" cy="3273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i="1" dirty="0" smtClean="0">
                          <a:solidFill>
                            <a:schemeClr val="accent1"/>
                          </a:solidFill>
                          <a:latin typeface="Cambria Math" panose="02040503050406030204" pitchFamily="18" charset="0"/>
                        </a:rPr>
                        <m:t>𝑂</m:t>
                      </m:r>
                    </m:oMath>
                  </m:oMathPara>
                </a14:m>
                <a:endParaRPr lang="zh-CN" altLang="en-US" sz="2400" dirty="0">
                  <a:solidFill>
                    <a:schemeClr val="accent1"/>
                  </a:solidFill>
                </a:endParaRPr>
              </a:p>
            </p:txBody>
          </p:sp>
        </mc:Choice>
        <mc:Fallback>
          <p:sp>
            <p:nvSpPr>
              <p:cNvPr id="8" name="O"/>
              <p:cNvSpPr txBox="1">
                <a:spLocks noRot="1" noChangeAspect="1" noMove="1" noResize="1" noEditPoints="1" noAdjustHandles="1" noChangeArrowheads="1" noChangeShapeType="1" noTextEdit="1"/>
              </p:cNvSpPr>
              <p:nvPr/>
            </p:nvSpPr>
            <p:spPr>
              <a:xfrm>
                <a:off x="9463128" y="4472898"/>
                <a:ext cx="495324" cy="327377"/>
              </a:xfrm>
              <a:prstGeom prst="rect">
                <a:avLst/>
              </a:prstGeom>
              <a:blipFill>
                <a:blip r:embed="rId5"/>
                <a:stretch>
                  <a:fillRect b="-39623"/>
                </a:stretch>
              </a:blipFill>
            </p:spPr>
            <p:txBody>
              <a:bodyPr/>
              <a:lstStyle/>
              <a:p>
                <a:r>
                  <a:rPr lang="zh-CN" altLang="en-US">
                    <a:noFill/>
                  </a:rPr>
                  <a:t> </a:t>
                </a:r>
              </a:p>
            </p:txBody>
          </p:sp>
        </mc:Fallback>
      </mc:AlternateContent>
      <p:grpSp>
        <p:nvGrpSpPr>
          <p:cNvPr id="3" name="图像y=1/x"/>
          <p:cNvGrpSpPr/>
          <p:nvPr/>
        </p:nvGrpSpPr>
        <p:grpSpPr>
          <a:xfrm>
            <a:off x="8262759" y="3066166"/>
            <a:ext cx="3109431" cy="2888695"/>
            <a:chOff x="8262759" y="3066166"/>
            <a:chExt cx="3109431" cy="2888695"/>
          </a:xfrm>
        </p:grpSpPr>
        <p:sp>
          <p:nvSpPr>
            <p:cNvPr id="6" name="任意多边形 5"/>
            <p:cNvSpPr/>
            <p:nvPr/>
          </p:nvSpPr>
          <p:spPr>
            <a:xfrm>
              <a:off x="9909720" y="3066166"/>
              <a:ext cx="1462470" cy="1347875"/>
            </a:xfrm>
            <a:custGeom>
              <a:avLst/>
              <a:gdLst>
                <a:gd name="connsiteX0" fmla="*/ 0 w 1913466"/>
                <a:gd name="connsiteY0" fmla="*/ 0 h 1900767"/>
                <a:gd name="connsiteX1" fmla="*/ 131233 w 1913466"/>
                <a:gd name="connsiteY1" fmla="*/ 999067 h 1900767"/>
                <a:gd name="connsiteX2" fmla="*/ 372533 w 1913466"/>
                <a:gd name="connsiteY2" fmla="*/ 1519767 h 1900767"/>
                <a:gd name="connsiteX3" fmla="*/ 897466 w 1913466"/>
                <a:gd name="connsiteY3" fmla="*/ 1782233 h 1900767"/>
                <a:gd name="connsiteX4" fmla="*/ 1913466 w 1913466"/>
                <a:gd name="connsiteY4" fmla="*/ 1900767 h 190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3466" h="1900767">
                  <a:moveTo>
                    <a:pt x="0" y="0"/>
                  </a:moveTo>
                  <a:cubicBezTo>
                    <a:pt x="34572" y="372886"/>
                    <a:pt x="69144" y="745772"/>
                    <a:pt x="131233" y="999067"/>
                  </a:cubicBezTo>
                  <a:cubicBezTo>
                    <a:pt x="193322" y="1252362"/>
                    <a:pt x="244828" y="1389239"/>
                    <a:pt x="372533" y="1519767"/>
                  </a:cubicBezTo>
                  <a:cubicBezTo>
                    <a:pt x="500238" y="1650295"/>
                    <a:pt x="640644" y="1718733"/>
                    <a:pt x="897466" y="1782233"/>
                  </a:cubicBezTo>
                  <a:cubicBezTo>
                    <a:pt x="1154288" y="1845733"/>
                    <a:pt x="1533877" y="1873250"/>
                    <a:pt x="1913466" y="1900767"/>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flipH="1" flipV="1">
              <a:off x="8262759" y="4606986"/>
              <a:ext cx="1462470" cy="1347875"/>
            </a:xfrm>
            <a:custGeom>
              <a:avLst/>
              <a:gdLst>
                <a:gd name="connsiteX0" fmla="*/ 0 w 1913466"/>
                <a:gd name="connsiteY0" fmla="*/ 0 h 1900767"/>
                <a:gd name="connsiteX1" fmla="*/ 131233 w 1913466"/>
                <a:gd name="connsiteY1" fmla="*/ 999067 h 1900767"/>
                <a:gd name="connsiteX2" fmla="*/ 372533 w 1913466"/>
                <a:gd name="connsiteY2" fmla="*/ 1519767 h 1900767"/>
                <a:gd name="connsiteX3" fmla="*/ 897466 w 1913466"/>
                <a:gd name="connsiteY3" fmla="*/ 1782233 h 1900767"/>
                <a:gd name="connsiteX4" fmla="*/ 1913466 w 1913466"/>
                <a:gd name="connsiteY4" fmla="*/ 1900767 h 190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3466" h="1900767">
                  <a:moveTo>
                    <a:pt x="0" y="0"/>
                  </a:moveTo>
                  <a:cubicBezTo>
                    <a:pt x="34572" y="372886"/>
                    <a:pt x="69144" y="745772"/>
                    <a:pt x="131233" y="999067"/>
                  </a:cubicBezTo>
                  <a:cubicBezTo>
                    <a:pt x="193322" y="1252362"/>
                    <a:pt x="244828" y="1389239"/>
                    <a:pt x="372533" y="1519767"/>
                  </a:cubicBezTo>
                  <a:cubicBezTo>
                    <a:pt x="500238" y="1650295"/>
                    <a:pt x="640644" y="1718733"/>
                    <a:pt x="897466" y="1782233"/>
                  </a:cubicBezTo>
                  <a:cubicBezTo>
                    <a:pt x="1154288" y="1845733"/>
                    <a:pt x="1533877" y="1873250"/>
                    <a:pt x="1913466" y="1900767"/>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15" name="y=1/x"/>
              <p:cNvSpPr txBox="1"/>
              <p:nvPr/>
            </p:nvSpPr>
            <p:spPr>
              <a:xfrm>
                <a:off x="9588052" y="3226464"/>
                <a:ext cx="1788198" cy="7862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C00000"/>
                          </a:solidFill>
                          <a:latin typeface="Cambria Math" panose="02040503050406030204" pitchFamily="18" charset="0"/>
                        </a:rPr>
                        <m:t>𝑦</m:t>
                      </m:r>
                      <m:r>
                        <a:rPr lang="en-US" altLang="zh-CN" sz="2400" b="0" i="1" smtClean="0">
                          <a:solidFill>
                            <a:srgbClr val="C00000"/>
                          </a:solidFill>
                          <a:latin typeface="Cambria Math" panose="02040503050406030204" pitchFamily="18" charset="0"/>
                        </a:rPr>
                        <m:t>=</m:t>
                      </m:r>
                      <m:f>
                        <m:fPr>
                          <m:ctrlPr>
                            <a:rPr lang="en-US" altLang="zh-CN" sz="2400" b="0" i="1" smtClean="0">
                              <a:solidFill>
                                <a:srgbClr val="C00000"/>
                              </a:solidFill>
                              <a:latin typeface="Cambria Math" panose="02040503050406030204" pitchFamily="18" charset="0"/>
                            </a:rPr>
                          </m:ctrlPr>
                        </m:fPr>
                        <m:num>
                          <m:r>
                            <a:rPr lang="en-US" altLang="zh-CN" sz="2400" b="0" i="1" smtClean="0">
                              <a:solidFill>
                                <a:srgbClr val="C00000"/>
                              </a:solidFill>
                              <a:latin typeface="Cambria Math" panose="02040503050406030204" pitchFamily="18" charset="0"/>
                            </a:rPr>
                            <m:t>1</m:t>
                          </m:r>
                        </m:num>
                        <m:den>
                          <m:r>
                            <a:rPr lang="en-US" altLang="zh-CN" sz="2400" b="0" i="1" smtClean="0">
                              <a:solidFill>
                                <a:srgbClr val="C00000"/>
                              </a:solidFill>
                              <a:latin typeface="Cambria Math" panose="02040503050406030204" pitchFamily="18" charset="0"/>
                            </a:rPr>
                            <m:t>𝑥</m:t>
                          </m:r>
                        </m:den>
                      </m:f>
                    </m:oMath>
                  </m:oMathPara>
                </a14:m>
                <a:endParaRPr lang="zh-CN" altLang="en-US" sz="2400" dirty="0">
                  <a:solidFill>
                    <a:srgbClr val="C00000"/>
                  </a:solidFill>
                </a:endParaRPr>
              </a:p>
            </p:txBody>
          </p:sp>
        </mc:Choice>
        <mc:Fallback>
          <p:sp>
            <p:nvSpPr>
              <p:cNvPr id="15" name="y=1/x"/>
              <p:cNvSpPr txBox="1">
                <a:spLocks noRot="1" noChangeAspect="1" noMove="1" noResize="1" noEditPoints="1" noAdjustHandles="1" noChangeArrowheads="1" noChangeShapeType="1" noTextEdit="1"/>
              </p:cNvSpPr>
              <p:nvPr/>
            </p:nvSpPr>
            <p:spPr>
              <a:xfrm>
                <a:off x="9588052" y="3226464"/>
                <a:ext cx="1788198" cy="786241"/>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232602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par>
                          <p:cTn id="27" fill="hold">
                            <p:stCondLst>
                              <p:cond delay="1000"/>
                            </p:stCondLst>
                            <p:childTnLst>
                              <p:par>
                                <p:cTn id="28" presetID="22" presetClass="entr" presetSubtype="4"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down)">
                                      <p:cBhvr>
                                        <p:cTn id="30" dur="500"/>
                                        <p:tgtEl>
                                          <p:spTgt spid="14"/>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par>
                          <p:cTn id="39" fill="hold">
                            <p:stCondLst>
                              <p:cond delay="2500"/>
                            </p:stCondLst>
                            <p:childTnLst>
                              <p:par>
                                <p:cTn id="40" presetID="22" presetClass="entr" presetSubtype="8" fill="hold" nodeType="after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left)">
                                      <p:cBhvr>
                                        <p:cTn id="42" dur="500"/>
                                        <p:tgtEl>
                                          <p:spTgt spid="3"/>
                                        </p:tgtEl>
                                      </p:cBhvr>
                                    </p:animEffect>
                                  </p:childTnLst>
                                </p:cTn>
                              </p:par>
                            </p:childTnLst>
                          </p:cTn>
                        </p:par>
                        <p:par>
                          <p:cTn id="43" fill="hold">
                            <p:stCondLst>
                              <p:cond delay="3000"/>
                            </p:stCondLst>
                            <p:childTnLst>
                              <p:par>
                                <p:cTn id="44" presetID="10" presetClass="entr" presetSubtype="0"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
                                            <p:txEl>
                                              <p:pRg st="3" end="3"/>
                                            </p:txEl>
                                          </p:spTgt>
                                        </p:tgtEl>
                                        <p:attrNameLst>
                                          <p:attrName>style.visibility</p:attrName>
                                        </p:attrNameLst>
                                      </p:cBhvr>
                                      <p:to>
                                        <p:strVal val="visible"/>
                                      </p:to>
                                    </p:set>
                                    <p:animEffect transition="in" filter="fade">
                                      <p:cBhvr>
                                        <p:cTn id="51" dur="500"/>
                                        <p:tgtEl>
                                          <p:spTgt spid="2">
                                            <p:txEl>
                                              <p:pRg st="3" end="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
                                            <p:txEl>
                                              <p:pRg st="4" end="4"/>
                                            </p:txEl>
                                          </p:spTgt>
                                        </p:tgtEl>
                                        <p:attrNameLst>
                                          <p:attrName>style.visibility</p:attrName>
                                        </p:attrNameLst>
                                      </p:cBhvr>
                                      <p:to>
                                        <p:strVal val="visible"/>
                                      </p:to>
                                    </p:set>
                                    <p:animEffect transition="in" filter="fade">
                                      <p:cBhvr>
                                        <p:cTn id="5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p:bldP spid="7" grpId="0"/>
      <p:bldP spid="8" grpId="0"/>
      <p:bldP spid="15"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HFU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9050">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HFUT" id="{6CC0EAB4-FA5E-4FCA-AEE4-738378373786}" vid="{2942D922-204A-4943-8851-7BCA0A0BE66F}"/>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HFUT</Template>
  <TotalTime>2861</TotalTime>
  <Words>699</Words>
  <Application>Microsoft Office PowerPoint</Application>
  <PresentationFormat>宽屏</PresentationFormat>
  <Paragraphs>270</Paragraphs>
  <Slides>36</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36</vt:i4>
      </vt:variant>
    </vt:vector>
  </HeadingPairs>
  <TitlesOfParts>
    <vt:vector size="43" baseType="lpstr">
      <vt:lpstr>宋体</vt:lpstr>
      <vt:lpstr>宋体</vt:lpstr>
      <vt:lpstr>微软雅黑</vt:lpstr>
      <vt:lpstr>Arial</vt:lpstr>
      <vt:lpstr>Cambria Math</vt:lpstr>
      <vt:lpstr>Times New Roman</vt:lpstr>
      <vt:lpstr>HFUT</vt:lpstr>
      <vt:lpstr>第一章    函数</vt:lpstr>
      <vt:lpstr>1.1 函数的概念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合肥工业大学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 函数的概念</dc:title>
  <dc:subject>高等数学</dc:subject>
  <dc:creator>张神星</dc:creator>
  <cp:lastModifiedBy>zsx</cp:lastModifiedBy>
  <cp:revision>164</cp:revision>
  <dcterms:created xsi:type="dcterms:W3CDTF">2000-05-19T08:23:03Z</dcterms:created>
  <dcterms:modified xsi:type="dcterms:W3CDTF">2022-05-28T09:05:53Z</dcterms:modified>
  <cp:category>教学课件</cp:category>
  <cp:version>1.0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1033-3.3.0.5120</vt:lpwstr>
  </property>
</Properties>
</file>