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6"/>
  </p:notesMasterIdLst>
  <p:handoutMasterIdLst>
    <p:handoutMasterId r:id="rId17"/>
  </p:handoutMasterIdLst>
  <p:sldIdLst>
    <p:sldId id="361" r:id="rId2"/>
    <p:sldId id="362" r:id="rId3"/>
    <p:sldId id="363" r:id="rId4"/>
    <p:sldId id="364" r:id="rId5"/>
    <p:sldId id="365" r:id="rId6"/>
    <p:sldId id="366" r:id="rId7"/>
    <p:sldId id="372" r:id="rId8"/>
    <p:sldId id="367" r:id="rId9"/>
    <p:sldId id="368" r:id="rId10"/>
    <p:sldId id="369" r:id="rId11"/>
    <p:sldId id="374" r:id="rId12"/>
    <p:sldId id="370" r:id="rId13"/>
    <p:sldId id="373" r:id="rId14"/>
    <p:sldId id="371" r:id="rId1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00105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03" autoAdjust="0"/>
    <p:restoredTop sz="95322" autoAdjust="0"/>
  </p:normalViewPr>
  <p:slideViewPr>
    <p:cSldViewPr>
      <p:cViewPr varScale="1">
        <p:scale>
          <a:sx n="65" d="100"/>
          <a:sy n="65" d="100"/>
        </p:scale>
        <p:origin x="53" y="57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5340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91086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32232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8653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1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b="1" dirty="0" smtClean="0">
                <a:solidFill>
                  <a:srgbClr val="00B050"/>
                </a:solidFill>
              </a:rPr>
              <a:t>1.2 </a:t>
            </a:r>
            <a:r>
              <a:rPr lang="zh-CN" altLang="en-US" b="1" dirty="0">
                <a:solidFill>
                  <a:srgbClr val="00B050"/>
                </a:solidFill>
              </a:rPr>
              <a:t>函数</a:t>
            </a:r>
            <a:r>
              <a:rPr lang="zh-CN" altLang="en-US" b="1" dirty="0" smtClean="0">
                <a:solidFill>
                  <a:srgbClr val="00B050"/>
                </a:solidFill>
              </a:rPr>
              <a:t>的几种特征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有界函数</a:t>
                </a:r>
                <a:endParaRPr lang="en-US" altLang="zh-CN" b="1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的定义域为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i="0" dirty="0" smtClean="0">
                    <a:latin typeface="Cambria Math" panose="02040503050406030204" pitchFamily="18" charset="0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有界函数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否则称之为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无界函数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这也等价于它的值域是某个有限闭区间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的子集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x轴"/>
          <p:cNvCxnSpPr/>
          <p:nvPr/>
        </p:nvCxnSpPr>
        <p:spPr>
          <a:xfrm>
            <a:off x="4367808" y="4962324"/>
            <a:ext cx="34036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x"/>
              <p:cNvSpPr txBox="1"/>
              <p:nvPr/>
            </p:nvSpPr>
            <p:spPr>
              <a:xfrm>
                <a:off x="7477033" y="4845090"/>
                <a:ext cx="3828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x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33" y="4845090"/>
                <a:ext cx="38288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y轴"/>
          <p:cNvCxnSpPr/>
          <p:nvPr/>
        </p:nvCxnSpPr>
        <p:spPr>
          <a:xfrm flipV="1">
            <a:off x="6091954" y="3717296"/>
            <a:ext cx="0" cy="2376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y"/>
              <p:cNvSpPr txBox="1"/>
              <p:nvPr/>
            </p:nvSpPr>
            <p:spPr>
              <a:xfrm>
                <a:off x="5462330" y="3637331"/>
                <a:ext cx="976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y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330" y="3637331"/>
                <a:ext cx="976928" cy="369332"/>
              </a:xfrm>
              <a:prstGeom prst="rect">
                <a:avLst/>
              </a:prstGeom>
              <a:blipFill>
                <a:blip r:embed="rId4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"/>
              <p:cNvSpPr txBox="1"/>
              <p:nvPr/>
            </p:nvSpPr>
            <p:spPr>
              <a:xfrm>
                <a:off x="5832637" y="4875360"/>
                <a:ext cx="765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37" y="4875360"/>
                <a:ext cx="765903" cy="369332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曲线y=f(x)"/>
          <p:cNvSpPr/>
          <p:nvPr/>
        </p:nvSpPr>
        <p:spPr>
          <a:xfrm>
            <a:off x="4367808" y="4312554"/>
            <a:ext cx="3319042" cy="1286783"/>
          </a:xfrm>
          <a:custGeom>
            <a:avLst/>
            <a:gdLst>
              <a:gd name="connsiteX0" fmla="*/ 13859 w 3294692"/>
              <a:gd name="connsiteY0" fmla="*/ 1113366 h 1116344"/>
              <a:gd name="connsiteX1" fmla="*/ 90059 w 3294692"/>
              <a:gd name="connsiteY1" fmla="*/ 1113366 h 1116344"/>
              <a:gd name="connsiteX2" fmla="*/ 1144159 w 3294692"/>
              <a:gd name="connsiteY2" fmla="*/ 1032933 h 1116344"/>
              <a:gd name="connsiteX3" fmla="*/ 1512459 w 3294692"/>
              <a:gd name="connsiteY3" fmla="*/ 706966 h 1116344"/>
              <a:gd name="connsiteX4" fmla="*/ 1605592 w 3294692"/>
              <a:gd name="connsiteY4" fmla="*/ 427566 h 1116344"/>
              <a:gd name="connsiteX5" fmla="*/ 2028925 w 3294692"/>
              <a:gd name="connsiteY5" fmla="*/ 355600 h 1116344"/>
              <a:gd name="connsiteX6" fmla="*/ 2194025 w 3294692"/>
              <a:gd name="connsiteY6" fmla="*/ 694266 h 1116344"/>
              <a:gd name="connsiteX7" fmla="*/ 2503059 w 3294692"/>
              <a:gd name="connsiteY7" fmla="*/ 821266 h 1116344"/>
              <a:gd name="connsiteX8" fmla="*/ 2765525 w 3294692"/>
              <a:gd name="connsiteY8" fmla="*/ 203200 h 1116344"/>
              <a:gd name="connsiteX9" fmla="*/ 3294692 w 3294692"/>
              <a:gd name="connsiteY9" fmla="*/ 0 h 111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94692" h="1116344">
                <a:moveTo>
                  <a:pt x="13859" y="1113366"/>
                </a:moveTo>
                <a:cubicBezTo>
                  <a:pt x="-42233" y="1120068"/>
                  <a:pt x="90059" y="1113366"/>
                  <a:pt x="90059" y="1113366"/>
                </a:cubicBezTo>
                <a:cubicBezTo>
                  <a:pt x="278442" y="1099961"/>
                  <a:pt x="907092" y="1100666"/>
                  <a:pt x="1144159" y="1032933"/>
                </a:cubicBezTo>
                <a:cubicBezTo>
                  <a:pt x="1381226" y="965200"/>
                  <a:pt x="1435554" y="807860"/>
                  <a:pt x="1512459" y="706966"/>
                </a:cubicBezTo>
                <a:cubicBezTo>
                  <a:pt x="1589364" y="606072"/>
                  <a:pt x="1519514" y="486127"/>
                  <a:pt x="1605592" y="427566"/>
                </a:cubicBezTo>
                <a:cubicBezTo>
                  <a:pt x="1691670" y="369005"/>
                  <a:pt x="1930853" y="311150"/>
                  <a:pt x="2028925" y="355600"/>
                </a:cubicBezTo>
                <a:cubicBezTo>
                  <a:pt x="2126997" y="400050"/>
                  <a:pt x="2115003" y="616655"/>
                  <a:pt x="2194025" y="694266"/>
                </a:cubicBezTo>
                <a:cubicBezTo>
                  <a:pt x="2273047" y="771877"/>
                  <a:pt x="2407809" y="903110"/>
                  <a:pt x="2503059" y="821266"/>
                </a:cubicBezTo>
                <a:cubicBezTo>
                  <a:pt x="2598309" y="739422"/>
                  <a:pt x="2633586" y="340078"/>
                  <a:pt x="2765525" y="203200"/>
                </a:cubicBezTo>
                <a:cubicBezTo>
                  <a:pt x="2897464" y="66322"/>
                  <a:pt x="3096078" y="33161"/>
                  <a:pt x="3294692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y=f(x)"/>
              <p:cNvSpPr txBox="1"/>
              <p:nvPr/>
            </p:nvSpPr>
            <p:spPr>
              <a:xfrm>
                <a:off x="4411886" y="5029757"/>
                <a:ext cx="1378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y=f(x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86" y="5029757"/>
                <a:ext cx="1378264" cy="369332"/>
              </a:xfrm>
              <a:prstGeom prst="rect">
                <a:avLst/>
              </a:prstGeom>
              <a:blipFill>
                <a:blip r:embed="rId6"/>
                <a:stretch>
                  <a:fillRect l="-442" r="-2655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y=M"/>
          <p:cNvCxnSpPr/>
          <p:nvPr/>
        </p:nvCxnSpPr>
        <p:spPr>
          <a:xfrm>
            <a:off x="4367808" y="4146218"/>
            <a:ext cx="340363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y=M"/>
              <p:cNvSpPr txBox="1"/>
              <p:nvPr/>
            </p:nvSpPr>
            <p:spPr>
              <a:xfrm>
                <a:off x="6837041" y="3726334"/>
                <a:ext cx="892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y=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41" y="3726334"/>
                <a:ext cx="892296" cy="369332"/>
              </a:xfrm>
              <a:prstGeom prst="rect">
                <a:avLst/>
              </a:prstGeom>
              <a:blipFill>
                <a:blip r:embed="rId7"/>
                <a:stretch>
                  <a:fillRect l="-2055" r="-15753" b="-40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y=m"/>
          <p:cNvCxnSpPr/>
          <p:nvPr/>
        </p:nvCxnSpPr>
        <p:spPr>
          <a:xfrm>
            <a:off x="4367808" y="5889755"/>
            <a:ext cx="3403636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y=m"/>
              <p:cNvSpPr txBox="1"/>
              <p:nvPr/>
            </p:nvSpPr>
            <p:spPr>
              <a:xfrm>
                <a:off x="6559836" y="5448388"/>
                <a:ext cx="1446706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y=m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9836" y="5448388"/>
                <a:ext cx="1446706" cy="369333"/>
              </a:xfrm>
              <a:prstGeom prst="rect">
                <a:avLst/>
              </a:prstGeom>
              <a:blipFill>
                <a:blip r:embed="rId8"/>
                <a:stretch>
                  <a:fillRect b="-4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6142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8" grpId="0"/>
      <p:bldP spid="9" grpId="0"/>
      <p:bldP spid="10" grpId="0"/>
      <p:bldP spid="20" grpId="0" animBg="1"/>
      <p:bldP spid="17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结论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偶函数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或奇函数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在关于原点对称的集合上的限制仍然是偶函数 </a:t>
                </a:r>
                <a:r>
                  <a:rPr lang="en-US" altLang="zh-CN" dirty="0" smtClean="0"/>
                  <a:t>(</a:t>
                </a:r>
                <a:r>
                  <a:rPr lang="zh-CN" altLang="en-US" dirty="0"/>
                  <a:t>或奇函数</a:t>
                </a:r>
                <a:r>
                  <a:rPr lang="en-US" altLang="zh-CN" dirty="0" smtClean="0"/>
                  <a:t>). </a:t>
                </a:r>
                <a:endParaRPr lang="en-US" altLang="zh-CN" dirty="0"/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偶函数不存在反函数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除非定义域是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). </a:t>
                </a:r>
                <a:r>
                  <a:rPr lang="zh-CN" altLang="en-US" dirty="0" smtClean="0"/>
                  <a:t>奇函数若有反函数则其反函数也是奇函数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两个</a:t>
                </a:r>
                <a:r>
                  <a:rPr lang="zh-CN" altLang="en-US" dirty="0"/>
                  <a:t>偶函数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或奇函数</a:t>
                </a:r>
                <a:r>
                  <a:rPr lang="en-US" altLang="zh-CN" dirty="0"/>
                  <a:t>)</a:t>
                </a:r>
                <a:r>
                  <a:rPr lang="zh-CN" altLang="en-US" dirty="0" smtClean="0"/>
                  <a:t>的乘积是偶函数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一个奇函数和一个偶函数的乘积是奇函数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en-US" altLang="zh-CN" dirty="0"/>
                  <a:t>(2</a:t>
                </a:r>
                <a:r>
                  <a:rPr lang="en-US" altLang="zh-CN" dirty="0" smtClean="0"/>
                  <a:t>) </a:t>
                </a:r>
                <a:r>
                  <a:rPr lang="zh-CN" altLang="en-US" b="0" dirty="0" smtClean="0">
                    <a:latin typeface="+mn-ea"/>
                  </a:rPr>
                  <a:t>奇函数 </a:t>
                </a:r>
                <a:r>
                  <a:rPr lang="en-US" altLang="zh-CN" b="0" dirty="0" smtClean="0">
                    <a:latin typeface="+mn-ea"/>
                  </a:rPr>
                  <a:t>(</a:t>
                </a:r>
                <a:r>
                  <a:rPr lang="zh-CN" altLang="en-US" b="0" dirty="0" smtClean="0">
                    <a:latin typeface="+mn-ea"/>
                  </a:rPr>
                  <a:t>或偶函数</a:t>
                </a:r>
                <a:r>
                  <a:rPr lang="en-US" altLang="zh-CN" b="0" dirty="0" smtClean="0">
                    <a:latin typeface="+mn-ea"/>
                  </a:rPr>
                  <a:t>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</a:t>
                </a:r>
                <a:r>
                  <a:rPr lang="zh-CN" altLang="en-US" b="0" dirty="0" smtClean="0">
                    <a:latin typeface="+mn-ea"/>
                  </a:rPr>
                  <a:t>奇函数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的复合是</a:t>
                </a:r>
                <a:r>
                  <a:rPr lang="zh-CN" altLang="en-US" dirty="0">
                    <a:latin typeface="+mn-ea"/>
                  </a:rPr>
                  <a:t>奇函数 </a:t>
                </a:r>
                <a:r>
                  <a:rPr lang="en-US" altLang="zh-CN" dirty="0">
                    <a:latin typeface="+mn-ea"/>
                  </a:rPr>
                  <a:t>(</a:t>
                </a:r>
                <a:r>
                  <a:rPr lang="zh-CN" altLang="en-US" dirty="0">
                    <a:latin typeface="+mn-ea"/>
                  </a:rPr>
                  <a:t>或偶函数</a:t>
                </a:r>
                <a:r>
                  <a:rPr lang="en-US" altLang="zh-CN" dirty="0">
                    <a:latin typeface="+mn-ea"/>
                  </a:rPr>
                  <a:t>)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任意函数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和偶函数的复合是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偶函数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51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结论</a:t>
                </a:r>
                <a:r>
                  <a:rPr lang="zh-CN" altLang="en-US" dirty="0" smtClean="0"/>
                  <a:t> 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的定义域关于</a:t>
                </a:r>
                <a:r>
                  <a:rPr lang="zh-CN" altLang="en-US" dirty="0"/>
                  <a:t>原点对称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可以唯一地表示成一个</a:t>
                </a:r>
                <a:r>
                  <a:rPr lang="zh-CN" altLang="en-US" dirty="0"/>
                  <a:t>偶函数</a:t>
                </a:r>
                <a:r>
                  <a:rPr lang="zh-CN" altLang="en-US" dirty="0" smtClean="0"/>
                  <a:t>和一个奇函数之和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证明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 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则它们的定义域和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的定义域相同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因此这种拆分是唯一的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087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周期函数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周期函数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是它的一个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周期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从图像上看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周期函数可以由其中一段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dirty="0" smtClean="0"/>
                  <a:t> 水平逐段平移得到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周期为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结论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任意一个函数复合周期函数还是</a:t>
                </a:r>
                <a:r>
                  <a:rPr lang="zh-CN" altLang="en-US" dirty="0"/>
                  <a:t>周期函数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除了常值函数外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单调函数</a:t>
                </a:r>
                <a:r>
                  <a:rPr lang="zh-CN" altLang="en-US" dirty="0"/>
                  <a:t>一定</a:t>
                </a:r>
                <a:r>
                  <a:rPr lang="zh-CN" altLang="en-US" dirty="0" smtClean="0"/>
                  <a:t>不是</a:t>
                </a:r>
                <a:r>
                  <a:rPr lang="zh-CN" altLang="en-US" dirty="0"/>
                  <a:t>周期</a:t>
                </a:r>
                <a:r>
                  <a:rPr lang="zh-CN" altLang="en-US" dirty="0" smtClean="0"/>
                  <a:t>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周期函数不存在反函数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0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的一个周期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则显然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zh-CN" altLang="en-US" dirty="0"/>
                  <a:t> 都是它的周期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对于很多周期函数而言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存在最小的一个周期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称之为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最小正周期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简称为它的周期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任意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0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都是常值函数的周期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狄利克雷函数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任意有理数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都是它的周期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96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 smtClean="0"/>
                  <a:t> 上是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    </a:t>
                </a:r>
                <a:r>
                  <a:rPr lang="en-US" altLang="zh-CN" dirty="0" smtClean="0"/>
                  <a:t>). 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(</a:t>
                </a:r>
                <a:r>
                  <a:rPr lang="en-US" altLang="zh-CN" dirty="0" smtClean="0"/>
                  <a:t>A) </a:t>
                </a:r>
                <a:r>
                  <a:rPr lang="zh-CN" altLang="en-US" dirty="0" smtClean="0"/>
                  <a:t>有界函数    </a:t>
                </a:r>
                <a:r>
                  <a:rPr lang="en-US" altLang="zh-CN" dirty="0" smtClean="0"/>
                  <a:t>(B) </a:t>
                </a:r>
                <a:r>
                  <a:rPr lang="zh-CN" altLang="en-US" dirty="0" smtClean="0"/>
                  <a:t>单调函数    </a:t>
                </a:r>
                <a:r>
                  <a:rPr lang="en-US" altLang="zh-CN" dirty="0" smtClean="0"/>
                  <a:t>(C) </a:t>
                </a:r>
                <a:r>
                  <a:rPr lang="zh-CN" altLang="en-US" dirty="0" smtClean="0"/>
                  <a:t>周期函数    </a:t>
                </a:r>
                <a:r>
                  <a:rPr lang="en-US" altLang="zh-CN" dirty="0" smtClean="0"/>
                  <a:t>(D) </a:t>
                </a:r>
                <a:r>
                  <a:rPr lang="zh-CN" altLang="en-US" dirty="0" smtClean="0"/>
                  <a:t>偶函数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 smtClean="0"/>
                  <a:t> 都是偶函数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D. </a:t>
                </a:r>
              </a:p>
              <a:p>
                <a:r>
                  <a:rPr lang="zh-CN" altLang="en-US" dirty="0" smtClean="0"/>
                  <a:t>对于任意正整数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无界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不单调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的周期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</m:t>
                    </m:r>
                  </m:oMath>
                </a14:m>
                <a:r>
                  <a:rPr lang="zh-CN" altLang="en-US" dirty="0" smtClean="0"/>
                  <a:t> 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!</a:t>
                </a:r>
              </a:p>
              <a:p>
                <a:r>
                  <a:rPr lang="zh-CN" altLang="en-US" dirty="0" smtClean="0"/>
                  <a:t>如果一个函数无界但在任意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zh-CN" altLang="en-US" dirty="0" smtClean="0"/>
                  <a:t> 上有界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它必定不是周期函数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 b="-2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28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r>
                  <a:rPr lang="zh-CN" altLang="en-US" dirty="0" smtClean="0"/>
                  <a:t>证明函数</a:t>
                </a:r>
                <a:r>
                  <a:rPr lang="zh-CN" altLang="en-US" dirty="0"/>
                  <a:t>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需要</a:t>
                </a:r>
                <a:r>
                  <a:rPr lang="zh-CN" altLang="en-US" dirty="0"/>
                  <a:t>找到这样的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证明函数</a:t>
                </a:r>
                <a:r>
                  <a:rPr lang="zh-CN" altLang="en-US" dirty="0"/>
                  <a:t>无界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需要说明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&gt;0,∃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b="0" dirty="0" smtClean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实际上只需对任意充分大的正整数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找到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即可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对于有些函数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可能只有一边有界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latin typeface="+mn-ea"/>
                    <a:ea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则称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下有界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  <a:ea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  <a:ea typeface="+mn-ea"/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则称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上有界</a:t>
                </a:r>
                <a:r>
                  <a:rPr lang="en-US" altLang="zh-CN" dirty="0">
                    <a:latin typeface="+mn-ea"/>
                    <a:ea typeface="+mn-ea"/>
                  </a:rPr>
                  <a:t>.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31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r>
                  <a:rPr lang="zh-CN" altLang="en-US" dirty="0" smtClean="0"/>
                  <a:t>显然有界函数的上下界不唯一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定义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*</a:t>
                </a:r>
                <a:r>
                  <a:rPr lang="zh-CN" altLang="en-US" dirty="0" smtClean="0">
                    <a:latin typeface="+mn-ea"/>
                    <a:ea typeface="+mn-ea"/>
                  </a:rPr>
                  <a:t> 在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所有的上界</a:t>
                </a:r>
                <a:r>
                  <a:rPr lang="zh-CN" altLang="en-US" dirty="0">
                    <a:latin typeface="+mn-ea"/>
                    <a:ea typeface="+mn-ea"/>
                  </a:rPr>
                  <a:t>中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存在一个最小的上界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称之为</a:t>
                </a:r>
                <a:r>
                  <a:rPr lang="zh-CN" altLang="en-US" dirty="0">
                    <a:solidFill>
                      <a:srgbClr val="00B050"/>
                    </a:solidFill>
                    <a:latin typeface="+mn-ea"/>
                    <a:ea typeface="+mn-ea"/>
                  </a:rPr>
                  <a:t>上确界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sup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. </a:t>
                </a:r>
                <a:r>
                  <a:rPr lang="zh-CN" altLang="en-US" dirty="0" smtClean="0">
                    <a:latin typeface="+mn-ea"/>
                    <a:ea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无上界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sup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=+∞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  <a:ea typeface="+mn-ea"/>
                  </a:rPr>
                  <a:t>在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所有的下界</a:t>
                </a:r>
                <a:r>
                  <a:rPr lang="zh-CN" altLang="en-US" dirty="0">
                    <a:latin typeface="+mn-ea"/>
                    <a:ea typeface="+mn-ea"/>
                  </a:rPr>
                  <a:t>中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存在一个</a:t>
                </a:r>
                <a:r>
                  <a:rPr lang="zh-CN" altLang="en-US" dirty="0" smtClean="0">
                    <a:latin typeface="+mn-ea"/>
                    <a:ea typeface="+mn-ea"/>
                  </a:rPr>
                  <a:t>最大的下界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称之为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  <a:ea typeface="+mn-ea"/>
                  </a:rPr>
                  <a:t>下确界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+mn-ea"/>
                          </a:rPr>
                          <m:t>inf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 </a:t>
                </a:r>
                <a:r>
                  <a:rPr lang="zh-CN" altLang="en-US" dirty="0">
                    <a:latin typeface="+mn-ea"/>
                    <a:ea typeface="+mn-ea"/>
                  </a:rPr>
                  <a:t>若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无下界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+mn-ea"/>
                          </a:rPr>
                          <m:t>inf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r>
                  <a:rPr lang="zh-CN" altLang="en-US" dirty="0" smtClean="0">
                    <a:latin typeface="+mn-ea"/>
                  </a:rPr>
                  <a:t>注意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上确界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不等于</a:t>
                </a:r>
                <a:r>
                  <a:rPr lang="zh-CN" altLang="en-US" dirty="0" smtClean="0">
                    <a:latin typeface="+mn-ea"/>
                  </a:rPr>
                  <a:t>最大值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因为这个上确界不一定能取到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但如果存在最大值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那么二者是一致的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下确界与最小值的关系类似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r>
                  <a:rPr lang="zh-CN" altLang="en-US" b="0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有界当且仅当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上有界且下有界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的限制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zh-CN" altLang="en-US" dirty="0" smtClean="0"/>
                  <a:t> 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 smtClean="0"/>
                  <a:t> 上有界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26" b="-15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2185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  <a:latin typeface="+mn-ea"/>
                  </a:rPr>
                  <a:t>单调函数</a:t>
                </a:r>
                <a:endParaRPr lang="en-US" altLang="zh-CN" b="1" dirty="0">
                  <a:solidFill>
                    <a:srgbClr val="00B050"/>
                  </a:solidFill>
                  <a:latin typeface="+mn-ea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设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一个函数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定义域为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r>
                  <a:rPr lang="en-US" altLang="zh-CN" dirty="0" smtClean="0">
                    <a:latin typeface="+mn-ea"/>
                  </a:rPr>
                  <a:t>(1)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 单调不减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 单调递增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(3)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 单调不增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r>
                  <a:rPr lang="en-US" altLang="zh-CN" dirty="0" smtClean="0">
                    <a:latin typeface="+mn-ea"/>
                  </a:rPr>
                  <a:t>(4)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单调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递减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r>
                  <a:rPr lang="zh-CN" altLang="en-US" dirty="0" smtClean="0">
                    <a:latin typeface="+mn-ea"/>
                  </a:rPr>
                  <a:t>某些教材则分别称这些概念</a:t>
                </a:r>
                <a:r>
                  <a:rPr lang="zh-CN" altLang="en-US" dirty="0">
                    <a:latin typeface="+mn-ea"/>
                  </a:rPr>
                  <a:t>为单调递增、严格单调</a:t>
                </a:r>
                <a:r>
                  <a:rPr lang="zh-CN" altLang="en-US" dirty="0" smtClean="0">
                    <a:latin typeface="+mn-ea"/>
                  </a:rPr>
                  <a:t>递增、</a:t>
                </a:r>
                <a:r>
                  <a:rPr lang="zh-CN" altLang="en-US" dirty="0">
                    <a:latin typeface="+mn-ea"/>
                  </a:rPr>
                  <a:t>单调</a:t>
                </a:r>
                <a:r>
                  <a:rPr lang="zh-CN" altLang="en-US" dirty="0" smtClean="0">
                    <a:latin typeface="+mn-ea"/>
                  </a:rPr>
                  <a:t>递减、</a:t>
                </a:r>
                <a:r>
                  <a:rPr lang="zh-CN" altLang="en-US" dirty="0">
                    <a:latin typeface="+mn-ea"/>
                  </a:rPr>
                  <a:t>严格单调</a:t>
                </a:r>
                <a:r>
                  <a:rPr lang="zh-CN" altLang="en-US" dirty="0" smtClean="0">
                    <a:latin typeface="+mn-ea"/>
                  </a:rPr>
                  <a:t>递减等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注意甄别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702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noFill/>
            </p:spPr>
            <p:txBody>
              <a:bodyPr anchor="ctr"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是单调函数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即单调递增或单调递减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有反函数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且它的单调性和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相同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我们只证明单调递增情形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单调</a:t>
                </a:r>
                <a:r>
                  <a:rPr lang="zh-CN" altLang="en-US" dirty="0"/>
                  <a:t>递减情形</a:t>
                </a:r>
                <a:r>
                  <a:rPr lang="zh-CN" altLang="en-US" dirty="0" smtClean="0"/>
                  <a:t>类似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从而</a:t>
                </a:r>
                <a:r>
                  <a:rPr lang="zh-CN" altLang="en-US" dirty="0"/>
                  <a:t>要么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要么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总之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是一一对应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故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有反函数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 smtClean="0"/>
                  <a:t>! </a:t>
                </a:r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单调</a:t>
                </a:r>
                <a:r>
                  <a:rPr lang="zh-CN" altLang="en-US" dirty="0"/>
                  <a:t>递增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975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r>
                  <a:rPr lang="zh-CN" altLang="en-US" dirty="0" smtClean="0"/>
                  <a:t>单调函数的复合和四则运算则有下述结论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结论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单调递增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单调递增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单调递减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</a:t>
                </a:r>
                <a:r>
                  <a:rPr lang="zh-CN" altLang="en-US" dirty="0" smtClean="0"/>
                  <a:t>递增且恒大于零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单调递增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单调递增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单调递减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单调递增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单调递减、不减、不增情形有类似结论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47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r>
                  <a:rPr lang="zh-CN" altLang="en-US" dirty="0" smtClean="0"/>
                  <a:t>很多</a:t>
                </a:r>
                <a:r>
                  <a:rPr lang="zh-CN" altLang="en-US" dirty="0"/>
                  <a:t>时候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我们需要考虑区间上函数</a:t>
                </a:r>
                <a:r>
                  <a:rPr lang="zh-CN" altLang="en-US" dirty="0"/>
                  <a:t>的单调性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是包含在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定义域的一段</a:t>
                </a:r>
                <a:r>
                  <a:rPr lang="zh-CN" altLang="en-US" dirty="0"/>
                  <a:t>区间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上单调递增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从而存在</a:t>
                </a:r>
                <a:r>
                  <a:rPr lang="zh-CN" altLang="en-US" dirty="0"/>
                  <a:t>单调</a:t>
                </a:r>
                <a:r>
                  <a:rPr lang="zh-CN" altLang="en-US" dirty="0" smtClean="0"/>
                  <a:t>递增的反函数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zh-CN" altLang="en-US" dirty="0" smtClean="0"/>
                  <a:t> 上单调递减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且值域为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从而存在</a:t>
                </a:r>
                <a:r>
                  <a:rPr lang="zh-CN" altLang="en-US" dirty="0"/>
                  <a:t>单调</a:t>
                </a:r>
                <a:r>
                  <a:rPr lang="zh-CN" altLang="en-US" dirty="0" smtClean="0"/>
                  <a:t>递</a:t>
                </a:r>
                <a:r>
                  <a:rPr lang="zh-CN" altLang="en-US" dirty="0"/>
                  <a:t>减</a:t>
                </a:r>
                <a:r>
                  <a:rPr lang="zh-CN" altLang="en-US" dirty="0" smtClean="0"/>
                  <a:t>的反函数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62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奇函数和偶函数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的定义域为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关于</a:t>
                </a:r>
                <a:r>
                  <a:rPr lang="zh-CN" altLang="en-US" dirty="0"/>
                  <a:t>原点</a:t>
                </a:r>
                <a:r>
                  <a:rPr lang="zh-CN" altLang="en-US" dirty="0" smtClean="0"/>
                  <a:t>对称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如果对于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有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偶函数</a:t>
                </a:r>
                <a:r>
                  <a:rPr lang="en-US" altLang="zh-CN" dirty="0" smtClean="0"/>
                  <a:t>. </a:t>
                </a:r>
                <a:endParaRPr lang="en-US" altLang="zh-CN" dirty="0"/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如果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有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zh-CN" altLang="en-US" dirty="0"/>
                  <a:t>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奇函数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偶数</a:t>
                </a:r>
                <a:r>
                  <a:rPr lang="en-US" altLang="zh-CN" dirty="0" smtClean="0"/>
                  <a:t>),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/>
                  <a:t> 是偶函数</a:t>
                </a:r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 是奇数</a:t>
                </a:r>
                <a:r>
                  <a:rPr lang="en-US" altLang="zh-CN" dirty="0" smtClean="0"/>
                  <a:t>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 smtClean="0"/>
                  <a:t> 是奇函数</a:t>
                </a:r>
                <a:r>
                  <a:rPr lang="en-US" altLang="zh-CN" dirty="0" smtClean="0"/>
                  <a:t>. 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是取整函数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并不是奇函数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结论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偶函数的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图像关于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轴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轴对称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奇函数的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图像关于原点中心对称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2224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  <a:noFill/>
            </p:spPr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因此它的定义域关于原点对称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是奇函数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则它的定义域为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sz="2200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是</a:t>
                </a:r>
                <a:r>
                  <a:rPr lang="zh-CN" altLang="en-US" dirty="0" smtClean="0"/>
                  <a:t>奇函数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事实上它是上一例子的反函数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82000"/>
                <a:ext cx="10800000" cy="52200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28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2806</TotalTime>
  <Words>171</Words>
  <Application>Microsoft Office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宋体</vt:lpstr>
      <vt:lpstr>微软雅黑</vt:lpstr>
      <vt:lpstr>Arial</vt:lpstr>
      <vt:lpstr>Cambria Math</vt:lpstr>
      <vt:lpstr>Times New Roman</vt:lpstr>
      <vt:lpstr>HFUT</vt:lpstr>
      <vt:lpstr>1.2 函数的几种特征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 函数的几种特征</dc:title>
  <dc:subject>高等数学</dc:subject>
  <dc:creator>张神星</dc:creator>
  <cp:lastModifiedBy>zsx</cp:lastModifiedBy>
  <cp:revision>137</cp:revision>
  <dcterms:created xsi:type="dcterms:W3CDTF">2000-05-19T08:23:03Z</dcterms:created>
  <dcterms:modified xsi:type="dcterms:W3CDTF">2022-05-28T09:09:15Z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