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17"/>
  </p:notesMasterIdLst>
  <p:handoutMasterIdLst>
    <p:handoutMasterId r:id="rId18"/>
  </p:handoutMasterIdLst>
  <p:sldIdLst>
    <p:sldId id="34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x" initials="z" lastIdx="2" clrIdx="0">
    <p:extLst>
      <p:ext uri="{19B8F6BF-5375-455C-9EA6-DF929625EA0E}">
        <p15:presenceInfo xmlns:p15="http://schemas.microsoft.com/office/powerpoint/2012/main" userId="a2125bb485141f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B050"/>
    <a:srgbClr val="0000FF"/>
    <a:srgbClr val="001050"/>
    <a:srgbClr val="006600"/>
    <a:srgbClr val="0033CC"/>
    <a:srgbClr val="EAEAEA"/>
    <a:srgbClr val="969696"/>
    <a:srgbClr val="FF00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322" autoAdjust="0"/>
  </p:normalViewPr>
  <p:slideViewPr>
    <p:cSldViewPr>
      <p:cViewPr varScale="1">
        <p:scale>
          <a:sx n="68" d="100"/>
          <a:sy n="68" d="100"/>
        </p:scale>
        <p:origin x="53" y="509"/>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82000"/>
            <a:ext cx="10800000" cy="5220000"/>
          </a:xfrm>
          <a:prstGeom prst="rect">
            <a:avLst/>
          </a:prstGeom>
          <a:solidFill>
            <a:schemeClr val="accent1">
              <a:lumMod val="20000"/>
              <a:lumOff val="80000"/>
            </a:schemeClr>
          </a:solidFill>
          <a:ln>
            <a:noFill/>
          </a:ln>
          <a:effectLst/>
        </p:spPr>
        <p:style>
          <a:lnRef idx="2">
            <a:schemeClr val="accent3"/>
          </a:lnRef>
          <a:fillRef idx="1">
            <a:schemeClr val="lt1"/>
          </a:fillRef>
          <a:effectRef idx="0">
            <a:schemeClr val="accent3"/>
          </a:effectRef>
          <a:fontRef idx="none"/>
        </p:style>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第</a:t>
            </a:r>
            <a:r>
              <a:rPr lang="en-US" altLang="zh-CN" dirty="0" smtClean="0"/>
              <a:t>X</a:t>
            </a:r>
            <a:r>
              <a:rPr lang="zh-CN" altLang="en-US" dirty="0" smtClean="0"/>
              <a:t>章</a:t>
            </a:r>
            <a:r>
              <a:rPr lang="en-US" altLang="zh-CN" dirty="0" smtClean="0"/>
              <a:t/>
            </a:r>
            <a:br>
              <a:rPr lang="en-US" altLang="zh-CN" dirty="0" smtClean="0"/>
            </a:br>
            <a:r>
              <a:rPr lang="en-US" altLang="zh-CN" dirty="0" smtClean="0"/>
              <a:t/>
            </a:r>
            <a:br>
              <a:rPr lang="en-US" altLang="zh-CN" dirty="0" smtClean="0"/>
            </a:br>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048252096"/>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882000"/>
            <a:ext cx="10800000" cy="612000"/>
          </a:xfrm>
          <a:prstGeom prst="rect">
            <a:avLst/>
          </a:prstGeom>
          <a:solidFill>
            <a:schemeClr val="accent1">
              <a:lumMod val="20000"/>
              <a:lumOff val="80000"/>
            </a:schemeClr>
          </a:solidFill>
          <a:ln>
            <a:solidFill>
              <a:schemeClr val="bg2">
                <a:lumMod val="90000"/>
              </a:schemeClr>
            </a:solidFill>
          </a:ln>
          <a:effectLst/>
        </p:spPr>
        <p:style>
          <a:lnRef idx="2">
            <a:schemeClr val="accent3"/>
          </a:lnRef>
          <a:fillRef idx="1">
            <a:schemeClr val="lt1"/>
          </a:fillRef>
          <a:effectRef idx="0">
            <a:schemeClr val="accent3"/>
          </a:effectRef>
          <a:fontRef idx="none"/>
        </p:style>
        <p:txBody>
          <a:bodyPr anchor="ctr"/>
          <a:lstStyle>
            <a:lvl1pPr algn="ctr">
              <a:defRPr sz="2800" b="1">
                <a:solidFill>
                  <a:srgbClr val="00B050"/>
                </a:solidFill>
                <a:latin typeface="+mj-ea"/>
                <a:ea typeface="+mj-ea"/>
              </a:defRPr>
            </a:lvl1pPr>
          </a:lstStyle>
          <a:p>
            <a:r>
              <a:rPr lang="zh-CN" altLang="en-US" smtClean="0"/>
              <a:t>单击此处编辑母版标题样式</a:t>
            </a:r>
            <a:endParaRPr lang="zh-CN" altLang="en-US" dirty="0"/>
          </a:p>
        </p:txBody>
      </p:sp>
      <p:sp>
        <p:nvSpPr>
          <p:cNvPr id="4" name="内容占位符 3"/>
          <p:cNvSpPr>
            <a:spLocks noGrp="1"/>
          </p:cNvSpPr>
          <p:nvPr>
            <p:ph sz="quarter" idx="10"/>
          </p:nvPr>
        </p:nvSpPr>
        <p:spPr>
          <a:xfrm>
            <a:off x="696000" y="1494000"/>
            <a:ext cx="10800000" cy="4608000"/>
          </a:xfrm>
          <a:prstGeom prst="rect">
            <a:avLst/>
          </a:prstGeom>
          <a:noFill/>
          <a:ln>
            <a:noFill/>
          </a:ln>
          <a:effectLst/>
        </p:spPr>
        <p:style>
          <a:lnRef idx="2">
            <a:schemeClr val="accent3"/>
          </a:lnRef>
          <a:fillRef idx="1">
            <a:schemeClr val="lt1"/>
          </a:fillRef>
          <a:effectRef idx="0">
            <a:schemeClr val="accent3"/>
          </a:effectRef>
          <a:fontRef idx="none"/>
        </p:style>
        <p:txBody>
          <a:bodyPr anchor="ctr"/>
          <a:lstStyle>
            <a:lvl1pPr>
              <a:lnSpc>
                <a:spcPct val="130000"/>
              </a:lnSpc>
              <a:spcBef>
                <a:spcPts val="600"/>
              </a:spcBef>
              <a:spcAft>
                <a:spcPts val="600"/>
              </a:spcAft>
              <a:defRPr sz="2400">
                <a:latin typeface="+mn-ea"/>
                <a:ea typeface="+mn-ea"/>
              </a:defRPr>
            </a:lvl1pPr>
            <a:lvl2pPr>
              <a:lnSpc>
                <a:spcPct val="130000"/>
              </a:lnSpc>
              <a:spcBef>
                <a:spcPts val="600"/>
              </a:spcBef>
              <a:spcAft>
                <a:spcPts val="600"/>
              </a:spcAft>
              <a:defRPr sz="2400">
                <a:latin typeface="+mn-ea"/>
                <a:ea typeface="+mn-ea"/>
              </a:defRPr>
            </a:lvl2pPr>
            <a:lvl3pPr>
              <a:lnSpc>
                <a:spcPct val="130000"/>
              </a:lnSpc>
              <a:spcBef>
                <a:spcPts val="600"/>
              </a:spcBef>
              <a:spcAft>
                <a:spcPts val="600"/>
              </a:spcAft>
              <a:defRPr sz="2400">
                <a:latin typeface="+mn-ea"/>
                <a:ea typeface="+mn-ea"/>
              </a:defRPr>
            </a:lvl3pPr>
            <a:lvl4pPr>
              <a:lnSpc>
                <a:spcPct val="130000"/>
              </a:lnSpc>
              <a:spcBef>
                <a:spcPts val="600"/>
              </a:spcBef>
              <a:spcAft>
                <a:spcPts val="600"/>
              </a:spcAft>
              <a:defRPr sz="2400">
                <a:latin typeface="+mn-ea"/>
                <a:ea typeface="+mn-ea"/>
              </a:defRPr>
            </a:lvl4pPr>
            <a:lvl5pPr>
              <a:lnSpc>
                <a:spcPct val="130000"/>
              </a:lnSpc>
              <a:spcBef>
                <a:spcPts val="600"/>
              </a:spcBef>
              <a:spcAft>
                <a:spcPts val="600"/>
              </a:spcAft>
              <a:defRPr sz="2400">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731694044"/>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96000" y="882000"/>
            <a:ext cx="10800000" cy="5220000"/>
          </a:xfrm>
          <a:prstGeom prst="rect">
            <a:avLst/>
          </a:prstGeom>
          <a:noFill/>
          <a:ln>
            <a:noFill/>
          </a:ln>
          <a:effectLst/>
        </p:spPr>
        <p:style>
          <a:lnRef idx="2">
            <a:schemeClr val="accent3"/>
          </a:lnRef>
          <a:fillRef idx="1">
            <a:schemeClr val="lt1"/>
          </a:fillRef>
          <a:effectRef idx="0">
            <a:schemeClr val="accent3"/>
          </a:effectRef>
          <a:fontRef idx="none"/>
        </p:style>
        <p:txBody>
          <a:bodyPr anchor="ctr"/>
          <a:lstStyle>
            <a:lvl1pPr>
              <a:lnSpc>
                <a:spcPct val="130000"/>
              </a:lnSpc>
              <a:spcBef>
                <a:spcPts val="600"/>
              </a:spcBef>
              <a:spcAft>
                <a:spcPts val="600"/>
              </a:spcAft>
              <a:defRPr sz="2400"/>
            </a:lvl1pPr>
            <a:lvl2pPr>
              <a:lnSpc>
                <a:spcPct val="130000"/>
              </a:lnSpc>
              <a:spcBef>
                <a:spcPts val="600"/>
              </a:spcBef>
              <a:spcAft>
                <a:spcPts val="600"/>
              </a:spcAft>
              <a:defRPr sz="2400"/>
            </a:lvl2pPr>
            <a:lvl3pPr>
              <a:lnSpc>
                <a:spcPct val="130000"/>
              </a:lnSpc>
              <a:spcBef>
                <a:spcPts val="600"/>
              </a:spcBef>
              <a:spcAft>
                <a:spcPts val="600"/>
              </a:spcAft>
              <a:defRPr sz="2400"/>
            </a:lvl3pPr>
            <a:lvl4pPr>
              <a:lnSpc>
                <a:spcPct val="130000"/>
              </a:lnSpc>
              <a:spcBef>
                <a:spcPts val="600"/>
              </a:spcBef>
              <a:spcAft>
                <a:spcPts val="600"/>
              </a:spcAft>
              <a:defRPr sz="2400"/>
            </a:lvl4pPr>
            <a:lvl5pPr>
              <a:lnSpc>
                <a:spcPct val="130000"/>
              </a:lnSpc>
              <a:spcBef>
                <a:spcPts val="600"/>
              </a:spcBef>
              <a:spcAft>
                <a:spcPts val="600"/>
              </a:spcAft>
              <a:defRPr sz="2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09739156"/>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82970"/>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
        <p:nvSpPr>
          <p:cNvPr id="2" name="矩形 1"/>
          <p:cNvSpPr/>
          <p:nvPr/>
        </p:nvSpPr>
        <p:spPr>
          <a:xfrm>
            <a:off x="696000" y="882000"/>
            <a:ext cx="10800000" cy="5220000"/>
          </a:xfrm>
          <a:prstGeom prst="rect">
            <a:avLst/>
          </a:prstGeom>
          <a:ln>
            <a:solidFill>
              <a:schemeClr val="bg2">
                <a:lumMod val="90000"/>
              </a:schemeClr>
            </a:solidFill>
          </a:ln>
          <a:effectLst>
            <a:glow rad="63500">
              <a:schemeClr val="accent5">
                <a:satMod val="175000"/>
                <a:alpha val="40000"/>
              </a:schemeClr>
            </a:glo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422804280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160.png"/><Relationship Id="rId1" Type="http://schemas.openxmlformats.org/officeDocument/2006/relationships/slideLayout" Target="../slideLayouts/slideLayout3.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2.png"/><Relationship Id="rId4" Type="http://schemas.openxmlformats.org/officeDocument/2006/relationships/image" Target="../media/image65.png"/><Relationship Id="rId9" Type="http://schemas.openxmlformats.org/officeDocument/2006/relationships/image" Target="../media/image71.png"/></Relationships>
</file>

<file path=ppt/slides/_rels/slide1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190.png"/><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1.png"/><Relationship Id="rId4" Type="http://schemas.openxmlformats.org/officeDocument/2006/relationships/image" Target="../media/image74.png"/><Relationship Id="rId9" Type="http://schemas.openxmlformats.org/officeDocument/2006/relationships/image" Target="../media/image79.png"/></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80.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00.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130.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dirty="0" smtClean="0">
                <a:solidFill>
                  <a:srgbClr val="00B050"/>
                </a:solidFill>
              </a:rPr>
              <a:t>1.3 </a:t>
            </a:r>
            <a:r>
              <a:rPr lang="zh-CN" altLang="en-US" dirty="0" smtClean="0">
                <a:solidFill>
                  <a:srgbClr val="00B050"/>
                </a:solidFill>
              </a:rPr>
              <a:t>初等函数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chor="t"/>
              <a:lstStyle/>
              <a:p>
                <a:pPr>
                  <a:lnSpc>
                    <a:spcPct val="120000"/>
                  </a:lnSpc>
                  <a:spcAft>
                    <a:spcPts val="1200"/>
                  </a:spcAft>
                </a:pPr>
                <a:r>
                  <a:rPr lang="zh-CN" altLang="en-US" b="1" dirty="0" smtClean="0">
                    <a:solidFill>
                      <a:srgbClr val="00B050"/>
                    </a:solidFill>
                  </a:rPr>
                  <a:t>基本初等函数</a:t>
                </a:r>
                <a:endParaRPr lang="en-US" altLang="zh-CN" b="1" dirty="0" smtClean="0"/>
              </a:p>
              <a:p>
                <a:pPr>
                  <a:lnSpc>
                    <a:spcPct val="120000"/>
                  </a:lnSpc>
                  <a:spcAft>
                    <a:spcPts val="1200"/>
                  </a:spcAft>
                </a:pPr>
                <a:r>
                  <a:rPr lang="zh-CN" altLang="en-US" dirty="0" smtClean="0">
                    <a:solidFill>
                      <a:srgbClr val="00B050"/>
                    </a:solidFill>
                  </a:rPr>
                  <a:t>常数函数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值域为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oMath>
                </a14:m>
                <a:r>
                  <a:rPr lang="en-US" altLang="zh-CN" dirty="0" smtClean="0"/>
                  <a:t>.</a:t>
                </a:r>
              </a:p>
              <a:p>
                <a:pPr>
                  <a:lnSpc>
                    <a:spcPct val="120000"/>
                  </a:lnSpc>
                  <a:spcAft>
                    <a:spcPts val="1200"/>
                  </a:spcAft>
                </a:pPr>
                <a:r>
                  <a:rPr lang="zh-CN" altLang="en-US" dirty="0"/>
                  <a:t>它</a:t>
                </a:r>
                <a:r>
                  <a:rPr lang="zh-CN" altLang="en-US" dirty="0" smtClean="0"/>
                  <a:t>的图像是过点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𝐶</m:t>
                        </m:r>
                      </m:e>
                    </m:d>
                  </m:oMath>
                </a14:m>
                <a:r>
                  <a:rPr lang="zh-CN" altLang="en-US" dirty="0" smtClean="0"/>
                  <a:t> 且平行于 </a:t>
                </a:r>
                <a14:m>
                  <m:oMath xmlns:m="http://schemas.openxmlformats.org/officeDocument/2006/math">
                    <m:r>
                      <a:rPr lang="en-US" altLang="zh-CN" b="0" i="1" smtClean="0">
                        <a:latin typeface="Cambria Math" panose="02040503050406030204" pitchFamily="18" charset="0"/>
                      </a:rPr>
                      <m:t>𝑥</m:t>
                    </m:r>
                  </m:oMath>
                </a14:m>
                <a:r>
                  <a:rPr lang="zh-CN" altLang="en-US" dirty="0" smtClean="0"/>
                  <a:t> 轴的直线</a:t>
                </a:r>
                <a:r>
                  <a:rPr lang="en-US" altLang="zh-CN" dirty="0" smtClean="0"/>
                  <a:t>.</a:t>
                </a:r>
              </a:p>
              <a:p>
                <a:pPr>
                  <a:lnSpc>
                    <a:spcPct val="120000"/>
                  </a:lnSpc>
                  <a:spcAft>
                    <a:spcPts val="1200"/>
                  </a:spcAft>
                </a:pPr>
                <a:r>
                  <a:rPr lang="zh-CN" altLang="en-US" dirty="0" smtClean="0"/>
                  <a:t>它是有界函数</a:t>
                </a:r>
                <a:r>
                  <a:rPr lang="en-US" altLang="zh-CN" dirty="0" smtClean="0"/>
                  <a:t>, </a:t>
                </a:r>
                <a:r>
                  <a:rPr lang="zh-CN" altLang="en-US" dirty="0" smtClean="0"/>
                  <a:t>周期函数 </a:t>
                </a:r>
                <a:r>
                  <a:rPr lang="en-US" altLang="zh-CN" dirty="0" smtClean="0"/>
                  <a:t>(</a:t>
                </a:r>
                <a:r>
                  <a:rPr lang="zh-CN" altLang="en-US" dirty="0" smtClean="0"/>
                  <a:t>无最小正周期</a:t>
                </a:r>
                <a:r>
                  <a:rPr lang="en-US" altLang="zh-CN" dirty="0" smtClean="0"/>
                  <a:t>), </a:t>
                </a:r>
                <a:r>
                  <a:rPr lang="zh-CN" altLang="en-US" dirty="0" smtClean="0"/>
                  <a:t>偶函数</a:t>
                </a:r>
                <a:r>
                  <a:rPr lang="en-US" altLang="zh-CN" dirty="0" smtClean="0"/>
                  <a:t>.</a:t>
                </a:r>
                <a:br>
                  <a:rPr lang="en-US" altLang="zh-CN" dirty="0" smtClean="0"/>
                </a:br>
                <a:r>
                  <a:rPr lang="zh-CN" altLang="en-US" dirty="0" smtClean="0"/>
                  <a:t>当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=0</m:t>
                    </m:r>
                  </m:oMath>
                </a14:m>
                <a:r>
                  <a:rPr lang="zh-CN" altLang="en-US" dirty="0" smtClean="0"/>
                  <a:t> 时</a:t>
                </a:r>
                <a:r>
                  <a:rPr lang="en-US" altLang="zh-CN" dirty="0" smtClean="0"/>
                  <a:t>, </a:t>
                </a:r>
                <a:r>
                  <a:rPr lang="zh-CN" altLang="en-US" dirty="0" smtClean="0"/>
                  <a:t>它也是奇函数</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5"/>
                </a:stretch>
              </a:blipFill>
            </p:spPr>
            <p:txBody>
              <a:bodyPr/>
              <a:lstStyle/>
              <a:p>
                <a:r>
                  <a:rPr lang="zh-CN" altLang="en-US">
                    <a:noFill/>
                  </a:rPr>
                  <a:t> </a:t>
                </a:r>
              </a:p>
            </p:txBody>
          </p:sp>
        </mc:Fallback>
      </mc:AlternateContent>
      <p:cxnSp>
        <p:nvCxnSpPr>
          <p:cNvPr id="6" name="x轴"/>
          <p:cNvCxnSpPr/>
          <p:nvPr/>
        </p:nvCxnSpPr>
        <p:spPr>
          <a:xfrm>
            <a:off x="8472424" y="3810948"/>
            <a:ext cx="288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x"/>
              <p:cNvSpPr txBox="1"/>
              <p:nvPr/>
            </p:nvSpPr>
            <p:spPr>
              <a:xfrm>
                <a:off x="10992704" y="3809705"/>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8" name="x"/>
              <p:cNvSpPr txBox="1">
                <a:spLocks noRot="1" noChangeAspect="1" noMove="1" noResize="1" noEditPoints="1" noAdjustHandles="1" noChangeArrowheads="1" noChangeShapeType="1" noTextEdit="1"/>
              </p:cNvSpPr>
              <p:nvPr/>
            </p:nvSpPr>
            <p:spPr>
              <a:xfrm>
                <a:off x="10992704" y="3809705"/>
                <a:ext cx="323981" cy="461665"/>
              </a:xfrm>
              <a:prstGeom prst="rect">
                <a:avLst/>
              </a:prstGeom>
              <a:blipFill>
                <a:blip r:embed="rId3"/>
                <a:stretch>
                  <a:fillRect r="-3774"/>
                </a:stretch>
              </a:blipFill>
            </p:spPr>
            <p:txBody>
              <a:bodyPr/>
              <a:lstStyle/>
              <a:p>
                <a:r>
                  <a:rPr lang="zh-CN" altLang="en-US">
                    <a:noFill/>
                  </a:rPr>
                  <a:t> </a:t>
                </a:r>
              </a:p>
            </p:txBody>
          </p:sp>
        </mc:Fallback>
      </mc:AlternateContent>
      <p:cxnSp>
        <p:nvCxnSpPr>
          <p:cNvPr id="7" name="y轴"/>
          <p:cNvCxnSpPr/>
          <p:nvPr/>
        </p:nvCxnSpPr>
        <p:spPr>
          <a:xfrm flipV="1">
            <a:off x="9931317" y="2730828"/>
            <a:ext cx="0" cy="180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y"/>
              <p:cNvSpPr txBox="1"/>
              <p:nvPr/>
            </p:nvSpPr>
            <p:spPr>
              <a:xfrm>
                <a:off x="9518001" y="2327173"/>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9" name="y"/>
              <p:cNvSpPr txBox="1">
                <a:spLocks noRot="1" noChangeAspect="1" noMove="1" noResize="1" noEditPoints="1" noAdjustHandles="1" noChangeArrowheads="1" noChangeShapeType="1" noTextEdit="1"/>
              </p:cNvSpPr>
              <p:nvPr/>
            </p:nvSpPr>
            <p:spPr>
              <a:xfrm>
                <a:off x="9518001" y="2327173"/>
                <a:ext cx="826631" cy="461665"/>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
              <p:cNvSpPr txBox="1"/>
              <p:nvPr/>
            </p:nvSpPr>
            <p:spPr>
              <a:xfrm>
                <a:off x="9480536" y="3742302"/>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0" name="O"/>
              <p:cNvSpPr txBox="1">
                <a:spLocks noRot="1" noChangeAspect="1" noMove="1" noResize="1" noEditPoints="1" noAdjustHandles="1" noChangeArrowheads="1" noChangeShapeType="1" noTextEdit="1"/>
              </p:cNvSpPr>
              <p:nvPr/>
            </p:nvSpPr>
            <p:spPr>
              <a:xfrm>
                <a:off x="9480536" y="3742302"/>
                <a:ext cx="648072" cy="461665"/>
              </a:xfrm>
              <a:prstGeom prst="rect">
                <a:avLst/>
              </a:prstGeom>
              <a:blipFill>
                <a:blip r:embed="rId5"/>
                <a:stretch>
                  <a:fillRect/>
                </a:stretch>
              </a:blipFill>
            </p:spPr>
            <p:txBody>
              <a:bodyPr/>
              <a:lstStyle/>
              <a:p>
                <a:r>
                  <a:rPr lang="zh-CN" altLang="en-US">
                    <a:noFill/>
                  </a:rPr>
                  <a:t> </a:t>
                </a:r>
              </a:p>
            </p:txBody>
          </p:sp>
        </mc:Fallback>
      </mc:AlternateContent>
      <p:cxnSp>
        <p:nvCxnSpPr>
          <p:cNvPr id="12" name="直线y=C"/>
          <p:cNvCxnSpPr/>
          <p:nvPr/>
        </p:nvCxnSpPr>
        <p:spPr>
          <a:xfrm flipV="1">
            <a:off x="8500177" y="3152869"/>
            <a:ext cx="2780399" cy="27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y=C"/>
              <p:cNvSpPr txBox="1"/>
              <p:nvPr/>
            </p:nvSpPr>
            <p:spPr>
              <a:xfrm>
                <a:off x="10344472" y="2679303"/>
                <a:ext cx="10444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𝐶</m:t>
                      </m:r>
                    </m:oMath>
                  </m:oMathPara>
                </a14:m>
                <a:endParaRPr lang="zh-CN" altLang="en-US" sz="2400" dirty="0">
                  <a:solidFill>
                    <a:srgbClr val="C00000"/>
                  </a:solidFill>
                </a:endParaRPr>
              </a:p>
            </p:txBody>
          </p:sp>
        </mc:Choice>
        <mc:Fallback>
          <p:sp>
            <p:nvSpPr>
              <p:cNvPr id="15" name="y=C"/>
              <p:cNvSpPr txBox="1">
                <a:spLocks noRot="1" noChangeAspect="1" noMove="1" noResize="1" noEditPoints="1" noAdjustHandles="1" noChangeArrowheads="1" noChangeShapeType="1" noTextEdit="1"/>
              </p:cNvSpPr>
              <p:nvPr/>
            </p:nvSpPr>
            <p:spPr>
              <a:xfrm>
                <a:off x="10344472" y="2679303"/>
                <a:ext cx="1044453" cy="461665"/>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C"/>
              <p:cNvSpPr txBox="1"/>
              <p:nvPr/>
            </p:nvSpPr>
            <p:spPr>
              <a:xfrm>
                <a:off x="9624392" y="3109969"/>
                <a:ext cx="2880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𝐶</m:t>
                      </m:r>
                    </m:oMath>
                  </m:oMathPara>
                </a14:m>
                <a:endParaRPr lang="zh-CN" altLang="en-US" sz="2400" dirty="0">
                  <a:solidFill>
                    <a:schemeClr val="accent1"/>
                  </a:solidFill>
                </a:endParaRPr>
              </a:p>
            </p:txBody>
          </p:sp>
        </mc:Choice>
        <mc:Fallback>
          <p:sp>
            <p:nvSpPr>
              <p:cNvPr id="4" name="C"/>
              <p:cNvSpPr txBox="1">
                <a:spLocks noRot="1" noChangeAspect="1" noMove="1" noResize="1" noEditPoints="1" noAdjustHandles="1" noChangeArrowheads="1" noChangeShapeType="1" noTextEdit="1"/>
              </p:cNvSpPr>
              <p:nvPr/>
            </p:nvSpPr>
            <p:spPr>
              <a:xfrm>
                <a:off x="9624392" y="3109969"/>
                <a:ext cx="288032" cy="461665"/>
              </a:xfrm>
              <a:prstGeom prst="rect">
                <a:avLst/>
              </a:prstGeom>
              <a:blipFill>
                <a:blip r:embed="rId7"/>
                <a:stretch>
                  <a:fillRect l="-6383" r="-31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02617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8" grpId="0"/>
      <p:bldP spid="9" grpId="0"/>
      <p:bldP spid="10" grpId="0"/>
      <p:bldP spid="1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696000" y="882000"/>
                <a:ext cx="7232659" cy="5220000"/>
              </a:xfrm>
            </p:spPr>
            <p:txBody>
              <a:bodyPr/>
              <a:lstStyle/>
              <a:p>
                <a:r>
                  <a:rPr lang="zh-CN" altLang="en-US" dirty="0" smtClean="0">
                    <a:solidFill>
                      <a:srgbClr val="00B050"/>
                    </a:solidFill>
                  </a:rPr>
                  <a:t>反三角函数</a:t>
                </a:r>
                <a:endParaRPr lang="en-US" altLang="zh-CN" b="0" dirty="0" smtClean="0">
                  <a:solidFill>
                    <a:srgbClr val="00B050"/>
                  </a:solidFill>
                </a:endParaRPr>
              </a:p>
              <a:p>
                <a:r>
                  <a:rPr lang="zh-CN" altLang="en-US" dirty="0" smtClean="0"/>
                  <a:t>反正弦</a:t>
                </a:r>
                <a:r>
                  <a:rPr lang="zh-CN" altLang="en-US" dirty="0"/>
                  <a:t>函数</a:t>
                </a:r>
                <a:r>
                  <a:rPr lang="zh-CN" altLang="en-US" dirty="0" smtClean="0"/>
                  <a:t> </a:t>
                </a:r>
                <a14:m>
                  <m:oMath xmlns:m="http://schemas.openxmlformats.org/officeDocument/2006/math">
                    <m:r>
                      <a:rPr lang="en-US" altLang="zh-CN" i="1" dirty="0">
                        <a:latin typeface="Cambria Math" panose="02040503050406030204" pitchFamily="18" charset="0"/>
                      </a:rPr>
                      <m:t>𝑦</m:t>
                    </m:r>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arcsin</m:t>
                        </m:r>
                      </m:fName>
                      <m:e>
                        <m:r>
                          <a:rPr lang="en-US" altLang="zh-CN" i="1" dirty="0">
                            <a:latin typeface="Cambria Math" panose="02040503050406030204" pitchFamily="18" charset="0"/>
                          </a:rPr>
                          <m:t>𝑥</m:t>
                        </m:r>
                      </m:e>
                    </m:func>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定义域为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值域为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oMath>
                </a14:m>
                <a:r>
                  <a:rPr lang="en-US" altLang="zh-CN" dirty="0" smtClean="0"/>
                  <a:t>. </a:t>
                </a:r>
                <a:r>
                  <a:rPr lang="zh-CN" altLang="en-US" dirty="0" smtClean="0"/>
                  <a:t>它</a:t>
                </a:r>
                <a:r>
                  <a:rPr lang="zh-CN" altLang="en-US" dirty="0"/>
                  <a:t>是</a:t>
                </a:r>
                <a:r>
                  <a:rPr lang="zh-CN" altLang="en-US" dirty="0" smtClean="0"/>
                  <a:t>有界、单调递增奇函数</a:t>
                </a:r>
                <a:r>
                  <a:rPr lang="en-US" altLang="zh-CN" dirty="0" smtClean="0"/>
                  <a:t>.</a:t>
                </a:r>
              </a:p>
              <a:p>
                <a:r>
                  <a:rPr lang="zh-CN" altLang="en-US" dirty="0" smtClean="0"/>
                  <a:t>反余弦</a:t>
                </a:r>
                <a:r>
                  <a:rPr lang="zh-CN" altLang="en-US" dirty="0"/>
                  <a:t>函数</a:t>
                </a:r>
                <a:r>
                  <a:rPr lang="zh-CN" altLang="en-US" dirty="0" smtClean="0"/>
                  <a:t> </a:t>
                </a:r>
                <a14:m>
                  <m:oMath xmlns:m="http://schemas.openxmlformats.org/officeDocument/2006/math">
                    <m:r>
                      <a:rPr lang="en-US" altLang="zh-CN" i="1" dirty="0">
                        <a:latin typeface="Cambria Math" panose="02040503050406030204" pitchFamily="18" charset="0"/>
                      </a:rPr>
                      <m:t>𝑦</m:t>
                    </m:r>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m:t>
                        </m:r>
                        <m:r>
                          <m:rPr>
                            <m:sty m:val="p"/>
                          </m:rPr>
                          <a:rPr lang="en-US" altLang="zh-CN" b="0" i="0" dirty="0" smtClean="0">
                            <a:latin typeface="Cambria Math" panose="02040503050406030204" pitchFamily="18" charset="0"/>
                          </a:rPr>
                          <m:t>cos</m:t>
                        </m:r>
                      </m:fName>
                      <m:e>
                        <m:r>
                          <a:rPr lang="en-US" altLang="zh-CN" i="1" dirty="0">
                            <a:latin typeface="Cambria Math" panose="02040503050406030204" pitchFamily="18" charset="0"/>
                          </a:rPr>
                          <m:t>𝑥</m:t>
                        </m:r>
                      </m:e>
                    </m:func>
                  </m:oMath>
                </a14:m>
                <a:r>
                  <a:rPr lang="en-US" altLang="zh-CN" dirty="0" smtClean="0">
                    <a:latin typeface="Cambria Math" panose="02040503050406030204" pitchFamily="18" charset="0"/>
                  </a:rPr>
                  <a:t>, </a:t>
                </a:r>
                <a:r>
                  <a:rPr lang="zh-CN" altLang="en-US" dirty="0">
                    <a:latin typeface="Cambria Math" panose="02040503050406030204" pitchFamily="18" charset="0"/>
                  </a:rPr>
                  <a:t>定义域为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smtClean="0">
                    <a:latin typeface="Cambria Math" panose="02040503050406030204" pitchFamily="18" charset="0"/>
                  </a:rPr>
                  <a:t>, </a:t>
                </a:r>
                <a:r>
                  <a:rPr lang="zh-CN" altLang="en-US" dirty="0">
                    <a:latin typeface="Cambria Math" panose="02040503050406030204" pitchFamily="18" charset="0"/>
                  </a:rPr>
                  <a:t>值域为 </a:t>
                </a:r>
                <a14:m>
                  <m:oMath xmlns:m="http://schemas.openxmlformats.org/officeDocument/2006/math">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𝜋</m:t>
                        </m:r>
                      </m:e>
                    </m:d>
                  </m:oMath>
                </a14:m>
                <a:r>
                  <a:rPr lang="en-US" altLang="zh-CN" dirty="0" smtClean="0"/>
                  <a:t>. </a:t>
                </a:r>
                <a:r>
                  <a:rPr lang="zh-CN" altLang="en-US" dirty="0" smtClean="0"/>
                  <a:t>它</a:t>
                </a:r>
                <a:r>
                  <a:rPr lang="zh-CN" altLang="en-US" dirty="0"/>
                  <a:t>是</a:t>
                </a:r>
                <a:r>
                  <a:rPr lang="zh-CN" altLang="en-US" dirty="0" smtClean="0"/>
                  <a:t>有界</a:t>
                </a:r>
                <a:r>
                  <a:rPr lang="zh-CN" altLang="en-US" dirty="0"/>
                  <a:t>、</a:t>
                </a:r>
                <a:r>
                  <a:rPr lang="zh-CN" altLang="en-US" dirty="0" smtClean="0"/>
                  <a:t>单调递减函数</a:t>
                </a:r>
                <a:r>
                  <a:rPr lang="en-US" altLang="zh-CN" dirty="0" smtClean="0"/>
                  <a:t>.</a:t>
                </a:r>
              </a:p>
              <a:p>
                <a:r>
                  <a:rPr lang="zh-CN" altLang="en-US" dirty="0" smtClean="0">
                    <a:latin typeface="+mn-ea"/>
                    <a:ea typeface="+mn-ea"/>
                  </a:rPr>
                  <a:t>二者满足等式</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arcsin</m:t>
                        </m:r>
                      </m:fName>
                      <m:e>
                        <m:r>
                          <a:rPr lang="en-US" altLang="zh-CN" i="1" dirty="0">
                            <a:latin typeface="Cambria Math" panose="02040503050406030204" pitchFamily="18" charset="0"/>
                          </a:rPr>
                          <m:t>𝑥</m:t>
                        </m:r>
                      </m:e>
                    </m:func>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arccos</m:t>
                        </m:r>
                      </m:fName>
                      <m:e>
                        <m:r>
                          <a:rPr lang="en-US" altLang="zh-CN" i="1" dirty="0">
                            <a:latin typeface="Cambria Math" panose="02040503050406030204" pitchFamily="18" charset="0"/>
                          </a:rPr>
                          <m:t>𝑥</m:t>
                        </m:r>
                      </m:e>
                    </m:fun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2</m:t>
                        </m:r>
                      </m:den>
                    </m:f>
                    <m:r>
                      <a:rPr lang="en-US" altLang="zh-CN" b="0" i="1" dirty="0" smtClean="0">
                        <a:latin typeface="Cambria Math" panose="02040503050406030204" pitchFamily="18" charset="0"/>
                      </a:rPr>
                      <m:t>.</m:t>
                    </m:r>
                  </m:oMath>
                </a14:m>
                <a:endParaRPr lang="en-US" altLang="zh-CN" dirty="0" smtClean="0">
                  <a:latin typeface="+mn-ea"/>
                  <a:ea typeface="+mn-ea"/>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696000" y="882000"/>
                <a:ext cx="7232659" cy="5220000"/>
              </a:xfrm>
              <a:blipFill>
                <a:blip r:embed="rId2"/>
                <a:stretch>
                  <a:fillRect l="-1095" r="-1179"/>
                </a:stretch>
              </a:blipFill>
            </p:spPr>
            <p:txBody>
              <a:bodyPr/>
              <a:lstStyle/>
              <a:p>
                <a:r>
                  <a:rPr lang="zh-CN" altLang="en-US">
                    <a:noFill/>
                  </a:rPr>
                  <a:t> </a:t>
                </a:r>
              </a:p>
            </p:txBody>
          </p:sp>
        </mc:Fallback>
      </mc:AlternateContent>
      <p:cxnSp>
        <p:nvCxnSpPr>
          <p:cNvPr id="11" name="x轴"/>
          <p:cNvCxnSpPr/>
          <p:nvPr/>
        </p:nvCxnSpPr>
        <p:spPr>
          <a:xfrm>
            <a:off x="7832988" y="429743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y轴"/>
          <p:cNvCxnSpPr/>
          <p:nvPr/>
        </p:nvCxnSpPr>
        <p:spPr>
          <a:xfrm flipV="1">
            <a:off x="9507905" y="1196752"/>
            <a:ext cx="0" cy="49080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O"/>
              <p:cNvSpPr txBox="1"/>
              <p:nvPr/>
            </p:nvSpPr>
            <p:spPr>
              <a:xfrm>
                <a:off x="9057124" y="3872535"/>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9057124" y="3872535"/>
                <a:ext cx="648072"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x"/>
              <p:cNvSpPr txBox="1"/>
              <p:nvPr/>
            </p:nvSpPr>
            <p:spPr>
              <a:xfrm>
                <a:off x="10965391" y="4296195"/>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0965391" y="4296195"/>
                <a:ext cx="323981" cy="461665"/>
              </a:xfrm>
              <a:prstGeom prst="rect">
                <a:avLst/>
              </a:prstGeom>
              <a:blipFill>
                <a:blip r:embed="rId4"/>
                <a:stretch>
                  <a:fillRect r="-18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y"/>
              <p:cNvSpPr txBox="1"/>
              <p:nvPr/>
            </p:nvSpPr>
            <p:spPr>
              <a:xfrm>
                <a:off x="8882054" y="1106614"/>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8882054" y="1106614"/>
                <a:ext cx="826631" cy="461665"/>
              </a:xfrm>
              <a:prstGeom prst="rect">
                <a:avLst/>
              </a:prstGeom>
              <a:blipFill>
                <a:blip r:embed="rId5"/>
                <a:stretch>
                  <a:fillRect b="-13333"/>
                </a:stretch>
              </a:blipFill>
            </p:spPr>
            <p:txBody>
              <a:bodyPr/>
              <a:lstStyle/>
              <a:p>
                <a:r>
                  <a:rPr lang="zh-CN" altLang="en-US">
                    <a:noFill/>
                  </a:rPr>
                  <a:t> </a:t>
                </a:r>
              </a:p>
            </p:txBody>
          </p:sp>
        </mc:Fallback>
      </mc:AlternateContent>
      <p:sp>
        <p:nvSpPr>
          <p:cNvPr id="18" name="反正弦函数图像"/>
          <p:cNvSpPr/>
          <p:nvPr/>
        </p:nvSpPr>
        <p:spPr>
          <a:xfrm>
            <a:off x="8506906" y="2681318"/>
            <a:ext cx="2034540" cy="3202940"/>
          </a:xfrm>
          <a:custGeom>
            <a:avLst/>
            <a:gdLst>
              <a:gd name="connsiteX0" fmla="*/ 2034540 w 2034540"/>
              <a:gd name="connsiteY0" fmla="*/ 0 h 3202940"/>
              <a:gd name="connsiteX1" fmla="*/ 1950720 w 2034540"/>
              <a:gd name="connsiteY1" fmla="*/ 429260 h 3202940"/>
              <a:gd name="connsiteX2" fmla="*/ 1765300 w 2034540"/>
              <a:gd name="connsiteY2" fmla="*/ 767080 h 3202940"/>
              <a:gd name="connsiteX3" fmla="*/ 1424940 w 2034540"/>
              <a:gd name="connsiteY3" fmla="*/ 1191260 h 3202940"/>
              <a:gd name="connsiteX4" fmla="*/ 1008380 w 2034540"/>
              <a:gd name="connsiteY4" fmla="*/ 1615440 h 3202940"/>
              <a:gd name="connsiteX5" fmla="*/ 607060 w 2034540"/>
              <a:gd name="connsiteY5" fmla="*/ 2032000 h 3202940"/>
              <a:gd name="connsiteX6" fmla="*/ 200660 w 2034540"/>
              <a:gd name="connsiteY6" fmla="*/ 2552700 h 3202940"/>
              <a:gd name="connsiteX7" fmla="*/ 55880 w 2034540"/>
              <a:gd name="connsiteY7" fmla="*/ 2872740 h 3202940"/>
              <a:gd name="connsiteX8" fmla="*/ 0 w 2034540"/>
              <a:gd name="connsiteY8" fmla="*/ 3202940 h 320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540" h="3202940">
                <a:moveTo>
                  <a:pt x="2034540" y="0"/>
                </a:moveTo>
                <a:cubicBezTo>
                  <a:pt x="2015066" y="150706"/>
                  <a:pt x="1995593" y="301413"/>
                  <a:pt x="1950720" y="429260"/>
                </a:cubicBezTo>
                <a:cubicBezTo>
                  <a:pt x="1905847" y="557107"/>
                  <a:pt x="1852930" y="640080"/>
                  <a:pt x="1765300" y="767080"/>
                </a:cubicBezTo>
                <a:cubicBezTo>
                  <a:pt x="1677670" y="894080"/>
                  <a:pt x="1551093" y="1049867"/>
                  <a:pt x="1424940" y="1191260"/>
                </a:cubicBezTo>
                <a:cubicBezTo>
                  <a:pt x="1298787" y="1332653"/>
                  <a:pt x="1144693" y="1475317"/>
                  <a:pt x="1008380" y="1615440"/>
                </a:cubicBezTo>
                <a:cubicBezTo>
                  <a:pt x="872067" y="1755563"/>
                  <a:pt x="741680" y="1875790"/>
                  <a:pt x="607060" y="2032000"/>
                </a:cubicBezTo>
                <a:cubicBezTo>
                  <a:pt x="472440" y="2188210"/>
                  <a:pt x="292523" y="2412577"/>
                  <a:pt x="200660" y="2552700"/>
                </a:cubicBezTo>
                <a:cubicBezTo>
                  <a:pt x="108797" y="2692823"/>
                  <a:pt x="89323" y="2764367"/>
                  <a:pt x="55880" y="2872740"/>
                </a:cubicBezTo>
                <a:cubicBezTo>
                  <a:pt x="22437" y="2981113"/>
                  <a:pt x="11218" y="3092026"/>
                  <a:pt x="0" y="320294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9" name="y=arcsin x"/>
              <p:cNvSpPr txBox="1"/>
              <p:nvPr/>
            </p:nvSpPr>
            <p:spPr>
              <a:xfrm>
                <a:off x="7043842" y="4304583"/>
                <a:ext cx="187275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func>
                        <m:funcPr>
                          <m:ctrlPr>
                            <a:rPr lang="en-US" altLang="zh-CN" sz="2400" b="0" i="1" smtClean="0">
                              <a:solidFill>
                                <a:schemeClr val="accent1"/>
                              </a:solidFill>
                              <a:latin typeface="Cambria Math" panose="02040503050406030204" pitchFamily="18" charset="0"/>
                            </a:rPr>
                          </m:ctrlPr>
                        </m:funcPr>
                        <m:fName>
                          <m:r>
                            <m:rPr>
                              <m:sty m:val="p"/>
                            </m:rPr>
                            <a:rPr lang="en-US" altLang="zh-CN" sz="2400" b="0" i="0" smtClean="0">
                              <a:solidFill>
                                <a:schemeClr val="accent1"/>
                              </a:solidFill>
                              <a:latin typeface="Cambria Math" panose="02040503050406030204" pitchFamily="18" charset="0"/>
                            </a:rPr>
                            <m:t>arcsin</m:t>
                          </m:r>
                        </m:fName>
                        <m:e>
                          <m:r>
                            <a:rPr lang="en-US" altLang="zh-CN" sz="2400" b="0" i="1" smtClean="0">
                              <a:solidFill>
                                <a:schemeClr val="accent1"/>
                              </a:solidFill>
                              <a:latin typeface="Cambria Math" panose="02040503050406030204" pitchFamily="18" charset="0"/>
                            </a:rPr>
                            <m:t>𝑥</m:t>
                          </m:r>
                        </m:e>
                      </m:func>
                    </m:oMath>
                  </m:oMathPara>
                </a14:m>
                <a:endParaRPr lang="zh-CN" altLang="en-US" sz="2400" dirty="0">
                  <a:solidFill>
                    <a:schemeClr val="accent1"/>
                  </a:solidFill>
                </a:endParaRPr>
              </a:p>
            </p:txBody>
          </p:sp>
        </mc:Choice>
        <mc:Fallback>
          <p:sp>
            <p:nvSpPr>
              <p:cNvPr id="29" name="y=arcsin x"/>
              <p:cNvSpPr txBox="1">
                <a:spLocks noRot="1" noChangeAspect="1" noMove="1" noResize="1" noEditPoints="1" noAdjustHandles="1" noChangeArrowheads="1" noChangeShapeType="1" noTextEdit="1"/>
              </p:cNvSpPr>
              <p:nvPr/>
            </p:nvSpPr>
            <p:spPr>
              <a:xfrm>
                <a:off x="7043842" y="4304583"/>
                <a:ext cx="1872755" cy="461665"/>
              </a:xfrm>
              <a:prstGeom prst="rect">
                <a:avLst/>
              </a:prstGeom>
              <a:blipFill>
                <a:blip r:embed="rId6"/>
                <a:stretch>
                  <a:fillRect b="-13158"/>
                </a:stretch>
              </a:blipFill>
            </p:spPr>
            <p:txBody>
              <a:bodyPr/>
              <a:lstStyle/>
              <a:p>
                <a:r>
                  <a:rPr lang="zh-CN" altLang="en-US">
                    <a:noFill/>
                  </a:rPr>
                  <a:t> </a:t>
                </a:r>
              </a:p>
            </p:txBody>
          </p:sp>
        </mc:Fallback>
      </mc:AlternateContent>
      <p:sp>
        <p:nvSpPr>
          <p:cNvPr id="24" name="点(-1,-π/2)"/>
          <p:cNvSpPr/>
          <p:nvPr/>
        </p:nvSpPr>
        <p:spPr>
          <a:xfrm>
            <a:off x="8472264" y="5833842"/>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solidFill>
            </a:endParaRPr>
          </a:p>
        </p:txBody>
      </p:sp>
      <mc:AlternateContent xmlns:mc="http://schemas.openxmlformats.org/markup-compatibility/2006">
        <mc:Choice xmlns:a14="http://schemas.microsoft.com/office/drawing/2010/main" Requires="a14">
          <p:sp>
            <p:nvSpPr>
              <p:cNvPr id="21" name="(-1,π/2)"/>
              <p:cNvSpPr txBox="1"/>
              <p:nvPr/>
            </p:nvSpPr>
            <p:spPr>
              <a:xfrm>
                <a:off x="7320136" y="5456711"/>
                <a:ext cx="1198812"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m:t>
                          </m:r>
                          <m:f>
                            <m:fPr>
                              <m:ctrlPr>
                                <a:rPr lang="en-US" altLang="zh-CN" sz="2000" b="0" i="1" smtClean="0">
                                  <a:solidFill>
                                    <a:schemeClr val="accent1"/>
                                  </a:solidFill>
                                  <a:latin typeface="Cambria Math" panose="02040503050406030204" pitchFamily="18" charset="0"/>
                                </a:rPr>
                              </m:ctrlPr>
                            </m:fPr>
                            <m:num>
                              <m:r>
                                <a:rPr lang="en-US" altLang="zh-CN" sz="2000" b="0" i="1" smtClean="0">
                                  <a:solidFill>
                                    <a:schemeClr val="accent1"/>
                                  </a:solidFill>
                                  <a:latin typeface="Cambria Math" panose="02040503050406030204" pitchFamily="18" charset="0"/>
                                </a:rPr>
                                <m:t>𝜋</m:t>
                              </m:r>
                            </m:num>
                            <m:den>
                              <m:r>
                                <a:rPr lang="en-US" altLang="zh-CN" sz="2000" b="0" i="1" smtClean="0">
                                  <a:solidFill>
                                    <a:schemeClr val="accent1"/>
                                  </a:solidFill>
                                  <a:latin typeface="Cambria Math" panose="02040503050406030204" pitchFamily="18" charset="0"/>
                                </a:rPr>
                                <m:t>2</m:t>
                              </m:r>
                            </m:den>
                          </m:f>
                        </m:e>
                      </m:d>
                    </m:oMath>
                  </m:oMathPara>
                </a14:m>
                <a:endParaRPr lang="zh-CN" altLang="en-US" sz="2000" dirty="0">
                  <a:solidFill>
                    <a:schemeClr val="accent1"/>
                  </a:solidFill>
                </a:endParaRPr>
              </a:p>
            </p:txBody>
          </p:sp>
        </mc:Choice>
        <mc:Fallback>
          <p:sp>
            <p:nvSpPr>
              <p:cNvPr id="21" name="(-1,π/2)"/>
              <p:cNvSpPr txBox="1">
                <a:spLocks noRot="1" noChangeAspect="1" noMove="1" noResize="1" noEditPoints="1" noAdjustHandles="1" noChangeArrowheads="1" noChangeShapeType="1" noTextEdit="1"/>
              </p:cNvSpPr>
              <p:nvPr/>
            </p:nvSpPr>
            <p:spPr>
              <a:xfrm>
                <a:off x="7320136" y="5456711"/>
                <a:ext cx="1198812" cy="636585"/>
              </a:xfrm>
              <a:prstGeom prst="rect">
                <a:avLst/>
              </a:prstGeom>
              <a:blipFill>
                <a:blip r:embed="rId7"/>
                <a:stretch>
                  <a:fillRect/>
                </a:stretch>
              </a:blipFill>
            </p:spPr>
            <p:txBody>
              <a:bodyPr/>
              <a:lstStyle/>
              <a:p>
                <a:r>
                  <a:rPr lang="zh-CN" altLang="en-US">
                    <a:noFill/>
                  </a:rPr>
                  <a:t> </a:t>
                </a:r>
              </a:p>
            </p:txBody>
          </p:sp>
        </mc:Fallback>
      </mc:AlternateContent>
      <p:sp>
        <p:nvSpPr>
          <p:cNvPr id="20" name="点(1,π/2)"/>
          <p:cNvSpPr/>
          <p:nvPr/>
        </p:nvSpPr>
        <p:spPr>
          <a:xfrm>
            <a:off x="10498014" y="2635548"/>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solidFill>
            </a:endParaRPr>
          </a:p>
        </p:txBody>
      </p:sp>
      <mc:AlternateContent xmlns:mc="http://schemas.openxmlformats.org/markup-compatibility/2006">
        <mc:Choice xmlns:a14="http://schemas.microsoft.com/office/drawing/2010/main" Requires="a14">
          <p:sp>
            <p:nvSpPr>
              <p:cNvPr id="19" name="(1,π/2)"/>
              <p:cNvSpPr txBox="1"/>
              <p:nvPr/>
            </p:nvSpPr>
            <p:spPr>
              <a:xfrm>
                <a:off x="10161842" y="2060848"/>
                <a:ext cx="686686"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m:t>
                          </m:r>
                          <m:f>
                            <m:fPr>
                              <m:ctrlPr>
                                <a:rPr lang="en-US" altLang="zh-CN" sz="2000" b="0" i="1" smtClean="0">
                                  <a:solidFill>
                                    <a:schemeClr val="accent1"/>
                                  </a:solidFill>
                                  <a:latin typeface="Cambria Math" panose="02040503050406030204" pitchFamily="18" charset="0"/>
                                </a:rPr>
                              </m:ctrlPr>
                            </m:fPr>
                            <m:num>
                              <m:r>
                                <a:rPr lang="en-US" altLang="zh-CN" sz="2000" b="0" i="1" smtClean="0">
                                  <a:solidFill>
                                    <a:schemeClr val="accent1"/>
                                  </a:solidFill>
                                  <a:latin typeface="Cambria Math" panose="02040503050406030204" pitchFamily="18" charset="0"/>
                                </a:rPr>
                                <m:t>𝜋</m:t>
                              </m:r>
                            </m:num>
                            <m:den>
                              <m:r>
                                <a:rPr lang="en-US" altLang="zh-CN" sz="2000" b="0" i="1" smtClean="0">
                                  <a:solidFill>
                                    <a:schemeClr val="accent1"/>
                                  </a:solidFill>
                                  <a:latin typeface="Cambria Math" panose="02040503050406030204" pitchFamily="18" charset="0"/>
                                </a:rPr>
                                <m:t>2</m:t>
                              </m:r>
                            </m:den>
                          </m:f>
                        </m:e>
                      </m:d>
                    </m:oMath>
                  </m:oMathPara>
                </a14:m>
                <a:endParaRPr lang="zh-CN" altLang="en-US" sz="2000" dirty="0">
                  <a:solidFill>
                    <a:schemeClr val="accent1"/>
                  </a:solidFill>
                </a:endParaRPr>
              </a:p>
            </p:txBody>
          </p:sp>
        </mc:Choice>
        <mc:Fallback>
          <p:sp>
            <p:nvSpPr>
              <p:cNvPr id="19" name="(1,π/2)"/>
              <p:cNvSpPr txBox="1">
                <a:spLocks noRot="1" noChangeAspect="1" noMove="1" noResize="1" noEditPoints="1" noAdjustHandles="1" noChangeArrowheads="1" noChangeShapeType="1" noTextEdit="1"/>
              </p:cNvSpPr>
              <p:nvPr/>
            </p:nvSpPr>
            <p:spPr>
              <a:xfrm>
                <a:off x="10161842" y="2060848"/>
                <a:ext cx="686686" cy="636585"/>
              </a:xfrm>
              <a:prstGeom prst="rect">
                <a:avLst/>
              </a:prstGeom>
              <a:blipFill>
                <a:blip r:embed="rId8"/>
                <a:stretch>
                  <a:fillRect r="-4425"/>
                </a:stretch>
              </a:blipFill>
            </p:spPr>
            <p:txBody>
              <a:bodyPr/>
              <a:lstStyle/>
              <a:p>
                <a:r>
                  <a:rPr lang="zh-CN" altLang="en-US">
                    <a:noFill/>
                  </a:rPr>
                  <a:t> </a:t>
                </a:r>
              </a:p>
            </p:txBody>
          </p:sp>
        </mc:Fallback>
      </mc:AlternateContent>
      <p:sp>
        <p:nvSpPr>
          <p:cNvPr id="39" name="图像y=arccos x"/>
          <p:cNvSpPr/>
          <p:nvPr/>
        </p:nvSpPr>
        <p:spPr>
          <a:xfrm rot="10800000" flipV="1">
            <a:off x="8510364" y="1098075"/>
            <a:ext cx="2034540" cy="3202940"/>
          </a:xfrm>
          <a:custGeom>
            <a:avLst/>
            <a:gdLst>
              <a:gd name="connsiteX0" fmla="*/ 2034540 w 2034540"/>
              <a:gd name="connsiteY0" fmla="*/ 0 h 3202940"/>
              <a:gd name="connsiteX1" fmla="*/ 1950720 w 2034540"/>
              <a:gd name="connsiteY1" fmla="*/ 429260 h 3202940"/>
              <a:gd name="connsiteX2" fmla="*/ 1765300 w 2034540"/>
              <a:gd name="connsiteY2" fmla="*/ 767080 h 3202940"/>
              <a:gd name="connsiteX3" fmla="*/ 1424940 w 2034540"/>
              <a:gd name="connsiteY3" fmla="*/ 1191260 h 3202940"/>
              <a:gd name="connsiteX4" fmla="*/ 1008380 w 2034540"/>
              <a:gd name="connsiteY4" fmla="*/ 1615440 h 3202940"/>
              <a:gd name="connsiteX5" fmla="*/ 607060 w 2034540"/>
              <a:gd name="connsiteY5" fmla="*/ 2032000 h 3202940"/>
              <a:gd name="connsiteX6" fmla="*/ 200660 w 2034540"/>
              <a:gd name="connsiteY6" fmla="*/ 2552700 h 3202940"/>
              <a:gd name="connsiteX7" fmla="*/ 55880 w 2034540"/>
              <a:gd name="connsiteY7" fmla="*/ 2872740 h 3202940"/>
              <a:gd name="connsiteX8" fmla="*/ 0 w 2034540"/>
              <a:gd name="connsiteY8" fmla="*/ 3202940 h 320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540" h="3202940">
                <a:moveTo>
                  <a:pt x="2034540" y="0"/>
                </a:moveTo>
                <a:cubicBezTo>
                  <a:pt x="2015066" y="150706"/>
                  <a:pt x="1995593" y="301413"/>
                  <a:pt x="1950720" y="429260"/>
                </a:cubicBezTo>
                <a:cubicBezTo>
                  <a:pt x="1905847" y="557107"/>
                  <a:pt x="1852930" y="640080"/>
                  <a:pt x="1765300" y="767080"/>
                </a:cubicBezTo>
                <a:cubicBezTo>
                  <a:pt x="1677670" y="894080"/>
                  <a:pt x="1551093" y="1049867"/>
                  <a:pt x="1424940" y="1191260"/>
                </a:cubicBezTo>
                <a:cubicBezTo>
                  <a:pt x="1298787" y="1332653"/>
                  <a:pt x="1144693" y="1475317"/>
                  <a:pt x="1008380" y="1615440"/>
                </a:cubicBezTo>
                <a:cubicBezTo>
                  <a:pt x="872067" y="1755563"/>
                  <a:pt x="741680" y="1875790"/>
                  <a:pt x="607060" y="2032000"/>
                </a:cubicBezTo>
                <a:cubicBezTo>
                  <a:pt x="472440" y="2188210"/>
                  <a:pt x="292523" y="2412577"/>
                  <a:pt x="200660" y="2552700"/>
                </a:cubicBezTo>
                <a:cubicBezTo>
                  <a:pt x="108797" y="2692823"/>
                  <a:pt x="89323" y="2764367"/>
                  <a:pt x="55880" y="2872740"/>
                </a:cubicBezTo>
                <a:cubicBezTo>
                  <a:pt x="22437" y="2981113"/>
                  <a:pt x="11218" y="3092026"/>
                  <a:pt x="0" y="320294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38" name="y=arccosx"/>
              <p:cNvSpPr txBox="1"/>
              <p:nvPr/>
            </p:nvSpPr>
            <p:spPr>
              <a:xfrm>
                <a:off x="6744072" y="1239143"/>
                <a:ext cx="188449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func>
                        <m:funcPr>
                          <m:ctrlPr>
                            <a:rPr lang="en-US" altLang="zh-CN" sz="2400" b="0" i="1" smtClean="0">
                              <a:solidFill>
                                <a:schemeClr val="accent1"/>
                              </a:solidFill>
                              <a:latin typeface="Cambria Math" panose="02040503050406030204" pitchFamily="18" charset="0"/>
                            </a:rPr>
                          </m:ctrlPr>
                        </m:funcPr>
                        <m:fName>
                          <m:r>
                            <m:rPr>
                              <m:sty m:val="p"/>
                            </m:rPr>
                            <a:rPr lang="en-US" altLang="zh-CN" sz="2400" b="0" i="0" smtClean="0">
                              <a:solidFill>
                                <a:schemeClr val="accent1"/>
                              </a:solidFill>
                              <a:latin typeface="Cambria Math" panose="02040503050406030204" pitchFamily="18" charset="0"/>
                            </a:rPr>
                            <m:t>arccos</m:t>
                          </m:r>
                        </m:fName>
                        <m:e>
                          <m:r>
                            <a:rPr lang="en-US" altLang="zh-CN" sz="2400" b="0" i="1" smtClean="0">
                              <a:solidFill>
                                <a:schemeClr val="accent1"/>
                              </a:solidFill>
                              <a:latin typeface="Cambria Math" panose="02040503050406030204" pitchFamily="18" charset="0"/>
                            </a:rPr>
                            <m:t>𝑥</m:t>
                          </m:r>
                        </m:e>
                      </m:func>
                    </m:oMath>
                  </m:oMathPara>
                </a14:m>
                <a:endParaRPr lang="zh-CN" altLang="en-US" sz="2400" dirty="0">
                  <a:solidFill>
                    <a:schemeClr val="accent1"/>
                  </a:solidFill>
                </a:endParaRPr>
              </a:p>
            </p:txBody>
          </p:sp>
        </mc:Choice>
        <mc:Fallback>
          <p:sp>
            <p:nvSpPr>
              <p:cNvPr id="38" name="y=arccosx"/>
              <p:cNvSpPr txBox="1">
                <a:spLocks noRot="1" noChangeAspect="1" noMove="1" noResize="1" noEditPoints="1" noAdjustHandles="1" noChangeArrowheads="1" noChangeShapeType="1" noTextEdit="1"/>
              </p:cNvSpPr>
              <p:nvPr/>
            </p:nvSpPr>
            <p:spPr>
              <a:xfrm>
                <a:off x="6744072" y="1239143"/>
                <a:ext cx="1884493" cy="461665"/>
              </a:xfrm>
              <a:prstGeom prst="rect">
                <a:avLst/>
              </a:prstGeom>
              <a:blipFill>
                <a:blip r:embed="rId9"/>
                <a:stretch>
                  <a:fillRect b="-1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x=1"/>
              <p:cNvSpPr txBox="1"/>
              <p:nvPr/>
            </p:nvSpPr>
            <p:spPr>
              <a:xfrm>
                <a:off x="10200456" y="4299751"/>
                <a:ext cx="6866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37" name="x=1"/>
              <p:cNvSpPr txBox="1">
                <a:spLocks noRot="1" noChangeAspect="1" noMove="1" noResize="1" noEditPoints="1" noAdjustHandles="1" noChangeArrowheads="1" noChangeShapeType="1" noTextEdit="1"/>
              </p:cNvSpPr>
              <p:nvPr/>
            </p:nvSpPr>
            <p:spPr>
              <a:xfrm>
                <a:off x="10200456" y="4299751"/>
                <a:ext cx="686686" cy="461665"/>
              </a:xfrm>
              <a:prstGeom prst="rect">
                <a:avLst/>
              </a:prstGeom>
              <a:blipFill>
                <a:blip r:embed="rId10"/>
                <a:stretch>
                  <a:fillRect/>
                </a:stretch>
              </a:blipFill>
            </p:spPr>
            <p:txBody>
              <a:bodyPr/>
              <a:lstStyle/>
              <a:p>
                <a:r>
                  <a:rPr lang="zh-CN" altLang="en-US">
                    <a:noFill/>
                  </a:rPr>
                  <a:t> </a:t>
                </a:r>
              </a:p>
            </p:txBody>
          </p:sp>
        </mc:Fallback>
      </mc:AlternateContent>
      <p:sp>
        <p:nvSpPr>
          <p:cNvPr id="36" name="点(-1,π)"/>
          <p:cNvSpPr/>
          <p:nvPr/>
        </p:nvSpPr>
        <p:spPr>
          <a:xfrm>
            <a:off x="8472264" y="1051372"/>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solidFill>
            </a:endParaRPr>
          </a:p>
        </p:txBody>
      </p:sp>
      <mc:AlternateContent xmlns:mc="http://schemas.openxmlformats.org/markup-compatibility/2006">
        <mc:Choice xmlns:a14="http://schemas.microsoft.com/office/drawing/2010/main" Requires="a14">
          <p:sp>
            <p:nvSpPr>
              <p:cNvPr id="35" name="(-1,π))"/>
              <p:cNvSpPr txBox="1"/>
              <p:nvPr/>
            </p:nvSpPr>
            <p:spPr>
              <a:xfrm>
                <a:off x="7608168" y="940658"/>
                <a:ext cx="6866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m:t>
                          </m:r>
                          <m:r>
                            <a:rPr lang="en-US" altLang="zh-CN" sz="2000" b="0" i="1" smtClean="0">
                              <a:solidFill>
                                <a:schemeClr val="accent1"/>
                              </a:solidFill>
                              <a:latin typeface="Cambria Math" panose="02040503050406030204" pitchFamily="18" charset="0"/>
                            </a:rPr>
                            <m:t>𝜋</m:t>
                          </m:r>
                        </m:e>
                      </m:d>
                    </m:oMath>
                  </m:oMathPara>
                </a14:m>
                <a:endParaRPr lang="zh-CN" altLang="en-US" sz="2000" dirty="0">
                  <a:solidFill>
                    <a:schemeClr val="accent1"/>
                  </a:solidFill>
                </a:endParaRPr>
              </a:p>
            </p:txBody>
          </p:sp>
        </mc:Choice>
        <mc:Fallback>
          <p:sp>
            <p:nvSpPr>
              <p:cNvPr id="35" name="(-1,π))"/>
              <p:cNvSpPr txBox="1">
                <a:spLocks noRot="1" noChangeAspect="1" noMove="1" noResize="1" noEditPoints="1" noAdjustHandles="1" noChangeArrowheads="1" noChangeShapeType="1" noTextEdit="1"/>
              </p:cNvSpPr>
              <p:nvPr/>
            </p:nvSpPr>
            <p:spPr>
              <a:xfrm>
                <a:off x="7608168" y="940658"/>
                <a:ext cx="686686" cy="400110"/>
              </a:xfrm>
              <a:prstGeom prst="rect">
                <a:avLst/>
              </a:prstGeom>
              <a:blipFill>
                <a:blip r:embed="rId11"/>
                <a:stretch>
                  <a:fillRect r="-25664"/>
                </a:stretch>
              </a:blipFill>
            </p:spPr>
            <p:txBody>
              <a:bodyPr/>
              <a:lstStyle/>
              <a:p>
                <a:r>
                  <a:rPr lang="zh-CN" altLang="en-US">
                    <a:noFill/>
                  </a:rPr>
                  <a:t> </a:t>
                </a:r>
              </a:p>
            </p:txBody>
          </p:sp>
        </mc:Fallback>
      </mc:AlternateContent>
      <p:sp>
        <p:nvSpPr>
          <p:cNvPr id="34" name="点(0,π/2)"/>
          <p:cNvSpPr/>
          <p:nvPr/>
        </p:nvSpPr>
        <p:spPr>
          <a:xfrm>
            <a:off x="9467263" y="2645074"/>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solidFill>
            </a:endParaRPr>
          </a:p>
        </p:txBody>
      </p:sp>
      <mc:AlternateContent xmlns:mc="http://schemas.openxmlformats.org/markup-compatibility/2006">
        <mc:Choice xmlns:a14="http://schemas.microsoft.com/office/drawing/2010/main" Requires="a14">
          <p:sp>
            <p:nvSpPr>
              <p:cNvPr id="33" name="(0,π/2)"/>
              <p:cNvSpPr txBox="1"/>
              <p:nvPr/>
            </p:nvSpPr>
            <p:spPr>
              <a:xfrm>
                <a:off x="8733967" y="2492896"/>
                <a:ext cx="686686"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0,</m:t>
                          </m:r>
                          <m:f>
                            <m:fPr>
                              <m:ctrlPr>
                                <a:rPr lang="en-US" altLang="zh-CN" sz="2000" b="0" i="1" smtClean="0">
                                  <a:solidFill>
                                    <a:schemeClr val="accent1"/>
                                  </a:solidFill>
                                  <a:latin typeface="Cambria Math" panose="02040503050406030204" pitchFamily="18" charset="0"/>
                                </a:rPr>
                              </m:ctrlPr>
                            </m:fPr>
                            <m:num>
                              <m:r>
                                <a:rPr lang="en-US" altLang="zh-CN" sz="2000" b="0" i="1" smtClean="0">
                                  <a:solidFill>
                                    <a:schemeClr val="accent1"/>
                                  </a:solidFill>
                                  <a:latin typeface="Cambria Math" panose="02040503050406030204" pitchFamily="18" charset="0"/>
                                </a:rPr>
                                <m:t>𝜋</m:t>
                              </m:r>
                            </m:num>
                            <m:den>
                              <m:r>
                                <a:rPr lang="en-US" altLang="zh-CN" sz="2000" b="0" i="1" smtClean="0">
                                  <a:solidFill>
                                    <a:schemeClr val="accent1"/>
                                  </a:solidFill>
                                  <a:latin typeface="Cambria Math" panose="02040503050406030204" pitchFamily="18" charset="0"/>
                                </a:rPr>
                                <m:t>2</m:t>
                              </m:r>
                            </m:den>
                          </m:f>
                        </m:e>
                      </m:d>
                    </m:oMath>
                  </m:oMathPara>
                </a14:m>
                <a:endParaRPr lang="zh-CN" altLang="en-US" sz="2000" dirty="0">
                  <a:solidFill>
                    <a:schemeClr val="accent1"/>
                  </a:solidFill>
                </a:endParaRPr>
              </a:p>
            </p:txBody>
          </p:sp>
        </mc:Choice>
        <mc:Fallback>
          <p:sp>
            <p:nvSpPr>
              <p:cNvPr id="33" name="(0,π/2)"/>
              <p:cNvSpPr txBox="1">
                <a:spLocks noRot="1" noChangeAspect="1" noMove="1" noResize="1" noEditPoints="1" noAdjustHandles="1" noChangeArrowheads="1" noChangeShapeType="1" noTextEdit="1"/>
              </p:cNvSpPr>
              <p:nvPr/>
            </p:nvSpPr>
            <p:spPr>
              <a:xfrm>
                <a:off x="8733967" y="2492896"/>
                <a:ext cx="686686" cy="636585"/>
              </a:xfrm>
              <a:prstGeom prst="rect">
                <a:avLst/>
              </a:prstGeom>
              <a:blipFill>
                <a:blip r:embed="rId12"/>
                <a:stretch>
                  <a:fillRect r="-53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0040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400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up)">
                                      <p:cBhvr>
                                        <p:cTn id="67" dur="500"/>
                                        <p:tgtEl>
                                          <p:spTgt spid="39"/>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p:bldP spid="13" grpId="0"/>
      <p:bldP spid="14" grpId="0"/>
      <p:bldP spid="18" grpId="0" animBg="1"/>
      <p:bldP spid="29" grpId="0"/>
      <p:bldP spid="24" grpId="0" animBg="1"/>
      <p:bldP spid="21" grpId="0"/>
      <p:bldP spid="20" grpId="0" animBg="1"/>
      <p:bldP spid="19" grpId="0"/>
      <p:bldP spid="39" grpId="0" animBg="1"/>
      <p:bldP spid="38" grpId="0"/>
      <p:bldP spid="37" grpId="0"/>
      <p:bldP spid="36" grpId="0" animBg="1"/>
      <p:bldP spid="35" grpId="0"/>
      <p:bldP spid="34"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a:xfrm>
                <a:off x="696000" y="882000"/>
                <a:ext cx="6445449" cy="5220000"/>
              </a:xfrm>
            </p:spPr>
            <p:txBody>
              <a:bodyPr/>
              <a:lstStyle/>
              <a:p>
                <a:r>
                  <a:rPr lang="zh-CN" altLang="en-US" dirty="0" smtClean="0"/>
                  <a:t>反正切</a:t>
                </a:r>
                <a:r>
                  <a:rPr lang="zh-CN" altLang="en-US" dirty="0"/>
                  <a:t>函数</a:t>
                </a:r>
                <a14:m>
                  <m:oMath xmlns:m="http://schemas.openxmlformats.org/officeDocument/2006/math">
                    <m:r>
                      <a:rPr lang="en-US" altLang="zh-CN" i="1" dirty="0">
                        <a:latin typeface="Cambria Math" panose="02040503050406030204" pitchFamily="18" charset="0"/>
                      </a:rPr>
                      <m:t> </m:t>
                    </m:r>
                    <m:r>
                      <a:rPr lang="en-US" altLang="zh-CN" i="1" dirty="0">
                        <a:latin typeface="Cambria Math" panose="02040503050406030204" pitchFamily="18" charset="0"/>
                      </a:rPr>
                      <m:t>𝑦</m:t>
                    </m:r>
                    <m:r>
                      <a:rPr lang="en-US" altLang="zh-CN" i="1" dirty="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arctan</m:t>
                        </m:r>
                      </m:fName>
                      <m:e>
                        <m:r>
                          <a:rPr lang="en-US" altLang="zh-CN" b="0" i="1" dirty="0" smtClean="0">
                            <a:latin typeface="Cambria Math" panose="02040503050406030204" pitchFamily="18" charset="0"/>
                          </a:rPr>
                          <m:t>𝑥</m:t>
                        </m:r>
                      </m:e>
                    </m:func>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定义域为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latin typeface="Cambria Math" panose="02040503050406030204" pitchFamily="18" charset="0"/>
                  </a:rPr>
                  <a:t>, </a:t>
                </a:r>
                <a:r>
                  <a:rPr lang="zh-CN" altLang="en-US" dirty="0">
                    <a:latin typeface="Cambria Math" panose="02040503050406030204" pitchFamily="18" charset="0"/>
                  </a:rPr>
                  <a:t>值域为 </a:t>
                </a:r>
                <a14:m>
                  <m:oMath xmlns:m="http://schemas.openxmlformats.org/officeDocument/2006/math">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oMath>
                </a14:m>
                <a:r>
                  <a:rPr lang="en-US" altLang="zh-CN" dirty="0" smtClean="0"/>
                  <a:t>. </a:t>
                </a:r>
                <a:r>
                  <a:rPr lang="zh-CN" altLang="en-US" dirty="0" smtClean="0"/>
                  <a:t>它是有界、单调递增奇函数</a:t>
                </a:r>
                <a:r>
                  <a:rPr lang="en-US" altLang="zh-CN" dirty="0" smtClean="0"/>
                  <a:t>, </a:t>
                </a:r>
                <a:r>
                  <a:rPr lang="zh-CN" altLang="en-US" dirty="0" smtClean="0"/>
                  <a:t>它有两条渐近线</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oMath>
                </a14:m>
                <a:r>
                  <a:rPr lang="en-US" altLang="zh-CN" dirty="0" smtClean="0"/>
                  <a:t>.</a:t>
                </a:r>
              </a:p>
              <a:p>
                <a:r>
                  <a:rPr lang="zh-CN" altLang="en-US" dirty="0" smtClean="0"/>
                  <a:t>反余</a:t>
                </a:r>
                <a:r>
                  <a:rPr lang="zh-CN" altLang="en-US" dirty="0"/>
                  <a:t>切函数</a:t>
                </a:r>
                <a14:m>
                  <m:oMath xmlns:m="http://schemas.openxmlformats.org/officeDocument/2006/math">
                    <m:r>
                      <a:rPr lang="en-US" altLang="zh-CN" i="1" dirty="0">
                        <a:latin typeface="Cambria Math" panose="02040503050406030204" pitchFamily="18" charset="0"/>
                      </a:rPr>
                      <m:t> </m:t>
                    </m:r>
                    <m:r>
                      <a:rPr lang="en-US" altLang="zh-CN" i="1" dirty="0">
                        <a:latin typeface="Cambria Math" panose="02040503050406030204" pitchFamily="18" charset="0"/>
                      </a:rPr>
                      <m:t>𝑦</m:t>
                    </m:r>
                    <m:r>
                      <a:rPr lang="en-US" altLang="zh-CN" i="1" dirty="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arccot</m:t>
                        </m:r>
                      </m:fName>
                      <m:e>
                        <m:r>
                          <a:rPr lang="en-US" altLang="zh-CN" b="0" i="1" dirty="0" smtClean="0">
                            <a:latin typeface="Cambria Math" panose="02040503050406030204" pitchFamily="18" charset="0"/>
                          </a:rPr>
                          <m:t>𝑥</m:t>
                        </m:r>
                      </m:e>
                    </m:func>
                  </m:oMath>
                </a14:m>
                <a:r>
                  <a:rPr lang="en-US" altLang="zh-CN" dirty="0" smtClean="0">
                    <a:latin typeface="Cambria Math" panose="02040503050406030204" pitchFamily="18" charset="0"/>
                  </a:rPr>
                  <a:t>, </a:t>
                </a:r>
                <a:r>
                  <a:rPr lang="zh-CN" altLang="en-US" dirty="0">
                    <a:latin typeface="Cambria Math" panose="02040503050406030204" pitchFamily="18" charset="0"/>
                  </a:rPr>
                  <a:t>定义域为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e>
                    </m:d>
                  </m:oMath>
                </a14:m>
                <a:r>
                  <a:rPr lang="en-US" altLang="zh-CN" dirty="0" smtClean="0">
                    <a:latin typeface="Cambria Math" panose="02040503050406030204" pitchFamily="18" charset="0"/>
                  </a:rPr>
                  <a:t>, </a:t>
                </a:r>
                <a:r>
                  <a:rPr lang="zh-CN" altLang="en-US" dirty="0">
                    <a:latin typeface="Cambria Math" panose="02040503050406030204" pitchFamily="18" charset="0"/>
                  </a:rPr>
                  <a:t>值域为 </a:t>
                </a:r>
                <a14:m>
                  <m:oMath xmlns:m="http://schemas.openxmlformats.org/officeDocument/2006/math">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𝜋</m:t>
                        </m:r>
                      </m:e>
                    </m:d>
                  </m:oMath>
                </a14:m>
                <a:r>
                  <a:rPr lang="en-US" altLang="zh-CN" dirty="0" smtClean="0"/>
                  <a:t>. </a:t>
                </a:r>
                <a:r>
                  <a:rPr lang="zh-CN" altLang="en-US" dirty="0"/>
                  <a:t>它</a:t>
                </a:r>
                <a:r>
                  <a:rPr lang="zh-CN" altLang="en-US" dirty="0" smtClean="0"/>
                  <a:t>是有界、单调递减函数</a:t>
                </a:r>
                <a:r>
                  <a:rPr lang="en-US" altLang="zh-CN" dirty="0" smtClean="0"/>
                  <a:t>, </a:t>
                </a:r>
                <a:r>
                  <a:rPr lang="zh-CN" altLang="en-US" dirty="0" smtClean="0"/>
                  <a:t>它有</a:t>
                </a:r>
                <a:r>
                  <a:rPr lang="zh-CN" altLang="en-US" dirty="0"/>
                  <a:t>两条渐近线</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𝑦</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𝜋</m:t>
                    </m:r>
                  </m:oMath>
                </a14:m>
                <a:r>
                  <a:rPr lang="en-US" altLang="zh-CN" dirty="0" smtClean="0"/>
                  <a:t>.</a:t>
                </a:r>
              </a:p>
              <a:p>
                <a:r>
                  <a:rPr lang="zh-CN" altLang="en-US" dirty="0">
                    <a:latin typeface="+mn-ea"/>
                  </a:rPr>
                  <a:t>二者满足</a:t>
                </a:r>
                <a:r>
                  <a:rPr lang="zh-CN" altLang="en-US" dirty="0" smtClean="0">
                    <a:latin typeface="+mn-ea"/>
                  </a:rPr>
                  <a:t>等式</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arctan</m:t>
                        </m:r>
                      </m:fName>
                      <m:e>
                        <m:r>
                          <a:rPr lang="en-US" altLang="zh-CN" i="1" dirty="0">
                            <a:latin typeface="Cambria Math" panose="02040503050406030204" pitchFamily="18" charset="0"/>
                          </a:rPr>
                          <m:t>𝑥</m:t>
                        </m:r>
                      </m:e>
                    </m:func>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arccot</m:t>
                        </m:r>
                      </m:fName>
                      <m:e>
                        <m:r>
                          <a:rPr lang="en-US" altLang="zh-CN" i="1" dirty="0">
                            <a:latin typeface="Cambria Math" panose="02040503050406030204" pitchFamily="18" charset="0"/>
                          </a:rPr>
                          <m:t>𝑥</m:t>
                        </m:r>
                      </m:e>
                    </m:fun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𝜋</m:t>
                        </m:r>
                      </m:num>
                      <m:den>
                        <m:r>
                          <a:rPr lang="en-US" altLang="zh-CN" i="1" dirty="0">
                            <a:latin typeface="Cambria Math" panose="02040503050406030204" pitchFamily="18" charset="0"/>
                          </a:rPr>
                          <m:t>2</m:t>
                        </m:r>
                      </m:den>
                    </m:f>
                    <m:r>
                      <a:rPr lang="en-US" altLang="zh-CN" b="0" i="1" dirty="0" smtClean="0">
                        <a:latin typeface="Cambria Math" panose="02040503050406030204" pitchFamily="18" charset="0"/>
                      </a:rPr>
                      <m:t>.</m:t>
                    </m:r>
                  </m:oMath>
                </a14:m>
                <a:endParaRPr lang="en-US" altLang="zh-CN" dirty="0" smtClean="0">
                  <a:latin typeface="+mn-ea"/>
                  <a:ea typeface="+mn-ea"/>
                </a:endParaRP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xfrm>
                <a:off x="696000" y="882000"/>
                <a:ext cx="6445449" cy="5220000"/>
              </a:xfrm>
              <a:blipFill>
                <a:blip r:embed="rId2"/>
                <a:stretch>
                  <a:fillRect l="-1230"/>
                </a:stretch>
              </a:blipFill>
            </p:spPr>
            <p:txBody>
              <a:bodyPr/>
              <a:lstStyle/>
              <a:p>
                <a:r>
                  <a:rPr lang="zh-CN" altLang="en-US">
                    <a:noFill/>
                  </a:rPr>
                  <a:t> </a:t>
                </a:r>
              </a:p>
            </p:txBody>
          </p:sp>
        </mc:Fallback>
      </mc:AlternateContent>
      <p:cxnSp>
        <p:nvCxnSpPr>
          <p:cNvPr id="11" name="x轴"/>
          <p:cNvCxnSpPr/>
          <p:nvPr/>
        </p:nvCxnSpPr>
        <p:spPr>
          <a:xfrm>
            <a:off x="6348841" y="4028271"/>
            <a:ext cx="507575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y轴"/>
          <p:cNvCxnSpPr/>
          <p:nvPr/>
        </p:nvCxnSpPr>
        <p:spPr>
          <a:xfrm flipV="1">
            <a:off x="9032270" y="2090465"/>
            <a:ext cx="0" cy="30963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O"/>
              <p:cNvSpPr txBox="1"/>
              <p:nvPr/>
            </p:nvSpPr>
            <p:spPr>
              <a:xfrm>
                <a:off x="8581489" y="3602633"/>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8581489" y="3602633"/>
                <a:ext cx="648072"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x"/>
              <p:cNvSpPr txBox="1"/>
              <p:nvPr/>
            </p:nvSpPr>
            <p:spPr>
              <a:xfrm>
                <a:off x="11029361" y="4005064"/>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1029361" y="4005064"/>
                <a:ext cx="323981" cy="461665"/>
              </a:xfrm>
              <a:prstGeom prst="rect">
                <a:avLst/>
              </a:prstGeom>
              <a:blipFill>
                <a:blip r:embed="rId4"/>
                <a:stretch>
                  <a:fillRect r="-37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y"/>
              <p:cNvSpPr txBox="1"/>
              <p:nvPr/>
            </p:nvSpPr>
            <p:spPr>
              <a:xfrm>
                <a:off x="8437073" y="1988840"/>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8437073" y="1988840"/>
                <a:ext cx="826631" cy="461665"/>
              </a:xfrm>
              <a:prstGeom prst="rect">
                <a:avLst/>
              </a:prstGeom>
              <a:blipFill>
                <a:blip r:embed="rId5"/>
                <a:stretch>
                  <a:fillRect b="-13158"/>
                </a:stretch>
              </a:blipFill>
            </p:spPr>
            <p:txBody>
              <a:bodyPr/>
              <a:lstStyle/>
              <a:p>
                <a:r>
                  <a:rPr lang="zh-CN" altLang="en-US">
                    <a:noFill/>
                  </a:rPr>
                  <a:t> </a:t>
                </a:r>
              </a:p>
            </p:txBody>
          </p:sp>
        </mc:Fallback>
      </mc:AlternateContent>
      <p:grpSp>
        <p:nvGrpSpPr>
          <p:cNvPr id="17" name="图像y=arctan x"/>
          <p:cNvGrpSpPr/>
          <p:nvPr/>
        </p:nvGrpSpPr>
        <p:grpSpPr>
          <a:xfrm>
            <a:off x="6667353" y="3428137"/>
            <a:ext cx="4757239" cy="1238268"/>
            <a:chOff x="2021597" y="2471976"/>
            <a:chExt cx="8079806" cy="2103103"/>
          </a:xfrm>
        </p:grpSpPr>
        <p:sp>
          <p:nvSpPr>
            <p:cNvPr id="16" name="任意多边形 15"/>
            <p:cNvSpPr/>
            <p:nvPr/>
          </p:nvSpPr>
          <p:spPr>
            <a:xfrm flipV="1">
              <a:off x="6053659" y="2471976"/>
              <a:ext cx="4047744" cy="1060704"/>
            </a:xfrm>
            <a:custGeom>
              <a:avLst/>
              <a:gdLst>
                <a:gd name="connsiteX0" fmla="*/ 0 w 4047744"/>
                <a:gd name="connsiteY0" fmla="*/ 0 h 1060704"/>
                <a:gd name="connsiteX1" fmla="*/ 408432 w 4047744"/>
                <a:gd name="connsiteY1" fmla="*/ 381000 h 1060704"/>
                <a:gd name="connsiteX2" fmla="*/ 856488 w 4047744"/>
                <a:gd name="connsiteY2" fmla="*/ 649224 h 1060704"/>
                <a:gd name="connsiteX3" fmla="*/ 1505712 w 4047744"/>
                <a:gd name="connsiteY3" fmla="*/ 850392 h 1060704"/>
                <a:gd name="connsiteX4" fmla="*/ 2215896 w 4047744"/>
                <a:gd name="connsiteY4" fmla="*/ 950976 h 1060704"/>
                <a:gd name="connsiteX5" fmla="*/ 3115056 w 4047744"/>
                <a:gd name="connsiteY5" fmla="*/ 1024128 h 1060704"/>
                <a:gd name="connsiteX6" fmla="*/ 4047744 w 4047744"/>
                <a:gd name="connsiteY6" fmla="*/ 1060704 h 106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7744" h="1060704">
                  <a:moveTo>
                    <a:pt x="0" y="0"/>
                  </a:moveTo>
                  <a:cubicBezTo>
                    <a:pt x="132842" y="136398"/>
                    <a:pt x="265684" y="272796"/>
                    <a:pt x="408432" y="381000"/>
                  </a:cubicBezTo>
                  <a:cubicBezTo>
                    <a:pt x="551180" y="489204"/>
                    <a:pt x="673608" y="570992"/>
                    <a:pt x="856488" y="649224"/>
                  </a:cubicBezTo>
                  <a:cubicBezTo>
                    <a:pt x="1039368" y="727456"/>
                    <a:pt x="1279144" y="800100"/>
                    <a:pt x="1505712" y="850392"/>
                  </a:cubicBezTo>
                  <a:cubicBezTo>
                    <a:pt x="1732280" y="900684"/>
                    <a:pt x="1947672" y="922020"/>
                    <a:pt x="2215896" y="950976"/>
                  </a:cubicBezTo>
                  <a:cubicBezTo>
                    <a:pt x="2484120" y="979932"/>
                    <a:pt x="2809748" y="1005840"/>
                    <a:pt x="3115056" y="1024128"/>
                  </a:cubicBezTo>
                  <a:cubicBezTo>
                    <a:pt x="3420364" y="1042416"/>
                    <a:pt x="3734054" y="1051560"/>
                    <a:pt x="4047744" y="106070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10800000" flipV="1">
              <a:off x="2021597" y="3514375"/>
              <a:ext cx="4047744" cy="1060704"/>
            </a:xfrm>
            <a:custGeom>
              <a:avLst/>
              <a:gdLst>
                <a:gd name="connsiteX0" fmla="*/ 0 w 4047744"/>
                <a:gd name="connsiteY0" fmla="*/ 0 h 1060704"/>
                <a:gd name="connsiteX1" fmla="*/ 408432 w 4047744"/>
                <a:gd name="connsiteY1" fmla="*/ 381000 h 1060704"/>
                <a:gd name="connsiteX2" fmla="*/ 856488 w 4047744"/>
                <a:gd name="connsiteY2" fmla="*/ 649224 h 1060704"/>
                <a:gd name="connsiteX3" fmla="*/ 1505712 w 4047744"/>
                <a:gd name="connsiteY3" fmla="*/ 850392 h 1060704"/>
                <a:gd name="connsiteX4" fmla="*/ 2215896 w 4047744"/>
                <a:gd name="connsiteY4" fmla="*/ 950976 h 1060704"/>
                <a:gd name="connsiteX5" fmla="*/ 3115056 w 4047744"/>
                <a:gd name="connsiteY5" fmla="*/ 1024128 h 1060704"/>
                <a:gd name="connsiteX6" fmla="*/ 4047744 w 4047744"/>
                <a:gd name="connsiteY6" fmla="*/ 1060704 h 106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7744" h="1060704">
                  <a:moveTo>
                    <a:pt x="0" y="0"/>
                  </a:moveTo>
                  <a:cubicBezTo>
                    <a:pt x="132842" y="136398"/>
                    <a:pt x="265684" y="272796"/>
                    <a:pt x="408432" y="381000"/>
                  </a:cubicBezTo>
                  <a:cubicBezTo>
                    <a:pt x="551180" y="489204"/>
                    <a:pt x="673608" y="570992"/>
                    <a:pt x="856488" y="649224"/>
                  </a:cubicBezTo>
                  <a:cubicBezTo>
                    <a:pt x="1039368" y="727456"/>
                    <a:pt x="1279144" y="800100"/>
                    <a:pt x="1505712" y="850392"/>
                  </a:cubicBezTo>
                  <a:cubicBezTo>
                    <a:pt x="1732280" y="900684"/>
                    <a:pt x="1947672" y="922020"/>
                    <a:pt x="2215896" y="950976"/>
                  </a:cubicBezTo>
                  <a:cubicBezTo>
                    <a:pt x="2484120" y="979932"/>
                    <a:pt x="2809748" y="1005840"/>
                    <a:pt x="3115056" y="1024128"/>
                  </a:cubicBezTo>
                  <a:cubicBezTo>
                    <a:pt x="3420364" y="1042416"/>
                    <a:pt x="3734054" y="1051560"/>
                    <a:pt x="4047744" y="106070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mc:Choice xmlns:a14="http://schemas.microsoft.com/office/drawing/2010/main" Requires="a14">
          <p:sp>
            <p:nvSpPr>
              <p:cNvPr id="29" name="y=arctan x"/>
              <p:cNvSpPr txBox="1"/>
              <p:nvPr/>
            </p:nvSpPr>
            <p:spPr>
              <a:xfrm>
                <a:off x="6924905" y="3962673"/>
                <a:ext cx="18790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func>
                        <m:funcPr>
                          <m:ctrlPr>
                            <a:rPr lang="en-US" altLang="zh-CN" sz="2400" b="0" i="1" smtClean="0">
                              <a:solidFill>
                                <a:srgbClr val="C00000"/>
                              </a:solidFill>
                              <a:latin typeface="Cambria Math" panose="02040503050406030204" pitchFamily="18" charset="0"/>
                            </a:rPr>
                          </m:ctrlPr>
                        </m:funcPr>
                        <m:fName>
                          <m:r>
                            <m:rPr>
                              <m:sty m:val="p"/>
                            </m:rPr>
                            <a:rPr lang="en-US" altLang="zh-CN" sz="2400" b="0" i="0" smtClean="0">
                              <a:solidFill>
                                <a:srgbClr val="C00000"/>
                              </a:solidFill>
                              <a:latin typeface="Cambria Math" panose="02040503050406030204" pitchFamily="18" charset="0"/>
                            </a:rPr>
                            <m:t>arctan</m:t>
                          </m:r>
                        </m:fName>
                        <m:e>
                          <m:r>
                            <a:rPr lang="en-US" altLang="zh-CN" sz="2400" b="0" i="1" smtClean="0">
                              <a:solidFill>
                                <a:srgbClr val="C00000"/>
                              </a:solidFill>
                              <a:latin typeface="Cambria Math" panose="02040503050406030204" pitchFamily="18" charset="0"/>
                            </a:rPr>
                            <m:t>𝑥</m:t>
                          </m:r>
                        </m:e>
                      </m:func>
                    </m:oMath>
                  </m:oMathPara>
                </a14:m>
                <a:endParaRPr lang="zh-CN" altLang="en-US" sz="2400" dirty="0">
                  <a:solidFill>
                    <a:srgbClr val="C00000"/>
                  </a:solidFill>
                </a:endParaRPr>
              </a:p>
            </p:txBody>
          </p:sp>
        </mc:Choice>
        <mc:Fallback>
          <p:sp>
            <p:nvSpPr>
              <p:cNvPr id="29" name="y=arctan x"/>
              <p:cNvSpPr txBox="1">
                <a:spLocks noRot="1" noChangeAspect="1" noMove="1" noResize="1" noEditPoints="1" noAdjustHandles="1" noChangeArrowheads="1" noChangeShapeType="1" noTextEdit="1"/>
              </p:cNvSpPr>
              <p:nvPr/>
            </p:nvSpPr>
            <p:spPr>
              <a:xfrm>
                <a:off x="6924905" y="3962673"/>
                <a:ext cx="1879042" cy="461665"/>
              </a:xfrm>
              <a:prstGeom prst="rect">
                <a:avLst/>
              </a:prstGeom>
              <a:blipFill>
                <a:blip r:embed="rId6"/>
                <a:stretch>
                  <a:fillRect b="-13158"/>
                </a:stretch>
              </a:blipFill>
            </p:spPr>
            <p:txBody>
              <a:bodyPr/>
              <a:lstStyle/>
              <a:p>
                <a:r>
                  <a:rPr lang="zh-CN" altLang="en-US">
                    <a:noFill/>
                  </a:rPr>
                  <a:t> </a:t>
                </a:r>
              </a:p>
            </p:txBody>
          </p:sp>
        </mc:Fallback>
      </mc:AlternateContent>
      <p:cxnSp>
        <p:nvCxnSpPr>
          <p:cNvPr id="28" name="直线y=-π/2"/>
          <p:cNvCxnSpPr/>
          <p:nvPr/>
        </p:nvCxnSpPr>
        <p:spPr>
          <a:xfrm>
            <a:off x="6636873" y="4754761"/>
            <a:ext cx="4680000"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π/2"/>
              <p:cNvSpPr txBox="1"/>
              <p:nvPr/>
            </p:nvSpPr>
            <p:spPr>
              <a:xfrm>
                <a:off x="8653097" y="4708153"/>
                <a:ext cx="1224136" cy="61529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accent1"/>
                          </a:solidFill>
                          <a:latin typeface="Cambria Math" panose="02040503050406030204" pitchFamily="18" charset="0"/>
                        </a:rPr>
                        <m:t>−</m:t>
                      </m:r>
                      <m:f>
                        <m:fPr>
                          <m:ctrlPr>
                            <a:rPr lang="en-US" altLang="zh-CN" sz="2000" b="0" i="1" smtClean="0">
                              <a:solidFill>
                                <a:schemeClr val="accent1"/>
                              </a:solidFill>
                              <a:latin typeface="Cambria Math" panose="02040503050406030204" pitchFamily="18" charset="0"/>
                            </a:rPr>
                          </m:ctrlPr>
                        </m:fPr>
                        <m:num>
                          <m:r>
                            <a:rPr lang="en-US" altLang="zh-CN" sz="2000" b="0" i="1" smtClean="0">
                              <a:solidFill>
                                <a:schemeClr val="accent1"/>
                              </a:solidFill>
                              <a:latin typeface="Cambria Math" panose="02040503050406030204" pitchFamily="18" charset="0"/>
                            </a:rPr>
                            <m:t>𝜋</m:t>
                          </m:r>
                        </m:num>
                        <m:den>
                          <m:r>
                            <a:rPr lang="en-US" altLang="zh-CN" sz="2000" b="0" i="1" smtClean="0">
                              <a:solidFill>
                                <a:schemeClr val="accent1"/>
                              </a:solidFill>
                              <a:latin typeface="Cambria Math" panose="02040503050406030204" pitchFamily="18" charset="0"/>
                            </a:rPr>
                            <m:t>2</m:t>
                          </m:r>
                        </m:den>
                      </m:f>
                    </m:oMath>
                  </m:oMathPara>
                </a14:m>
                <a:endParaRPr lang="zh-CN" altLang="en-US" sz="2000" dirty="0">
                  <a:solidFill>
                    <a:schemeClr val="accent1"/>
                  </a:solidFill>
                </a:endParaRPr>
              </a:p>
            </p:txBody>
          </p:sp>
        </mc:Choice>
        <mc:Fallback>
          <p:sp>
            <p:nvSpPr>
              <p:cNvPr id="30" name="-π/2"/>
              <p:cNvSpPr txBox="1">
                <a:spLocks noRot="1" noChangeAspect="1" noMove="1" noResize="1" noEditPoints="1" noAdjustHandles="1" noChangeArrowheads="1" noChangeShapeType="1" noTextEdit="1"/>
              </p:cNvSpPr>
              <p:nvPr/>
            </p:nvSpPr>
            <p:spPr>
              <a:xfrm>
                <a:off x="8653097" y="4708153"/>
                <a:ext cx="1224136" cy="615297"/>
              </a:xfrm>
              <a:prstGeom prst="rect">
                <a:avLst/>
              </a:prstGeom>
              <a:blipFill>
                <a:blip r:embed="rId7"/>
                <a:stretch>
                  <a:fillRect/>
                </a:stretch>
              </a:blipFill>
              <a:ln>
                <a:noFill/>
              </a:ln>
            </p:spPr>
            <p:txBody>
              <a:bodyPr/>
              <a:lstStyle/>
              <a:p>
                <a:r>
                  <a:rPr lang="zh-CN" altLang="en-US">
                    <a:noFill/>
                  </a:rPr>
                  <a:t> </a:t>
                </a:r>
              </a:p>
            </p:txBody>
          </p:sp>
        </mc:Fallback>
      </mc:AlternateContent>
      <p:cxnSp>
        <p:nvCxnSpPr>
          <p:cNvPr id="31" name="直线y=π/2"/>
          <p:cNvCxnSpPr/>
          <p:nvPr/>
        </p:nvCxnSpPr>
        <p:spPr>
          <a:xfrm>
            <a:off x="6636873" y="3371369"/>
            <a:ext cx="4680000"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π/2"/>
              <p:cNvSpPr txBox="1"/>
              <p:nvPr/>
            </p:nvSpPr>
            <p:spPr>
              <a:xfrm>
                <a:off x="8581089" y="2771312"/>
                <a:ext cx="1224136" cy="6152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0" i="1" smtClean="0">
                              <a:solidFill>
                                <a:schemeClr val="accent1"/>
                              </a:solidFill>
                              <a:latin typeface="Cambria Math" panose="02040503050406030204" pitchFamily="18" charset="0"/>
                            </a:rPr>
                          </m:ctrlPr>
                        </m:fPr>
                        <m:num>
                          <m:r>
                            <a:rPr lang="en-US" altLang="zh-CN" sz="2000" b="0" i="1" smtClean="0">
                              <a:solidFill>
                                <a:schemeClr val="accent1"/>
                              </a:solidFill>
                              <a:latin typeface="Cambria Math" panose="02040503050406030204" pitchFamily="18" charset="0"/>
                            </a:rPr>
                            <m:t>𝜋</m:t>
                          </m:r>
                        </m:num>
                        <m:den>
                          <m:r>
                            <a:rPr lang="en-US" altLang="zh-CN" sz="2000" b="0" i="1" smtClean="0">
                              <a:solidFill>
                                <a:schemeClr val="accent1"/>
                              </a:solidFill>
                              <a:latin typeface="Cambria Math" panose="02040503050406030204" pitchFamily="18" charset="0"/>
                            </a:rPr>
                            <m:t>2</m:t>
                          </m:r>
                        </m:den>
                      </m:f>
                    </m:oMath>
                  </m:oMathPara>
                </a14:m>
                <a:endParaRPr lang="zh-CN" altLang="en-US" sz="2000" dirty="0">
                  <a:solidFill>
                    <a:schemeClr val="accent1"/>
                  </a:solidFill>
                </a:endParaRPr>
              </a:p>
            </p:txBody>
          </p:sp>
        </mc:Choice>
        <mc:Fallback>
          <p:sp>
            <p:nvSpPr>
              <p:cNvPr id="32" name="π/2"/>
              <p:cNvSpPr txBox="1">
                <a:spLocks noRot="1" noChangeAspect="1" noMove="1" noResize="1" noEditPoints="1" noAdjustHandles="1" noChangeArrowheads="1" noChangeShapeType="1" noTextEdit="1"/>
              </p:cNvSpPr>
              <p:nvPr/>
            </p:nvSpPr>
            <p:spPr>
              <a:xfrm>
                <a:off x="8581089" y="2771312"/>
                <a:ext cx="1224136" cy="615297"/>
              </a:xfrm>
              <a:prstGeom prst="rect">
                <a:avLst/>
              </a:prstGeom>
              <a:blipFill>
                <a:blip r:embed="rId8"/>
                <a:stretch>
                  <a:fillRect/>
                </a:stretch>
              </a:blipFill>
            </p:spPr>
            <p:txBody>
              <a:bodyPr/>
              <a:lstStyle/>
              <a:p>
                <a:r>
                  <a:rPr lang="zh-CN" altLang="en-US">
                    <a:noFill/>
                  </a:rPr>
                  <a:t> </a:t>
                </a:r>
              </a:p>
            </p:txBody>
          </p:sp>
        </mc:Fallback>
      </mc:AlternateContent>
      <p:grpSp>
        <p:nvGrpSpPr>
          <p:cNvPr id="34" name="图像y=arccot x"/>
          <p:cNvGrpSpPr/>
          <p:nvPr/>
        </p:nvGrpSpPr>
        <p:grpSpPr>
          <a:xfrm flipV="1">
            <a:off x="6636873" y="2744725"/>
            <a:ext cx="4757239" cy="1238268"/>
            <a:chOff x="2021597" y="2471976"/>
            <a:chExt cx="8079806" cy="2103103"/>
          </a:xfrm>
        </p:grpSpPr>
        <p:sp>
          <p:nvSpPr>
            <p:cNvPr id="35" name="任意多边形 34"/>
            <p:cNvSpPr/>
            <p:nvPr/>
          </p:nvSpPr>
          <p:spPr>
            <a:xfrm flipV="1">
              <a:off x="6053659" y="2471976"/>
              <a:ext cx="4047744" cy="1060704"/>
            </a:xfrm>
            <a:custGeom>
              <a:avLst/>
              <a:gdLst>
                <a:gd name="connsiteX0" fmla="*/ 0 w 4047744"/>
                <a:gd name="connsiteY0" fmla="*/ 0 h 1060704"/>
                <a:gd name="connsiteX1" fmla="*/ 408432 w 4047744"/>
                <a:gd name="connsiteY1" fmla="*/ 381000 h 1060704"/>
                <a:gd name="connsiteX2" fmla="*/ 856488 w 4047744"/>
                <a:gd name="connsiteY2" fmla="*/ 649224 h 1060704"/>
                <a:gd name="connsiteX3" fmla="*/ 1505712 w 4047744"/>
                <a:gd name="connsiteY3" fmla="*/ 850392 h 1060704"/>
                <a:gd name="connsiteX4" fmla="*/ 2215896 w 4047744"/>
                <a:gd name="connsiteY4" fmla="*/ 950976 h 1060704"/>
                <a:gd name="connsiteX5" fmla="*/ 3115056 w 4047744"/>
                <a:gd name="connsiteY5" fmla="*/ 1024128 h 1060704"/>
                <a:gd name="connsiteX6" fmla="*/ 4047744 w 4047744"/>
                <a:gd name="connsiteY6" fmla="*/ 1060704 h 106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7744" h="1060704">
                  <a:moveTo>
                    <a:pt x="0" y="0"/>
                  </a:moveTo>
                  <a:cubicBezTo>
                    <a:pt x="132842" y="136398"/>
                    <a:pt x="265684" y="272796"/>
                    <a:pt x="408432" y="381000"/>
                  </a:cubicBezTo>
                  <a:cubicBezTo>
                    <a:pt x="551180" y="489204"/>
                    <a:pt x="673608" y="570992"/>
                    <a:pt x="856488" y="649224"/>
                  </a:cubicBezTo>
                  <a:cubicBezTo>
                    <a:pt x="1039368" y="727456"/>
                    <a:pt x="1279144" y="800100"/>
                    <a:pt x="1505712" y="850392"/>
                  </a:cubicBezTo>
                  <a:cubicBezTo>
                    <a:pt x="1732280" y="900684"/>
                    <a:pt x="1947672" y="922020"/>
                    <a:pt x="2215896" y="950976"/>
                  </a:cubicBezTo>
                  <a:cubicBezTo>
                    <a:pt x="2484120" y="979932"/>
                    <a:pt x="2809748" y="1005840"/>
                    <a:pt x="3115056" y="1024128"/>
                  </a:cubicBezTo>
                  <a:cubicBezTo>
                    <a:pt x="3420364" y="1042416"/>
                    <a:pt x="3734054" y="1051560"/>
                    <a:pt x="4047744" y="1060704"/>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10800000" flipV="1">
              <a:off x="2021597" y="3514375"/>
              <a:ext cx="4047744" cy="1060704"/>
            </a:xfrm>
            <a:custGeom>
              <a:avLst/>
              <a:gdLst>
                <a:gd name="connsiteX0" fmla="*/ 0 w 4047744"/>
                <a:gd name="connsiteY0" fmla="*/ 0 h 1060704"/>
                <a:gd name="connsiteX1" fmla="*/ 408432 w 4047744"/>
                <a:gd name="connsiteY1" fmla="*/ 381000 h 1060704"/>
                <a:gd name="connsiteX2" fmla="*/ 856488 w 4047744"/>
                <a:gd name="connsiteY2" fmla="*/ 649224 h 1060704"/>
                <a:gd name="connsiteX3" fmla="*/ 1505712 w 4047744"/>
                <a:gd name="connsiteY3" fmla="*/ 850392 h 1060704"/>
                <a:gd name="connsiteX4" fmla="*/ 2215896 w 4047744"/>
                <a:gd name="connsiteY4" fmla="*/ 950976 h 1060704"/>
                <a:gd name="connsiteX5" fmla="*/ 3115056 w 4047744"/>
                <a:gd name="connsiteY5" fmla="*/ 1024128 h 1060704"/>
                <a:gd name="connsiteX6" fmla="*/ 4047744 w 4047744"/>
                <a:gd name="connsiteY6" fmla="*/ 1060704 h 106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7744" h="1060704">
                  <a:moveTo>
                    <a:pt x="0" y="0"/>
                  </a:moveTo>
                  <a:cubicBezTo>
                    <a:pt x="132842" y="136398"/>
                    <a:pt x="265684" y="272796"/>
                    <a:pt x="408432" y="381000"/>
                  </a:cubicBezTo>
                  <a:cubicBezTo>
                    <a:pt x="551180" y="489204"/>
                    <a:pt x="673608" y="570992"/>
                    <a:pt x="856488" y="649224"/>
                  </a:cubicBezTo>
                  <a:cubicBezTo>
                    <a:pt x="1039368" y="727456"/>
                    <a:pt x="1279144" y="800100"/>
                    <a:pt x="1505712" y="850392"/>
                  </a:cubicBezTo>
                  <a:cubicBezTo>
                    <a:pt x="1732280" y="900684"/>
                    <a:pt x="1947672" y="922020"/>
                    <a:pt x="2215896" y="950976"/>
                  </a:cubicBezTo>
                  <a:cubicBezTo>
                    <a:pt x="2484120" y="979932"/>
                    <a:pt x="2809748" y="1005840"/>
                    <a:pt x="3115056" y="1024128"/>
                  </a:cubicBezTo>
                  <a:cubicBezTo>
                    <a:pt x="3420364" y="1042416"/>
                    <a:pt x="3734054" y="1051560"/>
                    <a:pt x="4047744" y="1060704"/>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38" name="y=arccot x"/>
              <p:cNvSpPr txBox="1"/>
              <p:nvPr/>
            </p:nvSpPr>
            <p:spPr>
              <a:xfrm>
                <a:off x="6564865" y="2780928"/>
                <a:ext cx="18489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func>
                        <m:funcPr>
                          <m:ctrlPr>
                            <a:rPr lang="en-US" altLang="zh-CN" sz="2400" b="0" i="1" smtClean="0">
                              <a:solidFill>
                                <a:srgbClr val="009900"/>
                              </a:solidFill>
                              <a:latin typeface="Cambria Math" panose="02040503050406030204" pitchFamily="18" charset="0"/>
                            </a:rPr>
                          </m:ctrlPr>
                        </m:funcPr>
                        <m:fName>
                          <m:r>
                            <m:rPr>
                              <m:sty m:val="p"/>
                            </m:rPr>
                            <a:rPr lang="en-US" altLang="zh-CN" sz="2400" b="0" i="0" smtClean="0">
                              <a:solidFill>
                                <a:srgbClr val="009900"/>
                              </a:solidFill>
                              <a:latin typeface="Cambria Math" panose="02040503050406030204" pitchFamily="18" charset="0"/>
                            </a:rPr>
                            <m:t>arccot</m:t>
                          </m:r>
                        </m:fName>
                        <m:e>
                          <m:r>
                            <a:rPr lang="en-US" altLang="zh-CN" sz="2400" b="0" i="1" smtClean="0">
                              <a:solidFill>
                                <a:srgbClr val="009900"/>
                              </a:solidFill>
                              <a:latin typeface="Cambria Math" panose="02040503050406030204" pitchFamily="18" charset="0"/>
                            </a:rPr>
                            <m:t>𝑥</m:t>
                          </m:r>
                        </m:e>
                      </m:func>
                    </m:oMath>
                  </m:oMathPara>
                </a14:m>
                <a:endParaRPr lang="zh-CN" altLang="en-US" sz="2400" dirty="0">
                  <a:solidFill>
                    <a:srgbClr val="009900"/>
                  </a:solidFill>
                </a:endParaRPr>
              </a:p>
            </p:txBody>
          </p:sp>
        </mc:Choice>
        <mc:Fallback>
          <p:sp>
            <p:nvSpPr>
              <p:cNvPr id="38" name="y=arccot x"/>
              <p:cNvSpPr txBox="1">
                <a:spLocks noRot="1" noChangeAspect="1" noMove="1" noResize="1" noEditPoints="1" noAdjustHandles="1" noChangeArrowheads="1" noChangeShapeType="1" noTextEdit="1"/>
              </p:cNvSpPr>
              <p:nvPr/>
            </p:nvSpPr>
            <p:spPr>
              <a:xfrm>
                <a:off x="6564865" y="2780928"/>
                <a:ext cx="1848938" cy="461665"/>
              </a:xfrm>
              <a:prstGeom prst="rect">
                <a:avLst/>
              </a:prstGeom>
              <a:blipFill>
                <a:blip r:embed="rId9"/>
                <a:stretch>
                  <a:fillRect b="-13158"/>
                </a:stretch>
              </a:blipFill>
            </p:spPr>
            <p:txBody>
              <a:bodyPr/>
              <a:lstStyle/>
              <a:p>
                <a:r>
                  <a:rPr lang="zh-CN" altLang="en-US">
                    <a:noFill/>
                  </a:rPr>
                  <a:t> </a:t>
                </a:r>
              </a:p>
            </p:txBody>
          </p:sp>
        </mc:Fallback>
      </mc:AlternateContent>
      <p:cxnSp>
        <p:nvCxnSpPr>
          <p:cNvPr id="39" name="直线y=π"/>
          <p:cNvCxnSpPr/>
          <p:nvPr/>
        </p:nvCxnSpPr>
        <p:spPr>
          <a:xfrm>
            <a:off x="6636873" y="2690378"/>
            <a:ext cx="4680000"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π"/>
              <p:cNvSpPr txBox="1"/>
              <p:nvPr/>
            </p:nvSpPr>
            <p:spPr>
              <a:xfrm>
                <a:off x="8581089" y="2306489"/>
                <a:ext cx="12241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𝜋</m:t>
                      </m:r>
                    </m:oMath>
                  </m:oMathPara>
                </a14:m>
                <a:endParaRPr lang="zh-CN" altLang="en-US" sz="2400" dirty="0">
                  <a:solidFill>
                    <a:schemeClr val="accent1"/>
                  </a:solidFill>
                </a:endParaRPr>
              </a:p>
            </p:txBody>
          </p:sp>
        </mc:Choice>
        <mc:Fallback>
          <p:sp>
            <p:nvSpPr>
              <p:cNvPr id="40" name="π"/>
              <p:cNvSpPr txBox="1">
                <a:spLocks noRot="1" noChangeAspect="1" noMove="1" noResize="1" noEditPoints="1" noAdjustHandles="1" noChangeArrowheads="1" noChangeShapeType="1" noTextEdit="1"/>
              </p:cNvSpPr>
              <p:nvPr/>
            </p:nvSpPr>
            <p:spPr>
              <a:xfrm>
                <a:off x="8581089" y="2306489"/>
                <a:ext cx="1224136" cy="461665"/>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062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500"/>
                                        <p:tgtEl>
                                          <p:spTgt spid="4">
                                            <p:txEl>
                                              <p:pRg st="1" end="1"/>
                                            </p:txEl>
                                          </p:spTgt>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par>
                          <p:cTn id="67" fill="hold">
                            <p:stCondLst>
                              <p:cond delay="1500"/>
                            </p:stCondLst>
                            <p:childTnLst>
                              <p:par>
                                <p:cTn id="68" presetID="22" presetClass="entr" presetSubtype="8"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fade">
                                      <p:cBhvr>
                                        <p:cTn id="7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p:bldP spid="13" grpId="0"/>
      <p:bldP spid="14" grpId="0"/>
      <p:bldP spid="29" grpId="0"/>
      <p:bldP spid="30" grpId="0"/>
      <p:bldP spid="32" grpId="0"/>
      <p:bldP spid="38"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b="1" dirty="0" smtClean="0">
                    <a:solidFill>
                      <a:srgbClr val="00B050"/>
                    </a:solidFill>
                  </a:rPr>
                  <a:t>初等函数</a:t>
                </a:r>
                <a:endParaRPr lang="en-US" altLang="zh-CN" b="1" dirty="0" smtClean="0">
                  <a:solidFill>
                    <a:srgbClr val="00B050"/>
                  </a:solidFill>
                </a:endParaRPr>
              </a:p>
              <a:p>
                <a:r>
                  <a:rPr lang="zh-CN" altLang="en-US" dirty="0" smtClean="0">
                    <a:solidFill>
                      <a:srgbClr val="0000FF"/>
                    </a:solidFill>
                  </a:rPr>
                  <a:t>定义 </a:t>
                </a:r>
                <a:r>
                  <a:rPr lang="zh-CN" altLang="en-US" dirty="0" smtClean="0"/>
                  <a:t>由基本初等函数进行有限次的四则运算和有限次的复合运算所得到的函数被称为</a:t>
                </a:r>
                <a:r>
                  <a:rPr lang="zh-CN" altLang="en-US" dirty="0">
                    <a:solidFill>
                      <a:srgbClr val="00B050"/>
                    </a:solidFill>
                  </a:rPr>
                  <a:t>初等函数</a:t>
                </a:r>
                <a:r>
                  <a:rPr lang="en-US" altLang="zh-CN" dirty="0" smtClean="0"/>
                  <a:t>.</a:t>
                </a:r>
              </a:p>
              <a:p>
                <a:r>
                  <a:rPr lang="zh-CN" altLang="en-US" dirty="0" smtClean="0">
                    <a:solidFill>
                      <a:srgbClr val="0000FF"/>
                    </a:solidFill>
                  </a:rPr>
                  <a:t>例</a:t>
                </a:r>
                <a:r>
                  <a:rPr lang="zh-CN" altLang="en-US" dirty="0" smtClean="0"/>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rad>
                  </m:oMath>
                </a14:m>
                <a:r>
                  <a:rPr lang="en-US" altLang="zh-CN" dirty="0" smtClean="0"/>
                  <a:t>.</a:t>
                </a:r>
              </a:p>
              <a:p>
                <a:r>
                  <a:rPr lang="zh-CN" altLang="en-US" dirty="0" smtClean="0"/>
                  <a:t>下面介绍两类在工程上常用的初等函数</a:t>
                </a:r>
                <a:r>
                  <a:rPr lang="en-US" altLang="zh-CN" dirty="0" smtClean="0"/>
                  <a:t>.</a:t>
                </a:r>
              </a:p>
              <a:p>
                <a:r>
                  <a:rPr lang="zh-CN" altLang="en-US" dirty="0" smtClean="0">
                    <a:solidFill>
                      <a:srgbClr val="00B050"/>
                    </a:solidFill>
                  </a:rPr>
                  <a:t>双曲函数</a:t>
                </a:r>
                <a:endParaRPr lang="en-US" altLang="zh-CN" dirty="0">
                  <a:solidFill>
                    <a:srgbClr val="00B050"/>
                  </a:solidFill>
                </a:endParaRPr>
              </a:p>
              <a:p>
                <a:r>
                  <a:rPr lang="zh-CN" altLang="en-US" dirty="0" smtClean="0"/>
                  <a:t>双</a:t>
                </a:r>
                <a:r>
                  <a:rPr lang="zh-CN" altLang="en-US" dirty="0"/>
                  <a:t>曲正弦函数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sh</m:t>
                        </m:r>
                      </m:fName>
                      <m:e>
                        <m:r>
                          <a:rPr lang="en-US" altLang="zh-CN" i="1">
                            <a:latin typeface="Cambria Math" panose="02040503050406030204" pitchFamily="18" charset="0"/>
                          </a:rPr>
                          <m:t>𝑥</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𝑥</m:t>
                            </m:r>
                          </m:sup>
                        </m:sSup>
                      </m:num>
                      <m:den>
                        <m:r>
                          <a:rPr lang="en-US" altLang="zh-CN" i="1">
                            <a:latin typeface="Cambria Math" panose="02040503050406030204" pitchFamily="18" charset="0"/>
                          </a:rPr>
                          <m:t>2</m:t>
                        </m:r>
                      </m:den>
                    </m:f>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定义域和值域为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e>
                    </m:d>
                  </m:oMath>
                </a14:m>
                <a:r>
                  <a:rPr lang="en-US" altLang="zh-CN" dirty="0" smtClean="0"/>
                  <a:t>. </a:t>
                </a:r>
                <a:r>
                  <a:rPr lang="zh-CN" altLang="en-US" dirty="0"/>
                  <a:t>它是单调递增奇函数</a:t>
                </a:r>
                <a:r>
                  <a:rPr lang="en-US" altLang="zh-CN" dirty="0" smtClean="0"/>
                  <a:t>.</a:t>
                </a:r>
                <a:endParaRPr lang="en-US" altLang="zh-CN" sz="2000"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52810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696000" y="882000"/>
                <a:ext cx="7250073" cy="5220000"/>
              </a:xfrm>
            </p:spPr>
            <p:txBody>
              <a:bodyPr/>
              <a:lstStyle/>
              <a:p>
                <a:r>
                  <a:rPr lang="zh-CN" altLang="en-US" dirty="0" smtClean="0"/>
                  <a:t>双</a:t>
                </a:r>
                <a:r>
                  <a:rPr lang="zh-CN" altLang="en-US" dirty="0"/>
                  <a:t>曲余弦函数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ch</m:t>
                        </m:r>
                      </m:fName>
                      <m:e>
                        <m:r>
                          <a:rPr lang="en-US" altLang="zh-CN" i="1">
                            <a:latin typeface="Cambria Math" panose="02040503050406030204" pitchFamily="18" charset="0"/>
                          </a:rPr>
                          <m:t>𝑥</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𝑥</m:t>
                            </m:r>
                          </m:sup>
                        </m:sSup>
                      </m:num>
                      <m:den>
                        <m:r>
                          <a:rPr lang="en-US" altLang="zh-CN" i="1">
                            <a:latin typeface="Cambria Math" panose="02040503050406030204" pitchFamily="18" charset="0"/>
                          </a:rPr>
                          <m:t>2</m:t>
                        </m:r>
                      </m:den>
                    </m:f>
                  </m:oMath>
                </a14:m>
                <a:r>
                  <a:rPr lang="en-US" altLang="zh-CN" dirty="0" smtClean="0"/>
                  <a:t>, </a:t>
                </a:r>
                <a:r>
                  <a:rPr lang="zh-CN" altLang="en-US" dirty="0" smtClean="0"/>
                  <a:t>定义域为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值域为 </a:t>
                </a:r>
                <a14:m>
                  <m:oMath xmlns:m="http://schemas.openxmlformats.org/officeDocument/2006/math">
                    <m:d>
                      <m:dPr>
                        <m:begChr m:val="["/>
                        <m:ctrlPr>
                          <a:rPr lang="en-US" altLang="zh-CN" b="0" i="1" smtClean="0">
                            <a:latin typeface="Cambria Math" panose="02040503050406030204" pitchFamily="18" charset="0"/>
                          </a:rPr>
                        </m:ctrlPr>
                      </m:dPr>
                      <m:e>
                        <m:r>
                          <a:rPr lang="en-US" altLang="zh-CN" i="1">
                            <a:latin typeface="Cambria Math" panose="02040503050406030204" pitchFamily="18" charset="0"/>
                          </a:rPr>
                          <m:t>1,+∞</m:t>
                        </m:r>
                      </m:e>
                    </m:d>
                  </m:oMath>
                </a14:m>
                <a:r>
                  <a:rPr lang="en-US" altLang="zh-CN" dirty="0" smtClean="0"/>
                  <a:t>. </a:t>
                </a:r>
                <a:r>
                  <a:rPr lang="zh-CN" altLang="en-US" dirty="0" smtClean="0"/>
                  <a:t>它是偶函数</a:t>
                </a:r>
                <a:r>
                  <a:rPr lang="en-US" altLang="zh-CN" dirty="0" smtClean="0"/>
                  <a:t>, </a:t>
                </a:r>
                <a:r>
                  <a:rPr lang="zh-CN" altLang="en-US" dirty="0" smtClean="0"/>
                  <a:t>且在 </a:t>
                </a:r>
                <a14:m>
                  <m:oMath xmlns:m="http://schemas.openxmlformats.org/officeDocument/2006/math">
                    <m:d>
                      <m:dPr>
                        <m:begChr m:val="["/>
                        <m:ctrlPr>
                          <a:rPr lang="en-US" altLang="zh-CN" b="0" i="1" smtClean="0">
                            <a:latin typeface="Cambria Math" panose="02040503050406030204" pitchFamily="18" charset="0"/>
                          </a:rPr>
                        </m:ctrlPr>
                      </m:dPr>
                      <m:e>
                        <m:r>
                          <a:rPr lang="en-US" altLang="zh-CN" i="1">
                            <a:latin typeface="Cambria Math" panose="02040503050406030204" pitchFamily="18" charset="0"/>
                          </a:rPr>
                          <m:t>0,+∞</m:t>
                        </m:r>
                      </m:e>
                    </m:d>
                  </m:oMath>
                </a14:m>
                <a:r>
                  <a:rPr lang="zh-CN" altLang="en-US" dirty="0" smtClean="0"/>
                  <a:t> 上</a:t>
                </a:r>
                <a:r>
                  <a:rPr lang="zh-CN" altLang="en-US" dirty="0"/>
                  <a:t>单调递增</a:t>
                </a:r>
                <a:r>
                  <a:rPr lang="en-US" altLang="zh-CN" dirty="0"/>
                  <a:t>.</a:t>
                </a:r>
              </a:p>
              <a:p>
                <a:r>
                  <a:rPr lang="zh-CN" altLang="en-US" dirty="0"/>
                  <a:t>双</a:t>
                </a:r>
                <a:r>
                  <a:rPr lang="zh-CN" altLang="en-US" dirty="0" smtClean="0"/>
                  <a:t>曲正切</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smtClean="0">
                            <a:latin typeface="Cambria Math" panose="02040503050406030204" pitchFamily="18" charset="0"/>
                          </a:rPr>
                          <m:t>t</m:t>
                        </m:r>
                        <m:r>
                          <m:rPr>
                            <m:sty m:val="p"/>
                          </m:rPr>
                          <a:rPr lang="en-US" altLang="zh-CN">
                            <a:latin typeface="Cambria Math" panose="02040503050406030204" pitchFamily="18" charset="0"/>
                          </a:rPr>
                          <m:t>h</m:t>
                        </m:r>
                      </m:fName>
                      <m:e>
                        <m:r>
                          <a:rPr lang="en-US" altLang="zh-CN" i="1">
                            <a:latin typeface="Cambria Math" panose="02040503050406030204" pitchFamily="18" charset="0"/>
                          </a:rPr>
                          <m:t>𝑥</m:t>
                        </m:r>
                      </m:e>
                    </m:func>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i="1" smtClean="0">
                                <a:latin typeface="Cambria Math" panose="02040503050406030204" pitchFamily="18" charset="0"/>
                              </a:rPr>
                              <m:t>s</m:t>
                            </m:r>
                            <m:r>
                              <m:rPr>
                                <m:sty m:val="p"/>
                              </m:rPr>
                              <a:rPr lang="en-US" altLang="zh-CN">
                                <a:latin typeface="Cambria Math" panose="02040503050406030204" pitchFamily="18" charset="0"/>
                              </a:rPr>
                              <m:t>h</m:t>
                            </m:r>
                          </m:fName>
                          <m:e>
                            <m:r>
                              <a:rPr lang="en-US" altLang="zh-CN" i="1">
                                <a:latin typeface="Cambria Math" panose="02040503050406030204" pitchFamily="18" charset="0"/>
                              </a:rPr>
                              <m:t>𝑥</m:t>
                            </m:r>
                          </m:e>
                        </m:func>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ch</m:t>
                            </m:r>
                          </m:fName>
                          <m:e>
                            <m:r>
                              <a:rPr lang="en-US" altLang="zh-CN" i="1">
                                <a:latin typeface="Cambria Math" panose="02040503050406030204" pitchFamily="18" charset="0"/>
                              </a:rPr>
                              <m:t>𝑥</m:t>
                            </m:r>
                          </m:e>
                        </m:fun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𝑥</m:t>
                            </m:r>
                          </m:sup>
                        </m:sSup>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𝑥</m:t>
                            </m:r>
                          </m:sup>
                        </m:sSup>
                      </m:den>
                    </m:f>
                  </m:oMath>
                </a14:m>
                <a:r>
                  <a:rPr lang="en-US" altLang="zh-CN" dirty="0" smtClean="0"/>
                  <a:t>, </a:t>
                </a:r>
                <a:r>
                  <a:rPr lang="zh-CN" altLang="en-US" dirty="0" smtClean="0"/>
                  <a:t>定义域为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值域为</a:t>
                </a:r>
                <a:r>
                  <a:rPr lang="en-US" altLang="zh-CN" i="1" dirty="0" smtClean="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(−1,1)</m:t>
                    </m:r>
                  </m:oMath>
                </a14:m>
                <a:r>
                  <a:rPr lang="en-US" altLang="zh-CN" dirty="0" smtClean="0"/>
                  <a:t>. </a:t>
                </a:r>
                <a:r>
                  <a:rPr lang="zh-CN" altLang="en-US" dirty="0" smtClean="0"/>
                  <a:t>它是</a:t>
                </a:r>
                <a:r>
                  <a:rPr lang="zh-CN" altLang="en-US" dirty="0"/>
                  <a:t>单调递增</a:t>
                </a:r>
                <a:r>
                  <a:rPr lang="zh-CN" altLang="en-US" dirty="0" smtClean="0"/>
                  <a:t>奇函数</a:t>
                </a:r>
                <a:r>
                  <a:rPr lang="en-US" altLang="zh-CN" dirty="0" smtClean="0"/>
                  <a:t>, </a:t>
                </a:r>
                <a:r>
                  <a:rPr lang="zh-CN" altLang="en-US" dirty="0" smtClean="0"/>
                  <a:t>且有两条渐近线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=±1</m:t>
                    </m:r>
                  </m:oMath>
                </a14:m>
                <a:r>
                  <a:rPr lang="en-US" altLang="zh-CN" dirty="0" smtClean="0"/>
                  <a:t>.</a:t>
                </a:r>
              </a:p>
              <a:p>
                <a:r>
                  <a:rPr lang="zh-CN" altLang="en-US" dirty="0">
                    <a:solidFill>
                      <a:srgbClr val="0000FF"/>
                    </a:solidFill>
                  </a:rPr>
                  <a:t>例</a:t>
                </a:r>
                <a:r>
                  <a:rPr lang="zh-CN" altLang="en-US" dirty="0"/>
                  <a:t> 两端固定自然垂下的铁链的形状是双曲余弦函数</a:t>
                </a:r>
                <a:r>
                  <a:rPr lang="en-US" altLang="zh-CN" dirty="0" smtClean="0"/>
                  <a:t>.</a:t>
                </a:r>
                <a:endParaRPr lang="en-US" altLang="zh-CN" dirty="0">
                  <a:solidFill>
                    <a:srgbClr val="0000FF"/>
                  </a:solidFill>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696000" y="882000"/>
                <a:ext cx="7250073" cy="5220000"/>
              </a:xfrm>
              <a:blipFill>
                <a:blip r:embed="rId2"/>
                <a:stretch>
                  <a:fillRect l="-1093"/>
                </a:stretch>
              </a:blipFill>
            </p:spPr>
            <p:txBody>
              <a:bodyPr/>
              <a:lstStyle/>
              <a:p>
                <a:r>
                  <a:rPr lang="zh-CN" altLang="en-US">
                    <a:noFill/>
                  </a:rPr>
                  <a:t> </a:t>
                </a:r>
              </a:p>
            </p:txBody>
          </p:sp>
        </mc:Fallback>
      </mc:AlternateContent>
      <p:cxnSp>
        <p:nvCxnSpPr>
          <p:cNvPr id="20" name="x轴"/>
          <p:cNvCxnSpPr/>
          <p:nvPr/>
        </p:nvCxnSpPr>
        <p:spPr>
          <a:xfrm>
            <a:off x="6240017" y="3733896"/>
            <a:ext cx="521666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y轴"/>
          <p:cNvCxnSpPr/>
          <p:nvPr/>
        </p:nvCxnSpPr>
        <p:spPr>
          <a:xfrm flipV="1">
            <a:off x="8887616" y="1487597"/>
            <a:ext cx="0" cy="4389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O"/>
              <p:cNvSpPr txBox="1"/>
              <p:nvPr/>
            </p:nvSpPr>
            <p:spPr>
              <a:xfrm>
                <a:off x="8504355" y="3322281"/>
                <a:ext cx="453057" cy="322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24" name="O"/>
              <p:cNvSpPr txBox="1">
                <a:spLocks noRot="1" noChangeAspect="1" noMove="1" noResize="1" noEditPoints="1" noAdjustHandles="1" noChangeArrowheads="1" noChangeShapeType="1" noTextEdit="1"/>
              </p:cNvSpPr>
              <p:nvPr/>
            </p:nvSpPr>
            <p:spPr>
              <a:xfrm>
                <a:off x="8504355" y="3322281"/>
                <a:ext cx="453057" cy="322743"/>
              </a:xfrm>
              <a:prstGeom prst="rect">
                <a:avLst/>
              </a:prstGeom>
              <a:blipFill>
                <a:blip r:embed="rId3"/>
                <a:stretch>
                  <a:fillRect b="-396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x"/>
              <p:cNvSpPr txBox="1"/>
              <p:nvPr/>
            </p:nvSpPr>
            <p:spPr>
              <a:xfrm>
                <a:off x="11096642" y="3688037"/>
                <a:ext cx="226490" cy="322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22" name="x"/>
              <p:cNvSpPr txBox="1">
                <a:spLocks noRot="1" noChangeAspect="1" noMove="1" noResize="1" noEditPoints="1" noAdjustHandles="1" noChangeArrowheads="1" noChangeShapeType="1" noTextEdit="1"/>
              </p:cNvSpPr>
              <p:nvPr/>
            </p:nvSpPr>
            <p:spPr>
              <a:xfrm>
                <a:off x="11096642" y="3688037"/>
                <a:ext cx="226490" cy="322743"/>
              </a:xfrm>
              <a:prstGeom prst="rect">
                <a:avLst/>
              </a:prstGeom>
              <a:blipFill>
                <a:blip r:embed="rId4"/>
                <a:stretch>
                  <a:fillRect r="-48649" b="-301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y"/>
              <p:cNvSpPr txBox="1"/>
              <p:nvPr/>
            </p:nvSpPr>
            <p:spPr>
              <a:xfrm>
                <a:off x="8471802" y="1487597"/>
                <a:ext cx="577886" cy="322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23" name="y"/>
              <p:cNvSpPr txBox="1">
                <a:spLocks noRot="1" noChangeAspect="1" noMove="1" noResize="1" noEditPoints="1" noAdjustHandles="1" noChangeArrowheads="1" noChangeShapeType="1" noTextEdit="1"/>
              </p:cNvSpPr>
              <p:nvPr/>
            </p:nvSpPr>
            <p:spPr>
              <a:xfrm>
                <a:off x="8471802" y="1487597"/>
                <a:ext cx="577886" cy="322743"/>
              </a:xfrm>
              <a:prstGeom prst="rect">
                <a:avLst/>
              </a:prstGeom>
              <a:blipFill>
                <a:blip r:embed="rId5"/>
                <a:stretch>
                  <a:fillRect b="-62264"/>
                </a:stretch>
              </a:blipFill>
            </p:spPr>
            <p:txBody>
              <a:bodyPr/>
              <a:lstStyle/>
              <a:p>
                <a:r>
                  <a:rPr lang="zh-CN" altLang="en-US">
                    <a:noFill/>
                  </a:rPr>
                  <a:t> </a:t>
                </a:r>
              </a:p>
            </p:txBody>
          </p:sp>
        </mc:Fallback>
      </mc:AlternateContent>
      <p:grpSp>
        <p:nvGrpSpPr>
          <p:cNvPr id="53" name="图像y=sh x"/>
          <p:cNvGrpSpPr/>
          <p:nvPr/>
        </p:nvGrpSpPr>
        <p:grpSpPr>
          <a:xfrm>
            <a:off x="7777152" y="1660675"/>
            <a:ext cx="2220266" cy="4144590"/>
            <a:chOff x="7777152" y="1660675"/>
            <a:chExt cx="2220266" cy="4144590"/>
          </a:xfrm>
        </p:grpSpPr>
        <p:sp>
          <p:nvSpPr>
            <p:cNvPr id="50" name="任意多边形 49"/>
            <p:cNvSpPr/>
            <p:nvPr/>
          </p:nvSpPr>
          <p:spPr>
            <a:xfrm>
              <a:off x="8889396" y="1660675"/>
              <a:ext cx="1108022" cy="2071149"/>
            </a:xfrm>
            <a:custGeom>
              <a:avLst/>
              <a:gdLst>
                <a:gd name="connsiteX0" fmla="*/ 1584960 w 1584960"/>
                <a:gd name="connsiteY0" fmla="*/ 0 h 2962656"/>
                <a:gd name="connsiteX1" fmla="*/ 1362456 w 1584960"/>
                <a:gd name="connsiteY1" fmla="*/ 765048 h 2962656"/>
                <a:gd name="connsiteX2" fmla="*/ 1109472 w 1584960"/>
                <a:gd name="connsiteY2" fmla="*/ 1432560 h 2962656"/>
                <a:gd name="connsiteX3" fmla="*/ 707136 w 1584960"/>
                <a:gd name="connsiteY3" fmla="*/ 2148840 h 2962656"/>
                <a:gd name="connsiteX4" fmla="*/ 0 w 1584960"/>
                <a:gd name="connsiteY4" fmla="*/ 2962656 h 296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60" h="2962656">
                  <a:moveTo>
                    <a:pt x="1584960" y="0"/>
                  </a:moveTo>
                  <a:cubicBezTo>
                    <a:pt x="1513332" y="263144"/>
                    <a:pt x="1441704" y="526288"/>
                    <a:pt x="1362456" y="765048"/>
                  </a:cubicBezTo>
                  <a:cubicBezTo>
                    <a:pt x="1283208" y="1003808"/>
                    <a:pt x="1218692" y="1201928"/>
                    <a:pt x="1109472" y="1432560"/>
                  </a:cubicBezTo>
                  <a:cubicBezTo>
                    <a:pt x="1000252" y="1663192"/>
                    <a:pt x="892048" y="1893824"/>
                    <a:pt x="707136" y="2148840"/>
                  </a:cubicBezTo>
                  <a:cubicBezTo>
                    <a:pt x="522224" y="2403856"/>
                    <a:pt x="261112" y="2683256"/>
                    <a:pt x="0" y="2962656"/>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任意多边形 50"/>
            <p:cNvSpPr/>
            <p:nvPr/>
          </p:nvSpPr>
          <p:spPr>
            <a:xfrm rot="10800000">
              <a:off x="7777152" y="3734115"/>
              <a:ext cx="1108022" cy="2071150"/>
            </a:xfrm>
            <a:custGeom>
              <a:avLst/>
              <a:gdLst>
                <a:gd name="connsiteX0" fmla="*/ 1584960 w 1584960"/>
                <a:gd name="connsiteY0" fmla="*/ 0 h 2962656"/>
                <a:gd name="connsiteX1" fmla="*/ 1362456 w 1584960"/>
                <a:gd name="connsiteY1" fmla="*/ 765048 h 2962656"/>
                <a:gd name="connsiteX2" fmla="*/ 1109472 w 1584960"/>
                <a:gd name="connsiteY2" fmla="*/ 1432560 h 2962656"/>
                <a:gd name="connsiteX3" fmla="*/ 707136 w 1584960"/>
                <a:gd name="connsiteY3" fmla="*/ 2148840 h 2962656"/>
                <a:gd name="connsiteX4" fmla="*/ 0 w 1584960"/>
                <a:gd name="connsiteY4" fmla="*/ 2962656 h 296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60" h="2962656">
                  <a:moveTo>
                    <a:pt x="1584960" y="0"/>
                  </a:moveTo>
                  <a:cubicBezTo>
                    <a:pt x="1513332" y="263144"/>
                    <a:pt x="1441704" y="526288"/>
                    <a:pt x="1362456" y="765048"/>
                  </a:cubicBezTo>
                  <a:cubicBezTo>
                    <a:pt x="1283208" y="1003808"/>
                    <a:pt x="1218692" y="1201928"/>
                    <a:pt x="1109472" y="1432560"/>
                  </a:cubicBezTo>
                  <a:cubicBezTo>
                    <a:pt x="1000252" y="1663192"/>
                    <a:pt x="892048" y="1893824"/>
                    <a:pt x="707136" y="2148840"/>
                  </a:cubicBezTo>
                  <a:cubicBezTo>
                    <a:pt x="522224" y="2403856"/>
                    <a:pt x="261112" y="2683256"/>
                    <a:pt x="0" y="2962656"/>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mc:AlternateContent xmlns:mc="http://schemas.openxmlformats.org/markup-compatibility/2006">
        <mc:Choice xmlns:a14="http://schemas.microsoft.com/office/drawing/2010/main" Requires="a14">
          <p:sp>
            <p:nvSpPr>
              <p:cNvPr id="25" name="y=sh x"/>
              <p:cNvSpPr txBox="1"/>
              <p:nvPr/>
            </p:nvSpPr>
            <p:spPr>
              <a:xfrm>
                <a:off x="6828478" y="4365104"/>
                <a:ext cx="1459852" cy="322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r>
                        <m:rPr>
                          <m:sty m:val="p"/>
                        </m:rPr>
                        <a:rPr lang="en-US" altLang="zh-CN" sz="2400" b="0" i="0" smtClean="0">
                          <a:solidFill>
                            <a:srgbClr val="C00000"/>
                          </a:solidFill>
                          <a:latin typeface="Cambria Math" panose="02040503050406030204" pitchFamily="18" charset="0"/>
                        </a:rPr>
                        <m:t>sh</m:t>
                      </m:r>
                      <m:r>
                        <a:rPr lang="en-US" altLang="zh-CN" sz="2400" b="0" i="1" smtClean="0">
                          <a:solidFill>
                            <a:srgbClr val="C00000"/>
                          </a:solidFill>
                          <a:latin typeface="Cambria Math" panose="02040503050406030204" pitchFamily="18" charset="0"/>
                        </a:rPr>
                        <m:t> </m:t>
                      </m:r>
                      <m:r>
                        <a:rPr lang="en-US" altLang="zh-CN" sz="2400" b="0" i="1" smtClean="0">
                          <a:solidFill>
                            <a:srgbClr val="C00000"/>
                          </a:solidFill>
                          <a:latin typeface="Cambria Math" panose="02040503050406030204" pitchFamily="18" charset="0"/>
                        </a:rPr>
                        <m:t>𝑥</m:t>
                      </m:r>
                    </m:oMath>
                  </m:oMathPara>
                </a14:m>
                <a:endParaRPr lang="zh-CN" altLang="en-US" sz="2400" dirty="0">
                  <a:solidFill>
                    <a:srgbClr val="C00000"/>
                  </a:solidFill>
                </a:endParaRPr>
              </a:p>
            </p:txBody>
          </p:sp>
        </mc:Choice>
        <mc:Fallback>
          <p:sp>
            <p:nvSpPr>
              <p:cNvPr id="25" name="y=sh x"/>
              <p:cNvSpPr txBox="1">
                <a:spLocks noRot="1" noChangeAspect="1" noMove="1" noResize="1" noEditPoints="1" noAdjustHandles="1" noChangeArrowheads="1" noChangeShapeType="1" noTextEdit="1"/>
              </p:cNvSpPr>
              <p:nvPr/>
            </p:nvSpPr>
            <p:spPr>
              <a:xfrm>
                <a:off x="6828478" y="4365104"/>
                <a:ext cx="1459852" cy="322743"/>
              </a:xfrm>
              <a:prstGeom prst="rect">
                <a:avLst/>
              </a:prstGeom>
              <a:blipFill>
                <a:blip r:embed="rId6"/>
                <a:stretch>
                  <a:fillRect b="-62264"/>
                </a:stretch>
              </a:blipFill>
            </p:spPr>
            <p:txBody>
              <a:bodyPr/>
              <a:lstStyle/>
              <a:p>
                <a:r>
                  <a:rPr lang="zh-CN" altLang="en-US">
                    <a:noFill/>
                  </a:rPr>
                  <a:t> </a:t>
                </a:r>
              </a:p>
            </p:txBody>
          </p:sp>
        </mc:Fallback>
      </mc:AlternateContent>
      <p:grpSp>
        <p:nvGrpSpPr>
          <p:cNvPr id="32" name="图像y=ch x"/>
          <p:cNvGrpSpPr/>
          <p:nvPr/>
        </p:nvGrpSpPr>
        <p:grpSpPr>
          <a:xfrm>
            <a:off x="7769774" y="1623042"/>
            <a:ext cx="2225257" cy="1555206"/>
            <a:chOff x="7769774" y="1623042"/>
            <a:chExt cx="2225257" cy="1555206"/>
          </a:xfrm>
        </p:grpSpPr>
        <p:sp>
          <p:nvSpPr>
            <p:cNvPr id="42" name="任意多边形 41"/>
            <p:cNvSpPr/>
            <p:nvPr/>
          </p:nvSpPr>
          <p:spPr>
            <a:xfrm>
              <a:off x="8874574" y="1623042"/>
              <a:ext cx="1120457" cy="1555206"/>
            </a:xfrm>
            <a:custGeom>
              <a:avLst/>
              <a:gdLst>
                <a:gd name="connsiteX0" fmla="*/ 1602747 w 1602747"/>
                <a:gd name="connsiteY0" fmla="*/ 0 h 2224630"/>
                <a:gd name="connsiteX1" fmla="*/ 1447299 w 1602747"/>
                <a:gd name="connsiteY1" fmla="*/ 521208 h 2224630"/>
                <a:gd name="connsiteX2" fmla="*/ 1179075 w 1602747"/>
                <a:gd name="connsiteY2" fmla="*/ 1216152 h 2224630"/>
                <a:gd name="connsiteX3" fmla="*/ 816363 w 1602747"/>
                <a:gd name="connsiteY3" fmla="*/ 1795272 h 2224630"/>
                <a:gd name="connsiteX4" fmla="*/ 410979 w 1602747"/>
                <a:gd name="connsiteY4" fmla="*/ 2115312 h 2224630"/>
                <a:gd name="connsiteX5" fmla="*/ 36075 w 1602747"/>
                <a:gd name="connsiteY5" fmla="*/ 2215896 h 2224630"/>
                <a:gd name="connsiteX6" fmla="*/ 36075 w 1602747"/>
                <a:gd name="connsiteY6" fmla="*/ 2212848 h 222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747" h="2224630">
                  <a:moveTo>
                    <a:pt x="1602747" y="0"/>
                  </a:moveTo>
                  <a:cubicBezTo>
                    <a:pt x="1560329" y="159258"/>
                    <a:pt x="1517911" y="318516"/>
                    <a:pt x="1447299" y="521208"/>
                  </a:cubicBezTo>
                  <a:cubicBezTo>
                    <a:pt x="1376687" y="723900"/>
                    <a:pt x="1284231" y="1003808"/>
                    <a:pt x="1179075" y="1216152"/>
                  </a:cubicBezTo>
                  <a:cubicBezTo>
                    <a:pt x="1073919" y="1428496"/>
                    <a:pt x="944379" y="1645412"/>
                    <a:pt x="816363" y="1795272"/>
                  </a:cubicBezTo>
                  <a:cubicBezTo>
                    <a:pt x="688347" y="1945132"/>
                    <a:pt x="541027" y="2045208"/>
                    <a:pt x="410979" y="2115312"/>
                  </a:cubicBezTo>
                  <a:cubicBezTo>
                    <a:pt x="280931" y="2185416"/>
                    <a:pt x="36075" y="2215896"/>
                    <a:pt x="36075" y="2215896"/>
                  </a:cubicBezTo>
                  <a:cubicBezTo>
                    <a:pt x="-26409" y="2232152"/>
                    <a:pt x="4833" y="2222500"/>
                    <a:pt x="36075" y="2212848"/>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任意多边形 43"/>
            <p:cNvSpPr/>
            <p:nvPr/>
          </p:nvSpPr>
          <p:spPr>
            <a:xfrm flipH="1">
              <a:off x="7769774" y="1623042"/>
              <a:ext cx="1120457" cy="1555206"/>
            </a:xfrm>
            <a:custGeom>
              <a:avLst/>
              <a:gdLst>
                <a:gd name="connsiteX0" fmla="*/ 1602747 w 1602747"/>
                <a:gd name="connsiteY0" fmla="*/ 0 h 2224630"/>
                <a:gd name="connsiteX1" fmla="*/ 1447299 w 1602747"/>
                <a:gd name="connsiteY1" fmla="*/ 521208 h 2224630"/>
                <a:gd name="connsiteX2" fmla="*/ 1179075 w 1602747"/>
                <a:gd name="connsiteY2" fmla="*/ 1216152 h 2224630"/>
                <a:gd name="connsiteX3" fmla="*/ 816363 w 1602747"/>
                <a:gd name="connsiteY3" fmla="*/ 1795272 h 2224630"/>
                <a:gd name="connsiteX4" fmla="*/ 410979 w 1602747"/>
                <a:gd name="connsiteY4" fmla="*/ 2115312 h 2224630"/>
                <a:gd name="connsiteX5" fmla="*/ 36075 w 1602747"/>
                <a:gd name="connsiteY5" fmla="*/ 2215896 h 2224630"/>
                <a:gd name="connsiteX6" fmla="*/ 36075 w 1602747"/>
                <a:gd name="connsiteY6" fmla="*/ 2212848 h 222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747" h="2224630">
                  <a:moveTo>
                    <a:pt x="1602747" y="0"/>
                  </a:moveTo>
                  <a:cubicBezTo>
                    <a:pt x="1560329" y="159258"/>
                    <a:pt x="1517911" y="318516"/>
                    <a:pt x="1447299" y="521208"/>
                  </a:cubicBezTo>
                  <a:cubicBezTo>
                    <a:pt x="1376687" y="723900"/>
                    <a:pt x="1284231" y="1003808"/>
                    <a:pt x="1179075" y="1216152"/>
                  </a:cubicBezTo>
                  <a:cubicBezTo>
                    <a:pt x="1073919" y="1428496"/>
                    <a:pt x="944379" y="1645412"/>
                    <a:pt x="816363" y="1795272"/>
                  </a:cubicBezTo>
                  <a:cubicBezTo>
                    <a:pt x="688347" y="1945132"/>
                    <a:pt x="541027" y="2045208"/>
                    <a:pt x="410979" y="2115312"/>
                  </a:cubicBezTo>
                  <a:cubicBezTo>
                    <a:pt x="280931" y="2185416"/>
                    <a:pt x="36075" y="2215896"/>
                    <a:pt x="36075" y="2215896"/>
                  </a:cubicBezTo>
                  <a:cubicBezTo>
                    <a:pt x="-26409" y="2232152"/>
                    <a:pt x="4833" y="2222500"/>
                    <a:pt x="36075" y="2212848"/>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mc:AlternateContent xmlns:mc="http://schemas.openxmlformats.org/markup-compatibility/2006">
        <mc:Choice xmlns:a14="http://schemas.microsoft.com/office/drawing/2010/main" Requires="a14">
          <p:sp>
            <p:nvSpPr>
              <p:cNvPr id="30" name="y=ch x"/>
              <p:cNvSpPr txBox="1"/>
              <p:nvPr/>
            </p:nvSpPr>
            <p:spPr>
              <a:xfrm>
                <a:off x="6758675" y="2311292"/>
                <a:ext cx="1459852" cy="322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r>
                        <m:rPr>
                          <m:sty m:val="p"/>
                        </m:rPr>
                        <a:rPr lang="en-US" altLang="zh-CN" sz="2400" b="0" i="0" smtClean="0">
                          <a:solidFill>
                            <a:srgbClr val="009900"/>
                          </a:solidFill>
                          <a:latin typeface="Cambria Math" panose="02040503050406030204" pitchFamily="18" charset="0"/>
                        </a:rPr>
                        <m:t>ch</m:t>
                      </m:r>
                      <m:r>
                        <a:rPr lang="en-US" altLang="zh-CN" sz="2400" b="0" i="1" smtClean="0">
                          <a:solidFill>
                            <a:srgbClr val="009900"/>
                          </a:solidFill>
                          <a:latin typeface="Cambria Math" panose="02040503050406030204" pitchFamily="18" charset="0"/>
                        </a:rPr>
                        <m:t> </m:t>
                      </m:r>
                      <m:r>
                        <a:rPr lang="en-US" altLang="zh-CN" sz="2400" b="0" i="1" smtClean="0">
                          <a:solidFill>
                            <a:srgbClr val="009900"/>
                          </a:solidFill>
                          <a:latin typeface="Cambria Math" panose="02040503050406030204" pitchFamily="18" charset="0"/>
                        </a:rPr>
                        <m:t>𝑥</m:t>
                      </m:r>
                    </m:oMath>
                  </m:oMathPara>
                </a14:m>
                <a:endParaRPr lang="zh-CN" altLang="en-US" sz="2400" dirty="0">
                  <a:solidFill>
                    <a:srgbClr val="009900"/>
                  </a:solidFill>
                </a:endParaRPr>
              </a:p>
            </p:txBody>
          </p:sp>
        </mc:Choice>
        <mc:Fallback>
          <p:sp>
            <p:nvSpPr>
              <p:cNvPr id="30" name="y=ch x"/>
              <p:cNvSpPr txBox="1">
                <a:spLocks noRot="1" noChangeAspect="1" noMove="1" noResize="1" noEditPoints="1" noAdjustHandles="1" noChangeArrowheads="1" noChangeShapeType="1" noTextEdit="1"/>
              </p:cNvSpPr>
              <p:nvPr/>
            </p:nvSpPr>
            <p:spPr>
              <a:xfrm>
                <a:off x="6758675" y="2311292"/>
                <a:ext cx="1459852" cy="322743"/>
              </a:xfrm>
              <a:prstGeom prst="rect">
                <a:avLst/>
              </a:prstGeom>
              <a:blipFill>
                <a:blip r:embed="rId7"/>
                <a:stretch>
                  <a:fillRect b="-62264"/>
                </a:stretch>
              </a:blipFill>
            </p:spPr>
            <p:txBody>
              <a:bodyPr/>
              <a:lstStyle/>
              <a:p>
                <a:r>
                  <a:rPr lang="zh-CN" altLang="en-US">
                    <a:noFill/>
                  </a:rPr>
                  <a:t> </a:t>
                </a:r>
              </a:p>
            </p:txBody>
          </p:sp>
        </mc:Fallback>
      </mc:AlternateContent>
      <p:grpSp>
        <p:nvGrpSpPr>
          <p:cNvPr id="31" name="图像y=th x"/>
          <p:cNvGrpSpPr/>
          <p:nvPr/>
        </p:nvGrpSpPr>
        <p:grpSpPr>
          <a:xfrm>
            <a:off x="6240016" y="3190561"/>
            <a:ext cx="5288674" cy="1088359"/>
            <a:chOff x="6240016" y="3190561"/>
            <a:chExt cx="5288674" cy="1088359"/>
          </a:xfrm>
        </p:grpSpPr>
        <p:sp>
          <p:nvSpPr>
            <p:cNvPr id="9" name="任意多边形 8"/>
            <p:cNvSpPr/>
            <p:nvPr/>
          </p:nvSpPr>
          <p:spPr>
            <a:xfrm>
              <a:off x="8884353" y="3190561"/>
              <a:ext cx="2644337" cy="543398"/>
            </a:xfrm>
            <a:custGeom>
              <a:avLst/>
              <a:gdLst>
                <a:gd name="connsiteX0" fmla="*/ 0 w 3782568"/>
                <a:gd name="connsiteY0" fmla="*/ 777298 h 777298"/>
                <a:gd name="connsiteX1" fmla="*/ 445008 w 3782568"/>
                <a:gd name="connsiteY1" fmla="*/ 362770 h 777298"/>
                <a:gd name="connsiteX2" fmla="*/ 969264 w 3782568"/>
                <a:gd name="connsiteY2" fmla="*/ 112834 h 777298"/>
                <a:gd name="connsiteX3" fmla="*/ 1691640 w 3782568"/>
                <a:gd name="connsiteY3" fmla="*/ 18346 h 777298"/>
                <a:gd name="connsiteX4" fmla="*/ 3782568 w 3782568"/>
                <a:gd name="connsiteY4" fmla="*/ 58 h 777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568" h="777298">
                  <a:moveTo>
                    <a:pt x="0" y="777298"/>
                  </a:moveTo>
                  <a:cubicBezTo>
                    <a:pt x="141732" y="625406"/>
                    <a:pt x="283464" y="473514"/>
                    <a:pt x="445008" y="362770"/>
                  </a:cubicBezTo>
                  <a:cubicBezTo>
                    <a:pt x="606552" y="252026"/>
                    <a:pt x="761492" y="170238"/>
                    <a:pt x="969264" y="112834"/>
                  </a:cubicBezTo>
                  <a:cubicBezTo>
                    <a:pt x="1177036" y="55430"/>
                    <a:pt x="1222756" y="37142"/>
                    <a:pt x="1691640" y="18346"/>
                  </a:cubicBezTo>
                  <a:cubicBezTo>
                    <a:pt x="2160524" y="-450"/>
                    <a:pt x="2971546" y="-196"/>
                    <a:pt x="3782568" y="58"/>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10800000">
              <a:off x="6240016" y="3735522"/>
              <a:ext cx="2644337" cy="543398"/>
            </a:xfrm>
            <a:custGeom>
              <a:avLst/>
              <a:gdLst>
                <a:gd name="connsiteX0" fmla="*/ 0 w 3782568"/>
                <a:gd name="connsiteY0" fmla="*/ 777298 h 777298"/>
                <a:gd name="connsiteX1" fmla="*/ 445008 w 3782568"/>
                <a:gd name="connsiteY1" fmla="*/ 362770 h 777298"/>
                <a:gd name="connsiteX2" fmla="*/ 969264 w 3782568"/>
                <a:gd name="connsiteY2" fmla="*/ 112834 h 777298"/>
                <a:gd name="connsiteX3" fmla="*/ 1691640 w 3782568"/>
                <a:gd name="connsiteY3" fmla="*/ 18346 h 777298"/>
                <a:gd name="connsiteX4" fmla="*/ 3782568 w 3782568"/>
                <a:gd name="connsiteY4" fmla="*/ 58 h 777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568" h="777298">
                  <a:moveTo>
                    <a:pt x="0" y="777298"/>
                  </a:moveTo>
                  <a:cubicBezTo>
                    <a:pt x="141732" y="625406"/>
                    <a:pt x="283464" y="473514"/>
                    <a:pt x="445008" y="362770"/>
                  </a:cubicBezTo>
                  <a:cubicBezTo>
                    <a:pt x="606552" y="252026"/>
                    <a:pt x="761492" y="170238"/>
                    <a:pt x="969264" y="112834"/>
                  </a:cubicBezTo>
                  <a:cubicBezTo>
                    <a:pt x="1177036" y="55430"/>
                    <a:pt x="1222756" y="37142"/>
                    <a:pt x="1691640" y="18346"/>
                  </a:cubicBezTo>
                  <a:cubicBezTo>
                    <a:pt x="2160524" y="-450"/>
                    <a:pt x="2971546" y="-196"/>
                    <a:pt x="3782568" y="58"/>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41" name="y=th x"/>
              <p:cNvSpPr txBox="1"/>
              <p:nvPr/>
            </p:nvSpPr>
            <p:spPr>
              <a:xfrm>
                <a:off x="9611721" y="3205701"/>
                <a:ext cx="13191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7030A0"/>
                          </a:solidFill>
                          <a:latin typeface="Cambria Math" panose="02040503050406030204" pitchFamily="18" charset="0"/>
                        </a:rPr>
                        <m:t>𝑦</m:t>
                      </m:r>
                      <m:r>
                        <a:rPr lang="en-US" altLang="zh-CN" sz="2400" b="0" i="1" smtClean="0">
                          <a:solidFill>
                            <a:srgbClr val="7030A0"/>
                          </a:solidFill>
                          <a:latin typeface="Cambria Math" panose="02040503050406030204" pitchFamily="18" charset="0"/>
                        </a:rPr>
                        <m:t>=</m:t>
                      </m:r>
                      <m:r>
                        <m:rPr>
                          <m:sty m:val="p"/>
                        </m:rPr>
                        <a:rPr lang="en-US" altLang="zh-CN" sz="2400" b="0" i="0" smtClean="0">
                          <a:solidFill>
                            <a:srgbClr val="7030A0"/>
                          </a:solidFill>
                          <a:latin typeface="Cambria Math" panose="02040503050406030204" pitchFamily="18" charset="0"/>
                        </a:rPr>
                        <m:t>th</m:t>
                      </m:r>
                      <m:r>
                        <a:rPr lang="en-US" altLang="zh-CN" sz="2400" b="0" i="1" smtClean="0">
                          <a:solidFill>
                            <a:srgbClr val="7030A0"/>
                          </a:solidFill>
                          <a:latin typeface="Cambria Math" panose="02040503050406030204" pitchFamily="18" charset="0"/>
                        </a:rPr>
                        <m:t> </m:t>
                      </m:r>
                      <m:r>
                        <a:rPr lang="en-US" altLang="zh-CN" sz="2400" b="0" i="1" smtClean="0">
                          <a:solidFill>
                            <a:srgbClr val="7030A0"/>
                          </a:solidFill>
                          <a:latin typeface="Cambria Math" panose="02040503050406030204" pitchFamily="18" charset="0"/>
                        </a:rPr>
                        <m:t>𝑥</m:t>
                      </m:r>
                    </m:oMath>
                  </m:oMathPara>
                </a14:m>
                <a:endParaRPr lang="zh-CN" altLang="en-US" sz="2400" dirty="0">
                  <a:solidFill>
                    <a:srgbClr val="7030A0"/>
                  </a:solidFill>
                </a:endParaRPr>
              </a:p>
            </p:txBody>
          </p:sp>
        </mc:Choice>
        <mc:Fallback>
          <p:sp>
            <p:nvSpPr>
              <p:cNvPr id="41" name="y=th x"/>
              <p:cNvSpPr txBox="1">
                <a:spLocks noRot="1" noChangeAspect="1" noMove="1" noResize="1" noEditPoints="1" noAdjustHandles="1" noChangeArrowheads="1" noChangeShapeType="1" noTextEdit="1"/>
              </p:cNvSpPr>
              <p:nvPr/>
            </p:nvSpPr>
            <p:spPr>
              <a:xfrm>
                <a:off x="9611721" y="3205701"/>
                <a:ext cx="1319144" cy="461665"/>
              </a:xfrm>
              <a:prstGeom prst="rect">
                <a:avLst/>
              </a:prstGeom>
              <a:blipFill>
                <a:blip r:embed="rId8"/>
                <a:stretch>
                  <a:fillRect b="-11842"/>
                </a:stretch>
              </a:blipFill>
            </p:spPr>
            <p:txBody>
              <a:bodyPr/>
              <a:lstStyle/>
              <a:p>
                <a:r>
                  <a:rPr lang="zh-CN" altLang="en-US">
                    <a:noFill/>
                  </a:rPr>
                  <a:t> </a:t>
                </a:r>
              </a:p>
            </p:txBody>
          </p:sp>
        </mc:Fallback>
      </mc:AlternateContent>
      <p:cxnSp>
        <p:nvCxnSpPr>
          <p:cNvPr id="33" name="直线y=-1"/>
          <p:cNvCxnSpPr/>
          <p:nvPr/>
        </p:nvCxnSpPr>
        <p:spPr>
          <a:xfrm>
            <a:off x="7706432" y="4296376"/>
            <a:ext cx="2516706"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1"/>
              <p:cNvSpPr txBox="1"/>
              <p:nvPr/>
            </p:nvSpPr>
            <p:spPr>
              <a:xfrm>
                <a:off x="8656691" y="3898345"/>
                <a:ext cx="855775" cy="322743"/>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34" name="-1"/>
              <p:cNvSpPr txBox="1">
                <a:spLocks noRot="1" noChangeAspect="1" noMove="1" noResize="1" noEditPoints="1" noAdjustHandles="1" noChangeArrowheads="1" noChangeShapeType="1" noTextEdit="1"/>
              </p:cNvSpPr>
              <p:nvPr/>
            </p:nvSpPr>
            <p:spPr>
              <a:xfrm>
                <a:off x="8656691" y="3898345"/>
                <a:ext cx="855775" cy="322743"/>
              </a:xfrm>
              <a:prstGeom prst="rect">
                <a:avLst/>
              </a:prstGeom>
              <a:blipFill>
                <a:blip r:embed="rId9"/>
                <a:stretch>
                  <a:fillRect b="-39623"/>
                </a:stretch>
              </a:blipFill>
              <a:ln>
                <a:noFill/>
              </a:ln>
            </p:spPr>
            <p:txBody>
              <a:bodyPr/>
              <a:lstStyle/>
              <a:p>
                <a:r>
                  <a:rPr lang="zh-CN" altLang="en-US">
                    <a:noFill/>
                  </a:rPr>
                  <a:t> </a:t>
                </a:r>
              </a:p>
            </p:txBody>
          </p:sp>
        </mc:Fallback>
      </mc:AlternateContent>
      <p:cxnSp>
        <p:nvCxnSpPr>
          <p:cNvPr id="35" name="直线y=1"/>
          <p:cNvCxnSpPr/>
          <p:nvPr/>
        </p:nvCxnSpPr>
        <p:spPr>
          <a:xfrm>
            <a:off x="7710325" y="3180379"/>
            <a:ext cx="2516706"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1"/>
              <p:cNvSpPr txBox="1"/>
              <p:nvPr/>
            </p:nvSpPr>
            <p:spPr>
              <a:xfrm>
                <a:off x="8530142" y="3149155"/>
                <a:ext cx="855775" cy="322743"/>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36" name="1"/>
              <p:cNvSpPr txBox="1">
                <a:spLocks noRot="1" noChangeAspect="1" noMove="1" noResize="1" noEditPoints="1" noAdjustHandles="1" noChangeArrowheads="1" noChangeShapeType="1" noTextEdit="1"/>
              </p:cNvSpPr>
              <p:nvPr/>
            </p:nvSpPr>
            <p:spPr>
              <a:xfrm>
                <a:off x="8530142" y="3149155"/>
                <a:ext cx="855775" cy="322743"/>
              </a:xfrm>
              <a:prstGeom prst="rect">
                <a:avLst/>
              </a:prstGeom>
              <a:blipFill>
                <a:blip r:embed="rId10"/>
                <a:stretch>
                  <a:fillRect b="-3962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872144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fade">
                                      <p:cBhvr>
                                        <p:cTn id="54" dur="500"/>
                                        <p:tgtEl>
                                          <p:spTgt spid="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par>
                          <p:cTn id="72" fill="hold">
                            <p:stCondLst>
                              <p:cond delay="2000"/>
                            </p:stCondLst>
                            <p:childTnLst>
                              <p:par>
                                <p:cTn id="73" presetID="10" presetClass="entr" presetSubtype="0" fill="hold"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2" end="2"/>
                                            </p:txEl>
                                          </p:spTgt>
                                        </p:tgtEl>
                                        <p:attrNameLst>
                                          <p:attrName>style.visibility</p:attrName>
                                        </p:attrNameLst>
                                      </p:cBhvr>
                                      <p:to>
                                        <p:strVal val="visible"/>
                                      </p:to>
                                    </p:set>
                                    <p:animEffect transition="in" filter="fade">
                                      <p:cBhvr>
                                        <p:cTn id="8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4" grpId="0"/>
      <p:bldP spid="22" grpId="0"/>
      <p:bldP spid="23" grpId="0"/>
      <p:bldP spid="25" grpId="0"/>
      <p:bldP spid="30" grpId="0"/>
      <p:bldP spid="41" grpId="0"/>
      <p:bldP spid="34"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B050"/>
                    </a:solidFill>
                  </a:rPr>
                  <a:t>反双曲函数</a:t>
                </a:r>
                <a:endParaRPr lang="en-US" altLang="zh-CN" dirty="0" smtClean="0">
                  <a:solidFill>
                    <a:srgbClr val="00B050"/>
                  </a:solidFill>
                </a:endParaRPr>
              </a:p>
              <a:p>
                <a:r>
                  <a:rPr lang="zh-CN" altLang="en-US" dirty="0" smtClean="0"/>
                  <a:t>反双</a:t>
                </a:r>
                <a:r>
                  <a:rPr lang="zh-CN" altLang="en-US" dirty="0"/>
                  <a:t>曲正弦函数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smtClean="0">
                            <a:latin typeface="Cambria Math" panose="02040503050406030204" pitchFamily="18" charset="0"/>
                          </a:rPr>
                          <m:t>arsh</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rad>
                          </m:e>
                        </m:d>
                      </m:e>
                    </m:func>
                  </m:oMath>
                </a14:m>
                <a:r>
                  <a:rPr lang="en-US" altLang="zh-CN" dirty="0" smtClean="0"/>
                  <a:t>, </a:t>
                </a:r>
                <a:r>
                  <a:rPr lang="zh-CN" altLang="en-US" dirty="0" smtClean="0"/>
                  <a:t>定义域和值域为 </a:t>
                </a:r>
                <a14:m>
                  <m:oMath xmlns:m="http://schemas.openxmlformats.org/officeDocument/2006/math">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m:t>
                        </m:r>
                      </m:e>
                    </m:d>
                  </m:oMath>
                </a14:m>
                <a:r>
                  <a:rPr lang="en-US" altLang="zh-CN" dirty="0" smtClean="0">
                    <a:latin typeface="+mn-ea"/>
                    <a:ea typeface="+mn-ea"/>
                  </a:rPr>
                  <a:t>. </a:t>
                </a:r>
                <a:r>
                  <a:rPr lang="zh-CN" altLang="en-US" dirty="0" smtClean="0">
                    <a:latin typeface="+mn-ea"/>
                    <a:ea typeface="+mn-ea"/>
                  </a:rPr>
                  <a:t>它是</a:t>
                </a:r>
                <a:r>
                  <a:rPr lang="zh-CN" altLang="en-US" dirty="0">
                    <a:latin typeface="+mn-ea"/>
                  </a:rPr>
                  <a:t>单调递增奇函数</a:t>
                </a:r>
                <a:r>
                  <a:rPr lang="en-US" altLang="zh-CN" dirty="0" smtClean="0">
                    <a:latin typeface="+mn-ea"/>
                    <a:ea typeface="+mn-ea"/>
                  </a:rPr>
                  <a:t>.</a:t>
                </a:r>
              </a:p>
              <a:p>
                <a:r>
                  <a:rPr lang="zh-CN" altLang="en-US" dirty="0"/>
                  <a:t>反</a:t>
                </a:r>
                <a:r>
                  <a:rPr lang="zh-CN" altLang="en-US" dirty="0" smtClean="0"/>
                  <a:t>双</a:t>
                </a:r>
                <a:r>
                  <a:rPr lang="zh-CN" altLang="en-US" dirty="0"/>
                  <a:t>曲余弦函数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ar</m:t>
                        </m:r>
                        <m:r>
                          <m:rPr>
                            <m:sty m:val="p"/>
                          </m:rPr>
                          <a:rPr lang="en-US" altLang="zh-CN" i="1" smtClean="0">
                            <a:latin typeface="Cambria Math" panose="02040503050406030204" pitchFamily="18" charset="0"/>
                          </a:rPr>
                          <m:t>c</m:t>
                        </m:r>
                        <m:r>
                          <m:rPr>
                            <m:sty m:val="p"/>
                          </m:rPr>
                          <a:rPr lang="en-US" altLang="zh-CN" i="1">
                            <a:latin typeface="Cambria Math" panose="02040503050406030204" pitchFamily="18" charset="0"/>
                          </a:rPr>
                          <m:t>h</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a:rPr lang="en-US" altLang="zh-CN" i="1">
                                    <a:latin typeface="Cambria Math" panose="02040503050406030204" pitchFamily="18" charset="0"/>
                                  </a:rPr>
                                  <m:t>1</m:t>
                                </m:r>
                              </m:e>
                            </m:rad>
                          </m:e>
                        </m:d>
                      </m:e>
                    </m:func>
                  </m:oMath>
                </a14:m>
                <a:r>
                  <a:rPr lang="en-US" altLang="zh-CN" dirty="0" smtClean="0"/>
                  <a:t>, </a:t>
                </a:r>
                <a:r>
                  <a:rPr lang="zh-CN" altLang="en-US" dirty="0" smtClean="0"/>
                  <a:t>定义域为 </a:t>
                </a:r>
                <a14:m>
                  <m:oMath xmlns:m="http://schemas.openxmlformats.org/officeDocument/2006/math">
                    <m:d>
                      <m:dPr>
                        <m:begChr m:val="["/>
                        <m:ctrlPr>
                          <a:rPr lang="en-US" altLang="zh-CN" i="1">
                            <a:latin typeface="Cambria Math" panose="02040503050406030204" pitchFamily="18" charset="0"/>
                          </a:rPr>
                        </m:ctrlPr>
                      </m:dPr>
                      <m:e>
                        <m:r>
                          <a:rPr lang="en-US" altLang="zh-CN" i="1">
                            <a:latin typeface="Cambria Math" panose="02040503050406030204" pitchFamily="18" charset="0"/>
                          </a:rPr>
                          <m:t>1,+∞</m:t>
                        </m:r>
                      </m:e>
                    </m:d>
                  </m:oMath>
                </a14:m>
                <a:r>
                  <a:rPr lang="en-US" altLang="zh-CN" dirty="0" smtClean="0"/>
                  <a:t>,</a:t>
                </a:r>
                <a:r>
                  <a:rPr lang="zh-CN" altLang="en-US" dirty="0" smtClean="0"/>
                  <a:t> 值域</a:t>
                </a:r>
                <a:r>
                  <a:rPr lang="zh-CN" altLang="en-US" dirty="0"/>
                  <a:t>为 </a:t>
                </a:r>
                <a14:m>
                  <m:oMath xmlns:m="http://schemas.openxmlformats.org/officeDocument/2006/math">
                    <m:d>
                      <m:dPr>
                        <m:begChr m:val="["/>
                        <m:ctrlPr>
                          <a:rPr lang="en-US" altLang="zh-CN" b="0" i="1" smtClean="0">
                            <a:latin typeface="Cambria Math" panose="02040503050406030204" pitchFamily="18" charset="0"/>
                            <a:ea typeface="+mn-ea"/>
                          </a:rPr>
                        </m:ctrlPr>
                      </m:dPr>
                      <m:e>
                        <m:r>
                          <a:rPr lang="en-US" altLang="zh-CN" i="1">
                            <a:latin typeface="Cambria Math" panose="02040503050406030204" pitchFamily="18" charset="0"/>
                            <a:ea typeface="+mn-ea"/>
                          </a:rPr>
                          <m:t>0,+∞</m:t>
                        </m:r>
                      </m:e>
                    </m:d>
                  </m:oMath>
                </a14:m>
                <a:r>
                  <a:rPr lang="en-US" altLang="zh-CN" dirty="0" smtClean="0">
                    <a:latin typeface="+mn-ea"/>
                    <a:ea typeface="+mn-ea"/>
                  </a:rPr>
                  <a:t>, </a:t>
                </a:r>
                <a:r>
                  <a:rPr lang="zh-CN" altLang="en-US" dirty="0" smtClean="0">
                    <a:latin typeface="+mn-ea"/>
                  </a:rPr>
                  <a:t>它</a:t>
                </a:r>
                <a:r>
                  <a:rPr lang="zh-CN" altLang="en-US" dirty="0">
                    <a:latin typeface="+mn-ea"/>
                  </a:rPr>
                  <a:t>是单调</a:t>
                </a:r>
                <a:r>
                  <a:rPr lang="zh-CN" altLang="en-US" dirty="0" smtClean="0">
                    <a:latin typeface="+mn-ea"/>
                  </a:rPr>
                  <a:t>递增函数</a:t>
                </a:r>
                <a:r>
                  <a:rPr lang="en-US" altLang="zh-CN" dirty="0" smtClean="0">
                    <a:latin typeface="+mn-ea"/>
                    <a:ea typeface="+mn-ea"/>
                  </a:rPr>
                  <a:t>.</a:t>
                </a:r>
                <a:endParaRPr lang="en-US" altLang="zh-CN" dirty="0">
                  <a:latin typeface="+mn-ea"/>
                  <a:ea typeface="+mn-ea"/>
                </a:endParaRPr>
              </a:p>
              <a:p>
                <a:r>
                  <a:rPr lang="zh-CN" altLang="en-US" dirty="0"/>
                  <a:t>反</a:t>
                </a:r>
                <a:r>
                  <a:rPr lang="zh-CN" altLang="en-US" dirty="0" smtClean="0"/>
                  <a:t>双曲正切</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ar</m:t>
                        </m:r>
                        <m:r>
                          <m:rPr>
                            <m:sty m:val="p"/>
                          </m:rPr>
                          <a:rPr lang="en-US" altLang="zh-CN" i="1" smtClean="0">
                            <a:latin typeface="Cambria Math" panose="02040503050406030204" pitchFamily="18" charset="0"/>
                          </a:rPr>
                          <m:t>t</m:t>
                        </m:r>
                        <m:r>
                          <m:rPr>
                            <m:sty m:val="p"/>
                          </m:rPr>
                          <a:rPr lang="en-US" altLang="zh-CN" i="1">
                            <a:latin typeface="Cambria Math" panose="02040503050406030204" pitchFamily="18" charset="0"/>
                          </a:rPr>
                          <m:t>h</m:t>
                        </m:r>
                      </m:fName>
                      <m:e>
                        <m:r>
                          <a:rPr lang="en-US" altLang="zh-CN" i="1">
                            <a:latin typeface="Cambria Math" panose="02040503050406030204" pitchFamily="18" charset="0"/>
                          </a:rPr>
                          <m:t>𝑥</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en>
                        </m:f>
                      </m:e>
                    </m:func>
                  </m:oMath>
                </a14:m>
                <a:r>
                  <a:rPr lang="en-US" altLang="zh-CN" dirty="0" smtClean="0"/>
                  <a:t>, </a:t>
                </a:r>
                <a:r>
                  <a:rPr lang="zh-CN" altLang="en-US" dirty="0" smtClean="0"/>
                  <a:t>定义域为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smtClean="0"/>
                  <a:t>, </a:t>
                </a:r>
                <a:r>
                  <a:rPr lang="zh-CN" altLang="en-US" dirty="0" smtClean="0"/>
                  <a:t>值域</a:t>
                </a:r>
                <a:r>
                  <a:rPr lang="zh-CN" altLang="en-US" dirty="0"/>
                  <a:t>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e>
                    </m:d>
                  </m:oMath>
                </a14:m>
                <a:r>
                  <a:rPr lang="en-US" altLang="zh-CN" dirty="0" smtClean="0">
                    <a:latin typeface="+mn-ea"/>
                    <a:ea typeface="+mn-ea"/>
                  </a:rPr>
                  <a:t>. </a:t>
                </a:r>
                <a:r>
                  <a:rPr lang="zh-CN" altLang="en-US" dirty="0" smtClean="0">
                    <a:latin typeface="+mn-ea"/>
                  </a:rPr>
                  <a:t>它</a:t>
                </a:r>
                <a:r>
                  <a:rPr lang="zh-CN" altLang="en-US" dirty="0">
                    <a:latin typeface="+mn-ea"/>
                  </a:rPr>
                  <a:t>是单调递增</a:t>
                </a:r>
                <a:r>
                  <a:rPr lang="zh-CN" altLang="en-US" dirty="0" smtClean="0">
                    <a:latin typeface="+mn-ea"/>
                  </a:rPr>
                  <a:t>奇函数</a:t>
                </a:r>
                <a:r>
                  <a:rPr lang="en-US" altLang="zh-CN" dirty="0">
                    <a:latin typeface="+mn-ea"/>
                  </a:rPr>
                  <a:t>,</a:t>
                </a:r>
                <a:r>
                  <a:rPr lang="en-US" altLang="zh-CN" dirty="0" smtClean="0">
                    <a:latin typeface="+mn-ea"/>
                    <a:ea typeface="+mn-ea"/>
                  </a:rPr>
                  <a:t> </a:t>
                </a:r>
                <a:r>
                  <a:rPr lang="zh-CN" altLang="en-US" dirty="0" smtClean="0">
                    <a:latin typeface="+mn-ea"/>
                    <a:ea typeface="+mn-ea"/>
                  </a:rPr>
                  <a:t>且有两条渐近线 </a:t>
                </a:r>
                <a14:m>
                  <m:oMath xmlns:m="http://schemas.openxmlformats.org/officeDocument/2006/math">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=±1</m:t>
                    </m:r>
                  </m:oMath>
                </a14:m>
                <a:r>
                  <a:rPr lang="en-US" altLang="zh-CN" dirty="0" smtClean="0">
                    <a:latin typeface="+mn-ea"/>
                    <a:ea typeface="+mn-ea"/>
                  </a:rPr>
                  <a:t>.</a:t>
                </a:r>
                <a:endParaRPr lang="en-US" altLang="zh-CN" dirty="0">
                  <a:latin typeface="+mn-ea"/>
                  <a:ea typeface="+mn-ea"/>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58388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双曲函数有着类似三角函数的性质</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ch</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sh</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=1</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sh</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sh</m:t>
                          </m:r>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ch</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ch</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ch</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sh</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𝑥</m:t>
                          </m:r>
                        </m:e>
                      </m:func>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dirty="0" smtClean="0">
                              <a:latin typeface="Cambria Math" panose="02040503050406030204" pitchFamily="18" charset="0"/>
                            </a:rPr>
                          </m:ctrlPr>
                        </m:funcPr>
                        <m:fName>
                          <m:r>
                            <m:rPr>
                              <m:sty m:val="p"/>
                            </m:rPr>
                            <a:rPr lang="en-US" altLang="zh-CN" i="0" dirty="0">
                              <a:latin typeface="Cambria Math" panose="02040503050406030204" pitchFamily="18" charset="0"/>
                            </a:rPr>
                            <m:t>s</m:t>
                          </m:r>
                          <m:r>
                            <m:rPr>
                              <m:sty m:val="p"/>
                            </m:rPr>
                            <a:rPr lang="en-US" altLang="zh-CN" i="1" dirty="0" smtClean="0">
                              <a:latin typeface="Cambria Math" panose="02040503050406030204" pitchFamily="18" charset="0"/>
                            </a:rPr>
                            <m:t>h</m:t>
                          </m:r>
                        </m:fName>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func>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sh</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ch</m:t>
                          </m:r>
                        </m:fName>
                        <m:e>
                          <m:r>
                            <a:rPr lang="en-US" altLang="zh-CN" b="0" i="1" dirty="0" smtClean="0">
                              <a:latin typeface="Cambria Math" panose="02040503050406030204" pitchFamily="18" charset="0"/>
                            </a:rPr>
                            <m:t>𝑦</m:t>
                          </m:r>
                        </m:e>
                      </m:func>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ch</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sh</m:t>
                          </m:r>
                        </m:fName>
                        <m:e>
                          <m:r>
                            <a:rPr lang="en-US" altLang="zh-CN" b="0" i="1" dirty="0" smtClean="0">
                              <a:latin typeface="Cambria Math" panose="02040503050406030204" pitchFamily="18" charset="0"/>
                            </a:rPr>
                            <m:t>𝑦</m:t>
                          </m:r>
                        </m:e>
                      </m:func>
                      <m:r>
                        <a:rPr lang="en-US" altLang="zh-CN" b="0" i="1" dirty="0" smtClean="0">
                          <a:latin typeface="Cambria Math" panose="02040503050406030204" pitchFamily="18" charset="0"/>
                        </a:rPr>
                        <m:t>,  </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ch</m:t>
                          </m:r>
                        </m:fName>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func>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ch</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ch</m:t>
                          </m:r>
                        </m:fName>
                        <m:e>
                          <m:r>
                            <a:rPr lang="en-US" altLang="zh-CN" b="0" i="1" dirty="0" smtClean="0">
                              <a:latin typeface="Cambria Math" panose="02040503050406030204" pitchFamily="18" charset="0"/>
                            </a:rPr>
                            <m:t>𝑦</m:t>
                          </m:r>
                        </m:e>
                      </m:func>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sh</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sh</m:t>
                          </m:r>
                        </m:fName>
                        <m:e>
                          <m:r>
                            <a:rPr lang="en-US" altLang="zh-CN" b="0" i="1" dirty="0" smtClean="0">
                              <a:latin typeface="Cambria Math" panose="02040503050406030204" pitchFamily="18" charset="0"/>
                            </a:rPr>
                            <m:t>𝑦</m:t>
                          </m:r>
                        </m:e>
                      </m:func>
                    </m:oMath>
                  </m:oMathPara>
                </a14:m>
                <a:endParaRPr lang="en-US" altLang="zh-CN" i="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th</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th</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th</m:t>
                              </m:r>
                            </m:fName>
                            <m:e>
                              <m:r>
                                <a:rPr lang="en-US" altLang="zh-CN" b="0" i="1" smtClean="0">
                                  <a:latin typeface="Cambria Math" panose="02040503050406030204" pitchFamily="18" charset="0"/>
                                </a:rPr>
                                <m:t>𝑦</m:t>
                              </m:r>
                            </m:e>
                          </m:func>
                        </m:num>
                        <m:den>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th</m:t>
                              </m:r>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th</m:t>
                              </m:r>
                            </m:fName>
                            <m:e>
                              <m:r>
                                <a:rPr lang="en-US" altLang="zh-CN" b="0" i="1" smtClean="0">
                                  <a:latin typeface="Cambria Math" panose="02040503050406030204" pitchFamily="18" charset="0"/>
                                </a:rPr>
                                <m:t>𝑦</m:t>
                              </m:r>
                            </m:e>
                          </m:func>
                        </m:den>
                      </m:f>
                    </m:oMath>
                  </m:oMathPara>
                </a14:m>
                <a:endParaRPr lang="en-US" altLang="zh-CN" dirty="0" smtClean="0"/>
              </a:p>
              <a:p>
                <a:r>
                  <a:rPr lang="zh-CN" altLang="en-US" dirty="0" smtClean="0"/>
                  <a:t>其根本原因在于复数域上的欧拉公式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𝑖𝑥</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𝑖</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可以看出 </a:t>
                </a:r>
                <a:r>
                  <a:rPr lang="en-US" altLang="zh-CN" dirty="0" smtClean="0"/>
                  <a:t>(</a:t>
                </a:r>
                <a:r>
                  <a:rPr lang="zh-CN" altLang="en-US" dirty="0" smtClean="0"/>
                  <a:t>形式上</a:t>
                </a:r>
                <a:r>
                  <a:rPr lang="en-US" altLang="zh-CN" dirty="0" smtClean="0"/>
                  <a:t>)</a:t>
                </a:r>
                <a:r>
                  <a:rPr lang="zh-CN" altLang="en-US" dirty="0" smtClean="0"/>
                  <a:t>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ch</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𝑖𝑥</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  </m:t>
                      </m:r>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s</m:t>
                          </m:r>
                          <m:r>
                            <m:rPr>
                              <m:sty m:val="p"/>
                            </m:rPr>
                            <a:rPr lang="en-US" altLang="zh-CN">
                              <a:latin typeface="Cambria Math" panose="02040503050406030204" pitchFamily="18" charset="0"/>
                            </a:rPr>
                            <m:t>h</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𝑖𝑥</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𝑖</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m:oMathPara>
                </a14:m>
                <a:endParaRPr lang="zh-CN" altLang="en-US"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63964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ctr"/>
              <a:lstStyle/>
              <a:p>
                <a:r>
                  <a:rPr lang="zh-CN" altLang="en-US" dirty="0" smtClean="0">
                    <a:solidFill>
                      <a:srgbClr val="00B050"/>
                    </a:solidFill>
                  </a:rPr>
                  <a:t>指数函数</a:t>
                </a:r>
                <a:r>
                  <a:rPr lang="zh-CN" altLang="en-US" dirty="0" smtClean="0">
                    <a:solidFill>
                      <a:srgbClr val="0000FF"/>
                    </a:solidFill>
                  </a:rPr>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&gt;0,</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oMath>
                </a14:m>
                <a:r>
                  <a:rPr lang="en-US" altLang="zh-CN" dirty="0" smtClean="0"/>
                  <a:t>. </a:t>
                </a:r>
                <a:r>
                  <a:rPr lang="zh-CN" altLang="en-US" dirty="0" smtClean="0"/>
                  <a:t>值域</a:t>
                </a:r>
                <a:r>
                  <a:rPr lang="zh-CN" altLang="en-US" dirty="0"/>
                  <a:t>为</a:t>
                </a:r>
                <a:r>
                  <a:rPr lang="zh-CN" altLang="en-US" dirty="0" smtClean="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a:t>.</a:t>
                </a:r>
              </a:p>
              <a:p>
                <a:pPr>
                  <a:spcAft>
                    <a:spcPts val="0"/>
                  </a:spcAft>
                </a:pPr>
                <a:r>
                  <a:rPr lang="zh-CN" altLang="en-US" dirty="0"/>
                  <a:t>它的</a:t>
                </a:r>
                <a:r>
                  <a:rPr lang="zh-CN" altLang="en-US" dirty="0" smtClean="0"/>
                  <a:t>图像过</a:t>
                </a:r>
                <a:r>
                  <a:rPr lang="zh-CN" altLang="en-US" dirty="0"/>
                  <a:t>点</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r>
                          <a:rPr lang="en-US" altLang="zh-CN" b="0" i="1" smtClean="0">
                            <a:latin typeface="Cambria Math" panose="02040503050406030204" pitchFamily="18" charset="0"/>
                          </a:rPr>
                          <m:t>1</m:t>
                        </m:r>
                      </m:e>
                    </m:d>
                  </m:oMath>
                </a14:m>
                <a:r>
                  <a:rPr lang="en-US" altLang="zh-CN" dirty="0" smtClean="0"/>
                  <a:t>. </a:t>
                </a:r>
                <a:r>
                  <a:rPr lang="zh-CN" altLang="en-US" dirty="0"/>
                  <a:t>当</a:t>
                </a:r>
                <a:r>
                  <a:rPr lang="zh-CN" altLang="en-US" dirty="0" smtClean="0"/>
                  <a:t>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&gt;1</m:t>
                    </m:r>
                  </m:oMath>
                </a14:m>
                <a:r>
                  <a:rPr lang="zh-CN" altLang="en-US" dirty="0" smtClean="0"/>
                  <a:t> </a:t>
                </a:r>
                <a:r>
                  <a:rPr lang="zh-CN" altLang="en-US" dirty="0"/>
                  <a:t>时</a:t>
                </a:r>
                <a:r>
                  <a:rPr lang="en-US" altLang="zh-CN" dirty="0"/>
                  <a:t>, </a:t>
                </a:r>
                <a:r>
                  <a:rPr lang="zh-CN" altLang="en-US" dirty="0"/>
                  <a:t>它单调递增</a:t>
                </a:r>
                <a:r>
                  <a:rPr lang="en-US" altLang="zh-CN" dirty="0" smtClean="0"/>
                  <a:t>;</a:t>
                </a:r>
                <a:br>
                  <a:rPr lang="en-US" altLang="zh-CN" dirty="0" smtClean="0"/>
                </a:br>
                <a:r>
                  <a:rPr lang="zh-CN" altLang="en-US" dirty="0" smtClean="0"/>
                  <a:t>当 </a:t>
                </a:r>
                <a14:m>
                  <m:oMath xmlns:m="http://schemas.openxmlformats.org/officeDocument/2006/math">
                    <m:r>
                      <a:rPr lang="en-US" altLang="zh-CN" b="0" i="1" smtClean="0">
                        <a:latin typeface="Cambria Math" panose="02040503050406030204" pitchFamily="18" charset="0"/>
                      </a:rPr>
                      <m:t>0&lt;</m:t>
                    </m:r>
                    <m:r>
                      <a:rPr lang="en-US" altLang="zh-CN" i="1">
                        <a:latin typeface="Cambria Math" panose="02040503050406030204" pitchFamily="18" charset="0"/>
                      </a:rPr>
                      <m:t>𝑎</m:t>
                    </m:r>
                    <m:r>
                      <a:rPr lang="en-US" altLang="zh-CN" b="0" i="1" smtClean="0">
                        <a:latin typeface="Cambria Math" panose="02040503050406030204" pitchFamily="18" charset="0"/>
                      </a:rPr>
                      <m:t>&lt;</m:t>
                    </m:r>
                    <m:r>
                      <a:rPr lang="en-US" altLang="zh-CN" i="1">
                        <a:latin typeface="Cambria Math" panose="02040503050406030204" pitchFamily="18" charset="0"/>
                      </a:rPr>
                      <m:t>1</m:t>
                    </m:r>
                  </m:oMath>
                </a14:m>
                <a:r>
                  <a:rPr lang="zh-CN" altLang="en-US" dirty="0" smtClean="0"/>
                  <a:t> </a:t>
                </a:r>
                <a:r>
                  <a:rPr lang="zh-CN" altLang="en-US" dirty="0"/>
                  <a:t>时</a:t>
                </a:r>
                <a:r>
                  <a:rPr lang="en-US" altLang="zh-CN" dirty="0"/>
                  <a:t>, </a:t>
                </a:r>
                <a:r>
                  <a:rPr lang="zh-CN" altLang="en-US" dirty="0"/>
                  <a:t>它单调</a:t>
                </a:r>
                <a:r>
                  <a:rPr lang="zh-CN" altLang="en-US" dirty="0" smtClean="0"/>
                  <a:t>递减</a:t>
                </a:r>
                <a:r>
                  <a:rPr lang="en-US" altLang="zh-CN" dirty="0"/>
                  <a:t>.</a:t>
                </a:r>
              </a:p>
              <a:p>
                <a:pPr>
                  <a:lnSpc>
                    <a:spcPct val="100000"/>
                  </a:lnSpc>
                </a:pP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oMath>
                </a14:m>
                <a:r>
                  <a:rPr lang="zh-CN" altLang="en-US" dirty="0" smtClean="0"/>
                  <a:t> 的图像和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𝑎</m:t>
                                </m:r>
                              </m:den>
                            </m:f>
                          </m:e>
                        </m:d>
                      </m:e>
                      <m:sup>
                        <m:r>
                          <a:rPr lang="en-US" altLang="zh-CN" b="0" i="1" smtClean="0">
                            <a:latin typeface="Cambria Math" panose="02040503050406030204" pitchFamily="18" charset="0"/>
                          </a:rPr>
                          <m:t>𝑥</m:t>
                        </m:r>
                      </m:sup>
                    </m:sSup>
                  </m:oMath>
                </a14:m>
                <a:r>
                  <a:rPr lang="zh-CN" altLang="en-US" dirty="0" smtClean="0"/>
                  <a:t> 的图像关于 </a:t>
                </a:r>
                <a14:m>
                  <m:oMath xmlns:m="http://schemas.openxmlformats.org/officeDocument/2006/math">
                    <m:r>
                      <a:rPr lang="en-US" altLang="zh-CN" b="0" i="1" smtClean="0">
                        <a:latin typeface="Cambria Math" panose="02040503050406030204" pitchFamily="18" charset="0"/>
                      </a:rPr>
                      <m:t>𝑦</m:t>
                    </m:r>
                  </m:oMath>
                </a14:m>
                <a:r>
                  <a:rPr lang="zh-CN" altLang="en-US" dirty="0" smtClean="0"/>
                  <a:t> 轴对称</a:t>
                </a:r>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时</a:t>
                </a:r>
                <a:r>
                  <a:rPr lang="en-US" altLang="zh-CN" dirty="0" smtClean="0"/>
                  <a:t>, </a:t>
                </a:r>
                <a:r>
                  <a:rPr lang="zh-CN" altLang="en-US" dirty="0" smtClean="0"/>
                  <a:t>它退化为常数函数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=1</m:t>
                    </m:r>
                  </m:oMath>
                </a14:m>
                <a:r>
                  <a:rPr lang="en-US" altLang="zh-CN" dirty="0" smtClean="0"/>
                  <a:t>.</a:t>
                </a:r>
              </a:p>
              <a:p>
                <a:r>
                  <a:rPr lang="zh-CN" altLang="en-US" dirty="0" smtClean="0"/>
                  <a:t>直线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=0</m:t>
                    </m:r>
                  </m:oMath>
                </a14:m>
                <a:r>
                  <a:rPr lang="zh-CN" altLang="en-US" dirty="0" smtClean="0"/>
                  <a:t> 是它的唯一渐近线</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cxnSp>
        <p:nvCxnSpPr>
          <p:cNvPr id="11" name="x轴"/>
          <p:cNvCxnSpPr/>
          <p:nvPr/>
        </p:nvCxnSpPr>
        <p:spPr>
          <a:xfrm>
            <a:off x="8112625" y="4188109"/>
            <a:ext cx="3132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x"/>
              <p:cNvSpPr txBox="1"/>
              <p:nvPr/>
            </p:nvSpPr>
            <p:spPr>
              <a:xfrm>
                <a:off x="10848529" y="4115861"/>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0848529" y="4115861"/>
                <a:ext cx="323981" cy="461665"/>
              </a:xfrm>
              <a:prstGeom prst="rect">
                <a:avLst/>
              </a:prstGeom>
              <a:blipFill>
                <a:blip r:embed="rId3"/>
                <a:stretch>
                  <a:fillRect r="-1887"/>
                </a:stretch>
              </a:blipFill>
            </p:spPr>
            <p:txBody>
              <a:bodyPr/>
              <a:lstStyle/>
              <a:p>
                <a:r>
                  <a:rPr lang="zh-CN" altLang="en-US">
                    <a:noFill/>
                  </a:rPr>
                  <a:t> </a:t>
                </a:r>
              </a:p>
            </p:txBody>
          </p:sp>
        </mc:Fallback>
      </mc:AlternateContent>
      <p:cxnSp>
        <p:nvCxnSpPr>
          <p:cNvPr id="12" name="y轴"/>
          <p:cNvCxnSpPr/>
          <p:nvPr/>
        </p:nvCxnSpPr>
        <p:spPr>
          <a:xfrm flipV="1">
            <a:off x="9628317" y="2171645"/>
            <a:ext cx="0" cy="234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y"/>
              <p:cNvSpPr txBox="1"/>
              <p:nvPr/>
            </p:nvSpPr>
            <p:spPr>
              <a:xfrm>
                <a:off x="9048329" y="2027629"/>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9048329" y="2027629"/>
                <a:ext cx="826631" cy="461665"/>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
              <p:cNvSpPr txBox="1"/>
              <p:nvPr/>
            </p:nvSpPr>
            <p:spPr>
              <a:xfrm>
                <a:off x="9177536" y="4119463"/>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9177536" y="4119463"/>
                <a:ext cx="648072" cy="461665"/>
              </a:xfrm>
              <a:prstGeom prst="rect">
                <a:avLst/>
              </a:prstGeom>
              <a:blipFill>
                <a:blip r:embed="rId5"/>
                <a:stretch>
                  <a:fillRect/>
                </a:stretch>
              </a:blipFill>
            </p:spPr>
            <p:txBody>
              <a:bodyPr/>
              <a:lstStyle/>
              <a:p>
                <a:r>
                  <a:rPr lang="zh-CN" altLang="en-US">
                    <a:noFill/>
                  </a:rPr>
                  <a:t> </a:t>
                </a:r>
              </a:p>
            </p:txBody>
          </p:sp>
        </mc:Fallback>
      </mc:AlternateContent>
      <p:sp>
        <p:nvSpPr>
          <p:cNvPr id="6" name="图像y=a^x(a&gt;1)"/>
          <p:cNvSpPr/>
          <p:nvPr/>
        </p:nvSpPr>
        <p:spPr>
          <a:xfrm>
            <a:off x="8194456" y="2603693"/>
            <a:ext cx="3170211" cy="1552756"/>
          </a:xfrm>
          <a:custGeom>
            <a:avLst/>
            <a:gdLst>
              <a:gd name="connsiteX0" fmla="*/ 0 w 6471920"/>
              <a:gd name="connsiteY0" fmla="*/ 0 h 3169920"/>
              <a:gd name="connsiteX1" fmla="*/ 675640 w 6471920"/>
              <a:gd name="connsiteY1" fmla="*/ 889000 h 3169920"/>
              <a:gd name="connsiteX2" fmla="*/ 1310640 w 6471920"/>
              <a:gd name="connsiteY2" fmla="*/ 1534160 h 3169920"/>
              <a:gd name="connsiteX3" fmla="*/ 2230120 w 6471920"/>
              <a:gd name="connsiteY3" fmla="*/ 2148840 h 3169920"/>
              <a:gd name="connsiteX4" fmla="*/ 3464560 w 6471920"/>
              <a:gd name="connsiteY4" fmla="*/ 2677160 h 3169920"/>
              <a:gd name="connsiteX5" fmla="*/ 4876800 w 6471920"/>
              <a:gd name="connsiteY5" fmla="*/ 2981960 h 3169920"/>
              <a:gd name="connsiteX6" fmla="*/ 6471920 w 6471920"/>
              <a:gd name="connsiteY6" fmla="*/ 316992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1920" h="3169920">
                <a:moveTo>
                  <a:pt x="0" y="0"/>
                </a:moveTo>
                <a:cubicBezTo>
                  <a:pt x="228600" y="316653"/>
                  <a:pt x="457200" y="633307"/>
                  <a:pt x="675640" y="889000"/>
                </a:cubicBezTo>
                <a:cubicBezTo>
                  <a:pt x="894080" y="1144693"/>
                  <a:pt x="1051560" y="1324187"/>
                  <a:pt x="1310640" y="1534160"/>
                </a:cubicBezTo>
                <a:cubicBezTo>
                  <a:pt x="1569720" y="1744133"/>
                  <a:pt x="1871133" y="1958340"/>
                  <a:pt x="2230120" y="2148840"/>
                </a:cubicBezTo>
                <a:cubicBezTo>
                  <a:pt x="2589107" y="2339340"/>
                  <a:pt x="3023447" y="2538307"/>
                  <a:pt x="3464560" y="2677160"/>
                </a:cubicBezTo>
                <a:cubicBezTo>
                  <a:pt x="3905673" y="2816013"/>
                  <a:pt x="4375573" y="2899833"/>
                  <a:pt x="4876800" y="2981960"/>
                </a:cubicBezTo>
                <a:cubicBezTo>
                  <a:pt x="5378027" y="3064087"/>
                  <a:pt x="5924973" y="3117003"/>
                  <a:pt x="6471920" y="316992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7" name="y=a^x(a&gt;1)"/>
              <p:cNvSpPr txBox="1"/>
              <p:nvPr/>
            </p:nvSpPr>
            <p:spPr>
              <a:xfrm>
                <a:off x="9768409" y="2459677"/>
                <a:ext cx="1172817" cy="70788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𝑦</m:t>
                      </m:r>
                      <m:r>
                        <a:rPr lang="en-US" altLang="zh-CN" sz="2000" b="0" i="1" smtClean="0">
                          <a:solidFill>
                            <a:srgbClr val="C00000"/>
                          </a:solidFill>
                          <a:latin typeface="Cambria Math" panose="02040503050406030204" pitchFamily="18" charset="0"/>
                        </a:rPr>
                        <m:t>=</m:t>
                      </m:r>
                      <m:sSup>
                        <m:sSupPr>
                          <m:ctrlPr>
                            <a:rPr lang="en-US" altLang="zh-CN" sz="2000" b="0" i="1" smtClean="0">
                              <a:solidFill>
                                <a:srgbClr val="C00000"/>
                              </a:solidFill>
                              <a:latin typeface="Cambria Math" panose="02040503050406030204" pitchFamily="18" charset="0"/>
                            </a:rPr>
                          </m:ctrlPr>
                        </m:sSupPr>
                        <m:e>
                          <m:r>
                            <a:rPr lang="en-US" altLang="zh-CN" sz="2000" b="0" i="1" smtClean="0">
                              <a:solidFill>
                                <a:srgbClr val="C00000"/>
                              </a:solidFill>
                              <a:latin typeface="Cambria Math" panose="02040503050406030204" pitchFamily="18" charset="0"/>
                            </a:rPr>
                            <m:t>𝑎</m:t>
                          </m:r>
                        </m:e>
                        <m:sup>
                          <m:r>
                            <a:rPr lang="en-US" altLang="zh-CN" sz="2000" b="0" i="1" smtClean="0">
                              <a:solidFill>
                                <a:srgbClr val="C00000"/>
                              </a:solidFill>
                              <a:latin typeface="Cambria Math" panose="02040503050406030204" pitchFamily="18" charset="0"/>
                            </a:rPr>
                            <m:t>𝑥</m:t>
                          </m:r>
                        </m:sup>
                      </m:sSup>
                    </m:oMath>
                  </m:oMathPara>
                </a14:m>
                <a:endParaRPr lang="en-US" altLang="zh-CN" sz="2000" dirty="0" smtClean="0">
                  <a:solidFill>
                    <a:srgbClr val="C00000"/>
                  </a:solidFill>
                </a:endParaRPr>
              </a:p>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m:t>
                      </m:r>
                      <m:r>
                        <a:rPr lang="en-US" altLang="zh-CN" sz="2000" b="0" i="1" smtClean="0">
                          <a:solidFill>
                            <a:srgbClr val="C00000"/>
                          </a:solidFill>
                          <a:latin typeface="Cambria Math" panose="02040503050406030204" pitchFamily="18" charset="0"/>
                        </a:rPr>
                        <m:t>𝑎</m:t>
                      </m:r>
                      <m:r>
                        <a:rPr lang="en-US" altLang="zh-CN" sz="2000" b="0" i="1" smtClean="0">
                          <a:solidFill>
                            <a:srgbClr val="C00000"/>
                          </a:solidFill>
                          <a:latin typeface="Cambria Math" panose="02040503050406030204" pitchFamily="18" charset="0"/>
                        </a:rPr>
                        <m:t>&gt;1)</m:t>
                      </m:r>
                    </m:oMath>
                  </m:oMathPara>
                </a14:m>
                <a:endParaRPr lang="zh-CN" altLang="en-US" sz="2000" dirty="0">
                  <a:solidFill>
                    <a:srgbClr val="C00000"/>
                  </a:solidFill>
                </a:endParaRPr>
              </a:p>
            </p:txBody>
          </p:sp>
        </mc:Choice>
        <mc:Fallback>
          <p:sp>
            <p:nvSpPr>
              <p:cNvPr id="17" name="y=a^x(a&gt;1)"/>
              <p:cNvSpPr txBox="1">
                <a:spLocks noRot="1" noChangeAspect="1" noMove="1" noResize="1" noEditPoints="1" noAdjustHandles="1" noChangeArrowheads="1" noChangeShapeType="1" noTextEdit="1"/>
              </p:cNvSpPr>
              <p:nvPr/>
            </p:nvSpPr>
            <p:spPr>
              <a:xfrm>
                <a:off x="9768409" y="2459677"/>
                <a:ext cx="1172817" cy="707886"/>
              </a:xfrm>
              <a:prstGeom prst="rect">
                <a:avLst/>
              </a:prstGeom>
              <a:blipFill>
                <a:blip r:embed="rId6"/>
                <a:stretch>
                  <a:fillRect b="-9402"/>
                </a:stretch>
              </a:blipFill>
            </p:spPr>
            <p:txBody>
              <a:bodyPr/>
              <a:lstStyle/>
              <a:p>
                <a:r>
                  <a:rPr lang="zh-CN" altLang="en-US">
                    <a:noFill/>
                  </a:rPr>
                  <a:t> </a:t>
                </a:r>
              </a:p>
            </p:txBody>
          </p:sp>
        </mc:Fallback>
      </mc:AlternateContent>
      <p:sp>
        <p:nvSpPr>
          <p:cNvPr id="20" name="图像y=a^x(0&lt;a&lt;1)"/>
          <p:cNvSpPr/>
          <p:nvPr/>
        </p:nvSpPr>
        <p:spPr>
          <a:xfrm flipH="1">
            <a:off x="7956190" y="2603693"/>
            <a:ext cx="3170211" cy="1552756"/>
          </a:xfrm>
          <a:custGeom>
            <a:avLst/>
            <a:gdLst>
              <a:gd name="connsiteX0" fmla="*/ 0 w 6471920"/>
              <a:gd name="connsiteY0" fmla="*/ 0 h 3169920"/>
              <a:gd name="connsiteX1" fmla="*/ 675640 w 6471920"/>
              <a:gd name="connsiteY1" fmla="*/ 889000 h 3169920"/>
              <a:gd name="connsiteX2" fmla="*/ 1310640 w 6471920"/>
              <a:gd name="connsiteY2" fmla="*/ 1534160 h 3169920"/>
              <a:gd name="connsiteX3" fmla="*/ 2230120 w 6471920"/>
              <a:gd name="connsiteY3" fmla="*/ 2148840 h 3169920"/>
              <a:gd name="connsiteX4" fmla="*/ 3464560 w 6471920"/>
              <a:gd name="connsiteY4" fmla="*/ 2677160 h 3169920"/>
              <a:gd name="connsiteX5" fmla="*/ 4876800 w 6471920"/>
              <a:gd name="connsiteY5" fmla="*/ 2981960 h 3169920"/>
              <a:gd name="connsiteX6" fmla="*/ 6471920 w 6471920"/>
              <a:gd name="connsiteY6" fmla="*/ 316992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1920" h="3169920">
                <a:moveTo>
                  <a:pt x="0" y="0"/>
                </a:moveTo>
                <a:cubicBezTo>
                  <a:pt x="228600" y="316653"/>
                  <a:pt x="457200" y="633307"/>
                  <a:pt x="675640" y="889000"/>
                </a:cubicBezTo>
                <a:cubicBezTo>
                  <a:pt x="894080" y="1144693"/>
                  <a:pt x="1051560" y="1324187"/>
                  <a:pt x="1310640" y="1534160"/>
                </a:cubicBezTo>
                <a:cubicBezTo>
                  <a:pt x="1569720" y="1744133"/>
                  <a:pt x="1871133" y="1958340"/>
                  <a:pt x="2230120" y="2148840"/>
                </a:cubicBezTo>
                <a:cubicBezTo>
                  <a:pt x="2589107" y="2339340"/>
                  <a:pt x="3023447" y="2538307"/>
                  <a:pt x="3464560" y="2677160"/>
                </a:cubicBezTo>
                <a:cubicBezTo>
                  <a:pt x="3905673" y="2816013"/>
                  <a:pt x="4375573" y="2899833"/>
                  <a:pt x="4876800" y="2981960"/>
                </a:cubicBezTo>
                <a:cubicBezTo>
                  <a:pt x="5378027" y="3064087"/>
                  <a:pt x="5924973" y="3117003"/>
                  <a:pt x="6471920" y="316992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8" name="y=a^x(0&lt;a&lt;1)"/>
              <p:cNvSpPr txBox="1"/>
              <p:nvPr/>
            </p:nvSpPr>
            <p:spPr>
              <a:xfrm>
                <a:off x="7032104" y="2891725"/>
                <a:ext cx="2016225" cy="70788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m:t>
                      </m:r>
                      <m:sSup>
                        <m:sSupPr>
                          <m:ctrlPr>
                            <a:rPr lang="en-US" altLang="zh-CN" sz="2000" b="0" i="1" smtClean="0">
                              <a:solidFill>
                                <a:srgbClr val="009900"/>
                              </a:solidFill>
                              <a:latin typeface="Cambria Math" panose="02040503050406030204" pitchFamily="18" charset="0"/>
                            </a:rPr>
                          </m:ctrlPr>
                        </m:sSupPr>
                        <m:e>
                          <m:r>
                            <a:rPr lang="en-US" altLang="zh-CN" sz="2000" b="0" i="1" smtClean="0">
                              <a:solidFill>
                                <a:srgbClr val="009900"/>
                              </a:solidFill>
                              <a:latin typeface="Cambria Math" panose="02040503050406030204" pitchFamily="18" charset="0"/>
                            </a:rPr>
                            <m:t>𝑎</m:t>
                          </m:r>
                        </m:e>
                        <m:sup>
                          <m:r>
                            <a:rPr lang="en-US" altLang="zh-CN" sz="2000" b="0" i="1" smtClean="0">
                              <a:solidFill>
                                <a:srgbClr val="009900"/>
                              </a:solidFill>
                              <a:latin typeface="Cambria Math" panose="02040503050406030204" pitchFamily="18" charset="0"/>
                            </a:rPr>
                            <m:t>𝑥</m:t>
                          </m:r>
                        </m:sup>
                      </m:sSup>
                    </m:oMath>
                  </m:oMathPara>
                </a14:m>
                <a:endParaRPr lang="en-US" altLang="zh-CN" sz="2000" b="0" i="1" dirty="0" smtClean="0">
                  <a:solidFill>
                    <a:srgbClr val="009900"/>
                  </a:solidFill>
                  <a:latin typeface="Cambria Math" panose="02040503050406030204" pitchFamily="18" charset="0"/>
                </a:endParaRPr>
              </a:p>
              <a:p>
                <a:pPr algn="ctr"/>
                <a:r>
                  <a:rPr lang="en-US" altLang="zh-CN" sz="2000" b="0" dirty="0" smtClean="0">
                    <a:solidFill>
                      <a:srgbClr val="009900"/>
                    </a:solidFill>
                  </a:rPr>
                  <a:t>(</a:t>
                </a:r>
                <a14:m>
                  <m:oMath xmlns:m="http://schemas.openxmlformats.org/officeDocument/2006/math">
                    <m:r>
                      <a:rPr lang="en-US" altLang="zh-CN" sz="2000" b="0" i="1" smtClean="0">
                        <a:solidFill>
                          <a:srgbClr val="009900"/>
                        </a:solidFill>
                        <a:latin typeface="Cambria Math" panose="02040503050406030204" pitchFamily="18" charset="0"/>
                      </a:rPr>
                      <m:t>0&lt;</m:t>
                    </m:r>
                    <m:r>
                      <a:rPr lang="en-US" altLang="zh-CN" sz="2000" b="0" i="1" smtClean="0">
                        <a:solidFill>
                          <a:srgbClr val="009900"/>
                        </a:solidFill>
                        <a:latin typeface="Cambria Math" panose="02040503050406030204" pitchFamily="18" charset="0"/>
                      </a:rPr>
                      <m:t>𝑎</m:t>
                    </m:r>
                    <m:r>
                      <a:rPr lang="en-US" altLang="zh-CN" sz="2000" b="0" i="1" smtClean="0">
                        <a:solidFill>
                          <a:srgbClr val="009900"/>
                        </a:solidFill>
                        <a:latin typeface="Cambria Math" panose="02040503050406030204" pitchFamily="18" charset="0"/>
                      </a:rPr>
                      <m:t>&lt;1)</m:t>
                    </m:r>
                  </m:oMath>
                </a14:m>
                <a:endParaRPr lang="zh-CN" altLang="en-US" sz="2000" dirty="0">
                  <a:solidFill>
                    <a:srgbClr val="009900"/>
                  </a:solidFill>
                </a:endParaRPr>
              </a:p>
            </p:txBody>
          </p:sp>
        </mc:Choice>
        <mc:Fallback>
          <p:sp>
            <p:nvSpPr>
              <p:cNvPr id="18" name="y=a^x(0&lt;a&lt;1)"/>
              <p:cNvSpPr txBox="1">
                <a:spLocks noRot="1" noChangeAspect="1" noMove="1" noResize="1" noEditPoints="1" noAdjustHandles="1" noChangeArrowheads="1" noChangeShapeType="1" noTextEdit="1"/>
              </p:cNvSpPr>
              <p:nvPr/>
            </p:nvSpPr>
            <p:spPr>
              <a:xfrm>
                <a:off x="7032104" y="2891725"/>
                <a:ext cx="2016225" cy="707886"/>
              </a:xfrm>
              <a:prstGeom prst="rect">
                <a:avLst/>
              </a:prstGeom>
              <a:blipFill>
                <a:blip r:embed="rId7"/>
                <a:stretch>
                  <a:fillRect b="-155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1"/>
              <p:cNvSpPr txBox="1"/>
              <p:nvPr/>
            </p:nvSpPr>
            <p:spPr>
              <a:xfrm>
                <a:off x="9201126" y="3366164"/>
                <a:ext cx="6866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19" name="1"/>
              <p:cNvSpPr txBox="1">
                <a:spLocks noRot="1" noChangeAspect="1" noMove="1" noResize="1" noEditPoints="1" noAdjustHandles="1" noChangeArrowheads="1" noChangeShapeType="1" noTextEdit="1"/>
              </p:cNvSpPr>
              <p:nvPr/>
            </p:nvSpPr>
            <p:spPr>
              <a:xfrm>
                <a:off x="9201126" y="3366164"/>
                <a:ext cx="686686" cy="461665"/>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07648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fade">
                                      <p:cBhvr>
                                        <p:cTn id="58" dur="500"/>
                                        <p:tgtEl>
                                          <p:spTgt spid="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500"/>
                                        <p:tgtEl>
                                          <p:spTgt spid="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4" grpId="0"/>
      <p:bldP spid="15" grpId="0"/>
      <p:bldP spid="6" grpId="0" animBg="1"/>
      <p:bldP spid="17" grpId="0"/>
      <p:bldP spid="20" grpId="0" animBg="1"/>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696000" y="882000"/>
                <a:ext cx="8510141" cy="5220000"/>
              </a:xfrm>
            </p:spPr>
            <p:txBody>
              <a:bodyPr anchor="ctr"/>
              <a:lstStyle/>
              <a:p>
                <a:r>
                  <a:rPr lang="zh-CN" altLang="en-US" dirty="0" smtClean="0">
                    <a:solidFill>
                      <a:srgbClr val="00B050"/>
                    </a:solidFill>
                  </a:rPr>
                  <a:t>对数函数</a:t>
                </a:r>
                <a:r>
                  <a:rPr lang="zh-CN" altLang="en-US" dirty="0" smtClean="0">
                    <a:solidFill>
                      <a:srgbClr val="0000FF"/>
                    </a:solidFill>
                  </a:rPr>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𝑎</m:t>
                            </m:r>
                          </m:sub>
                        </m:sSub>
                      </m:fName>
                      <m:e>
                        <m:r>
                          <a:rPr lang="en-US" altLang="zh-CN" b="0" i="1" smtClean="0">
                            <a:latin typeface="Cambria Math" panose="02040503050406030204" pitchFamily="18" charset="0"/>
                          </a:rPr>
                          <m:t>𝑥</m:t>
                        </m:r>
                      </m:e>
                    </m:func>
                    <m:d>
                      <m:dPr>
                        <m:ctrlPr>
                          <a:rPr lang="en-US" altLang="zh-CN" b="0" i="1" smtClean="0">
                            <a:latin typeface="Cambria Math" panose="02040503050406030204" pitchFamily="18" charset="0"/>
                          </a:rPr>
                        </m:ctrlPr>
                      </m:dPr>
                      <m:e>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&gt;0,</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r>
                          <a:rPr lang="en-US" altLang="zh-CN" i="1">
                            <a:latin typeface="Cambria Math" panose="02040503050406030204" pitchFamily="18" charset="0"/>
                          </a:rPr>
                          <m:t>,+∞</m:t>
                        </m:r>
                      </m:e>
                    </m:d>
                  </m:oMath>
                </a14:m>
                <a:r>
                  <a:rPr lang="en-US" altLang="zh-CN" dirty="0" smtClean="0"/>
                  <a:t>. </a:t>
                </a:r>
                <a:r>
                  <a:rPr lang="zh-CN" altLang="en-US" dirty="0" smtClean="0"/>
                  <a:t>值域</a:t>
                </a:r>
                <a:r>
                  <a:rPr lang="zh-CN" altLang="en-US" dirty="0"/>
                  <a:t>为</a:t>
                </a:r>
                <a:r>
                  <a:rPr lang="zh-CN" altLang="en-US" dirty="0" smtClean="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i="1" smtClean="0">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a:t>.</a:t>
                </a:r>
              </a:p>
              <a:p>
                <a:r>
                  <a:rPr lang="zh-CN" altLang="en-US" dirty="0" smtClean="0"/>
                  <a:t>对数函数和指数函数互为反函数</a:t>
                </a:r>
                <a:r>
                  <a:rPr lang="en-US" altLang="zh-CN" dirty="0" smtClean="0"/>
                  <a:t>. </a:t>
                </a:r>
                <a:r>
                  <a:rPr lang="zh-CN" altLang="en-US" dirty="0" smtClean="0"/>
                  <a:t>因此它</a:t>
                </a:r>
                <a:r>
                  <a:rPr lang="zh-CN" altLang="en-US" dirty="0"/>
                  <a:t>的</a:t>
                </a:r>
                <a:r>
                  <a:rPr lang="zh-CN" altLang="en-US" dirty="0" smtClean="0"/>
                  <a:t>图像过</a:t>
                </a:r>
                <a:r>
                  <a:rPr lang="zh-CN" altLang="en-US" dirty="0"/>
                  <a:t>点</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0</m:t>
                        </m:r>
                      </m:e>
                    </m:d>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&gt;1</m:t>
                    </m:r>
                  </m:oMath>
                </a14:m>
                <a:r>
                  <a:rPr lang="zh-CN" altLang="en-US" dirty="0" smtClean="0"/>
                  <a:t> </a:t>
                </a:r>
                <a:r>
                  <a:rPr lang="zh-CN" altLang="en-US" dirty="0"/>
                  <a:t>时</a:t>
                </a:r>
                <a:r>
                  <a:rPr lang="en-US" altLang="zh-CN" dirty="0"/>
                  <a:t>, </a:t>
                </a:r>
                <a:r>
                  <a:rPr lang="zh-CN" altLang="en-US" dirty="0"/>
                  <a:t>它单调递增</a:t>
                </a:r>
                <a:r>
                  <a:rPr lang="en-US" altLang="zh-CN" dirty="0"/>
                  <a:t>;</a:t>
                </a:r>
                <a:r>
                  <a:rPr lang="en-US" altLang="zh-CN" dirty="0" smtClean="0"/>
                  <a:t> </a:t>
                </a:r>
                <a:r>
                  <a:rPr lang="zh-CN" altLang="en-US" dirty="0"/>
                  <a:t>当</a:t>
                </a:r>
                <a:r>
                  <a:rPr lang="zh-CN" altLang="en-US" dirty="0" smtClean="0"/>
                  <a:t> </a:t>
                </a:r>
                <a14:m>
                  <m:oMath xmlns:m="http://schemas.openxmlformats.org/officeDocument/2006/math">
                    <m:r>
                      <a:rPr lang="en-US" altLang="zh-CN" b="0" i="1" smtClean="0">
                        <a:latin typeface="Cambria Math" panose="02040503050406030204" pitchFamily="18" charset="0"/>
                      </a:rPr>
                      <m:t>0&lt;</m:t>
                    </m:r>
                    <m:r>
                      <a:rPr lang="en-US" altLang="zh-CN" i="1">
                        <a:latin typeface="Cambria Math" panose="02040503050406030204" pitchFamily="18" charset="0"/>
                      </a:rPr>
                      <m:t>𝑎</m:t>
                    </m:r>
                    <m:r>
                      <a:rPr lang="en-US" altLang="zh-CN" b="0" i="1" smtClean="0">
                        <a:latin typeface="Cambria Math" panose="02040503050406030204" pitchFamily="18" charset="0"/>
                      </a:rPr>
                      <m:t>&lt;</m:t>
                    </m:r>
                    <m:r>
                      <a:rPr lang="en-US" altLang="zh-CN" i="1">
                        <a:latin typeface="Cambria Math" panose="02040503050406030204" pitchFamily="18" charset="0"/>
                      </a:rPr>
                      <m:t>1</m:t>
                    </m:r>
                  </m:oMath>
                </a14:m>
                <a:r>
                  <a:rPr lang="zh-CN" altLang="en-US" dirty="0" smtClean="0"/>
                  <a:t> </a:t>
                </a:r>
                <a:r>
                  <a:rPr lang="zh-CN" altLang="en-US" dirty="0"/>
                  <a:t>时</a:t>
                </a:r>
                <a:r>
                  <a:rPr lang="en-US" altLang="zh-CN" dirty="0"/>
                  <a:t>, </a:t>
                </a:r>
                <a:r>
                  <a:rPr lang="zh-CN" altLang="en-US" dirty="0"/>
                  <a:t>它单调</a:t>
                </a:r>
                <a:r>
                  <a:rPr lang="zh-CN" altLang="en-US" dirty="0" smtClean="0"/>
                  <a:t>递减</a:t>
                </a:r>
                <a:r>
                  <a:rPr lang="en-US" altLang="zh-CN" dirty="0"/>
                  <a:t>.</a:t>
                </a:r>
              </a:p>
              <a:p>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𝑎</m:t>
                            </m:r>
                          </m:sub>
                        </m:sSub>
                      </m:fName>
                      <m:e>
                        <m:r>
                          <a:rPr lang="en-US" altLang="zh-CN" b="0" i="1" smtClean="0">
                            <a:latin typeface="Cambria Math" panose="02040503050406030204" pitchFamily="18" charset="0"/>
                          </a:rPr>
                          <m:t>𝑥</m:t>
                        </m:r>
                      </m:e>
                    </m:func>
                  </m:oMath>
                </a14:m>
                <a:r>
                  <a:rPr lang="zh-CN" altLang="en-US" dirty="0" smtClean="0"/>
                  <a:t> 的图像和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𝑎</m:t>
                                </m:r>
                              </m:den>
                            </m:f>
                          </m:sub>
                        </m:sSub>
                      </m:fName>
                      <m:e>
                        <m:r>
                          <a:rPr lang="en-US" altLang="zh-CN" b="0" i="1" smtClean="0">
                            <a:latin typeface="Cambria Math" panose="02040503050406030204" pitchFamily="18" charset="0"/>
                          </a:rPr>
                          <m:t>𝑥</m:t>
                        </m:r>
                      </m:e>
                    </m:func>
                  </m:oMath>
                </a14:m>
                <a:r>
                  <a:rPr lang="zh-CN" altLang="en-US" dirty="0" smtClean="0"/>
                  <a:t> 的图像关于 </a:t>
                </a:r>
                <a14:m>
                  <m:oMath xmlns:m="http://schemas.openxmlformats.org/officeDocument/2006/math">
                    <m:r>
                      <a:rPr lang="en-US" altLang="zh-CN" b="0" i="1" smtClean="0">
                        <a:latin typeface="Cambria Math" panose="02040503050406030204" pitchFamily="18" charset="0"/>
                      </a:rPr>
                      <m:t>𝑥</m:t>
                    </m:r>
                  </m:oMath>
                </a14:m>
                <a:r>
                  <a:rPr lang="zh-CN" altLang="en-US" dirty="0" smtClean="0"/>
                  <a:t> 轴对称</a:t>
                </a:r>
                <a:r>
                  <a:rPr lang="en-US" altLang="zh-CN" dirty="0" smtClean="0"/>
                  <a:t>.</a:t>
                </a:r>
                <a:endParaRPr lang="en-US" altLang="zh-CN" dirty="0"/>
              </a:p>
              <a:p>
                <a:r>
                  <a:rPr lang="zh-CN" altLang="en-US" dirty="0"/>
                  <a:t>直线</a:t>
                </a:r>
                <a:r>
                  <a:rPr lang="zh-CN" altLang="en-US" dirty="0" smtClean="0"/>
                  <a:t> </a:t>
                </a:r>
                <a14:m>
                  <m:oMath xmlns:m="http://schemas.openxmlformats.org/officeDocument/2006/math">
                    <m:r>
                      <a:rPr lang="en-US" altLang="zh-CN" b="0" i="1" smtClean="0">
                        <a:latin typeface="Cambria Math" panose="02040503050406030204" pitchFamily="18" charset="0"/>
                      </a:rPr>
                      <m:t>𝑥</m:t>
                    </m:r>
                    <m:r>
                      <a:rPr lang="en-US" altLang="zh-CN" i="1">
                        <a:latin typeface="Cambria Math" panose="02040503050406030204" pitchFamily="18" charset="0"/>
                      </a:rPr>
                      <m:t>=0</m:t>
                    </m:r>
                  </m:oMath>
                </a14:m>
                <a:r>
                  <a:rPr lang="zh-CN" altLang="en-US" dirty="0" smtClean="0"/>
                  <a:t> </a:t>
                </a:r>
                <a:r>
                  <a:rPr lang="zh-CN" altLang="en-US" dirty="0"/>
                  <a:t>是它的唯一渐近线</a:t>
                </a:r>
                <a:r>
                  <a:rPr lang="en-US" altLang="zh-CN" dirty="0" smtClean="0"/>
                  <a:t>.</a:t>
                </a:r>
              </a:p>
              <a:p>
                <a:r>
                  <a:rPr lang="zh-CN" altLang="en-US" dirty="0" smtClean="0"/>
                  <a:t>称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lg</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10</m:t>
                            </m:r>
                          </m:sub>
                        </m:sSub>
                      </m:fName>
                      <m:e>
                        <m:r>
                          <a:rPr lang="en-US" altLang="zh-CN" b="0" i="1" smtClean="0">
                            <a:latin typeface="Cambria Math" panose="02040503050406030204" pitchFamily="18" charset="0"/>
                          </a:rPr>
                          <m:t>𝑥</m:t>
                        </m:r>
                      </m:e>
                    </m:func>
                  </m:oMath>
                </a14:m>
                <a:r>
                  <a:rPr lang="zh-CN" altLang="en-US" dirty="0" smtClean="0"/>
                  <a:t> 为</a:t>
                </a:r>
                <a:r>
                  <a:rPr lang="zh-CN" altLang="en-US" dirty="0" smtClean="0">
                    <a:solidFill>
                      <a:srgbClr val="00B050"/>
                    </a:solidFill>
                  </a:rPr>
                  <a:t>常用对数</a:t>
                </a:r>
                <a:r>
                  <a:rPr lang="en-US" altLang="zh-CN" dirty="0" smtClean="0">
                    <a:solidFill>
                      <a:schemeClr val="tx1"/>
                    </a:solidFill>
                  </a:rPr>
                  <a:t>,</a:t>
                </a:r>
                <a:r>
                  <a:rPr lang="zh-CN" altLang="en-US" dirty="0" smtClean="0">
                    <a:solidFill>
                      <a:schemeClr val="tx1"/>
                    </a:solidFill>
                  </a:rPr>
                  <a:t> </a:t>
                </a:r>
                <a14:m>
                  <m:oMath xmlns:m="http://schemas.openxmlformats.org/officeDocument/2006/math">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ln</m:t>
                        </m:r>
                      </m:fName>
                      <m:e>
                        <m:r>
                          <a:rPr lang="en-US" altLang="zh-CN" b="0" i="1" smtClean="0">
                            <a:solidFill>
                              <a:schemeClr val="tx1"/>
                            </a:solidFill>
                            <a:latin typeface="Cambria Math" panose="02040503050406030204" pitchFamily="18" charset="0"/>
                          </a:rPr>
                          <m:t>𝑥</m:t>
                        </m:r>
                      </m:e>
                    </m:func>
                    <m:r>
                      <a:rPr lang="en-US" altLang="zh-CN" b="0" i="1" smtClean="0">
                        <a:solidFill>
                          <a:schemeClr val="tx1"/>
                        </a:solidFill>
                        <a:latin typeface="Cambria Math" panose="02040503050406030204" pitchFamily="18" charset="0"/>
                      </a:rPr>
                      <m:t>=</m:t>
                    </m:r>
                    <m:func>
                      <m:funcPr>
                        <m:ctrlPr>
                          <a:rPr lang="en-US" altLang="zh-CN" b="0" i="1" smtClean="0">
                            <a:solidFill>
                              <a:schemeClr val="tx1"/>
                            </a:solidFill>
                            <a:latin typeface="Cambria Math" panose="02040503050406030204" pitchFamily="18" charset="0"/>
                          </a:rPr>
                        </m:ctrlPr>
                      </m:funcPr>
                      <m:fName>
                        <m:sSub>
                          <m:sSubPr>
                            <m:ctrlPr>
                              <a:rPr lang="en-US" altLang="zh-CN" b="0" i="1" smtClean="0">
                                <a:solidFill>
                                  <a:schemeClr val="tx1"/>
                                </a:solidFill>
                                <a:latin typeface="Cambria Math" panose="02040503050406030204" pitchFamily="18" charset="0"/>
                              </a:rPr>
                            </m:ctrlPr>
                          </m:sSubPr>
                          <m:e>
                            <m:r>
                              <m:rPr>
                                <m:sty m:val="p"/>
                              </m:rPr>
                              <a:rPr lang="en-US" altLang="zh-CN" b="0" i="0" smtClean="0">
                                <a:solidFill>
                                  <a:schemeClr val="tx1"/>
                                </a:solidFill>
                                <a:latin typeface="Cambria Math" panose="02040503050406030204" pitchFamily="18" charset="0"/>
                              </a:rPr>
                              <m:t>log</m:t>
                            </m:r>
                          </m:e>
                          <m:sub>
                            <m:r>
                              <a:rPr lang="en-US" altLang="zh-CN" b="0" i="1" smtClean="0">
                                <a:solidFill>
                                  <a:schemeClr val="tx1"/>
                                </a:solidFill>
                                <a:latin typeface="Cambria Math" panose="02040503050406030204" pitchFamily="18" charset="0"/>
                              </a:rPr>
                              <m:t>𝑒</m:t>
                            </m:r>
                          </m:sub>
                        </m:sSub>
                      </m:fName>
                      <m:e>
                        <m:r>
                          <a:rPr lang="en-US" altLang="zh-CN" b="0" i="1" smtClean="0">
                            <a:solidFill>
                              <a:schemeClr val="tx1"/>
                            </a:solidFill>
                            <a:latin typeface="Cambria Math" panose="02040503050406030204" pitchFamily="18" charset="0"/>
                          </a:rPr>
                          <m:t>𝑥</m:t>
                        </m:r>
                      </m:e>
                    </m:func>
                  </m:oMath>
                </a14:m>
                <a:r>
                  <a:rPr lang="zh-CN" altLang="en-US" dirty="0" smtClean="0"/>
                  <a:t> 为</a:t>
                </a:r>
                <a:r>
                  <a:rPr lang="zh-CN" altLang="en-US" dirty="0" smtClean="0">
                    <a:solidFill>
                      <a:srgbClr val="00B050"/>
                    </a:solidFill>
                  </a:rPr>
                  <a:t>自然对数</a:t>
                </a:r>
                <a:r>
                  <a:rPr lang="en-US" altLang="zh-CN" dirty="0" smtClean="0"/>
                  <a:t>,</a:t>
                </a:r>
                <a:br>
                  <a:rPr lang="en-US" altLang="zh-CN" dirty="0" smtClean="0"/>
                </a:br>
                <a:r>
                  <a:rPr lang="zh-CN" altLang="en-US" dirty="0" smtClean="0"/>
                  <a:t>其中无理数 </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=2.71828⋯</m:t>
                    </m:r>
                  </m:oMath>
                </a14:m>
                <a:r>
                  <a:rPr lang="zh-CN" altLang="en-US" dirty="0" smtClean="0"/>
                  <a:t> 被称为</a:t>
                </a:r>
                <a:r>
                  <a:rPr lang="zh-CN" altLang="en-US" dirty="0" smtClean="0">
                    <a:solidFill>
                      <a:srgbClr val="00B050"/>
                    </a:solidFill>
                  </a:rPr>
                  <a:t>自然对数的底</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696000" y="882000"/>
                <a:ext cx="8510141" cy="5220000"/>
              </a:xfrm>
              <a:blipFill>
                <a:blip r:embed="rId2"/>
                <a:stretch>
                  <a:fillRect l="-931"/>
                </a:stretch>
              </a:blipFill>
            </p:spPr>
            <p:txBody>
              <a:bodyPr/>
              <a:lstStyle/>
              <a:p>
                <a:r>
                  <a:rPr lang="zh-CN" altLang="en-US">
                    <a:noFill/>
                  </a:rPr>
                  <a:t> </a:t>
                </a:r>
              </a:p>
            </p:txBody>
          </p:sp>
        </mc:Fallback>
      </mc:AlternateContent>
      <p:cxnSp>
        <p:nvCxnSpPr>
          <p:cNvPr id="11" name="x轴"/>
          <p:cNvCxnSpPr/>
          <p:nvPr/>
        </p:nvCxnSpPr>
        <p:spPr>
          <a:xfrm>
            <a:off x="8606440" y="2603278"/>
            <a:ext cx="288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x"/>
              <p:cNvSpPr txBox="1"/>
              <p:nvPr/>
            </p:nvSpPr>
            <p:spPr>
              <a:xfrm>
                <a:off x="11090451" y="2522513"/>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1090451" y="2522513"/>
                <a:ext cx="323981" cy="461665"/>
              </a:xfrm>
              <a:prstGeom prst="rect">
                <a:avLst/>
              </a:prstGeom>
              <a:blipFill>
                <a:blip r:embed="rId3"/>
                <a:stretch>
                  <a:fillRect r="-3774"/>
                </a:stretch>
              </a:blipFill>
            </p:spPr>
            <p:txBody>
              <a:bodyPr/>
              <a:lstStyle/>
              <a:p>
                <a:r>
                  <a:rPr lang="zh-CN" altLang="en-US">
                    <a:noFill/>
                  </a:rPr>
                  <a:t> </a:t>
                </a:r>
              </a:p>
            </p:txBody>
          </p:sp>
        </mc:Fallback>
      </mc:AlternateContent>
      <p:cxnSp>
        <p:nvCxnSpPr>
          <p:cNvPr id="12" name="y轴"/>
          <p:cNvCxnSpPr/>
          <p:nvPr/>
        </p:nvCxnSpPr>
        <p:spPr>
          <a:xfrm flipV="1">
            <a:off x="8913205" y="1370705"/>
            <a:ext cx="0" cy="288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y"/>
              <p:cNvSpPr txBox="1"/>
              <p:nvPr/>
            </p:nvSpPr>
            <p:spPr>
              <a:xfrm>
                <a:off x="8318088" y="1196752"/>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8318088" y="1196752"/>
                <a:ext cx="826631" cy="461665"/>
              </a:xfrm>
              <a:prstGeom prst="rect">
                <a:avLst/>
              </a:prstGeom>
              <a:blipFill>
                <a:blip r:embed="rId4"/>
                <a:stretch>
                  <a:fillRect b="-1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
              <p:cNvSpPr txBox="1"/>
              <p:nvPr/>
            </p:nvSpPr>
            <p:spPr>
              <a:xfrm>
                <a:off x="8462424" y="2534632"/>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8462424" y="2534632"/>
                <a:ext cx="648072" cy="461665"/>
              </a:xfrm>
              <a:prstGeom prst="rect">
                <a:avLst/>
              </a:prstGeom>
              <a:blipFill>
                <a:blip r:embed="rId5"/>
                <a:stretch>
                  <a:fillRect/>
                </a:stretch>
              </a:blipFill>
            </p:spPr>
            <p:txBody>
              <a:bodyPr/>
              <a:lstStyle/>
              <a:p>
                <a:r>
                  <a:rPr lang="zh-CN" altLang="en-US">
                    <a:noFill/>
                  </a:rPr>
                  <a:t> </a:t>
                </a:r>
              </a:p>
            </p:txBody>
          </p:sp>
        </mc:Fallback>
      </mc:AlternateContent>
      <p:sp>
        <p:nvSpPr>
          <p:cNvPr id="20" name="图像y=log_ax(a&gt;1)"/>
          <p:cNvSpPr/>
          <p:nvPr/>
        </p:nvSpPr>
        <p:spPr>
          <a:xfrm rot="5400000">
            <a:off x="8188852" y="1955714"/>
            <a:ext cx="3170211" cy="1552756"/>
          </a:xfrm>
          <a:custGeom>
            <a:avLst/>
            <a:gdLst>
              <a:gd name="connsiteX0" fmla="*/ 0 w 6471920"/>
              <a:gd name="connsiteY0" fmla="*/ 0 h 3169920"/>
              <a:gd name="connsiteX1" fmla="*/ 675640 w 6471920"/>
              <a:gd name="connsiteY1" fmla="*/ 889000 h 3169920"/>
              <a:gd name="connsiteX2" fmla="*/ 1310640 w 6471920"/>
              <a:gd name="connsiteY2" fmla="*/ 1534160 h 3169920"/>
              <a:gd name="connsiteX3" fmla="*/ 2230120 w 6471920"/>
              <a:gd name="connsiteY3" fmla="*/ 2148840 h 3169920"/>
              <a:gd name="connsiteX4" fmla="*/ 3464560 w 6471920"/>
              <a:gd name="connsiteY4" fmla="*/ 2677160 h 3169920"/>
              <a:gd name="connsiteX5" fmla="*/ 4876800 w 6471920"/>
              <a:gd name="connsiteY5" fmla="*/ 2981960 h 3169920"/>
              <a:gd name="connsiteX6" fmla="*/ 6471920 w 6471920"/>
              <a:gd name="connsiteY6" fmla="*/ 316992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1920" h="3169920">
                <a:moveTo>
                  <a:pt x="0" y="0"/>
                </a:moveTo>
                <a:cubicBezTo>
                  <a:pt x="228600" y="316653"/>
                  <a:pt x="457200" y="633307"/>
                  <a:pt x="675640" y="889000"/>
                </a:cubicBezTo>
                <a:cubicBezTo>
                  <a:pt x="894080" y="1144693"/>
                  <a:pt x="1051560" y="1324187"/>
                  <a:pt x="1310640" y="1534160"/>
                </a:cubicBezTo>
                <a:cubicBezTo>
                  <a:pt x="1569720" y="1744133"/>
                  <a:pt x="1871133" y="1958340"/>
                  <a:pt x="2230120" y="2148840"/>
                </a:cubicBezTo>
                <a:cubicBezTo>
                  <a:pt x="2589107" y="2339340"/>
                  <a:pt x="3023447" y="2538307"/>
                  <a:pt x="3464560" y="2677160"/>
                </a:cubicBezTo>
                <a:cubicBezTo>
                  <a:pt x="3905673" y="2816013"/>
                  <a:pt x="4375573" y="2899833"/>
                  <a:pt x="4876800" y="2981960"/>
                </a:cubicBezTo>
                <a:cubicBezTo>
                  <a:pt x="5378027" y="3064087"/>
                  <a:pt x="5924973" y="3117003"/>
                  <a:pt x="6471920" y="316992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7" name="y=log_ax(a&gt;1)"/>
              <p:cNvSpPr txBox="1"/>
              <p:nvPr/>
            </p:nvSpPr>
            <p:spPr>
              <a:xfrm>
                <a:off x="9758248" y="1670611"/>
                <a:ext cx="1368152" cy="70788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𝑦</m:t>
                      </m:r>
                      <m:r>
                        <a:rPr lang="en-US" altLang="zh-CN" sz="2000" b="0" i="1" smtClean="0">
                          <a:solidFill>
                            <a:srgbClr val="C00000"/>
                          </a:solidFill>
                          <a:latin typeface="Cambria Math" panose="02040503050406030204" pitchFamily="18" charset="0"/>
                        </a:rPr>
                        <m:t>=</m:t>
                      </m:r>
                      <m:func>
                        <m:funcPr>
                          <m:ctrlPr>
                            <a:rPr lang="en-US" altLang="zh-CN" sz="2000" b="0" i="1" smtClean="0">
                              <a:solidFill>
                                <a:srgbClr val="C00000"/>
                              </a:solidFill>
                              <a:latin typeface="Cambria Math" panose="02040503050406030204" pitchFamily="18" charset="0"/>
                            </a:rPr>
                          </m:ctrlPr>
                        </m:funcPr>
                        <m:fName>
                          <m:sSub>
                            <m:sSubPr>
                              <m:ctrlPr>
                                <a:rPr lang="en-US" altLang="zh-CN" sz="2000" b="0" i="1" smtClean="0">
                                  <a:solidFill>
                                    <a:srgbClr val="C00000"/>
                                  </a:solidFill>
                                  <a:latin typeface="Cambria Math" panose="02040503050406030204" pitchFamily="18" charset="0"/>
                                </a:rPr>
                              </m:ctrlPr>
                            </m:sSubPr>
                            <m:e>
                              <m:r>
                                <m:rPr>
                                  <m:sty m:val="p"/>
                                </m:rPr>
                                <a:rPr lang="en-US" altLang="zh-CN" sz="2000" b="0" i="0" smtClean="0">
                                  <a:solidFill>
                                    <a:srgbClr val="C00000"/>
                                  </a:solidFill>
                                  <a:latin typeface="Cambria Math" panose="02040503050406030204" pitchFamily="18" charset="0"/>
                                </a:rPr>
                                <m:t>log</m:t>
                              </m:r>
                            </m:e>
                            <m:sub>
                              <m:r>
                                <a:rPr lang="en-US" altLang="zh-CN" sz="2000" b="0" i="1" smtClean="0">
                                  <a:solidFill>
                                    <a:srgbClr val="C00000"/>
                                  </a:solidFill>
                                  <a:latin typeface="Cambria Math" panose="02040503050406030204" pitchFamily="18" charset="0"/>
                                </a:rPr>
                                <m:t>𝑎</m:t>
                              </m:r>
                            </m:sub>
                          </m:sSub>
                        </m:fName>
                        <m:e>
                          <m:r>
                            <a:rPr lang="en-US" altLang="zh-CN" sz="2000" b="0" i="1" smtClean="0">
                              <a:solidFill>
                                <a:srgbClr val="C00000"/>
                              </a:solidFill>
                              <a:latin typeface="Cambria Math" panose="02040503050406030204" pitchFamily="18" charset="0"/>
                            </a:rPr>
                            <m:t>𝑥</m:t>
                          </m:r>
                        </m:e>
                      </m:func>
                    </m:oMath>
                  </m:oMathPara>
                </a14:m>
                <a:endParaRPr lang="en-US" altLang="zh-CN" dirty="0" smtClean="0">
                  <a:solidFill>
                    <a:srgbClr val="C00000"/>
                  </a:solidFill>
                </a:endParaRPr>
              </a:p>
              <a:p>
                <a:pPr algn="ctr"/>
                <a14:m>
                  <m:oMathPara xmlns:m="http://schemas.openxmlformats.org/officeDocument/2006/math">
                    <m:oMathParaPr>
                      <m:jc m:val="centerGroup"/>
                    </m:oMathParaPr>
                    <m:oMath xmlns:m="http://schemas.openxmlformats.org/officeDocument/2006/math">
                      <m:r>
                        <a:rPr lang="en-US" altLang="zh-CN" sz="2000" b="0" i="1" smtClean="0">
                          <a:solidFill>
                            <a:srgbClr val="C00000"/>
                          </a:solidFill>
                          <a:latin typeface="Cambria Math" panose="02040503050406030204" pitchFamily="18" charset="0"/>
                        </a:rPr>
                        <m:t>(</m:t>
                      </m:r>
                      <m:r>
                        <a:rPr lang="en-US" altLang="zh-CN" sz="2000" b="0" i="1" smtClean="0">
                          <a:solidFill>
                            <a:srgbClr val="C00000"/>
                          </a:solidFill>
                          <a:latin typeface="Cambria Math" panose="02040503050406030204" pitchFamily="18" charset="0"/>
                        </a:rPr>
                        <m:t>𝑎</m:t>
                      </m:r>
                      <m:r>
                        <a:rPr lang="en-US" altLang="zh-CN" sz="2000" b="0" i="1" smtClean="0">
                          <a:solidFill>
                            <a:srgbClr val="C00000"/>
                          </a:solidFill>
                          <a:latin typeface="Cambria Math" panose="02040503050406030204" pitchFamily="18" charset="0"/>
                        </a:rPr>
                        <m:t>&gt;1)</m:t>
                      </m:r>
                    </m:oMath>
                  </m:oMathPara>
                </a14:m>
                <a:endParaRPr lang="zh-CN" altLang="en-US" dirty="0">
                  <a:solidFill>
                    <a:srgbClr val="C00000"/>
                  </a:solidFill>
                </a:endParaRPr>
              </a:p>
            </p:txBody>
          </p:sp>
        </mc:Choice>
        <mc:Fallback>
          <p:sp>
            <p:nvSpPr>
              <p:cNvPr id="17" name="y=log_ax(a&gt;1)"/>
              <p:cNvSpPr txBox="1">
                <a:spLocks noRot="1" noChangeAspect="1" noMove="1" noResize="1" noEditPoints="1" noAdjustHandles="1" noChangeArrowheads="1" noChangeShapeType="1" noTextEdit="1"/>
              </p:cNvSpPr>
              <p:nvPr/>
            </p:nvSpPr>
            <p:spPr>
              <a:xfrm>
                <a:off x="9758248" y="1670611"/>
                <a:ext cx="1368152" cy="707886"/>
              </a:xfrm>
              <a:prstGeom prst="rect">
                <a:avLst/>
              </a:prstGeom>
              <a:blipFill>
                <a:blip r:embed="rId6"/>
                <a:stretch>
                  <a:fillRect l="-893" b="-10345"/>
                </a:stretch>
              </a:blipFill>
            </p:spPr>
            <p:txBody>
              <a:bodyPr/>
              <a:lstStyle/>
              <a:p>
                <a:r>
                  <a:rPr lang="zh-CN" altLang="en-US">
                    <a:noFill/>
                  </a:rPr>
                  <a:t> </a:t>
                </a:r>
              </a:p>
            </p:txBody>
          </p:sp>
        </mc:Fallback>
      </mc:AlternateContent>
      <p:sp>
        <p:nvSpPr>
          <p:cNvPr id="21" name="图像y=log_ax(0&lt;a&lt;1)"/>
          <p:cNvSpPr/>
          <p:nvPr/>
        </p:nvSpPr>
        <p:spPr>
          <a:xfrm rot="5400000" flipH="1">
            <a:off x="8188852" y="1717448"/>
            <a:ext cx="3170211" cy="1552756"/>
          </a:xfrm>
          <a:custGeom>
            <a:avLst/>
            <a:gdLst>
              <a:gd name="connsiteX0" fmla="*/ 0 w 6471920"/>
              <a:gd name="connsiteY0" fmla="*/ 0 h 3169920"/>
              <a:gd name="connsiteX1" fmla="*/ 675640 w 6471920"/>
              <a:gd name="connsiteY1" fmla="*/ 889000 h 3169920"/>
              <a:gd name="connsiteX2" fmla="*/ 1310640 w 6471920"/>
              <a:gd name="connsiteY2" fmla="*/ 1534160 h 3169920"/>
              <a:gd name="connsiteX3" fmla="*/ 2230120 w 6471920"/>
              <a:gd name="connsiteY3" fmla="*/ 2148840 h 3169920"/>
              <a:gd name="connsiteX4" fmla="*/ 3464560 w 6471920"/>
              <a:gd name="connsiteY4" fmla="*/ 2677160 h 3169920"/>
              <a:gd name="connsiteX5" fmla="*/ 4876800 w 6471920"/>
              <a:gd name="connsiteY5" fmla="*/ 2981960 h 3169920"/>
              <a:gd name="connsiteX6" fmla="*/ 6471920 w 6471920"/>
              <a:gd name="connsiteY6" fmla="*/ 316992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1920" h="3169920">
                <a:moveTo>
                  <a:pt x="0" y="0"/>
                </a:moveTo>
                <a:cubicBezTo>
                  <a:pt x="228600" y="316653"/>
                  <a:pt x="457200" y="633307"/>
                  <a:pt x="675640" y="889000"/>
                </a:cubicBezTo>
                <a:cubicBezTo>
                  <a:pt x="894080" y="1144693"/>
                  <a:pt x="1051560" y="1324187"/>
                  <a:pt x="1310640" y="1534160"/>
                </a:cubicBezTo>
                <a:cubicBezTo>
                  <a:pt x="1569720" y="1744133"/>
                  <a:pt x="1871133" y="1958340"/>
                  <a:pt x="2230120" y="2148840"/>
                </a:cubicBezTo>
                <a:cubicBezTo>
                  <a:pt x="2589107" y="2339340"/>
                  <a:pt x="3023447" y="2538307"/>
                  <a:pt x="3464560" y="2677160"/>
                </a:cubicBezTo>
                <a:cubicBezTo>
                  <a:pt x="3905673" y="2816013"/>
                  <a:pt x="4375573" y="2899833"/>
                  <a:pt x="4876800" y="2981960"/>
                </a:cubicBezTo>
                <a:cubicBezTo>
                  <a:pt x="5378027" y="3064087"/>
                  <a:pt x="5924973" y="3117003"/>
                  <a:pt x="6471920" y="316992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8" name="y=log_ax(0&lt;a&lt;1)"/>
              <p:cNvSpPr txBox="1"/>
              <p:nvPr/>
            </p:nvSpPr>
            <p:spPr>
              <a:xfrm>
                <a:off x="9398207" y="2721114"/>
                <a:ext cx="2016225" cy="70788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m:t>
                      </m:r>
                      <m:func>
                        <m:funcPr>
                          <m:ctrlPr>
                            <a:rPr lang="en-US" altLang="zh-CN" sz="2000" b="0" i="1" smtClean="0">
                              <a:solidFill>
                                <a:srgbClr val="009900"/>
                              </a:solidFill>
                              <a:latin typeface="Cambria Math" panose="02040503050406030204" pitchFamily="18" charset="0"/>
                            </a:rPr>
                          </m:ctrlPr>
                        </m:funcPr>
                        <m:fName>
                          <m:sSub>
                            <m:sSubPr>
                              <m:ctrlPr>
                                <a:rPr lang="en-US" altLang="zh-CN" sz="2000" b="0" i="1" smtClean="0">
                                  <a:solidFill>
                                    <a:srgbClr val="009900"/>
                                  </a:solidFill>
                                  <a:latin typeface="Cambria Math" panose="02040503050406030204" pitchFamily="18" charset="0"/>
                                </a:rPr>
                              </m:ctrlPr>
                            </m:sSubPr>
                            <m:e>
                              <m:r>
                                <m:rPr>
                                  <m:sty m:val="p"/>
                                </m:rPr>
                                <a:rPr lang="en-US" altLang="zh-CN" sz="2000" b="0" i="0" smtClean="0">
                                  <a:solidFill>
                                    <a:srgbClr val="009900"/>
                                  </a:solidFill>
                                  <a:latin typeface="Cambria Math" panose="02040503050406030204" pitchFamily="18" charset="0"/>
                                </a:rPr>
                                <m:t>log</m:t>
                              </m:r>
                            </m:e>
                            <m:sub>
                              <m:r>
                                <a:rPr lang="en-US" altLang="zh-CN" sz="2000" b="0" i="1" smtClean="0">
                                  <a:solidFill>
                                    <a:srgbClr val="009900"/>
                                  </a:solidFill>
                                  <a:latin typeface="Cambria Math" panose="02040503050406030204" pitchFamily="18" charset="0"/>
                                </a:rPr>
                                <m:t>𝑎</m:t>
                              </m:r>
                            </m:sub>
                          </m:sSub>
                        </m:fName>
                        <m:e>
                          <m:r>
                            <a:rPr lang="en-US" altLang="zh-CN" sz="2000" b="0" i="1" smtClean="0">
                              <a:solidFill>
                                <a:srgbClr val="009900"/>
                              </a:solidFill>
                              <a:latin typeface="Cambria Math" panose="02040503050406030204" pitchFamily="18" charset="0"/>
                            </a:rPr>
                            <m:t>𝑥</m:t>
                          </m:r>
                        </m:e>
                      </m:func>
                    </m:oMath>
                  </m:oMathPara>
                </a14:m>
                <a:endParaRPr lang="en-US" altLang="zh-CN" sz="2000" b="0" i="1" dirty="0" smtClean="0">
                  <a:solidFill>
                    <a:srgbClr val="009900"/>
                  </a:solidFill>
                  <a:latin typeface="Cambria Math" panose="02040503050406030204" pitchFamily="18" charset="0"/>
                </a:endParaRPr>
              </a:p>
              <a:p>
                <a:pPr algn="ctr"/>
                <a:r>
                  <a:rPr lang="en-US" altLang="zh-CN" sz="2000" b="0" dirty="0" smtClean="0">
                    <a:solidFill>
                      <a:srgbClr val="009900"/>
                    </a:solidFill>
                  </a:rPr>
                  <a:t>(</a:t>
                </a:r>
                <a14:m>
                  <m:oMath xmlns:m="http://schemas.openxmlformats.org/officeDocument/2006/math">
                    <m:r>
                      <a:rPr lang="en-US" altLang="zh-CN" sz="2000" b="0" i="1" smtClean="0">
                        <a:solidFill>
                          <a:srgbClr val="009900"/>
                        </a:solidFill>
                        <a:latin typeface="Cambria Math" panose="02040503050406030204" pitchFamily="18" charset="0"/>
                      </a:rPr>
                      <m:t>0&lt;</m:t>
                    </m:r>
                    <m:r>
                      <a:rPr lang="en-US" altLang="zh-CN" sz="2000" b="0" i="1" smtClean="0">
                        <a:solidFill>
                          <a:srgbClr val="009900"/>
                        </a:solidFill>
                        <a:latin typeface="Cambria Math" panose="02040503050406030204" pitchFamily="18" charset="0"/>
                      </a:rPr>
                      <m:t>𝑎</m:t>
                    </m:r>
                    <m:r>
                      <a:rPr lang="en-US" altLang="zh-CN" sz="2000" b="0" i="1" smtClean="0">
                        <a:solidFill>
                          <a:srgbClr val="009900"/>
                        </a:solidFill>
                        <a:latin typeface="Cambria Math" panose="02040503050406030204" pitchFamily="18" charset="0"/>
                      </a:rPr>
                      <m:t>&lt;1)</m:t>
                    </m:r>
                  </m:oMath>
                </a14:m>
                <a:endParaRPr lang="zh-CN" altLang="en-US" dirty="0">
                  <a:solidFill>
                    <a:srgbClr val="009900"/>
                  </a:solidFill>
                </a:endParaRPr>
              </a:p>
            </p:txBody>
          </p:sp>
        </mc:Choice>
        <mc:Fallback>
          <p:sp>
            <p:nvSpPr>
              <p:cNvPr id="18" name="y=log_ax(0&lt;a&lt;1)"/>
              <p:cNvSpPr txBox="1">
                <a:spLocks noRot="1" noChangeAspect="1" noMove="1" noResize="1" noEditPoints="1" noAdjustHandles="1" noChangeArrowheads="1" noChangeShapeType="1" noTextEdit="1"/>
              </p:cNvSpPr>
              <p:nvPr/>
            </p:nvSpPr>
            <p:spPr>
              <a:xfrm>
                <a:off x="9398207" y="2721114"/>
                <a:ext cx="2016225" cy="707886"/>
              </a:xfrm>
              <a:prstGeom prst="rect">
                <a:avLst/>
              </a:prstGeom>
              <a:blipFill>
                <a:blip r:embed="rId7"/>
                <a:stretch>
                  <a:fillRect b="-145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1"/>
              <p:cNvSpPr txBox="1"/>
              <p:nvPr/>
            </p:nvSpPr>
            <p:spPr>
              <a:xfrm>
                <a:off x="9215578" y="2535287"/>
                <a:ext cx="6866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19" name="1"/>
              <p:cNvSpPr txBox="1">
                <a:spLocks noRot="1" noChangeAspect="1" noMove="1" noResize="1" noEditPoints="1" noAdjustHandles="1" noChangeArrowheads="1" noChangeShapeType="1" noTextEdit="1"/>
              </p:cNvSpPr>
              <p:nvPr/>
            </p:nvSpPr>
            <p:spPr>
              <a:xfrm>
                <a:off x="9215578" y="2535287"/>
                <a:ext cx="686686" cy="461665"/>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0897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fade">
                                      <p:cBhvr>
                                        <p:cTn id="58" dur="500"/>
                                        <p:tgtEl>
                                          <p:spTgt spid="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500"/>
                                        <p:tgtEl>
                                          <p:spTgt spid="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4" grpId="0"/>
      <p:bldP spid="15" grpId="0"/>
      <p:bldP spid="20" grpId="0" animBg="1"/>
      <p:bldP spid="17" grpId="0"/>
      <p:bldP spid="21" grpId="0" animBg="1"/>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696000" y="882000"/>
                <a:ext cx="7427693" cy="5220000"/>
              </a:xfrm>
            </p:spPr>
            <p:txBody>
              <a:bodyPr anchor="ctr"/>
              <a:lstStyle/>
              <a:p>
                <a:r>
                  <a:rPr lang="zh-CN" altLang="en-US" dirty="0" smtClean="0">
                    <a:solidFill>
                      <a:srgbClr val="00B050"/>
                    </a:solidFill>
                  </a:rPr>
                  <a:t>幂函数</a:t>
                </a:r>
                <a:r>
                  <a:rPr lang="zh-CN" altLang="en-US" dirty="0" smtClean="0">
                    <a:solidFill>
                      <a:srgbClr val="0000FF"/>
                    </a:solidFill>
                  </a:rPr>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sup>
                    </m:sSup>
                    <m:r>
                      <a:rPr lang="en-US" altLang="zh-CN" b="0" i="0" smtClean="0">
                        <a:latin typeface="Cambria Math" panose="02040503050406030204" pitchFamily="18" charset="0"/>
                      </a:rPr>
                      <m:t>(</m:t>
                    </m:r>
                    <m:r>
                      <a:rPr lang="en-US" altLang="zh-CN" b="0" i="1" dirty="0" smtClean="0">
                        <a:latin typeface="Cambria Math" panose="02040503050406030204" pitchFamily="18" charset="0"/>
                      </a:rPr>
                      <m:t>𝜇</m:t>
                    </m:r>
                    <m:r>
                      <a:rPr lang="en-US" altLang="zh-CN" b="0" i="1" dirty="0" smtClean="0">
                        <a:latin typeface="Cambria Math" panose="02040503050406030204" pitchFamily="18" charset="0"/>
                      </a:rPr>
                      <m:t>≠0)</m:t>
                    </m:r>
                  </m:oMath>
                </a14:m>
                <a:r>
                  <a:rPr lang="en-US" altLang="zh-CN" dirty="0" smtClean="0"/>
                  <a:t>. </a:t>
                </a:r>
                <a:r>
                  <a:rPr lang="zh-CN" altLang="en-US" dirty="0" smtClean="0"/>
                  <a:t>根据 </a:t>
                </a:r>
                <a14:m>
                  <m:oMath xmlns:m="http://schemas.openxmlformats.org/officeDocument/2006/math">
                    <m:r>
                      <a:rPr lang="en-US" altLang="zh-CN" b="0" i="1" smtClean="0">
                        <a:latin typeface="Cambria Math" panose="02040503050406030204" pitchFamily="18" charset="0"/>
                      </a:rPr>
                      <m:t>𝜇</m:t>
                    </m:r>
                  </m:oMath>
                </a14:m>
                <a:r>
                  <a:rPr lang="zh-CN" altLang="en-US" dirty="0" smtClean="0"/>
                  <a:t> 的不同</a:t>
                </a:r>
                <a:r>
                  <a:rPr lang="en-US" altLang="zh-CN" dirty="0" smtClean="0"/>
                  <a:t>, </a:t>
                </a:r>
                <a:r>
                  <a:rPr lang="zh-CN" altLang="en-US" dirty="0" smtClean="0"/>
                  <a:t>它的定义域也有所不同</a:t>
                </a:r>
                <a:r>
                  <a:rPr lang="en-US" altLang="zh-CN" dirty="0" smtClean="0"/>
                  <a:t>.</a:t>
                </a:r>
              </a:p>
              <a:p>
                <a:r>
                  <a:rPr lang="zh-CN" altLang="en-US" dirty="0" smtClean="0"/>
                  <a:t>当 </a:t>
                </a:r>
                <a14:m>
                  <m:oMath xmlns:m="http://schemas.openxmlformats.org/officeDocument/2006/math">
                    <m:r>
                      <a:rPr lang="en-US" altLang="zh-CN" b="0" i="1" dirty="0" smtClean="0">
                        <a:latin typeface="Cambria Math" panose="02040503050406030204" pitchFamily="18" charset="0"/>
                      </a:rPr>
                      <m:t>𝜇</m:t>
                    </m:r>
                  </m:oMath>
                </a14:m>
                <a:r>
                  <a:rPr lang="zh-CN" altLang="en-US" dirty="0" smtClean="0"/>
                  <a:t> 为有理数时</a:t>
                </a:r>
                <a:r>
                  <a:rPr lang="en-US" altLang="zh-CN" dirty="0" smtClean="0"/>
                  <a:t>, </a:t>
                </a:r>
                <a:r>
                  <a:rPr lang="zh-CN" altLang="en-US" dirty="0" smtClean="0"/>
                  <a:t>我们可以将其表为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𝑞</m:t>
                        </m:r>
                      </m:den>
                    </m:f>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其中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a14:m>
                <a:r>
                  <a:rPr lang="zh-CN" altLang="en-US" dirty="0" smtClean="0"/>
                  <a:t> 为互质的整数</a:t>
                </a:r>
                <a:r>
                  <a:rPr lang="en-US" altLang="zh-CN" dirty="0" smtClean="0"/>
                  <a:t>.</a:t>
                </a:r>
              </a:p>
              <a:p>
                <a:pPr>
                  <a:defRPr/>
                </a:pPr>
                <a:r>
                  <a:rPr lang="zh-CN" altLang="en-US" dirty="0" smtClean="0"/>
                  <a:t>当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a14:m>
                <a:r>
                  <a:rPr lang="zh-CN" altLang="en-US" dirty="0" smtClean="0"/>
                  <a:t> 为奇数时</a:t>
                </a:r>
                <a:r>
                  <a:rPr lang="en-US" altLang="zh-CN" dirty="0" smtClean="0"/>
                  <a:t>, </a:t>
                </a:r>
                <a:r>
                  <a:rPr lang="zh-CN" altLang="en-US" dirty="0" smtClean="0"/>
                  <a:t>定义域和值域为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a:t>
                </a:r>
                <a:r>
                  <a:rPr lang="en-US" altLang="zh-CN" dirty="0"/>
                  <a:t> </a:t>
                </a:r>
                <a:r>
                  <a:rPr lang="en-US" altLang="zh-CN" dirty="0" smtClean="0"/>
                  <a:t/>
                </a:r>
                <a:br>
                  <a:rPr lang="en-US" altLang="zh-CN" dirty="0" smtClean="0"/>
                </a:br>
                <a:r>
                  <a:rPr lang="zh-CN" altLang="en-US" dirty="0" smtClean="0"/>
                  <a:t>此时它</a:t>
                </a:r>
                <a:r>
                  <a:rPr lang="zh-CN" altLang="en-US" dirty="0"/>
                  <a:t>是</a:t>
                </a:r>
                <a:r>
                  <a:rPr lang="zh-CN" altLang="en-US" dirty="0" smtClean="0"/>
                  <a:t>奇函数</a:t>
                </a:r>
                <a:r>
                  <a:rPr lang="en-US" altLang="zh-CN" dirty="0" smtClean="0"/>
                  <a:t>, </a:t>
                </a:r>
                <a:r>
                  <a:rPr lang="zh-CN" altLang="en-US" dirty="0" smtClean="0"/>
                  <a:t>图像</a:t>
                </a:r>
                <a:r>
                  <a:rPr lang="zh-CN" altLang="en-US" dirty="0"/>
                  <a:t>过点</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0,0</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1,1</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a:t>.</a:t>
                </a:r>
                <a:endParaRPr lang="en-US" altLang="zh-CN" dirty="0" smtClean="0"/>
              </a:p>
              <a:p>
                <a:pPr>
                  <a:defRPr/>
                </a:pP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sup>
                    </m:sSup>
                  </m:oMath>
                </a14:m>
                <a:r>
                  <a:rPr lang="zh-CN" altLang="en-US" dirty="0" smtClean="0"/>
                  <a:t> 与 </a:t>
                </a:r>
                <a14:m>
                  <m:oMath xmlns:m="http://schemas.openxmlformats.org/officeDocument/2006/math">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1</m:t>
                        </m:r>
                        <m:r>
                          <a:rPr lang="en-US" altLang="zh-CN" i="1" dirty="0">
                            <a:latin typeface="Cambria Math" panose="02040503050406030204" pitchFamily="18" charset="0"/>
                          </a:rPr>
                          <m:t>/</m:t>
                        </m:r>
                        <m:r>
                          <a:rPr lang="en-US" altLang="zh-CN" i="1" dirty="0" smtClean="0">
                            <a:latin typeface="Cambria Math" panose="02040503050406030204" pitchFamily="18" charset="0"/>
                          </a:rPr>
                          <m:t>𝜇</m:t>
                        </m:r>
                      </m:sup>
                    </m:sSup>
                  </m:oMath>
                </a14:m>
                <a:r>
                  <a:rPr lang="zh-CN" altLang="en-US" dirty="0" smtClean="0"/>
                  <a:t> 互为反函数</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696000" y="882000"/>
                <a:ext cx="7427693" cy="5220000"/>
              </a:xfrm>
              <a:blipFill>
                <a:blip r:embed="rId2"/>
                <a:stretch>
                  <a:fillRect l="-1066"/>
                </a:stretch>
              </a:blipFill>
            </p:spPr>
            <p:txBody>
              <a:bodyPr/>
              <a:lstStyle/>
              <a:p>
                <a:r>
                  <a:rPr lang="zh-CN" altLang="en-US">
                    <a:noFill/>
                  </a:rPr>
                  <a:t> </a:t>
                </a:r>
              </a:p>
            </p:txBody>
          </p:sp>
        </mc:Fallback>
      </mc:AlternateContent>
      <p:cxnSp>
        <p:nvCxnSpPr>
          <p:cNvPr id="11" name="x轴"/>
          <p:cNvCxnSpPr/>
          <p:nvPr/>
        </p:nvCxnSpPr>
        <p:spPr>
          <a:xfrm>
            <a:off x="7877911" y="3429923"/>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x"/>
              <p:cNvSpPr txBox="1"/>
              <p:nvPr/>
            </p:nvSpPr>
            <p:spPr>
              <a:xfrm>
                <a:off x="11010314" y="3428680"/>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1010314" y="3428680"/>
                <a:ext cx="323981" cy="461665"/>
              </a:xfrm>
              <a:prstGeom prst="rect">
                <a:avLst/>
              </a:prstGeom>
              <a:blipFill>
                <a:blip r:embed="rId3"/>
                <a:stretch>
                  <a:fillRect r="-3774"/>
                </a:stretch>
              </a:blipFill>
            </p:spPr>
            <p:txBody>
              <a:bodyPr/>
              <a:lstStyle/>
              <a:p>
                <a:r>
                  <a:rPr lang="zh-CN" altLang="en-US">
                    <a:noFill/>
                  </a:rPr>
                  <a:t> </a:t>
                </a:r>
              </a:p>
            </p:txBody>
          </p:sp>
        </mc:Fallback>
      </mc:AlternateContent>
      <p:cxnSp>
        <p:nvCxnSpPr>
          <p:cNvPr id="12" name="y轴"/>
          <p:cNvCxnSpPr/>
          <p:nvPr/>
        </p:nvCxnSpPr>
        <p:spPr>
          <a:xfrm flipV="1">
            <a:off x="9552828" y="1628800"/>
            <a:ext cx="0" cy="360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y"/>
              <p:cNvSpPr txBox="1"/>
              <p:nvPr/>
            </p:nvSpPr>
            <p:spPr>
              <a:xfrm>
                <a:off x="8975506" y="1556792"/>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8975506" y="1556792"/>
                <a:ext cx="826631" cy="461665"/>
              </a:xfrm>
              <a:prstGeom prst="rect">
                <a:avLst/>
              </a:prstGeom>
              <a:blipFill>
                <a:blip r:embed="rId4"/>
                <a:stretch>
                  <a:fillRect b="-1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
              <p:cNvSpPr txBox="1"/>
              <p:nvPr/>
            </p:nvSpPr>
            <p:spPr>
              <a:xfrm>
                <a:off x="9082057" y="2996952"/>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9082057" y="2996952"/>
                <a:ext cx="648072" cy="461665"/>
              </a:xfrm>
              <a:prstGeom prst="rect">
                <a:avLst/>
              </a:prstGeom>
              <a:blipFill>
                <a:blip r:embed="rId5"/>
                <a:stretch>
                  <a:fillRect/>
                </a:stretch>
              </a:blipFill>
            </p:spPr>
            <p:txBody>
              <a:bodyPr/>
              <a:lstStyle/>
              <a:p>
                <a:r>
                  <a:rPr lang="zh-CN" altLang="en-US">
                    <a:noFill/>
                  </a:rPr>
                  <a:t> </a:t>
                </a:r>
              </a:p>
            </p:txBody>
          </p:sp>
        </mc:Fallback>
      </mc:AlternateContent>
      <p:grpSp>
        <p:nvGrpSpPr>
          <p:cNvPr id="24" name="图像y=x^3"/>
          <p:cNvGrpSpPr/>
          <p:nvPr/>
        </p:nvGrpSpPr>
        <p:grpSpPr>
          <a:xfrm>
            <a:off x="8426956" y="1586944"/>
            <a:ext cx="2244328" cy="3688864"/>
            <a:chOff x="8426956" y="1586944"/>
            <a:chExt cx="2244328" cy="3688864"/>
          </a:xfrm>
        </p:grpSpPr>
        <p:sp>
          <p:nvSpPr>
            <p:cNvPr id="34" name="任意多边形 33"/>
            <p:cNvSpPr/>
            <p:nvPr/>
          </p:nvSpPr>
          <p:spPr>
            <a:xfrm rot="5400000" flipV="1">
              <a:off x="8065006" y="3796258"/>
              <a:ext cx="1841500" cy="1117600"/>
            </a:xfrm>
            <a:custGeom>
              <a:avLst/>
              <a:gdLst>
                <a:gd name="connsiteX0" fmla="*/ 1841500 w 1841500"/>
                <a:gd name="connsiteY0" fmla="*/ 0 h 1117600"/>
                <a:gd name="connsiteX1" fmla="*/ 1000760 w 1841500"/>
                <a:gd name="connsiteY1" fmla="*/ 210820 h 1117600"/>
                <a:gd name="connsiteX2" fmla="*/ 429260 w 1841500"/>
                <a:gd name="connsiteY2" fmla="*/ 436880 h 1117600"/>
                <a:gd name="connsiteX3" fmla="*/ 177800 w 1841500"/>
                <a:gd name="connsiteY3" fmla="*/ 601980 h 1117600"/>
                <a:gd name="connsiteX4" fmla="*/ 40640 w 1841500"/>
                <a:gd name="connsiteY4" fmla="*/ 792480 h 1117600"/>
                <a:gd name="connsiteX5" fmla="*/ 0 w 1841500"/>
                <a:gd name="connsiteY5" fmla="*/ 111760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500" h="1117600">
                  <a:moveTo>
                    <a:pt x="1841500" y="0"/>
                  </a:moveTo>
                  <a:cubicBezTo>
                    <a:pt x="1538816" y="69003"/>
                    <a:pt x="1236133" y="138007"/>
                    <a:pt x="1000760" y="210820"/>
                  </a:cubicBezTo>
                  <a:cubicBezTo>
                    <a:pt x="765387" y="283633"/>
                    <a:pt x="566420" y="371687"/>
                    <a:pt x="429260" y="436880"/>
                  </a:cubicBezTo>
                  <a:cubicBezTo>
                    <a:pt x="292100" y="502073"/>
                    <a:pt x="242570" y="542713"/>
                    <a:pt x="177800" y="601980"/>
                  </a:cubicBezTo>
                  <a:cubicBezTo>
                    <a:pt x="113030" y="661247"/>
                    <a:pt x="70273" y="706543"/>
                    <a:pt x="40640" y="792480"/>
                  </a:cubicBezTo>
                  <a:cubicBezTo>
                    <a:pt x="11007" y="878417"/>
                    <a:pt x="5503" y="998008"/>
                    <a:pt x="0" y="111760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6200000" flipV="1">
              <a:off x="9191734" y="1948894"/>
              <a:ext cx="1841500" cy="1117600"/>
            </a:xfrm>
            <a:custGeom>
              <a:avLst/>
              <a:gdLst>
                <a:gd name="connsiteX0" fmla="*/ 1841500 w 1841500"/>
                <a:gd name="connsiteY0" fmla="*/ 0 h 1117600"/>
                <a:gd name="connsiteX1" fmla="*/ 1000760 w 1841500"/>
                <a:gd name="connsiteY1" fmla="*/ 210820 h 1117600"/>
                <a:gd name="connsiteX2" fmla="*/ 429260 w 1841500"/>
                <a:gd name="connsiteY2" fmla="*/ 436880 h 1117600"/>
                <a:gd name="connsiteX3" fmla="*/ 177800 w 1841500"/>
                <a:gd name="connsiteY3" fmla="*/ 601980 h 1117600"/>
                <a:gd name="connsiteX4" fmla="*/ 40640 w 1841500"/>
                <a:gd name="connsiteY4" fmla="*/ 792480 h 1117600"/>
                <a:gd name="connsiteX5" fmla="*/ 0 w 1841500"/>
                <a:gd name="connsiteY5" fmla="*/ 111760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500" h="1117600">
                  <a:moveTo>
                    <a:pt x="1841500" y="0"/>
                  </a:moveTo>
                  <a:cubicBezTo>
                    <a:pt x="1538816" y="69003"/>
                    <a:pt x="1236133" y="138007"/>
                    <a:pt x="1000760" y="210820"/>
                  </a:cubicBezTo>
                  <a:cubicBezTo>
                    <a:pt x="765387" y="283633"/>
                    <a:pt x="566420" y="371687"/>
                    <a:pt x="429260" y="436880"/>
                  </a:cubicBezTo>
                  <a:cubicBezTo>
                    <a:pt x="292100" y="502073"/>
                    <a:pt x="242570" y="542713"/>
                    <a:pt x="177800" y="601980"/>
                  </a:cubicBezTo>
                  <a:cubicBezTo>
                    <a:pt x="113030" y="661247"/>
                    <a:pt x="70273" y="706543"/>
                    <a:pt x="40640" y="792480"/>
                  </a:cubicBezTo>
                  <a:cubicBezTo>
                    <a:pt x="11007" y="878417"/>
                    <a:pt x="5503" y="998008"/>
                    <a:pt x="0" y="111760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9" name="y=x^3"/>
              <p:cNvSpPr txBox="1"/>
              <p:nvPr/>
            </p:nvSpPr>
            <p:spPr>
              <a:xfrm>
                <a:off x="9558581" y="1596112"/>
                <a:ext cx="126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sSup>
                        <m:sSupPr>
                          <m:ctrlPr>
                            <a:rPr lang="en-US" altLang="zh-CN" sz="2400" b="0" i="1" smtClean="0">
                              <a:solidFill>
                                <a:srgbClr val="C00000"/>
                              </a:solidFill>
                              <a:latin typeface="Cambria Math" panose="02040503050406030204" pitchFamily="18" charset="0"/>
                            </a:rPr>
                          </m:ctrlPr>
                        </m:sSupPr>
                        <m:e>
                          <m:r>
                            <a:rPr lang="en-US" altLang="zh-CN" sz="2400" b="0" i="1" smtClean="0">
                              <a:solidFill>
                                <a:srgbClr val="C00000"/>
                              </a:solidFill>
                              <a:latin typeface="Cambria Math" panose="02040503050406030204" pitchFamily="18" charset="0"/>
                            </a:rPr>
                            <m:t>𝑥</m:t>
                          </m:r>
                        </m:e>
                        <m:sup>
                          <m:r>
                            <a:rPr lang="en-US" altLang="zh-CN" sz="2400" b="0" i="1" smtClean="0">
                              <a:solidFill>
                                <a:srgbClr val="C00000"/>
                              </a:solidFill>
                              <a:latin typeface="Cambria Math" panose="02040503050406030204" pitchFamily="18" charset="0"/>
                            </a:rPr>
                            <m:t>3</m:t>
                          </m:r>
                        </m:sup>
                      </m:sSup>
                    </m:oMath>
                  </m:oMathPara>
                </a14:m>
                <a:endParaRPr lang="zh-CN" altLang="en-US" sz="2400" dirty="0">
                  <a:solidFill>
                    <a:srgbClr val="C00000"/>
                  </a:solidFill>
                </a:endParaRPr>
              </a:p>
            </p:txBody>
          </p:sp>
        </mc:Choice>
        <mc:Fallback>
          <p:sp>
            <p:nvSpPr>
              <p:cNvPr id="29" name="y=x^3"/>
              <p:cNvSpPr txBox="1">
                <a:spLocks noRot="1" noChangeAspect="1" noMove="1" noResize="1" noEditPoints="1" noAdjustHandles="1" noChangeArrowheads="1" noChangeShapeType="1" noTextEdit="1"/>
              </p:cNvSpPr>
              <p:nvPr/>
            </p:nvSpPr>
            <p:spPr>
              <a:xfrm>
                <a:off x="9558581" y="1596112"/>
                <a:ext cx="1265400" cy="461665"/>
              </a:xfrm>
              <a:prstGeom prst="rect">
                <a:avLst/>
              </a:prstGeom>
              <a:blipFill>
                <a:blip r:embed="rId6"/>
                <a:stretch>
                  <a:fillRect b="-11842"/>
                </a:stretch>
              </a:blipFill>
            </p:spPr>
            <p:txBody>
              <a:bodyPr/>
              <a:lstStyle/>
              <a:p>
                <a:r>
                  <a:rPr lang="zh-CN" altLang="en-US">
                    <a:noFill/>
                  </a:rPr>
                  <a:t> </a:t>
                </a:r>
              </a:p>
            </p:txBody>
          </p:sp>
        </mc:Fallback>
      </mc:AlternateContent>
      <p:cxnSp>
        <p:nvCxnSpPr>
          <p:cNvPr id="31" name="直线y=x"/>
          <p:cNvCxnSpPr/>
          <p:nvPr/>
        </p:nvCxnSpPr>
        <p:spPr>
          <a:xfrm flipV="1">
            <a:off x="8426365" y="1826944"/>
            <a:ext cx="2739326" cy="2739326"/>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y=x"/>
              <p:cNvSpPr txBox="1"/>
              <p:nvPr/>
            </p:nvSpPr>
            <p:spPr>
              <a:xfrm>
                <a:off x="7762613" y="3868502"/>
                <a:ext cx="98965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32" name="y=x"/>
              <p:cNvSpPr txBox="1">
                <a:spLocks noRot="1" noChangeAspect="1" noMove="1" noResize="1" noEditPoints="1" noAdjustHandles="1" noChangeArrowheads="1" noChangeShapeType="1" noTextEdit="1"/>
              </p:cNvSpPr>
              <p:nvPr/>
            </p:nvSpPr>
            <p:spPr>
              <a:xfrm>
                <a:off x="7762613" y="3868502"/>
                <a:ext cx="989656" cy="461665"/>
              </a:xfrm>
              <a:prstGeom prst="rect">
                <a:avLst/>
              </a:prstGeom>
              <a:blipFill>
                <a:blip r:embed="rId7"/>
                <a:stretch>
                  <a:fillRect b="-13333"/>
                </a:stretch>
              </a:blipFill>
              <a:ln>
                <a:noFill/>
              </a:ln>
            </p:spPr>
            <p:txBody>
              <a:bodyPr/>
              <a:lstStyle/>
              <a:p>
                <a:r>
                  <a:rPr lang="zh-CN" altLang="en-US">
                    <a:noFill/>
                  </a:rPr>
                  <a:t> </a:t>
                </a:r>
              </a:p>
            </p:txBody>
          </p:sp>
        </mc:Fallback>
      </mc:AlternateContent>
      <p:sp>
        <p:nvSpPr>
          <p:cNvPr id="20" name="点(1,1)"/>
          <p:cNvSpPr/>
          <p:nvPr/>
        </p:nvSpPr>
        <p:spPr>
          <a:xfrm>
            <a:off x="10382096" y="2519472"/>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9" name="(1,1)"/>
              <p:cNvSpPr txBox="1"/>
              <p:nvPr/>
            </p:nvSpPr>
            <p:spPr>
              <a:xfrm>
                <a:off x="9658121" y="2276872"/>
                <a:ext cx="6866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1,1</m:t>
                          </m:r>
                        </m:e>
                      </m:d>
                    </m:oMath>
                  </m:oMathPara>
                </a14:m>
                <a:endParaRPr lang="zh-CN" altLang="en-US" sz="2000" dirty="0">
                  <a:solidFill>
                    <a:schemeClr val="accent1"/>
                  </a:solidFill>
                </a:endParaRPr>
              </a:p>
            </p:txBody>
          </p:sp>
        </mc:Choice>
        <mc:Fallback>
          <p:sp>
            <p:nvSpPr>
              <p:cNvPr id="19" name="(1,1)"/>
              <p:cNvSpPr txBox="1">
                <a:spLocks noRot="1" noChangeAspect="1" noMove="1" noResize="1" noEditPoints="1" noAdjustHandles="1" noChangeArrowheads="1" noChangeShapeType="1" noTextEdit="1"/>
              </p:cNvSpPr>
              <p:nvPr/>
            </p:nvSpPr>
            <p:spPr>
              <a:xfrm>
                <a:off x="9658121" y="2276872"/>
                <a:ext cx="686686" cy="400110"/>
              </a:xfrm>
              <a:prstGeom prst="rect">
                <a:avLst/>
              </a:prstGeom>
              <a:blipFill>
                <a:blip r:embed="rId8"/>
                <a:stretch>
                  <a:fillRect/>
                </a:stretch>
              </a:blipFill>
            </p:spPr>
            <p:txBody>
              <a:bodyPr/>
              <a:lstStyle/>
              <a:p>
                <a:r>
                  <a:rPr lang="zh-CN" altLang="en-US">
                    <a:noFill/>
                  </a:rPr>
                  <a:t> </a:t>
                </a:r>
              </a:p>
            </p:txBody>
          </p:sp>
        </mc:Fallback>
      </mc:AlternateContent>
      <p:grpSp>
        <p:nvGrpSpPr>
          <p:cNvPr id="25" name="图像y=x^(1/3)"/>
          <p:cNvGrpSpPr/>
          <p:nvPr/>
        </p:nvGrpSpPr>
        <p:grpSpPr>
          <a:xfrm>
            <a:off x="7705576" y="2311400"/>
            <a:ext cx="3688864" cy="2244328"/>
            <a:chOff x="7705576" y="2311400"/>
            <a:chExt cx="3688864" cy="2244328"/>
          </a:xfrm>
        </p:grpSpPr>
        <p:sp>
          <p:nvSpPr>
            <p:cNvPr id="6" name="任意多边形 5"/>
            <p:cNvSpPr/>
            <p:nvPr/>
          </p:nvSpPr>
          <p:spPr>
            <a:xfrm>
              <a:off x="9552940" y="2311400"/>
              <a:ext cx="1841500" cy="1117600"/>
            </a:xfrm>
            <a:custGeom>
              <a:avLst/>
              <a:gdLst>
                <a:gd name="connsiteX0" fmla="*/ 1841500 w 1841500"/>
                <a:gd name="connsiteY0" fmla="*/ 0 h 1117600"/>
                <a:gd name="connsiteX1" fmla="*/ 1000760 w 1841500"/>
                <a:gd name="connsiteY1" fmla="*/ 210820 h 1117600"/>
                <a:gd name="connsiteX2" fmla="*/ 429260 w 1841500"/>
                <a:gd name="connsiteY2" fmla="*/ 436880 h 1117600"/>
                <a:gd name="connsiteX3" fmla="*/ 177800 w 1841500"/>
                <a:gd name="connsiteY3" fmla="*/ 601980 h 1117600"/>
                <a:gd name="connsiteX4" fmla="*/ 40640 w 1841500"/>
                <a:gd name="connsiteY4" fmla="*/ 792480 h 1117600"/>
                <a:gd name="connsiteX5" fmla="*/ 0 w 1841500"/>
                <a:gd name="connsiteY5" fmla="*/ 111760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500" h="1117600">
                  <a:moveTo>
                    <a:pt x="1841500" y="0"/>
                  </a:moveTo>
                  <a:cubicBezTo>
                    <a:pt x="1538816" y="69003"/>
                    <a:pt x="1236133" y="138007"/>
                    <a:pt x="1000760" y="210820"/>
                  </a:cubicBezTo>
                  <a:cubicBezTo>
                    <a:pt x="765387" y="283633"/>
                    <a:pt x="566420" y="371687"/>
                    <a:pt x="429260" y="436880"/>
                  </a:cubicBezTo>
                  <a:cubicBezTo>
                    <a:pt x="292100" y="502073"/>
                    <a:pt x="242570" y="542713"/>
                    <a:pt x="177800" y="601980"/>
                  </a:cubicBezTo>
                  <a:cubicBezTo>
                    <a:pt x="113030" y="661247"/>
                    <a:pt x="70273" y="706543"/>
                    <a:pt x="40640" y="792480"/>
                  </a:cubicBezTo>
                  <a:cubicBezTo>
                    <a:pt x="11007" y="878417"/>
                    <a:pt x="5503" y="998008"/>
                    <a:pt x="0" y="111760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10800000">
              <a:off x="7705576" y="3438128"/>
              <a:ext cx="1841500" cy="1117600"/>
            </a:xfrm>
            <a:custGeom>
              <a:avLst/>
              <a:gdLst>
                <a:gd name="connsiteX0" fmla="*/ 1841500 w 1841500"/>
                <a:gd name="connsiteY0" fmla="*/ 0 h 1117600"/>
                <a:gd name="connsiteX1" fmla="*/ 1000760 w 1841500"/>
                <a:gd name="connsiteY1" fmla="*/ 210820 h 1117600"/>
                <a:gd name="connsiteX2" fmla="*/ 429260 w 1841500"/>
                <a:gd name="connsiteY2" fmla="*/ 436880 h 1117600"/>
                <a:gd name="connsiteX3" fmla="*/ 177800 w 1841500"/>
                <a:gd name="connsiteY3" fmla="*/ 601980 h 1117600"/>
                <a:gd name="connsiteX4" fmla="*/ 40640 w 1841500"/>
                <a:gd name="connsiteY4" fmla="*/ 792480 h 1117600"/>
                <a:gd name="connsiteX5" fmla="*/ 0 w 1841500"/>
                <a:gd name="connsiteY5" fmla="*/ 111760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500" h="1117600">
                  <a:moveTo>
                    <a:pt x="1841500" y="0"/>
                  </a:moveTo>
                  <a:cubicBezTo>
                    <a:pt x="1538816" y="69003"/>
                    <a:pt x="1236133" y="138007"/>
                    <a:pt x="1000760" y="210820"/>
                  </a:cubicBezTo>
                  <a:cubicBezTo>
                    <a:pt x="765387" y="283633"/>
                    <a:pt x="566420" y="371687"/>
                    <a:pt x="429260" y="436880"/>
                  </a:cubicBezTo>
                  <a:cubicBezTo>
                    <a:pt x="292100" y="502073"/>
                    <a:pt x="242570" y="542713"/>
                    <a:pt x="177800" y="601980"/>
                  </a:cubicBezTo>
                  <a:cubicBezTo>
                    <a:pt x="113030" y="661247"/>
                    <a:pt x="70273" y="706543"/>
                    <a:pt x="40640" y="792480"/>
                  </a:cubicBezTo>
                  <a:cubicBezTo>
                    <a:pt x="11007" y="878417"/>
                    <a:pt x="5503" y="998008"/>
                    <a:pt x="0" y="111760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3" name="y=x^(1/3)"/>
              <p:cNvSpPr txBox="1"/>
              <p:nvPr/>
            </p:nvSpPr>
            <p:spPr>
              <a:xfrm>
                <a:off x="10001221" y="2511757"/>
                <a:ext cx="1529108" cy="629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sSup>
                        <m:sSupPr>
                          <m:ctrlPr>
                            <a:rPr lang="en-US" altLang="zh-CN" sz="2400" b="0" i="1" smtClean="0">
                              <a:solidFill>
                                <a:srgbClr val="009900"/>
                              </a:solidFill>
                              <a:latin typeface="Cambria Math" panose="02040503050406030204" pitchFamily="18" charset="0"/>
                            </a:rPr>
                          </m:ctrlPr>
                        </m:sSupPr>
                        <m:e>
                          <m:r>
                            <a:rPr lang="en-US" altLang="zh-CN" sz="2400" b="0" i="1" smtClean="0">
                              <a:solidFill>
                                <a:srgbClr val="009900"/>
                              </a:solidFill>
                              <a:latin typeface="Cambria Math" panose="02040503050406030204" pitchFamily="18" charset="0"/>
                            </a:rPr>
                            <m:t>𝑥</m:t>
                          </m:r>
                        </m:e>
                        <m:sup>
                          <m:f>
                            <m:fPr>
                              <m:ctrlPr>
                                <a:rPr lang="en-US" altLang="zh-CN" sz="2400" b="0" i="1" smtClean="0">
                                  <a:solidFill>
                                    <a:srgbClr val="009900"/>
                                  </a:solidFill>
                                  <a:latin typeface="Cambria Math" panose="02040503050406030204" pitchFamily="18" charset="0"/>
                                </a:rPr>
                              </m:ctrlPr>
                            </m:fPr>
                            <m:num>
                              <m:r>
                                <a:rPr lang="en-US" altLang="zh-CN" sz="2400" b="0" i="1" smtClean="0">
                                  <a:solidFill>
                                    <a:srgbClr val="009900"/>
                                  </a:solidFill>
                                  <a:latin typeface="Cambria Math" panose="02040503050406030204" pitchFamily="18" charset="0"/>
                                </a:rPr>
                                <m:t>1</m:t>
                              </m:r>
                            </m:num>
                            <m:den>
                              <m:r>
                                <a:rPr lang="en-US" altLang="zh-CN" sz="2400" b="0" i="1" smtClean="0">
                                  <a:solidFill>
                                    <a:srgbClr val="009900"/>
                                  </a:solidFill>
                                  <a:latin typeface="Cambria Math" panose="02040503050406030204" pitchFamily="18" charset="0"/>
                                </a:rPr>
                                <m:t>3</m:t>
                              </m:r>
                            </m:den>
                          </m:f>
                        </m:sup>
                      </m:sSup>
                    </m:oMath>
                  </m:oMathPara>
                </a14:m>
                <a:endParaRPr lang="zh-CN" altLang="en-US" sz="2400" dirty="0">
                  <a:solidFill>
                    <a:srgbClr val="009900"/>
                  </a:solidFill>
                </a:endParaRPr>
              </a:p>
            </p:txBody>
          </p:sp>
        </mc:Choice>
        <mc:Fallback>
          <p:sp>
            <p:nvSpPr>
              <p:cNvPr id="23" name="y=x^(1/3)"/>
              <p:cNvSpPr txBox="1">
                <a:spLocks noRot="1" noChangeAspect="1" noMove="1" noResize="1" noEditPoints="1" noAdjustHandles="1" noChangeArrowheads="1" noChangeShapeType="1" noTextEdit="1"/>
              </p:cNvSpPr>
              <p:nvPr/>
            </p:nvSpPr>
            <p:spPr>
              <a:xfrm>
                <a:off x="10001221" y="2511757"/>
                <a:ext cx="1529108" cy="62921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72462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4" grpId="0"/>
      <p:bldP spid="15" grpId="0"/>
      <p:bldP spid="29" grpId="0"/>
      <p:bldP spid="32" grpId="0"/>
      <p:bldP spid="20" grpId="0" animBg="1"/>
      <p:bldP spid="19"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a:xfrm>
                <a:off x="695997" y="819000"/>
                <a:ext cx="7251313" cy="5220000"/>
              </a:xfrm>
            </p:spPr>
            <p:txBody>
              <a:bodyPr anchor="ctr"/>
              <a:lstStyle/>
              <a:p>
                <a:pPr>
                  <a:defRPr/>
                </a:pPr>
                <a:r>
                  <a:rPr lang="zh-CN" altLang="en-US" dirty="0" smtClean="0"/>
                  <a:t>当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&gt;0,  </m:t>
                    </m:r>
                    <m:r>
                      <a:rPr lang="en-US" altLang="zh-CN" i="1">
                        <a:latin typeface="Cambria Math" panose="02040503050406030204" pitchFamily="18" charset="0"/>
                      </a:rPr>
                      <m:t>𝑝</m:t>
                    </m:r>
                  </m:oMath>
                </a14:m>
                <a:r>
                  <a:rPr lang="zh-CN" altLang="en-US" dirty="0" smtClean="0"/>
                  <a:t> 偶 </a:t>
                </a:r>
                <a14:m>
                  <m:oMath xmlns:m="http://schemas.openxmlformats.org/officeDocument/2006/math">
                    <m:r>
                      <a:rPr lang="en-US" altLang="zh-CN" b="0" i="1" dirty="0" smtClean="0">
                        <a:latin typeface="Cambria Math" panose="02040503050406030204" pitchFamily="18" charset="0"/>
                      </a:rPr>
                      <m:t>𝑞</m:t>
                    </m:r>
                  </m:oMath>
                </a14:m>
                <a:r>
                  <a:rPr lang="zh-CN" altLang="en-US" dirty="0" smtClean="0"/>
                  <a:t> 奇时</a:t>
                </a:r>
                <a:r>
                  <a:rPr lang="en-US" altLang="zh-CN" dirty="0" smtClean="0"/>
                  <a:t>,</a:t>
                </a:r>
                <a:r>
                  <a:rPr lang="zh-CN" altLang="en-US" dirty="0"/>
                  <a:t>定义域</a:t>
                </a:r>
                <a:r>
                  <a:rPr lang="zh-CN" altLang="en-US" dirty="0" smtClean="0"/>
                  <a:t>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b="0" dirty="0" smtClean="0">
                    <a:latin typeface="Cambria Math" panose="02040503050406030204" pitchFamily="18" charset="0"/>
                  </a:rPr>
                  <a:t>, </a:t>
                </a:r>
                <a:r>
                  <a:rPr lang="zh-CN" altLang="en-US" dirty="0" smtClean="0"/>
                  <a:t>值域为 </a:t>
                </a:r>
                <a14:m>
                  <m:oMath xmlns:m="http://schemas.openxmlformats.org/officeDocument/2006/math">
                    <m:d>
                      <m:dPr>
                        <m:begChr m:val="["/>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a:t>
                </a:r>
                <a:br>
                  <a:rPr lang="en-US" altLang="zh-CN" dirty="0" smtClean="0"/>
                </a:br>
                <a:r>
                  <a:rPr lang="zh-CN" altLang="en-US" dirty="0" smtClean="0"/>
                  <a:t>此时它是偶函数</a:t>
                </a:r>
                <a:r>
                  <a:rPr lang="en-US" altLang="zh-CN" dirty="0" smtClean="0"/>
                  <a:t>, </a:t>
                </a:r>
                <a:r>
                  <a:rPr lang="zh-CN" altLang="en-US" dirty="0" smtClean="0"/>
                  <a:t>图像过点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smtClean="0"/>
                  <a:t>.</a:t>
                </a:r>
              </a:p>
              <a:p>
                <a:pPr>
                  <a:defRPr/>
                </a:pPr>
                <a:r>
                  <a:rPr lang="zh-CN" altLang="en-US" dirty="0"/>
                  <a:t>当</a:t>
                </a:r>
                <a:r>
                  <a:rPr lang="zh-CN" altLang="en-US" dirty="0" smtClean="0"/>
                  <a:t> </a:t>
                </a:r>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&gt;0,  </m:t>
                    </m:r>
                    <m:r>
                      <a:rPr lang="en-US" altLang="zh-CN" i="1">
                        <a:latin typeface="Cambria Math" panose="02040503050406030204" pitchFamily="18" charset="0"/>
                      </a:rPr>
                      <m:t>𝑝</m:t>
                    </m:r>
                  </m:oMath>
                </a14:m>
                <a:r>
                  <a:rPr lang="zh-CN" altLang="en-US" dirty="0"/>
                  <a:t> </a:t>
                </a:r>
                <a:r>
                  <a:rPr lang="zh-CN" altLang="en-US" dirty="0" smtClean="0"/>
                  <a:t>奇 </a:t>
                </a:r>
                <a14:m>
                  <m:oMath xmlns:m="http://schemas.openxmlformats.org/officeDocument/2006/math">
                    <m:r>
                      <a:rPr lang="en-US" altLang="zh-CN" i="1" dirty="0">
                        <a:latin typeface="Cambria Math" panose="02040503050406030204" pitchFamily="18" charset="0"/>
                      </a:rPr>
                      <m:t>𝑞</m:t>
                    </m:r>
                  </m:oMath>
                </a14:m>
                <a:r>
                  <a:rPr lang="zh-CN" altLang="en-US" dirty="0"/>
                  <a:t> </a:t>
                </a:r>
                <a:r>
                  <a:rPr lang="zh-CN" altLang="en-US" dirty="0" smtClean="0"/>
                  <a:t>偶时</a:t>
                </a:r>
                <a:r>
                  <a:rPr lang="en-US" altLang="zh-CN" dirty="0" smtClean="0"/>
                  <a:t>,</a:t>
                </a:r>
                <a:r>
                  <a:rPr lang="zh-CN" altLang="en-US" dirty="0"/>
                  <a:t>定义域和值域</a:t>
                </a:r>
                <a:r>
                  <a:rPr lang="zh-CN" altLang="en-US" dirty="0" smtClean="0"/>
                  <a:t>为 </a:t>
                </a:r>
                <a14:m>
                  <m:oMath xmlns:m="http://schemas.openxmlformats.org/officeDocument/2006/math">
                    <m:d>
                      <m:dPr>
                        <m:begChr m:val="["/>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a:t>
                </a:r>
                <a:br>
                  <a:rPr lang="en-US" altLang="zh-CN" dirty="0" smtClean="0"/>
                </a:br>
                <a:r>
                  <a:rPr lang="zh-CN" altLang="en-US" dirty="0" smtClean="0"/>
                  <a:t>图像</a:t>
                </a:r>
                <a:r>
                  <a:rPr lang="zh-CN" altLang="en-US" dirty="0"/>
                  <a:t>过点</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0,0</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smtClean="0"/>
                  <a:t>.</a:t>
                </a:r>
              </a:p>
              <a:p>
                <a:r>
                  <a:rPr lang="zh-CN" altLang="en-US" dirty="0" smtClean="0"/>
                  <a:t>此时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sup>
                    </m:sSup>
                  </m:oMath>
                </a14:m>
                <a:r>
                  <a:rPr lang="zh-CN" altLang="en-US" dirty="0" smtClean="0"/>
                  <a:t> </a:t>
                </a:r>
                <a:r>
                  <a:rPr lang="zh-CN" altLang="en-US" dirty="0"/>
                  <a:t>与</a:t>
                </a:r>
                <a:r>
                  <a:rPr lang="zh-CN" altLang="en-US" dirty="0" smtClean="0"/>
                  <a:t> </a:t>
                </a:r>
                <a14:m>
                  <m:oMath xmlns:m="http://schemas.openxmlformats.org/officeDocument/2006/math">
                    <m:r>
                      <a:rPr lang="en-US" altLang="zh-CN" i="1" dirty="0">
                        <a:latin typeface="Cambria Math" panose="02040503050406030204" pitchFamily="18" charset="0"/>
                      </a:rPr>
                      <m:t>𝑦</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b="0" i="1" dirty="0" smtClean="0">
                            <a:latin typeface="Cambria Math" panose="02040503050406030204" pitchFamily="18" charset="0"/>
                          </a:rPr>
                          <m:t>1</m:t>
                        </m:r>
                        <m:r>
                          <a:rPr lang="en-US" altLang="zh-CN" i="1" dirty="0">
                            <a:latin typeface="Cambria Math" panose="02040503050406030204" pitchFamily="18" charset="0"/>
                          </a:rPr>
                          <m:t>/</m:t>
                        </m:r>
                        <m:r>
                          <a:rPr lang="en-US" altLang="zh-CN" i="1" dirty="0">
                            <a:latin typeface="Cambria Math" panose="02040503050406030204" pitchFamily="18" charset="0"/>
                          </a:rPr>
                          <m:t>𝜇</m:t>
                        </m:r>
                      </m:sup>
                    </m:sSup>
                  </m:oMath>
                </a14:m>
                <a:r>
                  <a:rPr lang="zh-CN" altLang="en-US" dirty="0" smtClean="0"/>
                  <a:t> 在 </a:t>
                </a:r>
                <a14:m>
                  <m:oMath xmlns:m="http://schemas.openxmlformats.org/officeDocument/2006/math">
                    <m:d>
                      <m:dPr>
                        <m:beg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oMath>
                </a14:m>
                <a:r>
                  <a:rPr lang="zh-CN" altLang="en-US" dirty="0" smtClean="0"/>
                  <a:t> 的限制互</a:t>
                </a:r>
                <a:r>
                  <a:rPr lang="zh-CN" altLang="en-US" dirty="0"/>
                  <a:t>为反函数</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xfrm>
                <a:off x="695997" y="819000"/>
                <a:ext cx="7251313" cy="5220000"/>
              </a:xfrm>
              <a:blipFill>
                <a:blip r:embed="rId2"/>
                <a:stretch>
                  <a:fillRect l="-1092" r="-588"/>
                </a:stretch>
              </a:blipFill>
            </p:spPr>
            <p:txBody>
              <a:bodyPr/>
              <a:lstStyle/>
              <a:p>
                <a:r>
                  <a:rPr lang="zh-CN" altLang="en-US">
                    <a:noFill/>
                  </a:rPr>
                  <a:t> </a:t>
                </a:r>
              </a:p>
            </p:txBody>
          </p:sp>
        </mc:Fallback>
      </mc:AlternateContent>
      <p:cxnSp>
        <p:nvCxnSpPr>
          <p:cNvPr id="11" name="x轴"/>
          <p:cNvCxnSpPr/>
          <p:nvPr/>
        </p:nvCxnSpPr>
        <p:spPr>
          <a:xfrm>
            <a:off x="7680176" y="3898697"/>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x"/>
              <p:cNvSpPr txBox="1"/>
              <p:nvPr/>
            </p:nvSpPr>
            <p:spPr>
              <a:xfrm>
                <a:off x="10845517" y="3861048"/>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0845517" y="3861048"/>
                <a:ext cx="323981" cy="461665"/>
              </a:xfrm>
              <a:prstGeom prst="rect">
                <a:avLst/>
              </a:prstGeom>
              <a:blipFill>
                <a:blip r:embed="rId3"/>
                <a:stretch>
                  <a:fillRect r="-3774"/>
                </a:stretch>
              </a:blipFill>
            </p:spPr>
            <p:txBody>
              <a:bodyPr/>
              <a:lstStyle/>
              <a:p>
                <a:r>
                  <a:rPr lang="zh-CN" altLang="en-US">
                    <a:noFill/>
                  </a:rPr>
                  <a:t> </a:t>
                </a:r>
              </a:p>
            </p:txBody>
          </p:sp>
        </mc:Fallback>
      </mc:AlternateContent>
      <p:cxnSp>
        <p:nvCxnSpPr>
          <p:cNvPr id="12" name="y轴"/>
          <p:cNvCxnSpPr/>
          <p:nvPr/>
        </p:nvCxnSpPr>
        <p:spPr>
          <a:xfrm flipV="1">
            <a:off x="9355093" y="1916832"/>
            <a:ext cx="0" cy="33123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y"/>
              <p:cNvSpPr txBox="1"/>
              <p:nvPr/>
            </p:nvSpPr>
            <p:spPr>
              <a:xfrm>
                <a:off x="8793234" y="1916832"/>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8793234" y="1916832"/>
                <a:ext cx="826631" cy="461665"/>
              </a:xfrm>
              <a:prstGeom prst="rect">
                <a:avLst/>
              </a:prstGeom>
              <a:blipFill>
                <a:blip r:embed="rId4"/>
                <a:stretch>
                  <a:fillRect b="-1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
              <p:cNvSpPr txBox="1"/>
              <p:nvPr/>
            </p:nvSpPr>
            <p:spPr>
              <a:xfrm>
                <a:off x="8904312" y="3429000"/>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8904312" y="3429000"/>
                <a:ext cx="648072" cy="461665"/>
              </a:xfrm>
              <a:prstGeom prst="rect">
                <a:avLst/>
              </a:prstGeom>
              <a:blipFill>
                <a:blip r:embed="rId5"/>
                <a:stretch>
                  <a:fillRect/>
                </a:stretch>
              </a:blipFill>
            </p:spPr>
            <p:txBody>
              <a:bodyPr/>
              <a:lstStyle/>
              <a:p>
                <a:r>
                  <a:rPr lang="zh-CN" altLang="en-US">
                    <a:noFill/>
                  </a:rPr>
                  <a:t> </a:t>
                </a:r>
              </a:p>
            </p:txBody>
          </p:sp>
        </mc:Fallback>
      </mc:AlternateContent>
      <p:grpSp>
        <p:nvGrpSpPr>
          <p:cNvPr id="26" name="图像y=x^2"/>
          <p:cNvGrpSpPr/>
          <p:nvPr/>
        </p:nvGrpSpPr>
        <p:grpSpPr>
          <a:xfrm>
            <a:off x="7748375" y="1867684"/>
            <a:ext cx="3224108" cy="2032691"/>
            <a:chOff x="7748375" y="1867684"/>
            <a:chExt cx="3224108" cy="2032691"/>
          </a:xfrm>
        </p:grpSpPr>
        <p:sp>
          <p:nvSpPr>
            <p:cNvPr id="33" name="任意多边形 32"/>
            <p:cNvSpPr/>
            <p:nvPr/>
          </p:nvSpPr>
          <p:spPr>
            <a:xfrm rot="16200000" flipV="1">
              <a:off x="9150819" y="2078712"/>
              <a:ext cx="2027199" cy="1616128"/>
            </a:xfrm>
            <a:custGeom>
              <a:avLst/>
              <a:gdLst>
                <a:gd name="connsiteX0" fmla="*/ 0 w 2743200"/>
                <a:gd name="connsiteY0" fmla="*/ 2186940 h 2186940"/>
                <a:gd name="connsiteX1" fmla="*/ 110490 w 2743200"/>
                <a:gd name="connsiteY1" fmla="*/ 1737360 h 2186940"/>
                <a:gd name="connsiteX2" fmla="*/ 377190 w 2743200"/>
                <a:gd name="connsiteY2" fmla="*/ 1371600 h 2186940"/>
                <a:gd name="connsiteX3" fmla="*/ 1070610 w 2743200"/>
                <a:gd name="connsiteY3" fmla="*/ 822960 h 2186940"/>
                <a:gd name="connsiteX4" fmla="*/ 1733550 w 2743200"/>
                <a:gd name="connsiteY4" fmla="*/ 453390 h 2186940"/>
                <a:gd name="connsiteX5" fmla="*/ 2743200 w 2743200"/>
                <a:gd name="connsiteY5" fmla="*/ 0 h 2186940"/>
                <a:gd name="connsiteX6" fmla="*/ 2743200 w 2743200"/>
                <a:gd name="connsiteY6" fmla="*/ 0 h 218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200" h="2186940">
                  <a:moveTo>
                    <a:pt x="0" y="2186940"/>
                  </a:moveTo>
                  <a:cubicBezTo>
                    <a:pt x="23812" y="2030095"/>
                    <a:pt x="47625" y="1873250"/>
                    <a:pt x="110490" y="1737360"/>
                  </a:cubicBezTo>
                  <a:cubicBezTo>
                    <a:pt x="173355" y="1601470"/>
                    <a:pt x="217170" y="1524000"/>
                    <a:pt x="377190" y="1371600"/>
                  </a:cubicBezTo>
                  <a:cubicBezTo>
                    <a:pt x="537210" y="1219200"/>
                    <a:pt x="844550" y="975995"/>
                    <a:pt x="1070610" y="822960"/>
                  </a:cubicBezTo>
                  <a:cubicBezTo>
                    <a:pt x="1296670" y="669925"/>
                    <a:pt x="1454785" y="590550"/>
                    <a:pt x="1733550" y="453390"/>
                  </a:cubicBezTo>
                  <a:cubicBezTo>
                    <a:pt x="2012315" y="316230"/>
                    <a:pt x="2743200" y="0"/>
                    <a:pt x="2743200" y="0"/>
                  </a:cubicBezTo>
                  <a:lnTo>
                    <a:pt x="2743200"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5400000" flipH="1" flipV="1">
              <a:off x="7542839" y="2073220"/>
              <a:ext cx="2027199" cy="1616128"/>
            </a:xfrm>
            <a:custGeom>
              <a:avLst/>
              <a:gdLst>
                <a:gd name="connsiteX0" fmla="*/ 0 w 2743200"/>
                <a:gd name="connsiteY0" fmla="*/ 2186940 h 2186940"/>
                <a:gd name="connsiteX1" fmla="*/ 110490 w 2743200"/>
                <a:gd name="connsiteY1" fmla="*/ 1737360 h 2186940"/>
                <a:gd name="connsiteX2" fmla="*/ 377190 w 2743200"/>
                <a:gd name="connsiteY2" fmla="*/ 1371600 h 2186940"/>
                <a:gd name="connsiteX3" fmla="*/ 1070610 w 2743200"/>
                <a:gd name="connsiteY3" fmla="*/ 822960 h 2186940"/>
                <a:gd name="connsiteX4" fmla="*/ 1733550 w 2743200"/>
                <a:gd name="connsiteY4" fmla="*/ 453390 h 2186940"/>
                <a:gd name="connsiteX5" fmla="*/ 2743200 w 2743200"/>
                <a:gd name="connsiteY5" fmla="*/ 0 h 2186940"/>
                <a:gd name="connsiteX6" fmla="*/ 2743200 w 2743200"/>
                <a:gd name="connsiteY6" fmla="*/ 0 h 218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200" h="2186940">
                  <a:moveTo>
                    <a:pt x="0" y="2186940"/>
                  </a:moveTo>
                  <a:cubicBezTo>
                    <a:pt x="23812" y="2030095"/>
                    <a:pt x="47625" y="1873250"/>
                    <a:pt x="110490" y="1737360"/>
                  </a:cubicBezTo>
                  <a:cubicBezTo>
                    <a:pt x="173355" y="1601470"/>
                    <a:pt x="217170" y="1524000"/>
                    <a:pt x="377190" y="1371600"/>
                  </a:cubicBezTo>
                  <a:cubicBezTo>
                    <a:pt x="537210" y="1219200"/>
                    <a:pt x="844550" y="975995"/>
                    <a:pt x="1070610" y="822960"/>
                  </a:cubicBezTo>
                  <a:cubicBezTo>
                    <a:pt x="1296670" y="669925"/>
                    <a:pt x="1454785" y="590550"/>
                    <a:pt x="1733550" y="453390"/>
                  </a:cubicBezTo>
                  <a:cubicBezTo>
                    <a:pt x="2012315" y="316230"/>
                    <a:pt x="2743200" y="0"/>
                    <a:pt x="2743200" y="0"/>
                  </a:cubicBezTo>
                  <a:lnTo>
                    <a:pt x="2743200"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9" name="y=x^2"/>
              <p:cNvSpPr txBox="1"/>
              <p:nvPr/>
            </p:nvSpPr>
            <p:spPr>
              <a:xfrm>
                <a:off x="8050370" y="2331958"/>
                <a:ext cx="11138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sSup>
                        <m:sSupPr>
                          <m:ctrlPr>
                            <a:rPr lang="en-US" altLang="zh-CN" sz="2400" b="0" i="1" smtClean="0">
                              <a:solidFill>
                                <a:srgbClr val="C00000"/>
                              </a:solidFill>
                              <a:latin typeface="Cambria Math" panose="02040503050406030204" pitchFamily="18" charset="0"/>
                            </a:rPr>
                          </m:ctrlPr>
                        </m:sSupPr>
                        <m:e>
                          <m:r>
                            <a:rPr lang="en-US" altLang="zh-CN" sz="2400" b="0" i="1" smtClean="0">
                              <a:solidFill>
                                <a:srgbClr val="C00000"/>
                              </a:solidFill>
                              <a:latin typeface="Cambria Math" panose="02040503050406030204" pitchFamily="18" charset="0"/>
                            </a:rPr>
                            <m:t>𝑥</m:t>
                          </m:r>
                        </m:e>
                        <m:sup>
                          <m:r>
                            <a:rPr lang="en-US" altLang="zh-CN" sz="2400" b="0" i="1" smtClean="0">
                              <a:solidFill>
                                <a:srgbClr val="C00000"/>
                              </a:solidFill>
                              <a:latin typeface="Cambria Math" panose="02040503050406030204" pitchFamily="18" charset="0"/>
                            </a:rPr>
                            <m:t>2</m:t>
                          </m:r>
                        </m:sup>
                      </m:sSup>
                    </m:oMath>
                  </m:oMathPara>
                </a14:m>
                <a:endParaRPr lang="zh-CN" altLang="en-US" sz="2400" dirty="0">
                  <a:solidFill>
                    <a:srgbClr val="C00000"/>
                  </a:solidFill>
                </a:endParaRPr>
              </a:p>
            </p:txBody>
          </p:sp>
        </mc:Choice>
        <mc:Fallback>
          <p:sp>
            <p:nvSpPr>
              <p:cNvPr id="29" name="y=x^2"/>
              <p:cNvSpPr txBox="1">
                <a:spLocks noRot="1" noChangeAspect="1" noMove="1" noResize="1" noEditPoints="1" noAdjustHandles="1" noChangeArrowheads="1" noChangeShapeType="1" noTextEdit="1"/>
              </p:cNvSpPr>
              <p:nvPr/>
            </p:nvSpPr>
            <p:spPr>
              <a:xfrm>
                <a:off x="8050370" y="2331958"/>
                <a:ext cx="1113827" cy="461665"/>
              </a:xfrm>
              <a:prstGeom prst="rect">
                <a:avLst/>
              </a:prstGeom>
              <a:blipFill>
                <a:blip r:embed="rId6"/>
                <a:stretch>
                  <a:fillRect b="-13333"/>
                </a:stretch>
              </a:blipFill>
            </p:spPr>
            <p:txBody>
              <a:bodyPr/>
              <a:lstStyle/>
              <a:p>
                <a:r>
                  <a:rPr lang="zh-CN" altLang="en-US">
                    <a:noFill/>
                  </a:rPr>
                  <a:t> </a:t>
                </a:r>
              </a:p>
            </p:txBody>
          </p:sp>
        </mc:Fallback>
      </mc:AlternateContent>
      <p:cxnSp>
        <p:nvCxnSpPr>
          <p:cNvPr id="31" name="直线y=x"/>
          <p:cNvCxnSpPr/>
          <p:nvPr/>
        </p:nvCxnSpPr>
        <p:spPr>
          <a:xfrm flipV="1">
            <a:off x="8228630" y="2420888"/>
            <a:ext cx="2614156" cy="2614156"/>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y=x"/>
              <p:cNvSpPr txBox="1"/>
              <p:nvPr/>
            </p:nvSpPr>
            <p:spPr>
              <a:xfrm>
                <a:off x="7750650" y="4931876"/>
                <a:ext cx="97057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32" name="y=x"/>
              <p:cNvSpPr txBox="1">
                <a:spLocks noRot="1" noChangeAspect="1" noMove="1" noResize="1" noEditPoints="1" noAdjustHandles="1" noChangeArrowheads="1" noChangeShapeType="1" noTextEdit="1"/>
              </p:cNvSpPr>
              <p:nvPr/>
            </p:nvSpPr>
            <p:spPr>
              <a:xfrm>
                <a:off x="7750650" y="4931876"/>
                <a:ext cx="970576" cy="461665"/>
              </a:xfrm>
              <a:prstGeom prst="rect">
                <a:avLst/>
              </a:prstGeom>
              <a:blipFill>
                <a:blip r:embed="rId7"/>
                <a:stretch>
                  <a:fillRect b="-13158"/>
                </a:stretch>
              </a:blipFill>
              <a:ln>
                <a:noFill/>
              </a:ln>
            </p:spPr>
            <p:txBody>
              <a:bodyPr/>
              <a:lstStyle/>
              <a:p>
                <a:r>
                  <a:rPr lang="zh-CN" altLang="en-US">
                    <a:noFill/>
                  </a:rPr>
                  <a:t> </a:t>
                </a:r>
              </a:p>
            </p:txBody>
          </p:sp>
        </mc:Fallback>
      </mc:AlternateContent>
      <p:sp>
        <p:nvSpPr>
          <p:cNvPr id="20" name="点(1.1)"/>
          <p:cNvSpPr/>
          <p:nvPr/>
        </p:nvSpPr>
        <p:spPr>
          <a:xfrm>
            <a:off x="10601042" y="2583954"/>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mc:AlternateContent xmlns:mc="http://schemas.openxmlformats.org/markup-compatibility/2006">
        <mc:Choice xmlns:a14="http://schemas.microsoft.com/office/drawing/2010/main" Requires="a14">
          <p:sp>
            <p:nvSpPr>
              <p:cNvPr id="19" name="(1,1)"/>
              <p:cNvSpPr txBox="1"/>
              <p:nvPr/>
            </p:nvSpPr>
            <p:spPr>
              <a:xfrm>
                <a:off x="9945818" y="2320153"/>
                <a:ext cx="6866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1,1</m:t>
                          </m:r>
                        </m:e>
                      </m:d>
                    </m:oMath>
                  </m:oMathPara>
                </a14:m>
                <a:endParaRPr lang="zh-CN" altLang="en-US" sz="2000" dirty="0">
                  <a:solidFill>
                    <a:schemeClr val="accent1"/>
                  </a:solidFill>
                </a:endParaRPr>
              </a:p>
            </p:txBody>
          </p:sp>
        </mc:Choice>
        <mc:Fallback>
          <p:sp>
            <p:nvSpPr>
              <p:cNvPr id="19" name="(1,1)"/>
              <p:cNvSpPr txBox="1">
                <a:spLocks noRot="1" noChangeAspect="1" noMove="1" noResize="1" noEditPoints="1" noAdjustHandles="1" noChangeArrowheads="1" noChangeShapeType="1" noTextEdit="1"/>
              </p:cNvSpPr>
              <p:nvPr/>
            </p:nvSpPr>
            <p:spPr>
              <a:xfrm>
                <a:off x="9945818" y="2320153"/>
                <a:ext cx="686686" cy="400110"/>
              </a:xfrm>
              <a:prstGeom prst="rect">
                <a:avLst/>
              </a:prstGeom>
              <a:blipFill>
                <a:blip r:embed="rId8"/>
                <a:stretch>
                  <a:fillRect/>
                </a:stretch>
              </a:blipFill>
            </p:spPr>
            <p:txBody>
              <a:bodyPr/>
              <a:lstStyle/>
              <a:p>
                <a:r>
                  <a:rPr lang="zh-CN" altLang="en-US">
                    <a:noFill/>
                  </a:rPr>
                  <a:t> </a:t>
                </a:r>
              </a:p>
            </p:txBody>
          </p:sp>
        </mc:Fallback>
      </mc:AlternateContent>
      <p:sp>
        <p:nvSpPr>
          <p:cNvPr id="18" name="图像y=x^(1/2)"/>
          <p:cNvSpPr/>
          <p:nvPr/>
        </p:nvSpPr>
        <p:spPr>
          <a:xfrm>
            <a:off x="9350839" y="2286352"/>
            <a:ext cx="2027199" cy="1616128"/>
          </a:xfrm>
          <a:custGeom>
            <a:avLst/>
            <a:gdLst>
              <a:gd name="connsiteX0" fmla="*/ 0 w 2743200"/>
              <a:gd name="connsiteY0" fmla="*/ 2186940 h 2186940"/>
              <a:gd name="connsiteX1" fmla="*/ 110490 w 2743200"/>
              <a:gd name="connsiteY1" fmla="*/ 1737360 h 2186940"/>
              <a:gd name="connsiteX2" fmla="*/ 377190 w 2743200"/>
              <a:gd name="connsiteY2" fmla="*/ 1371600 h 2186940"/>
              <a:gd name="connsiteX3" fmla="*/ 1070610 w 2743200"/>
              <a:gd name="connsiteY3" fmla="*/ 822960 h 2186940"/>
              <a:gd name="connsiteX4" fmla="*/ 1733550 w 2743200"/>
              <a:gd name="connsiteY4" fmla="*/ 453390 h 2186940"/>
              <a:gd name="connsiteX5" fmla="*/ 2743200 w 2743200"/>
              <a:gd name="connsiteY5" fmla="*/ 0 h 2186940"/>
              <a:gd name="connsiteX6" fmla="*/ 2743200 w 2743200"/>
              <a:gd name="connsiteY6" fmla="*/ 0 h 218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200" h="2186940">
                <a:moveTo>
                  <a:pt x="0" y="2186940"/>
                </a:moveTo>
                <a:cubicBezTo>
                  <a:pt x="23812" y="2030095"/>
                  <a:pt x="47625" y="1873250"/>
                  <a:pt x="110490" y="1737360"/>
                </a:cubicBezTo>
                <a:cubicBezTo>
                  <a:pt x="173355" y="1601470"/>
                  <a:pt x="217170" y="1524000"/>
                  <a:pt x="377190" y="1371600"/>
                </a:cubicBezTo>
                <a:cubicBezTo>
                  <a:pt x="537210" y="1219200"/>
                  <a:pt x="844550" y="975995"/>
                  <a:pt x="1070610" y="822960"/>
                </a:cubicBezTo>
                <a:cubicBezTo>
                  <a:pt x="1296670" y="669925"/>
                  <a:pt x="1454785" y="590550"/>
                  <a:pt x="1733550" y="453390"/>
                </a:cubicBezTo>
                <a:cubicBezTo>
                  <a:pt x="2012315" y="316230"/>
                  <a:pt x="2743200" y="0"/>
                  <a:pt x="2743200" y="0"/>
                </a:cubicBezTo>
                <a:lnTo>
                  <a:pt x="2743200" y="0"/>
                </a:ln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3" name="y=x^(1/2)"/>
              <p:cNvSpPr txBox="1"/>
              <p:nvPr/>
            </p:nvSpPr>
            <p:spPr>
              <a:xfrm>
                <a:off x="9945362" y="3015758"/>
                <a:ext cx="146302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sSup>
                        <m:sSupPr>
                          <m:ctrlPr>
                            <a:rPr lang="en-US" altLang="zh-CN" sz="2400" b="0" i="1" smtClean="0">
                              <a:solidFill>
                                <a:srgbClr val="009900"/>
                              </a:solidFill>
                              <a:latin typeface="Cambria Math" panose="02040503050406030204" pitchFamily="18" charset="0"/>
                            </a:rPr>
                          </m:ctrlPr>
                        </m:sSupPr>
                        <m:e>
                          <m:r>
                            <a:rPr lang="en-US" altLang="zh-CN" sz="2400" b="0" i="1" smtClean="0">
                              <a:solidFill>
                                <a:srgbClr val="009900"/>
                              </a:solidFill>
                              <a:latin typeface="Cambria Math" panose="02040503050406030204" pitchFamily="18" charset="0"/>
                            </a:rPr>
                            <m:t>𝑥</m:t>
                          </m:r>
                        </m:e>
                        <m:sup>
                          <m:f>
                            <m:fPr>
                              <m:ctrlPr>
                                <a:rPr lang="en-US" altLang="zh-CN" sz="2400" b="0" i="1" smtClean="0">
                                  <a:solidFill>
                                    <a:srgbClr val="009900"/>
                                  </a:solidFill>
                                  <a:latin typeface="Cambria Math" panose="02040503050406030204" pitchFamily="18" charset="0"/>
                                </a:rPr>
                              </m:ctrlPr>
                            </m:fPr>
                            <m:num>
                              <m:r>
                                <a:rPr lang="en-US" altLang="zh-CN" sz="2400" b="0" i="1" smtClean="0">
                                  <a:solidFill>
                                    <a:srgbClr val="009900"/>
                                  </a:solidFill>
                                  <a:latin typeface="Cambria Math" panose="02040503050406030204" pitchFamily="18" charset="0"/>
                                </a:rPr>
                                <m:t>1</m:t>
                              </m:r>
                            </m:num>
                            <m:den>
                              <m:r>
                                <a:rPr lang="en-US" altLang="zh-CN" sz="2400" b="0" i="1" smtClean="0">
                                  <a:solidFill>
                                    <a:srgbClr val="009900"/>
                                  </a:solidFill>
                                  <a:latin typeface="Cambria Math" panose="02040503050406030204" pitchFamily="18" charset="0"/>
                                </a:rPr>
                                <m:t>2</m:t>
                              </m:r>
                            </m:den>
                          </m:f>
                        </m:sup>
                      </m:sSup>
                    </m:oMath>
                  </m:oMathPara>
                </a14:m>
                <a:endParaRPr lang="zh-CN" altLang="en-US" sz="2400" dirty="0">
                  <a:solidFill>
                    <a:srgbClr val="009900"/>
                  </a:solidFill>
                </a:endParaRPr>
              </a:p>
            </p:txBody>
          </p:sp>
        </mc:Choice>
        <mc:Fallback>
          <p:sp>
            <p:nvSpPr>
              <p:cNvPr id="23" name="y=x^(1/2)"/>
              <p:cNvSpPr txBox="1">
                <a:spLocks noRot="1" noChangeAspect="1" noMove="1" noResize="1" noEditPoints="1" noAdjustHandles="1" noChangeArrowheads="1" noChangeShapeType="1" noTextEdit="1"/>
              </p:cNvSpPr>
              <p:nvPr/>
            </p:nvSpPr>
            <p:spPr>
              <a:xfrm>
                <a:off x="9945362" y="3015758"/>
                <a:ext cx="1463023" cy="62735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610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animEffect transition="in" filter="fade">
                                      <p:cBhvr>
                                        <p:cTn id="7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4" grpId="0"/>
      <p:bldP spid="15" grpId="0"/>
      <p:bldP spid="29" grpId="0"/>
      <p:bldP spid="32" grpId="0"/>
      <p:bldP spid="20" grpId="0" animBg="1"/>
      <p:bldP spid="19" grpId="0"/>
      <p:bldP spid="18"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a:xfrm>
                <a:off x="696000" y="882000"/>
                <a:ext cx="7349654" cy="5220000"/>
              </a:xfrm>
            </p:spPr>
            <p:txBody>
              <a:bodyPr/>
              <a:lstStyle/>
              <a:p>
                <a:pPr>
                  <a:defRPr/>
                </a:pPr>
                <a:r>
                  <a:rPr lang="zh-CN" altLang="en-US" dirty="0" smtClean="0"/>
                  <a:t>当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&lt;0,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a14:m>
                <a:r>
                  <a:rPr lang="zh-CN" altLang="en-US" dirty="0" smtClean="0"/>
                  <a:t> 为奇数时</a:t>
                </a:r>
                <a:r>
                  <a:rPr lang="en-US" altLang="zh-CN" dirty="0" smtClean="0"/>
                  <a:t>, </a:t>
                </a:r>
                <a:r>
                  <a:rPr lang="zh-CN" altLang="en-US" dirty="0" smtClean="0"/>
                  <a:t>定义域和值域为</a:t>
                </a:r>
                <a:r>
                  <a:rPr lang="en-US" altLang="zh-CN"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a:t>
                </a:r>
                <a:r>
                  <a:rPr lang="en-US" altLang="zh-CN" dirty="0"/>
                  <a:t> </a:t>
                </a:r>
                <a:endParaRPr lang="en-US" altLang="zh-CN" dirty="0" smtClean="0"/>
              </a:p>
              <a:p>
                <a:pPr>
                  <a:defRPr/>
                </a:pPr>
                <a:r>
                  <a:rPr lang="zh-CN" altLang="en-US" dirty="0"/>
                  <a:t>此时它是奇函数</a:t>
                </a:r>
                <a:r>
                  <a:rPr lang="en-US" altLang="zh-CN" dirty="0"/>
                  <a:t>, </a:t>
                </a:r>
                <a:r>
                  <a:rPr lang="zh-CN" altLang="en-US" dirty="0"/>
                  <a:t>图像过点</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0,0</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1,1</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smtClean="0"/>
                  <a:t>, </a:t>
                </a:r>
                <a:r>
                  <a:rPr lang="zh-CN" altLang="en-US" dirty="0" smtClean="0"/>
                  <a:t>有</a:t>
                </a:r>
                <a:r>
                  <a:rPr lang="zh-CN" altLang="en-US" dirty="0"/>
                  <a:t>两条渐近线</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=0</m:t>
                    </m:r>
                  </m:oMath>
                </a14:m>
                <a:r>
                  <a:rPr lang="en-US" altLang="zh-CN" dirty="0" smtClean="0"/>
                  <a:t>.</a:t>
                </a:r>
                <a:endParaRPr lang="en-US" altLang="zh-CN" dirty="0"/>
              </a:p>
              <a:p>
                <a:pPr>
                  <a:defRPr/>
                </a:pP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sup>
                    </m:sSup>
                  </m:oMath>
                </a14:m>
                <a:r>
                  <a:rPr lang="zh-CN" altLang="en-US" dirty="0" smtClean="0"/>
                  <a:t> </a:t>
                </a:r>
                <a:r>
                  <a:rPr lang="zh-CN" altLang="en-US" dirty="0"/>
                  <a:t>与</a:t>
                </a:r>
                <a:r>
                  <a:rPr lang="zh-CN" altLang="en-US" dirty="0" smtClean="0"/>
                  <a:t> </a:t>
                </a:r>
                <a14:m>
                  <m:oMath xmlns:m="http://schemas.openxmlformats.org/officeDocument/2006/math">
                    <m:r>
                      <a:rPr lang="en-US" altLang="zh-CN" i="1" dirty="0">
                        <a:latin typeface="Cambria Math" panose="02040503050406030204" pitchFamily="18" charset="0"/>
                      </a:rPr>
                      <m:t>𝑦</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1/</m:t>
                        </m:r>
                        <m:r>
                          <a:rPr lang="en-US" altLang="zh-CN" i="1" dirty="0">
                            <a:latin typeface="Cambria Math" panose="02040503050406030204" pitchFamily="18" charset="0"/>
                          </a:rPr>
                          <m:t>𝜇</m:t>
                        </m:r>
                      </m:sup>
                    </m:sSup>
                  </m:oMath>
                </a14:m>
                <a:r>
                  <a:rPr lang="zh-CN" altLang="en-US" dirty="0" smtClean="0"/>
                  <a:t> 互</a:t>
                </a:r>
                <a:r>
                  <a:rPr lang="zh-CN" altLang="en-US" dirty="0"/>
                  <a:t>为反函数</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xfrm>
                <a:off x="696000" y="882000"/>
                <a:ext cx="7349654" cy="5220000"/>
              </a:xfrm>
              <a:blipFill>
                <a:blip r:embed="rId2"/>
                <a:stretch>
                  <a:fillRect l="-1078" r="-2239"/>
                </a:stretch>
              </a:blipFill>
            </p:spPr>
            <p:txBody>
              <a:bodyPr/>
              <a:lstStyle/>
              <a:p>
                <a:r>
                  <a:rPr lang="zh-CN" altLang="en-US">
                    <a:noFill/>
                  </a:rPr>
                  <a:t> </a:t>
                </a:r>
              </a:p>
            </p:txBody>
          </p:sp>
        </mc:Fallback>
      </mc:AlternateContent>
      <p:cxnSp>
        <p:nvCxnSpPr>
          <p:cNvPr id="11" name="x轴"/>
          <p:cNvCxnSpPr/>
          <p:nvPr/>
        </p:nvCxnSpPr>
        <p:spPr>
          <a:xfrm>
            <a:off x="7536160" y="2831286"/>
            <a:ext cx="3888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x"/>
              <p:cNvSpPr txBox="1"/>
              <p:nvPr/>
            </p:nvSpPr>
            <p:spPr>
              <a:xfrm>
                <a:off x="11028603" y="2736071"/>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3" name="x"/>
              <p:cNvSpPr txBox="1">
                <a:spLocks noRot="1" noChangeAspect="1" noMove="1" noResize="1" noEditPoints="1" noAdjustHandles="1" noChangeArrowheads="1" noChangeShapeType="1" noTextEdit="1"/>
              </p:cNvSpPr>
              <p:nvPr/>
            </p:nvSpPr>
            <p:spPr>
              <a:xfrm>
                <a:off x="11028603" y="2736071"/>
                <a:ext cx="323981" cy="461665"/>
              </a:xfrm>
              <a:prstGeom prst="rect">
                <a:avLst/>
              </a:prstGeom>
              <a:blipFill>
                <a:blip r:embed="rId3"/>
                <a:stretch>
                  <a:fillRect r="-3774"/>
                </a:stretch>
              </a:blipFill>
            </p:spPr>
            <p:txBody>
              <a:bodyPr/>
              <a:lstStyle/>
              <a:p>
                <a:r>
                  <a:rPr lang="zh-CN" altLang="en-US">
                    <a:noFill/>
                  </a:rPr>
                  <a:t> </a:t>
                </a:r>
              </a:p>
            </p:txBody>
          </p:sp>
        </mc:Fallback>
      </mc:AlternateContent>
      <p:cxnSp>
        <p:nvCxnSpPr>
          <p:cNvPr id="12" name="y轴"/>
          <p:cNvCxnSpPr/>
          <p:nvPr/>
        </p:nvCxnSpPr>
        <p:spPr>
          <a:xfrm flipV="1">
            <a:off x="9447091" y="1025345"/>
            <a:ext cx="0" cy="37565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y"/>
              <p:cNvSpPr txBox="1"/>
              <p:nvPr/>
            </p:nvSpPr>
            <p:spPr>
              <a:xfrm>
                <a:off x="8904312" y="935871"/>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14" name="y"/>
              <p:cNvSpPr txBox="1">
                <a:spLocks noRot="1" noChangeAspect="1" noMove="1" noResize="1" noEditPoints="1" noAdjustHandles="1" noChangeArrowheads="1" noChangeShapeType="1" noTextEdit="1"/>
              </p:cNvSpPr>
              <p:nvPr/>
            </p:nvSpPr>
            <p:spPr>
              <a:xfrm>
                <a:off x="8904312" y="935871"/>
                <a:ext cx="826631" cy="461665"/>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
              <p:cNvSpPr txBox="1"/>
              <p:nvPr/>
            </p:nvSpPr>
            <p:spPr>
              <a:xfrm>
                <a:off x="8996310" y="2405648"/>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5" name="O"/>
              <p:cNvSpPr txBox="1">
                <a:spLocks noRot="1" noChangeAspect="1" noMove="1" noResize="1" noEditPoints="1" noAdjustHandles="1" noChangeArrowheads="1" noChangeShapeType="1" noTextEdit="1"/>
              </p:cNvSpPr>
              <p:nvPr/>
            </p:nvSpPr>
            <p:spPr>
              <a:xfrm>
                <a:off x="8996310" y="2405648"/>
                <a:ext cx="648072" cy="461665"/>
              </a:xfrm>
              <a:prstGeom prst="rect">
                <a:avLst/>
              </a:prstGeom>
              <a:blipFill>
                <a:blip r:embed="rId5"/>
                <a:stretch>
                  <a:fillRect/>
                </a:stretch>
              </a:blipFill>
            </p:spPr>
            <p:txBody>
              <a:bodyPr/>
              <a:lstStyle/>
              <a:p>
                <a:r>
                  <a:rPr lang="zh-CN" altLang="en-US">
                    <a:noFill/>
                  </a:rPr>
                  <a:t> </a:t>
                </a:r>
              </a:p>
            </p:txBody>
          </p:sp>
        </mc:Fallback>
      </mc:AlternateContent>
      <p:grpSp>
        <p:nvGrpSpPr>
          <p:cNvPr id="40" name="图像y=x^(-3)"/>
          <p:cNvGrpSpPr/>
          <p:nvPr/>
        </p:nvGrpSpPr>
        <p:grpSpPr>
          <a:xfrm>
            <a:off x="7548283" y="908720"/>
            <a:ext cx="3803608" cy="3846854"/>
            <a:chOff x="7548283" y="908720"/>
            <a:chExt cx="3803608" cy="3846854"/>
          </a:xfrm>
        </p:grpSpPr>
        <p:sp>
          <p:nvSpPr>
            <p:cNvPr id="33" name="任意多边形 32"/>
            <p:cNvSpPr/>
            <p:nvPr/>
          </p:nvSpPr>
          <p:spPr>
            <a:xfrm rot="16200000" flipV="1">
              <a:off x="9670283" y="1101738"/>
              <a:ext cx="1874626" cy="1488590"/>
            </a:xfrm>
            <a:custGeom>
              <a:avLst/>
              <a:gdLst>
                <a:gd name="connsiteX0" fmla="*/ 160 w 2850040"/>
                <a:gd name="connsiteY0" fmla="*/ 0 h 2263140"/>
                <a:gd name="connsiteX1" fmla="*/ 38260 w 2850040"/>
                <a:gd name="connsiteY1" fmla="*/ 826770 h 2263140"/>
                <a:gd name="connsiteX2" fmla="*/ 236380 w 2850040"/>
                <a:gd name="connsiteY2" fmla="*/ 1577340 h 2263140"/>
                <a:gd name="connsiteX3" fmla="*/ 762160 w 2850040"/>
                <a:gd name="connsiteY3" fmla="*/ 1950720 h 2263140"/>
                <a:gd name="connsiteX4" fmla="*/ 1486060 w 2850040"/>
                <a:gd name="connsiteY4" fmla="*/ 2110740 h 2263140"/>
                <a:gd name="connsiteX5" fmla="*/ 2850040 w 2850040"/>
                <a:gd name="connsiteY5" fmla="*/ 2263140 h 226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0040" h="2263140">
                  <a:moveTo>
                    <a:pt x="160" y="0"/>
                  </a:moveTo>
                  <a:cubicBezTo>
                    <a:pt x="-475" y="281940"/>
                    <a:pt x="-1110" y="563880"/>
                    <a:pt x="38260" y="826770"/>
                  </a:cubicBezTo>
                  <a:cubicBezTo>
                    <a:pt x="77630" y="1089660"/>
                    <a:pt x="115730" y="1390015"/>
                    <a:pt x="236380" y="1577340"/>
                  </a:cubicBezTo>
                  <a:cubicBezTo>
                    <a:pt x="357030" y="1764665"/>
                    <a:pt x="553880" y="1861820"/>
                    <a:pt x="762160" y="1950720"/>
                  </a:cubicBezTo>
                  <a:cubicBezTo>
                    <a:pt x="970440" y="2039620"/>
                    <a:pt x="1138080" y="2058670"/>
                    <a:pt x="1486060" y="2110740"/>
                  </a:cubicBezTo>
                  <a:cubicBezTo>
                    <a:pt x="1834040" y="2162810"/>
                    <a:pt x="2342040" y="2212975"/>
                    <a:pt x="2850040" y="226314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5400000" flipV="1">
              <a:off x="7355265" y="3073966"/>
              <a:ext cx="1874626" cy="1488590"/>
            </a:xfrm>
            <a:custGeom>
              <a:avLst/>
              <a:gdLst>
                <a:gd name="connsiteX0" fmla="*/ 160 w 2850040"/>
                <a:gd name="connsiteY0" fmla="*/ 0 h 2263140"/>
                <a:gd name="connsiteX1" fmla="*/ 38260 w 2850040"/>
                <a:gd name="connsiteY1" fmla="*/ 826770 h 2263140"/>
                <a:gd name="connsiteX2" fmla="*/ 236380 w 2850040"/>
                <a:gd name="connsiteY2" fmla="*/ 1577340 h 2263140"/>
                <a:gd name="connsiteX3" fmla="*/ 762160 w 2850040"/>
                <a:gd name="connsiteY3" fmla="*/ 1950720 h 2263140"/>
                <a:gd name="connsiteX4" fmla="*/ 1486060 w 2850040"/>
                <a:gd name="connsiteY4" fmla="*/ 2110740 h 2263140"/>
                <a:gd name="connsiteX5" fmla="*/ 2850040 w 2850040"/>
                <a:gd name="connsiteY5" fmla="*/ 2263140 h 226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0040" h="2263140">
                  <a:moveTo>
                    <a:pt x="160" y="0"/>
                  </a:moveTo>
                  <a:cubicBezTo>
                    <a:pt x="-475" y="281940"/>
                    <a:pt x="-1110" y="563880"/>
                    <a:pt x="38260" y="826770"/>
                  </a:cubicBezTo>
                  <a:cubicBezTo>
                    <a:pt x="77630" y="1089660"/>
                    <a:pt x="115730" y="1390015"/>
                    <a:pt x="236380" y="1577340"/>
                  </a:cubicBezTo>
                  <a:cubicBezTo>
                    <a:pt x="357030" y="1764665"/>
                    <a:pt x="553880" y="1861820"/>
                    <a:pt x="762160" y="1950720"/>
                  </a:cubicBezTo>
                  <a:cubicBezTo>
                    <a:pt x="970440" y="2039620"/>
                    <a:pt x="1138080" y="2058670"/>
                    <a:pt x="1486060" y="2110740"/>
                  </a:cubicBezTo>
                  <a:cubicBezTo>
                    <a:pt x="1834040" y="2162810"/>
                    <a:pt x="2342040" y="2212975"/>
                    <a:pt x="2850040" y="226314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9" name="y=x^(-3)"/>
              <p:cNvSpPr txBox="1"/>
              <p:nvPr/>
            </p:nvSpPr>
            <p:spPr>
              <a:xfrm>
                <a:off x="9743542" y="953299"/>
                <a:ext cx="1418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sSup>
                        <m:sSupPr>
                          <m:ctrlPr>
                            <a:rPr lang="en-US" altLang="zh-CN" sz="2400" b="0" i="1" smtClean="0">
                              <a:solidFill>
                                <a:srgbClr val="C00000"/>
                              </a:solidFill>
                              <a:latin typeface="Cambria Math" panose="02040503050406030204" pitchFamily="18" charset="0"/>
                            </a:rPr>
                          </m:ctrlPr>
                        </m:sSupPr>
                        <m:e>
                          <m:r>
                            <a:rPr lang="en-US" altLang="zh-CN" sz="2400" b="0" i="1" smtClean="0">
                              <a:solidFill>
                                <a:srgbClr val="C00000"/>
                              </a:solidFill>
                              <a:latin typeface="Cambria Math" panose="02040503050406030204" pitchFamily="18" charset="0"/>
                            </a:rPr>
                            <m:t>𝑥</m:t>
                          </m:r>
                        </m:e>
                        <m:sup>
                          <m:r>
                            <a:rPr lang="en-US" altLang="zh-CN" sz="2400" b="0" i="1" smtClean="0">
                              <a:solidFill>
                                <a:srgbClr val="C00000"/>
                              </a:solidFill>
                              <a:latin typeface="Cambria Math" panose="02040503050406030204" pitchFamily="18" charset="0"/>
                            </a:rPr>
                            <m:t>−3</m:t>
                          </m:r>
                        </m:sup>
                      </m:sSup>
                    </m:oMath>
                  </m:oMathPara>
                </a14:m>
                <a:endParaRPr lang="zh-CN" altLang="en-US" sz="2400" dirty="0">
                  <a:solidFill>
                    <a:srgbClr val="C00000"/>
                  </a:solidFill>
                </a:endParaRPr>
              </a:p>
            </p:txBody>
          </p:sp>
        </mc:Choice>
        <mc:Fallback>
          <p:sp>
            <p:nvSpPr>
              <p:cNvPr id="29" name="y=x^(-3)"/>
              <p:cNvSpPr txBox="1">
                <a:spLocks noRot="1" noChangeAspect="1" noMove="1" noResize="1" noEditPoints="1" noAdjustHandles="1" noChangeArrowheads="1" noChangeShapeType="1" noTextEdit="1"/>
              </p:cNvSpPr>
              <p:nvPr/>
            </p:nvSpPr>
            <p:spPr>
              <a:xfrm>
                <a:off x="9743542" y="953299"/>
                <a:ext cx="1418038" cy="461665"/>
              </a:xfrm>
              <a:prstGeom prst="rect">
                <a:avLst/>
              </a:prstGeom>
              <a:blipFill>
                <a:blip r:embed="rId6"/>
                <a:stretch>
                  <a:fillRect b="-13158"/>
                </a:stretch>
              </a:blipFill>
            </p:spPr>
            <p:txBody>
              <a:bodyPr/>
              <a:lstStyle/>
              <a:p>
                <a:r>
                  <a:rPr lang="zh-CN" altLang="en-US">
                    <a:noFill/>
                  </a:rPr>
                  <a:t> </a:t>
                </a:r>
              </a:p>
            </p:txBody>
          </p:sp>
        </mc:Fallback>
      </mc:AlternateContent>
      <p:cxnSp>
        <p:nvCxnSpPr>
          <p:cNvPr id="31" name="直线y=x"/>
          <p:cNvCxnSpPr/>
          <p:nvPr/>
        </p:nvCxnSpPr>
        <p:spPr>
          <a:xfrm flipV="1">
            <a:off x="7938397" y="1325529"/>
            <a:ext cx="3024336" cy="302433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y=x"/>
              <p:cNvSpPr txBox="1"/>
              <p:nvPr/>
            </p:nvSpPr>
            <p:spPr>
              <a:xfrm>
                <a:off x="7986664" y="3960207"/>
                <a:ext cx="120568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32" name="y=x"/>
              <p:cNvSpPr txBox="1">
                <a:spLocks noRot="1" noChangeAspect="1" noMove="1" noResize="1" noEditPoints="1" noAdjustHandles="1" noChangeArrowheads="1" noChangeShapeType="1" noTextEdit="1"/>
              </p:cNvSpPr>
              <p:nvPr/>
            </p:nvSpPr>
            <p:spPr>
              <a:xfrm>
                <a:off x="7986664" y="3960207"/>
                <a:ext cx="1205680" cy="461665"/>
              </a:xfrm>
              <a:prstGeom prst="rect">
                <a:avLst/>
              </a:prstGeom>
              <a:blipFill>
                <a:blip r:embed="rId7"/>
                <a:stretch>
                  <a:fillRect b="-13333"/>
                </a:stretch>
              </a:blipFill>
              <a:ln>
                <a:noFill/>
              </a:ln>
            </p:spPr>
            <p:txBody>
              <a:bodyPr/>
              <a:lstStyle/>
              <a:p>
                <a:r>
                  <a:rPr lang="zh-CN" altLang="en-US">
                    <a:noFill/>
                  </a:rPr>
                  <a:t> </a:t>
                </a:r>
              </a:p>
            </p:txBody>
          </p:sp>
        </mc:Fallback>
      </mc:AlternateContent>
      <p:sp>
        <p:nvSpPr>
          <p:cNvPr id="20" name="点(1,1)"/>
          <p:cNvSpPr/>
          <p:nvPr/>
        </p:nvSpPr>
        <p:spPr>
          <a:xfrm>
            <a:off x="10005928" y="2197244"/>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mc:AlternateContent xmlns:mc="http://schemas.openxmlformats.org/markup-compatibility/2006">
        <mc:Choice xmlns:a14="http://schemas.microsoft.com/office/drawing/2010/main" Requires="a14">
          <p:sp>
            <p:nvSpPr>
              <p:cNvPr id="19" name="(1,1)"/>
              <p:cNvSpPr txBox="1"/>
              <p:nvPr/>
            </p:nvSpPr>
            <p:spPr>
              <a:xfrm>
                <a:off x="10161842" y="1901592"/>
                <a:ext cx="6866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1,1</m:t>
                          </m:r>
                        </m:e>
                      </m:d>
                    </m:oMath>
                  </m:oMathPara>
                </a14:m>
                <a:endParaRPr lang="zh-CN" altLang="en-US" sz="2000" dirty="0">
                  <a:solidFill>
                    <a:schemeClr val="accent1"/>
                  </a:solidFill>
                </a:endParaRPr>
              </a:p>
            </p:txBody>
          </p:sp>
        </mc:Choice>
        <mc:Fallback>
          <p:sp>
            <p:nvSpPr>
              <p:cNvPr id="19" name="(1,1)"/>
              <p:cNvSpPr txBox="1">
                <a:spLocks noRot="1" noChangeAspect="1" noMove="1" noResize="1" noEditPoints="1" noAdjustHandles="1" noChangeArrowheads="1" noChangeShapeType="1" noTextEdit="1"/>
              </p:cNvSpPr>
              <p:nvPr/>
            </p:nvSpPr>
            <p:spPr>
              <a:xfrm>
                <a:off x="10161842" y="1901592"/>
                <a:ext cx="686686" cy="400110"/>
              </a:xfrm>
              <a:prstGeom prst="rect">
                <a:avLst/>
              </a:prstGeom>
              <a:blipFill>
                <a:blip r:embed="rId8"/>
                <a:stretch>
                  <a:fillRect/>
                </a:stretch>
              </a:blipFill>
            </p:spPr>
            <p:txBody>
              <a:bodyPr/>
              <a:lstStyle/>
              <a:p>
                <a:r>
                  <a:rPr lang="zh-CN" altLang="en-US">
                    <a:noFill/>
                  </a:rPr>
                  <a:t> </a:t>
                </a:r>
              </a:p>
            </p:txBody>
          </p:sp>
        </mc:Fallback>
      </mc:AlternateContent>
      <p:grpSp>
        <p:nvGrpSpPr>
          <p:cNvPr id="39" name="图像y=x^(-1/3)"/>
          <p:cNvGrpSpPr/>
          <p:nvPr/>
        </p:nvGrpSpPr>
        <p:grpSpPr>
          <a:xfrm>
            <a:off x="7524730" y="930759"/>
            <a:ext cx="3850714" cy="3802776"/>
            <a:chOff x="7524730" y="930759"/>
            <a:chExt cx="3850714" cy="3802776"/>
          </a:xfrm>
        </p:grpSpPr>
        <p:sp>
          <p:nvSpPr>
            <p:cNvPr id="27" name="任意多边形 26"/>
            <p:cNvSpPr/>
            <p:nvPr/>
          </p:nvSpPr>
          <p:spPr>
            <a:xfrm>
              <a:off x="9500818" y="930759"/>
              <a:ext cx="1874626" cy="1488590"/>
            </a:xfrm>
            <a:custGeom>
              <a:avLst/>
              <a:gdLst>
                <a:gd name="connsiteX0" fmla="*/ 160 w 2850040"/>
                <a:gd name="connsiteY0" fmla="*/ 0 h 2263140"/>
                <a:gd name="connsiteX1" fmla="*/ 38260 w 2850040"/>
                <a:gd name="connsiteY1" fmla="*/ 826770 h 2263140"/>
                <a:gd name="connsiteX2" fmla="*/ 236380 w 2850040"/>
                <a:gd name="connsiteY2" fmla="*/ 1577340 h 2263140"/>
                <a:gd name="connsiteX3" fmla="*/ 762160 w 2850040"/>
                <a:gd name="connsiteY3" fmla="*/ 1950720 h 2263140"/>
                <a:gd name="connsiteX4" fmla="*/ 1486060 w 2850040"/>
                <a:gd name="connsiteY4" fmla="*/ 2110740 h 2263140"/>
                <a:gd name="connsiteX5" fmla="*/ 2850040 w 2850040"/>
                <a:gd name="connsiteY5" fmla="*/ 2263140 h 226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0040" h="2263140">
                  <a:moveTo>
                    <a:pt x="160" y="0"/>
                  </a:moveTo>
                  <a:cubicBezTo>
                    <a:pt x="-475" y="281940"/>
                    <a:pt x="-1110" y="563880"/>
                    <a:pt x="38260" y="826770"/>
                  </a:cubicBezTo>
                  <a:cubicBezTo>
                    <a:pt x="77630" y="1089660"/>
                    <a:pt x="115730" y="1390015"/>
                    <a:pt x="236380" y="1577340"/>
                  </a:cubicBezTo>
                  <a:cubicBezTo>
                    <a:pt x="357030" y="1764665"/>
                    <a:pt x="553880" y="1861820"/>
                    <a:pt x="762160" y="1950720"/>
                  </a:cubicBezTo>
                  <a:cubicBezTo>
                    <a:pt x="970440" y="2039620"/>
                    <a:pt x="1138080" y="2058670"/>
                    <a:pt x="1486060" y="2110740"/>
                  </a:cubicBezTo>
                  <a:cubicBezTo>
                    <a:pt x="1834040" y="2162810"/>
                    <a:pt x="2342040" y="2212975"/>
                    <a:pt x="2850040" y="226314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0800000">
              <a:off x="7524730" y="3244945"/>
              <a:ext cx="1874626" cy="1488590"/>
            </a:xfrm>
            <a:custGeom>
              <a:avLst/>
              <a:gdLst>
                <a:gd name="connsiteX0" fmla="*/ 160 w 2850040"/>
                <a:gd name="connsiteY0" fmla="*/ 0 h 2263140"/>
                <a:gd name="connsiteX1" fmla="*/ 38260 w 2850040"/>
                <a:gd name="connsiteY1" fmla="*/ 826770 h 2263140"/>
                <a:gd name="connsiteX2" fmla="*/ 236380 w 2850040"/>
                <a:gd name="connsiteY2" fmla="*/ 1577340 h 2263140"/>
                <a:gd name="connsiteX3" fmla="*/ 762160 w 2850040"/>
                <a:gd name="connsiteY3" fmla="*/ 1950720 h 2263140"/>
                <a:gd name="connsiteX4" fmla="*/ 1486060 w 2850040"/>
                <a:gd name="connsiteY4" fmla="*/ 2110740 h 2263140"/>
                <a:gd name="connsiteX5" fmla="*/ 2850040 w 2850040"/>
                <a:gd name="connsiteY5" fmla="*/ 2263140 h 226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0040" h="2263140">
                  <a:moveTo>
                    <a:pt x="160" y="0"/>
                  </a:moveTo>
                  <a:cubicBezTo>
                    <a:pt x="-475" y="281940"/>
                    <a:pt x="-1110" y="563880"/>
                    <a:pt x="38260" y="826770"/>
                  </a:cubicBezTo>
                  <a:cubicBezTo>
                    <a:pt x="77630" y="1089660"/>
                    <a:pt x="115730" y="1390015"/>
                    <a:pt x="236380" y="1577340"/>
                  </a:cubicBezTo>
                  <a:cubicBezTo>
                    <a:pt x="357030" y="1764665"/>
                    <a:pt x="553880" y="1861820"/>
                    <a:pt x="762160" y="1950720"/>
                  </a:cubicBezTo>
                  <a:cubicBezTo>
                    <a:pt x="970440" y="2039620"/>
                    <a:pt x="1138080" y="2058670"/>
                    <a:pt x="1486060" y="2110740"/>
                  </a:cubicBezTo>
                  <a:cubicBezTo>
                    <a:pt x="1834040" y="2162810"/>
                    <a:pt x="2342040" y="2212975"/>
                    <a:pt x="2850040" y="226314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3" name="y=x^(-1/3)"/>
              <p:cNvSpPr txBox="1"/>
              <p:nvPr/>
            </p:nvSpPr>
            <p:spPr>
              <a:xfrm>
                <a:off x="9319420" y="3504629"/>
                <a:ext cx="1529108" cy="629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sSup>
                        <m:sSupPr>
                          <m:ctrlPr>
                            <a:rPr lang="en-US" altLang="zh-CN" sz="2400" b="0" i="1" smtClean="0">
                              <a:solidFill>
                                <a:srgbClr val="009900"/>
                              </a:solidFill>
                              <a:latin typeface="Cambria Math" panose="02040503050406030204" pitchFamily="18" charset="0"/>
                            </a:rPr>
                          </m:ctrlPr>
                        </m:sSupPr>
                        <m:e>
                          <m:r>
                            <a:rPr lang="en-US" altLang="zh-CN" sz="2400" b="0" i="1" smtClean="0">
                              <a:solidFill>
                                <a:srgbClr val="009900"/>
                              </a:solidFill>
                              <a:latin typeface="Cambria Math" panose="02040503050406030204" pitchFamily="18" charset="0"/>
                            </a:rPr>
                            <m:t>𝑥</m:t>
                          </m:r>
                        </m:e>
                        <m:sup>
                          <m:r>
                            <a:rPr lang="en-US" altLang="zh-CN" sz="2400" b="0" i="1" smtClean="0">
                              <a:solidFill>
                                <a:srgbClr val="009900"/>
                              </a:solidFill>
                              <a:latin typeface="Cambria Math" panose="02040503050406030204" pitchFamily="18" charset="0"/>
                            </a:rPr>
                            <m:t>−</m:t>
                          </m:r>
                          <m:f>
                            <m:fPr>
                              <m:ctrlPr>
                                <a:rPr lang="en-US" altLang="zh-CN" sz="2400" b="0" i="1" smtClean="0">
                                  <a:solidFill>
                                    <a:srgbClr val="009900"/>
                                  </a:solidFill>
                                  <a:latin typeface="Cambria Math" panose="02040503050406030204" pitchFamily="18" charset="0"/>
                                </a:rPr>
                              </m:ctrlPr>
                            </m:fPr>
                            <m:num>
                              <m:r>
                                <a:rPr lang="en-US" altLang="zh-CN" sz="2400" b="0" i="1" smtClean="0">
                                  <a:solidFill>
                                    <a:srgbClr val="009900"/>
                                  </a:solidFill>
                                  <a:latin typeface="Cambria Math" panose="02040503050406030204" pitchFamily="18" charset="0"/>
                                </a:rPr>
                                <m:t>1</m:t>
                              </m:r>
                            </m:num>
                            <m:den>
                              <m:r>
                                <a:rPr lang="en-US" altLang="zh-CN" sz="2400" b="0" i="1" smtClean="0">
                                  <a:solidFill>
                                    <a:srgbClr val="009900"/>
                                  </a:solidFill>
                                  <a:latin typeface="Cambria Math" panose="02040503050406030204" pitchFamily="18" charset="0"/>
                                </a:rPr>
                                <m:t>3</m:t>
                              </m:r>
                            </m:den>
                          </m:f>
                        </m:sup>
                      </m:sSup>
                    </m:oMath>
                  </m:oMathPara>
                </a14:m>
                <a:endParaRPr lang="zh-CN" altLang="en-US" sz="2400" dirty="0">
                  <a:solidFill>
                    <a:srgbClr val="009900"/>
                  </a:solidFill>
                </a:endParaRPr>
              </a:p>
            </p:txBody>
          </p:sp>
        </mc:Choice>
        <mc:Fallback>
          <p:sp>
            <p:nvSpPr>
              <p:cNvPr id="23" name="y=x^(-1/3)"/>
              <p:cNvSpPr txBox="1">
                <a:spLocks noRot="1" noChangeAspect="1" noMove="1" noResize="1" noEditPoints="1" noAdjustHandles="1" noChangeArrowheads="1" noChangeShapeType="1" noTextEdit="1"/>
              </p:cNvSpPr>
              <p:nvPr/>
            </p:nvSpPr>
            <p:spPr>
              <a:xfrm>
                <a:off x="9319420" y="3504629"/>
                <a:ext cx="1529108" cy="62921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14958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4" grpId="0"/>
      <p:bldP spid="15" grpId="0"/>
      <p:bldP spid="29" grpId="0"/>
      <p:bldP spid="32" grpId="0"/>
      <p:bldP spid="20" grpId="0" animBg="1"/>
      <p:bldP spid="19"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pPr>
                  <a:defRPr/>
                </a:pPr>
                <a:r>
                  <a:rPr lang="zh-CN" altLang="en-US" dirty="0" smtClean="0"/>
                  <a:t>当 </a:t>
                </a:r>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&lt;0</m:t>
                    </m:r>
                  </m:oMath>
                </a14:m>
                <a:r>
                  <a:rPr lang="en-US" altLang="zh-CN" dirty="0" smtClean="0"/>
                  <a:t>, </a:t>
                </a:r>
                <a14:m>
                  <m:oMath xmlns:m="http://schemas.openxmlformats.org/officeDocument/2006/math">
                    <m:r>
                      <a:rPr lang="en-US" altLang="zh-CN" i="1">
                        <a:latin typeface="Cambria Math" panose="02040503050406030204" pitchFamily="18" charset="0"/>
                      </a:rPr>
                      <m:t>𝑝</m:t>
                    </m:r>
                  </m:oMath>
                </a14:m>
                <a:r>
                  <a:rPr lang="zh-CN" altLang="en-US" dirty="0" smtClean="0"/>
                  <a:t> 偶 </a:t>
                </a:r>
                <a14:m>
                  <m:oMath xmlns:m="http://schemas.openxmlformats.org/officeDocument/2006/math">
                    <m:r>
                      <a:rPr lang="en-US" altLang="zh-CN" b="0" i="1" dirty="0" smtClean="0">
                        <a:latin typeface="Cambria Math" panose="02040503050406030204" pitchFamily="18" charset="0"/>
                      </a:rPr>
                      <m:t>𝑞</m:t>
                    </m:r>
                  </m:oMath>
                </a14:m>
                <a:r>
                  <a:rPr lang="zh-CN" altLang="en-US" dirty="0" smtClean="0"/>
                  <a:t> 奇时</a:t>
                </a:r>
                <a:r>
                  <a:rPr lang="en-US" altLang="zh-CN" dirty="0"/>
                  <a:t>, </a:t>
                </a:r>
                <a:r>
                  <a:rPr lang="zh-CN" altLang="en-US" dirty="0" smtClean="0"/>
                  <a:t>定义域为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值域为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a:t>
                </a:r>
                <a:br>
                  <a:rPr lang="en-US" altLang="zh-CN" dirty="0" smtClean="0"/>
                </a:br>
                <a:r>
                  <a:rPr lang="zh-CN" altLang="en-US" dirty="0" smtClean="0"/>
                  <a:t>此时</a:t>
                </a:r>
                <a:r>
                  <a:rPr lang="zh-CN" altLang="en-US" dirty="0"/>
                  <a:t>它是偶函数</a:t>
                </a:r>
                <a:r>
                  <a:rPr lang="en-US" altLang="zh-CN" dirty="0"/>
                  <a:t>, </a:t>
                </a:r>
                <a:r>
                  <a:rPr lang="zh-CN" altLang="en-US" dirty="0" smtClean="0"/>
                  <a:t>图像</a:t>
                </a:r>
                <a:r>
                  <a:rPr lang="zh-CN" altLang="en-US" dirty="0"/>
                  <a:t>过点</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1,1</m:t>
                        </m:r>
                      </m:e>
                    </m:d>
                  </m:oMath>
                </a14:m>
                <a:r>
                  <a:rPr lang="en-US" altLang="zh-CN" dirty="0" smtClean="0"/>
                  <a:t>, </a:t>
                </a:r>
                <a:r>
                  <a:rPr lang="zh-CN" altLang="en-US" dirty="0"/>
                  <a:t>有两条渐近线</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=0</m:t>
                    </m:r>
                  </m:oMath>
                </a14:m>
                <a:r>
                  <a:rPr lang="en-US" altLang="zh-CN" dirty="0" smtClean="0"/>
                  <a:t>.</a:t>
                </a:r>
              </a:p>
              <a:p>
                <a:pPr>
                  <a:defRPr/>
                </a:pPr>
                <a:r>
                  <a:rPr lang="zh-CN" altLang="en-US" dirty="0"/>
                  <a:t>当 </a:t>
                </a:r>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&lt;0</m:t>
                    </m:r>
                  </m:oMath>
                </a14:m>
                <a:r>
                  <a:rPr lang="en-US" altLang="zh-CN" dirty="0"/>
                  <a:t>, </a:t>
                </a:r>
                <a14:m>
                  <m:oMath xmlns:m="http://schemas.openxmlformats.org/officeDocument/2006/math">
                    <m:r>
                      <a:rPr lang="en-US" altLang="zh-CN" i="1">
                        <a:latin typeface="Cambria Math" panose="02040503050406030204" pitchFamily="18" charset="0"/>
                      </a:rPr>
                      <m:t>𝑝</m:t>
                    </m:r>
                  </m:oMath>
                </a14:m>
                <a:r>
                  <a:rPr lang="zh-CN" altLang="en-US" dirty="0"/>
                  <a:t> 奇</a:t>
                </a:r>
                <a:r>
                  <a:rPr lang="zh-CN" altLang="en-US" dirty="0" smtClean="0"/>
                  <a:t> </a:t>
                </a:r>
                <a14:m>
                  <m:oMath xmlns:m="http://schemas.openxmlformats.org/officeDocument/2006/math">
                    <m:r>
                      <a:rPr lang="en-US" altLang="zh-CN" i="1" dirty="0">
                        <a:latin typeface="Cambria Math" panose="02040503050406030204" pitchFamily="18" charset="0"/>
                      </a:rPr>
                      <m:t>𝑞</m:t>
                    </m:r>
                  </m:oMath>
                </a14:m>
                <a:r>
                  <a:rPr lang="zh-CN" altLang="en-US" dirty="0"/>
                  <a:t> </a:t>
                </a:r>
                <a:r>
                  <a:rPr lang="zh-CN" altLang="en-US" dirty="0" smtClean="0"/>
                  <a:t>偶时</a:t>
                </a:r>
                <a:r>
                  <a:rPr lang="en-US" altLang="zh-CN" dirty="0"/>
                  <a:t>, </a:t>
                </a:r>
                <a:r>
                  <a:rPr lang="zh-CN" altLang="en-US" dirty="0" smtClean="0"/>
                  <a:t>定义域和值域为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a:t>
                </a:r>
                <a:br>
                  <a:rPr lang="en-US" altLang="zh-CN" dirty="0" smtClean="0"/>
                </a:br>
                <a:r>
                  <a:rPr lang="zh-CN" altLang="en-US" dirty="0" smtClean="0"/>
                  <a:t>图像</a:t>
                </a:r>
                <a:r>
                  <a:rPr lang="zh-CN" altLang="en-US" dirty="0"/>
                  <a:t>过</a:t>
                </a:r>
                <a:r>
                  <a:rPr lang="zh-CN" altLang="en-US" dirty="0" smtClean="0"/>
                  <a:t>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a:t>, </a:t>
                </a:r>
                <a:r>
                  <a:rPr lang="zh-CN" altLang="en-US" dirty="0"/>
                  <a:t>有两条渐近线</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=0</m:t>
                    </m:r>
                  </m:oMath>
                </a14:m>
                <a:r>
                  <a:rPr lang="en-US" altLang="zh-CN" dirty="0"/>
                  <a:t>.</a:t>
                </a:r>
              </a:p>
              <a:p>
                <a:r>
                  <a:rPr lang="zh-CN" altLang="en-US" dirty="0" smtClean="0"/>
                  <a:t>此时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sup>
                    </m:sSup>
                  </m:oMath>
                </a14:m>
                <a:r>
                  <a:rPr lang="zh-CN" altLang="en-US" dirty="0" smtClean="0"/>
                  <a:t> 与 </a:t>
                </a:r>
                <a14:m>
                  <m:oMath xmlns:m="http://schemas.openxmlformats.org/officeDocument/2006/math">
                    <m:r>
                      <a:rPr lang="en-US" altLang="zh-CN" i="1" dirty="0">
                        <a:latin typeface="Cambria Math" panose="02040503050406030204" pitchFamily="18" charset="0"/>
                      </a:rPr>
                      <m:t>𝑦</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b="0" i="1" dirty="0" smtClean="0">
                            <a:latin typeface="Cambria Math" panose="02040503050406030204" pitchFamily="18" charset="0"/>
                          </a:rPr>
                          <m:t>1</m:t>
                        </m:r>
                        <m:r>
                          <a:rPr lang="en-US" altLang="zh-CN" i="1" dirty="0">
                            <a:latin typeface="Cambria Math" panose="02040503050406030204" pitchFamily="18" charset="0"/>
                          </a:rPr>
                          <m:t>/</m:t>
                        </m:r>
                        <m:r>
                          <a:rPr lang="en-US" altLang="zh-CN" i="1" dirty="0">
                            <a:latin typeface="Cambria Math" panose="02040503050406030204" pitchFamily="18" charset="0"/>
                          </a:rPr>
                          <m:t>𝜇</m:t>
                        </m:r>
                      </m:sup>
                    </m:sSup>
                  </m:oMath>
                </a14:m>
                <a:r>
                  <a:rPr lang="zh-CN" altLang="en-US" dirty="0" smtClean="0"/>
                  <a:t> 在 </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oMath>
                </a14:m>
                <a:r>
                  <a:rPr lang="zh-CN" altLang="en-US" dirty="0" smtClean="0"/>
                  <a:t> 的</a:t>
                </a:r>
                <a:r>
                  <a:rPr lang="zh-CN" altLang="en-US" dirty="0"/>
                  <a:t>限制互为反函数</a:t>
                </a:r>
                <a:r>
                  <a:rPr lang="en-US" altLang="zh-CN" dirty="0" smtClean="0"/>
                  <a:t>.</a:t>
                </a:r>
              </a:p>
              <a:p>
                <a:pPr>
                  <a:defRPr/>
                </a:pPr>
                <a:r>
                  <a:rPr lang="zh-CN" altLang="en-US" dirty="0"/>
                  <a:t>当</a:t>
                </a:r>
                <a:r>
                  <a:rPr lang="zh-CN" altLang="en-US" dirty="0" smtClean="0"/>
                  <a:t> </a:t>
                </a:r>
                <a14:m>
                  <m:oMath xmlns:m="http://schemas.openxmlformats.org/officeDocument/2006/math">
                    <m:r>
                      <a:rPr lang="en-US" altLang="zh-CN" i="1">
                        <a:latin typeface="Cambria Math" panose="02040503050406030204" pitchFamily="18" charset="0"/>
                      </a:rPr>
                      <m:t>𝜇</m:t>
                    </m:r>
                  </m:oMath>
                </a14:m>
                <a:r>
                  <a:rPr lang="zh-CN" altLang="en-US" dirty="0" smtClean="0"/>
                  <a:t> 为无理数时</a:t>
                </a:r>
                <a:r>
                  <a:rPr lang="en-US" altLang="zh-CN" dirty="0" smtClean="0"/>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𝜇</m:t>
                        </m:r>
                      </m:sup>
                    </m:sSup>
                  </m:oMath>
                </a14:m>
                <a:r>
                  <a:rPr lang="zh-CN" altLang="en-US" dirty="0" smtClean="0"/>
                  <a:t> 定义为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𝜇</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sup>
                    </m:sSup>
                  </m:oMath>
                </a14:m>
                <a:r>
                  <a:rPr lang="en-US" altLang="zh-CN" dirty="0" smtClean="0">
                    <a:latin typeface="Cambria Math" panose="02040503050406030204" pitchFamily="18" charset="0"/>
                  </a:rPr>
                  <a:t>, </a:t>
                </a:r>
                <a:br>
                  <a:rPr lang="en-US" altLang="zh-CN" dirty="0" smtClean="0">
                    <a:latin typeface="Cambria Math" panose="02040503050406030204" pitchFamily="18" charset="0"/>
                  </a:rPr>
                </a:br>
                <a:r>
                  <a:rPr lang="zh-CN" altLang="en-US" dirty="0" smtClean="0"/>
                  <a:t>定义域</a:t>
                </a:r>
                <a:r>
                  <a:rPr lang="zh-CN" altLang="en-US" dirty="0"/>
                  <a:t>和值域</a:t>
                </a:r>
                <a:r>
                  <a:rPr lang="zh-CN" altLang="en-US" dirty="0" smtClean="0"/>
                  <a:t>为</a:t>
                </a:r>
                <a:r>
                  <a:rPr lang="en-US" altLang="zh-CN" i="1" dirty="0">
                    <a:latin typeface="Cambria Math" panose="02040503050406030204" pitchFamily="18" charset="0"/>
                  </a:rPr>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 </a:t>
                </a:r>
                <a:r>
                  <a:rPr lang="zh-CN" altLang="en-US" dirty="0" smtClean="0"/>
                  <a:t>图像</a:t>
                </a:r>
                <a:r>
                  <a:rPr lang="zh-CN" altLang="en-US" dirty="0"/>
                  <a:t>过</a:t>
                </a:r>
                <a:r>
                  <a:rPr lang="zh-CN" altLang="en-US" dirty="0" smtClean="0"/>
                  <a:t>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smtClean="0"/>
                  <a:t>.</a:t>
                </a:r>
              </a:p>
              <a:p>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&lt;0</m:t>
                    </m:r>
                  </m:oMath>
                </a14:m>
                <a:r>
                  <a:rPr lang="zh-CN" altLang="en-US" dirty="0" smtClean="0"/>
                  <a:t> 时有</a:t>
                </a:r>
                <a:r>
                  <a:rPr lang="zh-CN" altLang="en-US" dirty="0"/>
                  <a:t>两条渐近线</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=0</m:t>
                    </m:r>
                  </m:oMath>
                </a14:m>
                <a:r>
                  <a:rPr lang="en-US" altLang="zh-CN" dirty="0" smtClean="0"/>
                  <a:t>.</a:t>
                </a:r>
                <a:br>
                  <a:rPr lang="en-US" altLang="zh-CN" dirty="0" smtClean="0"/>
                </a:br>
                <a:r>
                  <a:rPr lang="zh-CN" altLang="en-US" dirty="0" smtClean="0"/>
                  <a:t>此时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sup>
                    </m:sSup>
                  </m:oMath>
                </a14:m>
                <a:r>
                  <a:rPr lang="zh-CN" altLang="en-US" dirty="0" smtClean="0"/>
                  <a:t> </a:t>
                </a:r>
                <a:r>
                  <a:rPr lang="zh-CN" altLang="en-US" dirty="0"/>
                  <a:t>与</a:t>
                </a:r>
                <a:r>
                  <a:rPr lang="zh-CN" altLang="en-US" dirty="0" smtClean="0"/>
                  <a:t> </a:t>
                </a:r>
                <a14:m>
                  <m:oMath xmlns:m="http://schemas.openxmlformats.org/officeDocument/2006/math">
                    <m:r>
                      <a:rPr lang="en-US" altLang="zh-CN" i="1" dirty="0">
                        <a:latin typeface="Cambria Math" panose="02040503050406030204" pitchFamily="18" charset="0"/>
                      </a:rPr>
                      <m:t>𝑦</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𝜇</m:t>
                            </m:r>
                          </m:den>
                        </m:f>
                      </m:sup>
                    </m:sSup>
                  </m:oMath>
                </a14:m>
                <a:r>
                  <a:rPr lang="zh-CN" altLang="en-US" dirty="0" smtClean="0"/>
                  <a:t> 互</a:t>
                </a:r>
                <a:r>
                  <a:rPr lang="zh-CN" altLang="en-US" dirty="0"/>
                  <a:t>为反函数</a:t>
                </a:r>
                <a:r>
                  <a:rPr lang="en-US" altLang="zh-CN" dirty="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cxnSp>
        <p:nvCxnSpPr>
          <p:cNvPr id="24" name="x轴"/>
          <p:cNvCxnSpPr/>
          <p:nvPr/>
        </p:nvCxnSpPr>
        <p:spPr>
          <a:xfrm>
            <a:off x="7674285" y="5371569"/>
            <a:ext cx="36724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x"/>
              <p:cNvSpPr txBox="1"/>
              <p:nvPr/>
            </p:nvSpPr>
            <p:spPr>
              <a:xfrm>
                <a:off x="11022712" y="5305971"/>
                <a:ext cx="3239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26" name="x"/>
              <p:cNvSpPr txBox="1">
                <a:spLocks noRot="1" noChangeAspect="1" noMove="1" noResize="1" noEditPoints="1" noAdjustHandles="1" noChangeArrowheads="1" noChangeShapeType="1" noTextEdit="1"/>
              </p:cNvSpPr>
              <p:nvPr/>
            </p:nvSpPr>
            <p:spPr>
              <a:xfrm>
                <a:off x="11022712" y="5305971"/>
                <a:ext cx="323981" cy="461665"/>
              </a:xfrm>
              <a:prstGeom prst="rect">
                <a:avLst/>
              </a:prstGeom>
              <a:blipFill>
                <a:blip r:embed="rId3"/>
                <a:stretch>
                  <a:fillRect r="-3774"/>
                </a:stretch>
              </a:blipFill>
            </p:spPr>
            <p:txBody>
              <a:bodyPr/>
              <a:lstStyle/>
              <a:p>
                <a:r>
                  <a:rPr lang="zh-CN" altLang="en-US">
                    <a:noFill/>
                  </a:rPr>
                  <a:t> </a:t>
                </a:r>
              </a:p>
            </p:txBody>
          </p:sp>
        </mc:Fallback>
      </mc:AlternateContent>
      <p:cxnSp>
        <p:nvCxnSpPr>
          <p:cNvPr id="25" name="y轴"/>
          <p:cNvCxnSpPr/>
          <p:nvPr/>
        </p:nvCxnSpPr>
        <p:spPr>
          <a:xfrm flipV="1">
            <a:off x="9349202" y="3145732"/>
            <a:ext cx="0" cy="288031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y"/>
              <p:cNvSpPr txBox="1"/>
              <p:nvPr/>
            </p:nvSpPr>
            <p:spPr>
              <a:xfrm>
                <a:off x="8791870" y="3001715"/>
                <a:ext cx="8266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27" name="y"/>
              <p:cNvSpPr txBox="1">
                <a:spLocks noRot="1" noChangeAspect="1" noMove="1" noResize="1" noEditPoints="1" noAdjustHandles="1" noChangeArrowheads="1" noChangeShapeType="1" noTextEdit="1"/>
              </p:cNvSpPr>
              <p:nvPr/>
            </p:nvSpPr>
            <p:spPr>
              <a:xfrm>
                <a:off x="8791870" y="3001715"/>
                <a:ext cx="826631" cy="461665"/>
              </a:xfrm>
              <a:prstGeom prst="rect">
                <a:avLst/>
              </a:prstGeom>
              <a:blipFill>
                <a:blip r:embed="rId4"/>
                <a:stretch>
                  <a:fillRect b="-1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O"/>
              <p:cNvSpPr txBox="1"/>
              <p:nvPr/>
            </p:nvSpPr>
            <p:spPr>
              <a:xfrm>
                <a:off x="8898421" y="4945931"/>
                <a:ext cx="6480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30" name="O"/>
              <p:cNvSpPr txBox="1">
                <a:spLocks noRot="1" noChangeAspect="1" noMove="1" noResize="1" noEditPoints="1" noAdjustHandles="1" noChangeArrowheads="1" noChangeShapeType="1" noTextEdit="1"/>
              </p:cNvSpPr>
              <p:nvPr/>
            </p:nvSpPr>
            <p:spPr>
              <a:xfrm>
                <a:off x="8898421" y="4945931"/>
                <a:ext cx="648072" cy="461665"/>
              </a:xfrm>
              <a:prstGeom prst="rect">
                <a:avLst/>
              </a:prstGeom>
              <a:blipFill>
                <a:blip r:embed="rId5"/>
                <a:stretch>
                  <a:fillRect/>
                </a:stretch>
              </a:blipFill>
            </p:spPr>
            <p:txBody>
              <a:bodyPr/>
              <a:lstStyle/>
              <a:p>
                <a:r>
                  <a:rPr lang="zh-CN" altLang="en-US">
                    <a:noFill/>
                  </a:rPr>
                  <a:t> </a:t>
                </a:r>
              </a:p>
            </p:txBody>
          </p:sp>
        </mc:Fallback>
      </mc:AlternateContent>
      <p:grpSp>
        <p:nvGrpSpPr>
          <p:cNvPr id="18" name="图像y=x^(-2)"/>
          <p:cNvGrpSpPr/>
          <p:nvPr/>
        </p:nvGrpSpPr>
        <p:grpSpPr>
          <a:xfrm>
            <a:off x="7354428" y="3260606"/>
            <a:ext cx="4015308" cy="2067001"/>
            <a:chOff x="7354428" y="3260606"/>
            <a:chExt cx="4015308" cy="2067001"/>
          </a:xfrm>
        </p:grpSpPr>
        <p:sp>
          <p:nvSpPr>
            <p:cNvPr id="29" name="任意多边形 28"/>
            <p:cNvSpPr/>
            <p:nvPr/>
          </p:nvSpPr>
          <p:spPr>
            <a:xfrm rot="16200000" flipV="1">
              <a:off x="9523942" y="3463679"/>
              <a:ext cx="2048868" cy="1642721"/>
            </a:xfrm>
            <a:custGeom>
              <a:avLst/>
              <a:gdLst>
                <a:gd name="connsiteX0" fmla="*/ 0 w 2690812"/>
                <a:gd name="connsiteY0" fmla="*/ 0 h 2157413"/>
                <a:gd name="connsiteX1" fmla="*/ 109537 w 2690812"/>
                <a:gd name="connsiteY1" fmla="*/ 885825 h 2157413"/>
                <a:gd name="connsiteX2" fmla="*/ 414337 w 2690812"/>
                <a:gd name="connsiteY2" fmla="*/ 1519238 h 2157413"/>
                <a:gd name="connsiteX3" fmla="*/ 1162050 w 2690812"/>
                <a:gd name="connsiteY3" fmla="*/ 1919288 h 2157413"/>
                <a:gd name="connsiteX4" fmla="*/ 1966912 w 2690812"/>
                <a:gd name="connsiteY4" fmla="*/ 2071688 h 2157413"/>
                <a:gd name="connsiteX5" fmla="*/ 2690812 w 2690812"/>
                <a:gd name="connsiteY5" fmla="*/ 2157413 h 215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812" h="2157413">
                  <a:moveTo>
                    <a:pt x="0" y="0"/>
                  </a:moveTo>
                  <a:cubicBezTo>
                    <a:pt x="20240" y="316309"/>
                    <a:pt x="40481" y="632619"/>
                    <a:pt x="109537" y="885825"/>
                  </a:cubicBezTo>
                  <a:cubicBezTo>
                    <a:pt x="178593" y="1139031"/>
                    <a:pt x="238918" y="1346994"/>
                    <a:pt x="414337" y="1519238"/>
                  </a:cubicBezTo>
                  <a:cubicBezTo>
                    <a:pt x="589756" y="1691482"/>
                    <a:pt x="903287" y="1827213"/>
                    <a:pt x="1162050" y="1919288"/>
                  </a:cubicBezTo>
                  <a:cubicBezTo>
                    <a:pt x="1420813" y="2011363"/>
                    <a:pt x="1712118" y="2032001"/>
                    <a:pt x="1966912" y="2071688"/>
                  </a:cubicBezTo>
                  <a:cubicBezTo>
                    <a:pt x="2221706" y="2111375"/>
                    <a:pt x="2456259" y="2134394"/>
                    <a:pt x="2690812" y="2157413"/>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5400000" flipH="1" flipV="1">
              <a:off x="7151355" y="3481812"/>
              <a:ext cx="2048868" cy="1642721"/>
            </a:xfrm>
            <a:custGeom>
              <a:avLst/>
              <a:gdLst>
                <a:gd name="connsiteX0" fmla="*/ 0 w 2690812"/>
                <a:gd name="connsiteY0" fmla="*/ 0 h 2157413"/>
                <a:gd name="connsiteX1" fmla="*/ 109537 w 2690812"/>
                <a:gd name="connsiteY1" fmla="*/ 885825 h 2157413"/>
                <a:gd name="connsiteX2" fmla="*/ 414337 w 2690812"/>
                <a:gd name="connsiteY2" fmla="*/ 1519238 h 2157413"/>
                <a:gd name="connsiteX3" fmla="*/ 1162050 w 2690812"/>
                <a:gd name="connsiteY3" fmla="*/ 1919288 h 2157413"/>
                <a:gd name="connsiteX4" fmla="*/ 1966912 w 2690812"/>
                <a:gd name="connsiteY4" fmla="*/ 2071688 h 2157413"/>
                <a:gd name="connsiteX5" fmla="*/ 2690812 w 2690812"/>
                <a:gd name="connsiteY5" fmla="*/ 2157413 h 215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812" h="2157413">
                  <a:moveTo>
                    <a:pt x="0" y="0"/>
                  </a:moveTo>
                  <a:cubicBezTo>
                    <a:pt x="20240" y="316309"/>
                    <a:pt x="40481" y="632619"/>
                    <a:pt x="109537" y="885825"/>
                  </a:cubicBezTo>
                  <a:cubicBezTo>
                    <a:pt x="178593" y="1139031"/>
                    <a:pt x="238918" y="1346994"/>
                    <a:pt x="414337" y="1519238"/>
                  </a:cubicBezTo>
                  <a:cubicBezTo>
                    <a:pt x="589756" y="1691482"/>
                    <a:pt x="903287" y="1827213"/>
                    <a:pt x="1162050" y="1919288"/>
                  </a:cubicBezTo>
                  <a:cubicBezTo>
                    <a:pt x="1420813" y="2011363"/>
                    <a:pt x="1712118" y="2032001"/>
                    <a:pt x="1966912" y="2071688"/>
                  </a:cubicBezTo>
                  <a:cubicBezTo>
                    <a:pt x="2221706" y="2111375"/>
                    <a:pt x="2456259" y="2134394"/>
                    <a:pt x="2690812" y="2157413"/>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37" name="y=x^(-2)"/>
              <p:cNvSpPr txBox="1"/>
              <p:nvPr/>
            </p:nvSpPr>
            <p:spPr>
              <a:xfrm>
                <a:off x="7746293" y="3565628"/>
                <a:ext cx="12472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sSup>
                        <m:sSupPr>
                          <m:ctrlPr>
                            <a:rPr lang="en-US" altLang="zh-CN" sz="2400" b="0" i="1" smtClean="0">
                              <a:solidFill>
                                <a:srgbClr val="C00000"/>
                              </a:solidFill>
                              <a:latin typeface="Cambria Math" panose="02040503050406030204" pitchFamily="18" charset="0"/>
                            </a:rPr>
                          </m:ctrlPr>
                        </m:sSupPr>
                        <m:e>
                          <m:r>
                            <a:rPr lang="en-US" altLang="zh-CN" sz="2400" b="0" i="1" smtClean="0">
                              <a:solidFill>
                                <a:srgbClr val="C00000"/>
                              </a:solidFill>
                              <a:latin typeface="Cambria Math" panose="02040503050406030204" pitchFamily="18" charset="0"/>
                            </a:rPr>
                            <m:t>𝑥</m:t>
                          </m:r>
                        </m:e>
                        <m:sup>
                          <m:r>
                            <a:rPr lang="en-US" altLang="zh-CN" sz="2400" b="0" i="1" smtClean="0">
                              <a:solidFill>
                                <a:srgbClr val="C00000"/>
                              </a:solidFill>
                              <a:latin typeface="Cambria Math" panose="02040503050406030204" pitchFamily="18" charset="0"/>
                            </a:rPr>
                            <m:t>−2</m:t>
                          </m:r>
                        </m:sup>
                      </m:sSup>
                    </m:oMath>
                  </m:oMathPara>
                </a14:m>
                <a:endParaRPr lang="zh-CN" altLang="en-US" sz="2400" dirty="0">
                  <a:solidFill>
                    <a:srgbClr val="C00000"/>
                  </a:solidFill>
                </a:endParaRPr>
              </a:p>
            </p:txBody>
          </p:sp>
        </mc:Choice>
        <mc:Fallback>
          <p:sp>
            <p:nvSpPr>
              <p:cNvPr id="37" name="y=x^(-2)"/>
              <p:cNvSpPr txBox="1">
                <a:spLocks noRot="1" noChangeAspect="1" noMove="1" noResize="1" noEditPoints="1" noAdjustHandles="1" noChangeArrowheads="1" noChangeShapeType="1" noTextEdit="1"/>
              </p:cNvSpPr>
              <p:nvPr/>
            </p:nvSpPr>
            <p:spPr>
              <a:xfrm>
                <a:off x="7746293" y="3565628"/>
                <a:ext cx="1247219" cy="461665"/>
              </a:xfrm>
              <a:prstGeom prst="rect">
                <a:avLst/>
              </a:prstGeom>
              <a:blipFill>
                <a:blip r:embed="rId6"/>
                <a:stretch>
                  <a:fillRect l="-980" b="-11842"/>
                </a:stretch>
              </a:blipFill>
            </p:spPr>
            <p:txBody>
              <a:bodyPr/>
              <a:lstStyle/>
              <a:p>
                <a:r>
                  <a:rPr lang="zh-CN" altLang="en-US">
                    <a:noFill/>
                  </a:rPr>
                  <a:t> </a:t>
                </a:r>
              </a:p>
            </p:txBody>
          </p:sp>
        </mc:Fallback>
      </mc:AlternateContent>
      <p:cxnSp>
        <p:nvCxnSpPr>
          <p:cNvPr id="38" name="直线y=x"/>
          <p:cNvCxnSpPr/>
          <p:nvPr/>
        </p:nvCxnSpPr>
        <p:spPr>
          <a:xfrm flipV="1">
            <a:off x="8963019" y="3793804"/>
            <a:ext cx="1973833" cy="1973832"/>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y=x"/>
              <p:cNvSpPr txBox="1"/>
              <p:nvPr/>
            </p:nvSpPr>
            <p:spPr>
              <a:xfrm>
                <a:off x="7990698" y="5371830"/>
                <a:ext cx="108040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39" name="y=x"/>
              <p:cNvSpPr txBox="1">
                <a:spLocks noRot="1" noChangeAspect="1" noMove="1" noResize="1" noEditPoints="1" noAdjustHandles="1" noChangeArrowheads="1" noChangeShapeType="1" noTextEdit="1"/>
              </p:cNvSpPr>
              <p:nvPr/>
            </p:nvSpPr>
            <p:spPr>
              <a:xfrm>
                <a:off x="7990698" y="5371830"/>
                <a:ext cx="1080400" cy="461665"/>
              </a:xfrm>
              <a:prstGeom prst="rect">
                <a:avLst/>
              </a:prstGeom>
              <a:blipFill>
                <a:blip r:embed="rId7"/>
                <a:stretch>
                  <a:fillRect b="-13158"/>
                </a:stretch>
              </a:blipFill>
              <a:ln>
                <a:noFill/>
              </a:ln>
            </p:spPr>
            <p:txBody>
              <a:bodyPr/>
              <a:lstStyle/>
              <a:p>
                <a:r>
                  <a:rPr lang="zh-CN" altLang="en-US">
                    <a:noFill/>
                  </a:rPr>
                  <a:t> </a:t>
                </a:r>
              </a:p>
            </p:txBody>
          </p:sp>
        </mc:Fallback>
      </mc:AlternateContent>
      <p:sp>
        <p:nvSpPr>
          <p:cNvPr id="34" name="点(1,1)"/>
          <p:cNvSpPr/>
          <p:nvPr/>
        </p:nvSpPr>
        <p:spPr>
          <a:xfrm>
            <a:off x="9977177" y="4662662"/>
            <a:ext cx="73372" cy="7337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solidFill>
            </a:endParaRPr>
          </a:p>
        </p:txBody>
      </p:sp>
      <mc:AlternateContent xmlns:mc="http://schemas.openxmlformats.org/markup-compatibility/2006">
        <mc:Choice xmlns:a14="http://schemas.microsoft.com/office/drawing/2010/main" Requires="a14">
          <p:sp>
            <p:nvSpPr>
              <p:cNvPr id="33" name="(1,1)"/>
              <p:cNvSpPr txBox="1"/>
              <p:nvPr/>
            </p:nvSpPr>
            <p:spPr>
              <a:xfrm>
                <a:off x="10083943" y="4401805"/>
                <a:ext cx="6866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chemeClr val="accent1"/>
                              </a:solidFill>
                              <a:latin typeface="Cambria Math" panose="02040503050406030204" pitchFamily="18" charset="0"/>
                            </a:rPr>
                          </m:ctrlPr>
                        </m:dPr>
                        <m:e>
                          <m:r>
                            <a:rPr lang="en-US" altLang="zh-CN" sz="2000" b="0" i="1" smtClean="0">
                              <a:solidFill>
                                <a:schemeClr val="accent1"/>
                              </a:solidFill>
                              <a:latin typeface="Cambria Math" panose="02040503050406030204" pitchFamily="18" charset="0"/>
                            </a:rPr>
                            <m:t>1,1</m:t>
                          </m:r>
                        </m:e>
                      </m:d>
                    </m:oMath>
                  </m:oMathPara>
                </a14:m>
                <a:endParaRPr lang="zh-CN" altLang="en-US" sz="2000" dirty="0">
                  <a:solidFill>
                    <a:schemeClr val="accent1"/>
                  </a:solidFill>
                </a:endParaRPr>
              </a:p>
            </p:txBody>
          </p:sp>
        </mc:Choice>
        <mc:Fallback>
          <p:sp>
            <p:nvSpPr>
              <p:cNvPr id="33" name="(1,1)"/>
              <p:cNvSpPr txBox="1">
                <a:spLocks noRot="1" noChangeAspect="1" noMove="1" noResize="1" noEditPoints="1" noAdjustHandles="1" noChangeArrowheads="1" noChangeShapeType="1" noTextEdit="1"/>
              </p:cNvSpPr>
              <p:nvPr/>
            </p:nvSpPr>
            <p:spPr>
              <a:xfrm>
                <a:off x="10083943" y="4401805"/>
                <a:ext cx="686686" cy="400110"/>
              </a:xfrm>
              <a:prstGeom prst="rect">
                <a:avLst/>
              </a:prstGeom>
              <a:blipFill>
                <a:blip r:embed="rId8"/>
                <a:stretch>
                  <a:fillRect/>
                </a:stretch>
              </a:blipFill>
            </p:spPr>
            <p:txBody>
              <a:bodyPr/>
              <a:lstStyle/>
              <a:p>
                <a:r>
                  <a:rPr lang="zh-CN" altLang="en-US">
                    <a:noFill/>
                  </a:rPr>
                  <a:t> </a:t>
                </a:r>
              </a:p>
            </p:txBody>
          </p:sp>
        </mc:Fallback>
      </mc:AlternateContent>
      <p:sp>
        <p:nvSpPr>
          <p:cNvPr id="13" name="图像y=x^(-1/2)"/>
          <p:cNvSpPr/>
          <p:nvPr/>
        </p:nvSpPr>
        <p:spPr>
          <a:xfrm>
            <a:off x="9442407" y="3392591"/>
            <a:ext cx="2048867" cy="1642721"/>
          </a:xfrm>
          <a:custGeom>
            <a:avLst/>
            <a:gdLst>
              <a:gd name="connsiteX0" fmla="*/ 0 w 2690812"/>
              <a:gd name="connsiteY0" fmla="*/ 0 h 2157413"/>
              <a:gd name="connsiteX1" fmla="*/ 109537 w 2690812"/>
              <a:gd name="connsiteY1" fmla="*/ 885825 h 2157413"/>
              <a:gd name="connsiteX2" fmla="*/ 414337 w 2690812"/>
              <a:gd name="connsiteY2" fmla="*/ 1519238 h 2157413"/>
              <a:gd name="connsiteX3" fmla="*/ 1162050 w 2690812"/>
              <a:gd name="connsiteY3" fmla="*/ 1919288 h 2157413"/>
              <a:gd name="connsiteX4" fmla="*/ 1966912 w 2690812"/>
              <a:gd name="connsiteY4" fmla="*/ 2071688 h 2157413"/>
              <a:gd name="connsiteX5" fmla="*/ 2690812 w 2690812"/>
              <a:gd name="connsiteY5" fmla="*/ 2157413 h 215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812" h="2157413">
                <a:moveTo>
                  <a:pt x="0" y="0"/>
                </a:moveTo>
                <a:cubicBezTo>
                  <a:pt x="20240" y="316309"/>
                  <a:pt x="40481" y="632619"/>
                  <a:pt x="109537" y="885825"/>
                </a:cubicBezTo>
                <a:cubicBezTo>
                  <a:pt x="178593" y="1139031"/>
                  <a:pt x="238918" y="1346994"/>
                  <a:pt x="414337" y="1519238"/>
                </a:cubicBezTo>
                <a:cubicBezTo>
                  <a:pt x="589756" y="1691482"/>
                  <a:pt x="903287" y="1827213"/>
                  <a:pt x="1162050" y="1919288"/>
                </a:cubicBezTo>
                <a:cubicBezTo>
                  <a:pt x="1420813" y="2011363"/>
                  <a:pt x="1712118" y="2032001"/>
                  <a:pt x="1966912" y="2071688"/>
                </a:cubicBezTo>
                <a:cubicBezTo>
                  <a:pt x="2221706" y="2111375"/>
                  <a:pt x="2456259" y="2134394"/>
                  <a:pt x="2690812" y="2157413"/>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6" name="y=x^(-1/2)"/>
              <p:cNvSpPr txBox="1"/>
              <p:nvPr/>
            </p:nvSpPr>
            <p:spPr>
              <a:xfrm>
                <a:off x="9313529" y="3505771"/>
                <a:ext cx="1529108"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sSup>
                        <m:sSupPr>
                          <m:ctrlPr>
                            <a:rPr lang="en-US" altLang="zh-CN" sz="2400" b="0" i="1" smtClean="0">
                              <a:solidFill>
                                <a:srgbClr val="009900"/>
                              </a:solidFill>
                              <a:latin typeface="Cambria Math" panose="02040503050406030204" pitchFamily="18" charset="0"/>
                            </a:rPr>
                          </m:ctrlPr>
                        </m:sSupPr>
                        <m:e>
                          <m:r>
                            <a:rPr lang="en-US" altLang="zh-CN" sz="2400" b="0" i="1" smtClean="0">
                              <a:solidFill>
                                <a:srgbClr val="009900"/>
                              </a:solidFill>
                              <a:latin typeface="Cambria Math" panose="02040503050406030204" pitchFamily="18" charset="0"/>
                            </a:rPr>
                            <m:t>𝑥</m:t>
                          </m:r>
                        </m:e>
                        <m:sup>
                          <m:r>
                            <a:rPr lang="en-US" altLang="zh-CN" sz="2400" b="0" i="1" smtClean="0">
                              <a:solidFill>
                                <a:srgbClr val="009900"/>
                              </a:solidFill>
                              <a:latin typeface="Cambria Math" panose="02040503050406030204" pitchFamily="18" charset="0"/>
                            </a:rPr>
                            <m:t>−</m:t>
                          </m:r>
                          <m:f>
                            <m:fPr>
                              <m:ctrlPr>
                                <a:rPr lang="en-US" altLang="zh-CN" sz="2400" b="0" i="1" smtClean="0">
                                  <a:solidFill>
                                    <a:srgbClr val="009900"/>
                                  </a:solidFill>
                                  <a:latin typeface="Cambria Math" panose="02040503050406030204" pitchFamily="18" charset="0"/>
                                </a:rPr>
                              </m:ctrlPr>
                            </m:fPr>
                            <m:num>
                              <m:r>
                                <a:rPr lang="en-US" altLang="zh-CN" sz="2400" b="0" i="1" smtClean="0">
                                  <a:solidFill>
                                    <a:srgbClr val="009900"/>
                                  </a:solidFill>
                                  <a:latin typeface="Cambria Math" panose="02040503050406030204" pitchFamily="18" charset="0"/>
                                </a:rPr>
                                <m:t>1</m:t>
                              </m:r>
                            </m:num>
                            <m:den>
                              <m:r>
                                <a:rPr lang="en-US" altLang="zh-CN" sz="2400" b="0" i="1" smtClean="0">
                                  <a:solidFill>
                                    <a:srgbClr val="009900"/>
                                  </a:solidFill>
                                  <a:latin typeface="Cambria Math" panose="02040503050406030204" pitchFamily="18" charset="0"/>
                                </a:rPr>
                                <m:t>2</m:t>
                              </m:r>
                            </m:den>
                          </m:f>
                        </m:sup>
                      </m:sSup>
                    </m:oMath>
                  </m:oMathPara>
                </a14:m>
                <a:endParaRPr lang="zh-CN" altLang="en-US" sz="2400" dirty="0">
                  <a:solidFill>
                    <a:srgbClr val="009900"/>
                  </a:solidFill>
                </a:endParaRPr>
              </a:p>
            </p:txBody>
          </p:sp>
        </mc:Choice>
        <mc:Fallback>
          <p:sp>
            <p:nvSpPr>
              <p:cNvPr id="36" name="y=x^(-1/2)"/>
              <p:cNvSpPr txBox="1">
                <a:spLocks noRot="1" noChangeAspect="1" noMove="1" noResize="1" noEditPoints="1" noAdjustHandles="1" noChangeArrowheads="1" noChangeShapeType="1" noTextEdit="1"/>
              </p:cNvSpPr>
              <p:nvPr/>
            </p:nvSpPr>
            <p:spPr>
              <a:xfrm>
                <a:off x="9313529" y="3505771"/>
                <a:ext cx="1529108" cy="62735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93208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animEffect transition="in" filter="fade">
                                      <p:cBhvr>
                                        <p:cTn id="71" dur="500"/>
                                        <p:tgtEl>
                                          <p:spTgt spid="4">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txEl>
                                              <p:pRg st="3" end="3"/>
                                            </p:txEl>
                                          </p:spTgt>
                                        </p:tgtEl>
                                        <p:attrNameLst>
                                          <p:attrName>style.visibility</p:attrName>
                                        </p:attrNameLst>
                                      </p:cBhvr>
                                      <p:to>
                                        <p:strVal val="visible"/>
                                      </p:to>
                                    </p:set>
                                    <p:animEffect transition="in" filter="fade">
                                      <p:cBhvr>
                                        <p:cTn id="76" dur="500"/>
                                        <p:tgtEl>
                                          <p:spTgt spid="4">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6" grpId="0"/>
      <p:bldP spid="27" grpId="0"/>
      <p:bldP spid="30" grpId="0"/>
      <p:bldP spid="37" grpId="0"/>
      <p:bldP spid="39" grpId="0"/>
      <p:bldP spid="34" grpId="0" animBg="1"/>
      <p:bldP spid="33" grpId="0"/>
      <p:bldP spid="13" grpId="0" animBg="1"/>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t"/>
              <a:lstStyle/>
              <a:p>
                <a:r>
                  <a:rPr lang="zh-CN" altLang="en-US" dirty="0" smtClean="0">
                    <a:solidFill>
                      <a:srgbClr val="0000FF"/>
                    </a:solidFill>
                  </a:rPr>
                  <a:t>总结</a:t>
                </a:r>
                <a:r>
                  <a:rPr lang="en-US" altLang="zh-CN" dirty="0" smtClean="0"/>
                  <a:t> </a:t>
                </a:r>
                <a:r>
                  <a:rPr lang="zh-CN" altLang="en-US" dirty="0" smtClean="0"/>
                  <a:t>幂函数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sup>
                    </m:sSup>
                  </m:oMath>
                </a14:m>
                <a:r>
                  <a:rPr lang="zh-CN" altLang="en-US" dirty="0" smtClean="0"/>
                  <a:t> 总在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上有定义</a:t>
                </a:r>
                <a:r>
                  <a:rPr lang="en-US" altLang="zh-CN" dirty="0" smtClean="0"/>
                  <a:t>, </a:t>
                </a:r>
                <a:r>
                  <a:rPr lang="zh-CN" altLang="en-US" dirty="0" smtClean="0"/>
                  <a:t>图像经过 </a:t>
                </a:r>
                <a14:m>
                  <m:oMath xmlns:m="http://schemas.openxmlformats.org/officeDocument/2006/math">
                    <m:r>
                      <a:rPr lang="en-US" altLang="zh-CN" b="0" i="1" smtClean="0">
                        <a:latin typeface="Cambria Math" panose="02040503050406030204" pitchFamily="18" charset="0"/>
                      </a:rPr>
                      <m:t>(1,1)</m:t>
                    </m:r>
                  </m:oMath>
                </a14:m>
                <a:r>
                  <a:rPr lang="en-US" altLang="zh-CN" dirty="0" smtClean="0"/>
                  <a:t>.</a:t>
                </a:r>
                <a:endParaRPr lang="en-US" altLang="zh-CN" dirty="0"/>
              </a:p>
              <a:p>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&gt;0</m:t>
                    </m:r>
                  </m:oMath>
                </a14:m>
                <a:r>
                  <a:rPr lang="zh-CN" altLang="en-US" dirty="0"/>
                  <a:t> 时</a:t>
                </a:r>
                <a:r>
                  <a:rPr lang="en-US" altLang="zh-CN" dirty="0"/>
                  <a:t>, </a:t>
                </a:r>
                <a:r>
                  <a:rPr lang="zh-CN" altLang="en-US" dirty="0"/>
                  <a:t>它在第一象限单调增</a:t>
                </a:r>
                <a:r>
                  <a:rPr lang="en-US" altLang="zh-CN" dirty="0"/>
                  <a:t>; </a:t>
                </a:r>
                <a14:m>
                  <m:oMath xmlns:m="http://schemas.openxmlformats.org/officeDocument/2006/math">
                    <m:r>
                      <a:rPr lang="en-US" altLang="zh-CN" i="1">
                        <a:latin typeface="Cambria Math" panose="02040503050406030204" pitchFamily="18" charset="0"/>
                      </a:rPr>
                      <m:t>𝜇</m:t>
                    </m:r>
                    <m:r>
                      <a:rPr lang="en-US" altLang="zh-CN" b="0" i="1" smtClean="0">
                        <a:latin typeface="Cambria Math" panose="02040503050406030204" pitchFamily="18" charset="0"/>
                      </a:rPr>
                      <m:t>&lt;</m:t>
                    </m:r>
                    <m:r>
                      <a:rPr lang="en-US" altLang="zh-CN" i="1">
                        <a:latin typeface="Cambria Math" panose="02040503050406030204" pitchFamily="18" charset="0"/>
                      </a:rPr>
                      <m:t>0</m:t>
                    </m:r>
                  </m:oMath>
                </a14:m>
                <a:r>
                  <a:rPr lang="zh-CN" altLang="en-US" dirty="0"/>
                  <a:t> 时</a:t>
                </a:r>
                <a:r>
                  <a:rPr lang="en-US" altLang="zh-CN" dirty="0"/>
                  <a:t>, </a:t>
                </a:r>
                <a:r>
                  <a:rPr lang="zh-CN" altLang="en-US" dirty="0"/>
                  <a:t>它在第一象限</a:t>
                </a:r>
                <a:r>
                  <a:rPr lang="zh-CN" altLang="en-US" dirty="0" smtClean="0"/>
                  <a:t>单调减</a:t>
                </a:r>
                <a:r>
                  <a:rPr lang="en-US" altLang="zh-CN" dirty="0" smtClean="0"/>
                  <a:t>.</a:t>
                </a:r>
                <a:endParaRPr lang="en-US" altLang="zh-CN" dirty="0"/>
              </a:p>
              <a:p>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sup>
                    </m:sSup>
                  </m:oMath>
                </a14:m>
                <a:r>
                  <a:rPr lang="zh-CN" altLang="en-US" dirty="0" smtClean="0"/>
                  <a:t> </a:t>
                </a:r>
                <a:r>
                  <a:rPr lang="zh-CN" altLang="en-US" dirty="0"/>
                  <a:t>在</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smtClean="0"/>
                  <a:t> 的</a:t>
                </a:r>
                <a:r>
                  <a:rPr lang="zh-CN" altLang="en-US" dirty="0"/>
                  <a:t>限制和</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1/</m:t>
                        </m:r>
                        <m:r>
                          <a:rPr lang="en-US" altLang="zh-CN" i="1">
                            <a:latin typeface="Cambria Math" panose="02040503050406030204" pitchFamily="18" charset="0"/>
                          </a:rPr>
                          <m:t>𝜇</m:t>
                        </m:r>
                      </m:sup>
                    </m:sSup>
                  </m:oMath>
                </a14:m>
                <a:r>
                  <a:rPr lang="zh-CN" altLang="en-US" dirty="0" smtClean="0"/>
                  <a:t> </a:t>
                </a:r>
                <a:r>
                  <a:rPr lang="zh-CN" altLang="en-US" dirty="0"/>
                  <a:t>在</a:t>
                </a:r>
                <a:r>
                  <a:rPr lang="zh-CN" altLang="en-US" dirty="0" smtClean="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smtClean="0"/>
                  <a:t> 的限制互为反函数</a:t>
                </a:r>
                <a:r>
                  <a:rPr lang="en-US" altLang="zh-CN" dirty="0" smtClean="0"/>
                  <a:t>.</a:t>
                </a:r>
              </a:p>
              <a:p>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&gt;0</m:t>
                    </m:r>
                  </m:oMath>
                </a14:m>
                <a:r>
                  <a:rPr lang="zh-CN" altLang="en-US" dirty="0"/>
                  <a:t> 时</a:t>
                </a:r>
                <a:r>
                  <a:rPr lang="en-US" altLang="zh-CN" dirty="0"/>
                  <a:t>, </a:t>
                </a:r>
                <a:r>
                  <a:rPr lang="zh-CN" altLang="en-US" dirty="0" smtClean="0"/>
                  <a:t>它的图像经过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oMath>
                </a14:m>
                <a:r>
                  <a:rPr lang="en-US" altLang="zh-CN" dirty="0" smtClean="0"/>
                  <a:t>.</a:t>
                </a:r>
                <a:r>
                  <a:rPr lang="zh-CN" altLang="en-US" dirty="0" smtClean="0"/>
                  <a:t> </a:t>
                </a:r>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&lt;0</m:t>
                    </m:r>
                  </m:oMath>
                </a14:m>
                <a:r>
                  <a:rPr lang="zh-CN" altLang="en-US" dirty="0"/>
                  <a:t> 时</a:t>
                </a:r>
                <a:r>
                  <a:rPr lang="en-US" altLang="zh-CN" dirty="0" smtClean="0"/>
                  <a:t>, </a:t>
                </a:r>
                <a:r>
                  <a:rPr lang="zh-CN" altLang="en-US" dirty="0" smtClean="0"/>
                  <a:t>有</a:t>
                </a:r>
                <a:r>
                  <a:rPr lang="zh-CN" altLang="en-US" dirty="0"/>
                  <a:t>两条渐近线</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=0</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2595314368"/>
                  </p:ext>
                </p:extLst>
              </p:nvPr>
            </p:nvGraphicFramePr>
            <p:xfrm>
              <a:off x="1903760" y="3329776"/>
              <a:ext cx="8384481" cy="2763520"/>
            </p:xfrm>
            <a:graphic>
              <a:graphicData uri="http://schemas.openxmlformats.org/drawingml/2006/table">
                <a:tbl>
                  <a:tblPr firstRow="1" bandRow="1">
                    <a:tableStyleId>{5C22544A-7EE6-4342-B048-85BDC9FD1C3A}</a:tableStyleId>
                  </a:tblPr>
                  <a:tblGrid>
                    <a:gridCol w="2794827">
                      <a:extLst>
                        <a:ext uri="{9D8B030D-6E8A-4147-A177-3AD203B41FA5}">
                          <a16:colId xmlns:a16="http://schemas.microsoft.com/office/drawing/2014/main" val="2066549365"/>
                        </a:ext>
                      </a:extLst>
                    </a:gridCol>
                    <a:gridCol w="2133269">
                      <a:extLst>
                        <a:ext uri="{9D8B030D-6E8A-4147-A177-3AD203B41FA5}">
                          <a16:colId xmlns:a16="http://schemas.microsoft.com/office/drawing/2014/main" val="3555972360"/>
                        </a:ext>
                      </a:extLst>
                    </a:gridCol>
                    <a:gridCol w="3456385">
                      <a:extLst>
                        <a:ext uri="{9D8B030D-6E8A-4147-A177-3AD203B41FA5}">
                          <a16:colId xmlns:a16="http://schemas.microsoft.com/office/drawing/2014/main" val="129643624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𝝁</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ℚ</m:t>
                                </m:r>
                              </m:oMath>
                            </m:oMathPara>
                          </a14:m>
                          <a:endParaRPr lang="zh-CN" altLang="en-US" dirty="0"/>
                        </a:p>
                      </a:txBody>
                      <a:tcPr anchor="ctr"/>
                    </a:tc>
                    <a:tc>
                      <a:txBody>
                        <a:bodyPr/>
                        <a:lstStyle/>
                        <a:p>
                          <a:pPr algn="ctr"/>
                          <a:r>
                            <a:rPr lang="zh-CN" altLang="en-US" dirty="0" smtClean="0"/>
                            <a:t>定义域</a:t>
                          </a:r>
                          <a:endParaRPr lang="zh-CN" altLang="en-US" dirty="0"/>
                        </a:p>
                      </a:txBody>
                      <a:tcPr anchor="ctr"/>
                    </a:tc>
                    <a:tc>
                      <a:txBody>
                        <a:bodyPr/>
                        <a:lstStyle/>
                        <a:p>
                          <a:pPr algn="ctr"/>
                          <a:r>
                            <a:rPr lang="zh-CN" altLang="en-US" dirty="0" smtClean="0"/>
                            <a:t>值域</a:t>
                          </a:r>
                          <a:endParaRPr lang="zh-CN" altLang="en-US" dirty="0"/>
                        </a:p>
                      </a:txBody>
                      <a:tcPr anchor="ctr"/>
                    </a:tc>
                    <a:extLst>
                      <a:ext uri="{0D108BD9-81ED-4DB2-BD59-A6C34878D82A}">
                        <a16:rowId xmlns:a16="http://schemas.microsoft.com/office/drawing/2014/main" val="2398615852"/>
                      </a:ext>
                    </a:extLst>
                  </a:tr>
                  <a:tr h="370840">
                    <a:tc>
                      <a:txBody>
                        <a:bodyPr/>
                        <a:lstStyle/>
                        <a:p>
                          <a:pPr algn="ct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&gt;0, </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oMath>
                          </a14:m>
                          <a:r>
                            <a:rPr lang="zh-CN" altLang="en-US" dirty="0" smtClean="0"/>
                            <a:t>为奇数</a:t>
                          </a:r>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oMath>
                          </a14:m>
                          <a:r>
                            <a:rPr lang="zh-CN" altLang="en-US" b="0" dirty="0" smtClean="0"/>
                            <a:t>为奇数时</a:t>
                          </a:r>
                          <a:r>
                            <a:rPr lang="en-US" altLang="zh-CN" b="0" dirty="0" smtClean="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oMath>
                          </a14:m>
                          <a:r>
                            <a:rPr lang="zh-CN" altLang="en-US" b="0" dirty="0" smtClean="0"/>
                            <a:t>为偶数时</a:t>
                          </a:r>
                          <a:r>
                            <a:rPr lang="en-US" altLang="zh-CN" b="0" dirty="0" smtClean="0"/>
                            <a:t>, </a:t>
                          </a:r>
                          <a14:m>
                            <m:oMath xmlns:m="http://schemas.openxmlformats.org/officeDocument/2006/math">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endParaRPr lang="zh-CN" altLang="en-US" dirty="0"/>
                        </a:p>
                      </a:txBody>
                      <a:tcPr anchor="ctr"/>
                    </a:tc>
                    <a:extLst>
                      <a:ext uri="{0D108BD9-81ED-4DB2-BD59-A6C34878D82A}">
                        <a16:rowId xmlns:a16="http://schemas.microsoft.com/office/drawing/2014/main" val="3500548690"/>
                      </a:ext>
                    </a:extLst>
                  </a:tr>
                  <a:tr h="370840">
                    <a:tc>
                      <a:txBody>
                        <a:bodyPr/>
                        <a:lstStyle/>
                        <a:p>
                          <a:pPr algn="ct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&gt;0, </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oMath>
                          </a14:m>
                          <a:r>
                            <a:rPr lang="zh-CN" altLang="en-US" dirty="0" smtClean="0"/>
                            <a:t>为偶数</a:t>
                          </a:r>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extLst>
                      <a:ext uri="{0D108BD9-81ED-4DB2-BD59-A6C34878D82A}">
                        <a16:rowId xmlns:a16="http://schemas.microsoft.com/office/drawing/2014/main" val="1523536014"/>
                      </a:ext>
                    </a:extLst>
                  </a:tr>
                  <a:tr h="370840">
                    <a:tc>
                      <a:txBody>
                        <a:bodyPr/>
                        <a:lstStyle/>
                        <a:p>
                          <a:pPr algn="ct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&lt;0, </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oMath>
                          </a14:m>
                          <a:r>
                            <a:rPr lang="zh-CN" altLang="en-US" dirty="0" smtClean="0"/>
                            <a:t>为奇数</a:t>
                          </a:r>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oMath>
                          </a14:m>
                          <a:r>
                            <a:rPr lang="zh-CN" altLang="en-US" b="0" dirty="0" smtClean="0"/>
                            <a:t>为奇数时</a:t>
                          </a:r>
                          <a:r>
                            <a:rPr lang="en-US" altLang="zh-CN" b="0" dirty="0" smtClean="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oMath>
                          </a14:m>
                          <a:r>
                            <a:rPr lang="zh-CN" altLang="en-US" b="0" dirty="0" smtClean="0"/>
                            <a:t>为偶数时</a:t>
                          </a:r>
                          <a:r>
                            <a:rPr lang="en-US" altLang="zh-CN" b="0" dirty="0" smtClean="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endParaRPr lang="zh-CN" altLang="en-US" dirty="0"/>
                        </a:p>
                      </a:txBody>
                      <a:tcPr anchor="ctr"/>
                    </a:tc>
                    <a:extLst>
                      <a:ext uri="{0D108BD9-81ED-4DB2-BD59-A6C34878D82A}">
                        <a16:rowId xmlns:a16="http://schemas.microsoft.com/office/drawing/2014/main" val="3748547474"/>
                      </a:ext>
                    </a:extLst>
                  </a:tr>
                  <a:tr h="370840">
                    <a:tc>
                      <a:txBody>
                        <a:bodyPr/>
                        <a:lstStyle/>
                        <a:p>
                          <a:pPr algn="ct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&lt;0, </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oMath>
                          </a14:m>
                          <a:r>
                            <a:rPr lang="zh-CN" altLang="en-US" dirty="0" smtClean="0"/>
                            <a:t>为偶数</a:t>
                          </a:r>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extLst>
                      <a:ext uri="{0D108BD9-81ED-4DB2-BD59-A6C34878D82A}">
                        <a16:rowId xmlns:a16="http://schemas.microsoft.com/office/drawing/2014/main" val="2150308807"/>
                      </a:ext>
                    </a:extLst>
                  </a:tr>
                  <a:tr h="370840">
                    <a:tc>
                      <a:txBody>
                        <a:bodyPr/>
                        <a:lstStyle/>
                        <a:p>
                          <a:pPr algn="ct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 </m:t>
                              </m:r>
                            </m:oMath>
                          </a14:m>
                          <a:r>
                            <a:rPr lang="zh-CN" altLang="en-US" dirty="0" smtClean="0"/>
                            <a:t>为无理数</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m:oMathPara>
                          </a14:m>
                          <a:endParaRPr lang="zh-CN" altLang="en-US" dirty="0"/>
                        </a:p>
                      </a:txBody>
                      <a:tcPr anchor="ctr"/>
                    </a:tc>
                    <a:extLst>
                      <a:ext uri="{0D108BD9-81ED-4DB2-BD59-A6C34878D82A}">
                        <a16:rowId xmlns:a16="http://schemas.microsoft.com/office/drawing/2014/main" val="4239926804"/>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2595314368"/>
                  </p:ext>
                </p:extLst>
              </p:nvPr>
            </p:nvGraphicFramePr>
            <p:xfrm>
              <a:off x="1903760" y="3329776"/>
              <a:ext cx="8384481" cy="2763520"/>
            </p:xfrm>
            <a:graphic>
              <a:graphicData uri="http://schemas.openxmlformats.org/drawingml/2006/table">
                <a:tbl>
                  <a:tblPr firstRow="1" bandRow="1">
                    <a:tableStyleId>{5C22544A-7EE6-4342-B048-85BDC9FD1C3A}</a:tableStyleId>
                  </a:tblPr>
                  <a:tblGrid>
                    <a:gridCol w="2794827">
                      <a:extLst>
                        <a:ext uri="{9D8B030D-6E8A-4147-A177-3AD203B41FA5}">
                          <a16:colId xmlns:a16="http://schemas.microsoft.com/office/drawing/2014/main" val="2066549365"/>
                        </a:ext>
                      </a:extLst>
                    </a:gridCol>
                    <a:gridCol w="2133269">
                      <a:extLst>
                        <a:ext uri="{9D8B030D-6E8A-4147-A177-3AD203B41FA5}">
                          <a16:colId xmlns:a16="http://schemas.microsoft.com/office/drawing/2014/main" val="3555972360"/>
                        </a:ext>
                      </a:extLst>
                    </a:gridCol>
                    <a:gridCol w="3456385">
                      <a:extLst>
                        <a:ext uri="{9D8B030D-6E8A-4147-A177-3AD203B41FA5}">
                          <a16:colId xmlns:a16="http://schemas.microsoft.com/office/drawing/2014/main" val="1296436242"/>
                        </a:ext>
                      </a:extLst>
                    </a:gridCol>
                  </a:tblGrid>
                  <a:tr h="370840">
                    <a:tc>
                      <a:txBody>
                        <a:bodyPr/>
                        <a:lstStyle/>
                        <a:p>
                          <a:endParaRPr lang="zh-CN"/>
                        </a:p>
                      </a:txBody>
                      <a:tcPr anchor="ctr">
                        <a:blipFill>
                          <a:blip r:embed="rId3"/>
                          <a:stretch>
                            <a:fillRect l="-218" t="-8197" r="-200654" b="-668852"/>
                          </a:stretch>
                        </a:blipFill>
                      </a:tcPr>
                    </a:tc>
                    <a:tc>
                      <a:txBody>
                        <a:bodyPr/>
                        <a:lstStyle/>
                        <a:p>
                          <a:pPr algn="ctr"/>
                          <a:r>
                            <a:rPr lang="zh-CN" altLang="en-US" dirty="0" smtClean="0"/>
                            <a:t>定义域</a:t>
                          </a:r>
                          <a:endParaRPr lang="zh-CN" altLang="en-US" dirty="0"/>
                        </a:p>
                      </a:txBody>
                      <a:tcPr anchor="ctr"/>
                    </a:tc>
                    <a:tc>
                      <a:txBody>
                        <a:bodyPr/>
                        <a:lstStyle/>
                        <a:p>
                          <a:pPr algn="ctr"/>
                          <a:r>
                            <a:rPr lang="zh-CN" altLang="en-US" dirty="0" smtClean="0"/>
                            <a:t>值域</a:t>
                          </a:r>
                          <a:endParaRPr lang="zh-CN" altLang="en-US" dirty="0"/>
                        </a:p>
                      </a:txBody>
                      <a:tcPr anchor="ctr"/>
                    </a:tc>
                    <a:extLst>
                      <a:ext uri="{0D108BD9-81ED-4DB2-BD59-A6C34878D82A}">
                        <a16:rowId xmlns:a16="http://schemas.microsoft.com/office/drawing/2014/main" val="2398615852"/>
                      </a:ext>
                    </a:extLst>
                  </a:tr>
                  <a:tr h="640080">
                    <a:tc>
                      <a:txBody>
                        <a:bodyPr/>
                        <a:lstStyle/>
                        <a:p>
                          <a:endParaRPr lang="zh-CN"/>
                        </a:p>
                      </a:txBody>
                      <a:tcPr anchor="ctr">
                        <a:blipFill>
                          <a:blip r:embed="rId3"/>
                          <a:stretch>
                            <a:fillRect l="-218" t="-62857" r="-200654" b="-288571"/>
                          </a:stretch>
                        </a:blipFill>
                      </a:tcPr>
                    </a:tc>
                    <a:tc>
                      <a:txBody>
                        <a:bodyPr/>
                        <a:lstStyle/>
                        <a:p>
                          <a:endParaRPr lang="zh-CN"/>
                        </a:p>
                      </a:txBody>
                      <a:tcPr anchor="ctr">
                        <a:blipFill>
                          <a:blip r:embed="rId3"/>
                          <a:stretch>
                            <a:fillRect l="-131429" t="-62857" r="-163143" b="-288571"/>
                          </a:stretch>
                        </a:blipFill>
                      </a:tcPr>
                    </a:tc>
                    <a:tc>
                      <a:txBody>
                        <a:bodyPr/>
                        <a:lstStyle/>
                        <a:p>
                          <a:endParaRPr lang="zh-CN"/>
                        </a:p>
                      </a:txBody>
                      <a:tcPr anchor="ctr">
                        <a:blipFill>
                          <a:blip r:embed="rId3"/>
                          <a:stretch>
                            <a:fillRect l="-142857" t="-62857" r="-705" b="-288571"/>
                          </a:stretch>
                        </a:blipFill>
                      </a:tcPr>
                    </a:tc>
                    <a:extLst>
                      <a:ext uri="{0D108BD9-81ED-4DB2-BD59-A6C34878D82A}">
                        <a16:rowId xmlns:a16="http://schemas.microsoft.com/office/drawing/2014/main" val="3500548690"/>
                      </a:ext>
                    </a:extLst>
                  </a:tr>
                  <a:tr h="370840">
                    <a:tc>
                      <a:txBody>
                        <a:bodyPr/>
                        <a:lstStyle/>
                        <a:p>
                          <a:endParaRPr lang="zh-CN"/>
                        </a:p>
                      </a:txBody>
                      <a:tcPr anchor="ctr">
                        <a:blipFill>
                          <a:blip r:embed="rId3"/>
                          <a:stretch>
                            <a:fillRect l="-218" t="-280328" r="-200654" b="-396721"/>
                          </a:stretch>
                        </a:blipFill>
                      </a:tcPr>
                    </a:tc>
                    <a:tc>
                      <a:txBody>
                        <a:bodyPr/>
                        <a:lstStyle/>
                        <a:p>
                          <a:endParaRPr lang="zh-CN"/>
                        </a:p>
                      </a:txBody>
                      <a:tcPr anchor="ctr">
                        <a:blipFill>
                          <a:blip r:embed="rId3"/>
                          <a:stretch>
                            <a:fillRect l="-131429" t="-280328" r="-163143" b="-396721"/>
                          </a:stretch>
                        </a:blipFill>
                      </a:tcPr>
                    </a:tc>
                    <a:tc>
                      <a:txBody>
                        <a:bodyPr/>
                        <a:lstStyle/>
                        <a:p>
                          <a:endParaRPr lang="zh-CN"/>
                        </a:p>
                      </a:txBody>
                      <a:tcPr anchor="ctr">
                        <a:blipFill>
                          <a:blip r:embed="rId3"/>
                          <a:stretch>
                            <a:fillRect l="-142857" t="-280328" r="-705" b="-396721"/>
                          </a:stretch>
                        </a:blipFill>
                      </a:tcPr>
                    </a:tc>
                    <a:extLst>
                      <a:ext uri="{0D108BD9-81ED-4DB2-BD59-A6C34878D82A}">
                        <a16:rowId xmlns:a16="http://schemas.microsoft.com/office/drawing/2014/main" val="1523536014"/>
                      </a:ext>
                    </a:extLst>
                  </a:tr>
                  <a:tr h="640080">
                    <a:tc>
                      <a:txBody>
                        <a:bodyPr/>
                        <a:lstStyle/>
                        <a:p>
                          <a:endParaRPr lang="zh-CN"/>
                        </a:p>
                      </a:txBody>
                      <a:tcPr anchor="ctr">
                        <a:blipFill>
                          <a:blip r:embed="rId3"/>
                          <a:stretch>
                            <a:fillRect l="-218" t="-220952" r="-200654" b="-130476"/>
                          </a:stretch>
                        </a:blipFill>
                      </a:tcPr>
                    </a:tc>
                    <a:tc>
                      <a:txBody>
                        <a:bodyPr/>
                        <a:lstStyle/>
                        <a:p>
                          <a:endParaRPr lang="zh-CN"/>
                        </a:p>
                      </a:txBody>
                      <a:tcPr anchor="ctr">
                        <a:blipFill>
                          <a:blip r:embed="rId3"/>
                          <a:stretch>
                            <a:fillRect l="-131429" t="-220952" r="-163143" b="-130476"/>
                          </a:stretch>
                        </a:blipFill>
                      </a:tcPr>
                    </a:tc>
                    <a:tc>
                      <a:txBody>
                        <a:bodyPr/>
                        <a:lstStyle/>
                        <a:p>
                          <a:endParaRPr lang="zh-CN"/>
                        </a:p>
                      </a:txBody>
                      <a:tcPr anchor="ctr">
                        <a:blipFill>
                          <a:blip r:embed="rId3"/>
                          <a:stretch>
                            <a:fillRect l="-142857" t="-220952" r="-705" b="-130476"/>
                          </a:stretch>
                        </a:blipFill>
                      </a:tcPr>
                    </a:tc>
                    <a:extLst>
                      <a:ext uri="{0D108BD9-81ED-4DB2-BD59-A6C34878D82A}">
                        <a16:rowId xmlns:a16="http://schemas.microsoft.com/office/drawing/2014/main" val="3748547474"/>
                      </a:ext>
                    </a:extLst>
                  </a:tr>
                  <a:tr h="370840">
                    <a:tc>
                      <a:txBody>
                        <a:bodyPr/>
                        <a:lstStyle/>
                        <a:p>
                          <a:endParaRPr lang="zh-CN"/>
                        </a:p>
                      </a:txBody>
                      <a:tcPr anchor="ctr">
                        <a:blipFill>
                          <a:blip r:embed="rId3"/>
                          <a:stretch>
                            <a:fillRect l="-218" t="-552459" r="-200654" b="-124590"/>
                          </a:stretch>
                        </a:blipFill>
                      </a:tcPr>
                    </a:tc>
                    <a:tc>
                      <a:txBody>
                        <a:bodyPr/>
                        <a:lstStyle/>
                        <a:p>
                          <a:endParaRPr lang="zh-CN"/>
                        </a:p>
                      </a:txBody>
                      <a:tcPr anchor="ctr">
                        <a:blipFill>
                          <a:blip r:embed="rId3"/>
                          <a:stretch>
                            <a:fillRect l="-131429" t="-552459" r="-163143" b="-124590"/>
                          </a:stretch>
                        </a:blipFill>
                      </a:tcPr>
                    </a:tc>
                    <a:tc>
                      <a:txBody>
                        <a:bodyPr/>
                        <a:lstStyle/>
                        <a:p>
                          <a:endParaRPr lang="zh-CN"/>
                        </a:p>
                      </a:txBody>
                      <a:tcPr anchor="ctr">
                        <a:blipFill>
                          <a:blip r:embed="rId3"/>
                          <a:stretch>
                            <a:fillRect l="-142857" t="-552459" r="-705" b="-124590"/>
                          </a:stretch>
                        </a:blipFill>
                      </a:tcPr>
                    </a:tc>
                    <a:extLst>
                      <a:ext uri="{0D108BD9-81ED-4DB2-BD59-A6C34878D82A}">
                        <a16:rowId xmlns:a16="http://schemas.microsoft.com/office/drawing/2014/main" val="2150308807"/>
                      </a:ext>
                    </a:extLst>
                  </a:tr>
                  <a:tr h="370840">
                    <a:tc>
                      <a:txBody>
                        <a:bodyPr/>
                        <a:lstStyle/>
                        <a:p>
                          <a:endParaRPr lang="zh-CN"/>
                        </a:p>
                      </a:txBody>
                      <a:tcPr anchor="ctr">
                        <a:blipFill>
                          <a:blip r:embed="rId3"/>
                          <a:stretch>
                            <a:fillRect l="-218" t="-652459" r="-200654" b="-24590"/>
                          </a:stretch>
                        </a:blipFill>
                      </a:tcPr>
                    </a:tc>
                    <a:tc>
                      <a:txBody>
                        <a:bodyPr/>
                        <a:lstStyle/>
                        <a:p>
                          <a:endParaRPr lang="zh-CN"/>
                        </a:p>
                      </a:txBody>
                      <a:tcPr anchor="ctr">
                        <a:blipFill>
                          <a:blip r:embed="rId3"/>
                          <a:stretch>
                            <a:fillRect l="-131429" t="-652459" r="-163143" b="-24590"/>
                          </a:stretch>
                        </a:blipFill>
                      </a:tcPr>
                    </a:tc>
                    <a:tc>
                      <a:txBody>
                        <a:bodyPr/>
                        <a:lstStyle/>
                        <a:p>
                          <a:endParaRPr lang="zh-CN"/>
                        </a:p>
                      </a:txBody>
                      <a:tcPr anchor="ctr">
                        <a:blipFill>
                          <a:blip r:embed="rId3"/>
                          <a:stretch>
                            <a:fillRect l="-142857" t="-652459" r="-705" b="-24590"/>
                          </a:stretch>
                        </a:blipFill>
                      </a:tcPr>
                    </a:tc>
                    <a:extLst>
                      <a:ext uri="{0D108BD9-81ED-4DB2-BD59-A6C34878D82A}">
                        <a16:rowId xmlns:a16="http://schemas.microsoft.com/office/drawing/2014/main" val="4239926804"/>
                      </a:ext>
                    </a:extLst>
                  </a:tr>
                </a:tbl>
              </a:graphicData>
            </a:graphic>
          </p:graphicFrame>
        </mc:Fallback>
      </mc:AlternateContent>
    </p:spTree>
    <p:extLst>
      <p:ext uri="{BB962C8B-B14F-4D97-AF65-F5344CB8AC3E}">
        <p14:creationId xmlns:p14="http://schemas.microsoft.com/office/powerpoint/2010/main" val="30655164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chor="t"/>
          <a:lstStyle/>
          <a:p>
            <a:r>
              <a:rPr lang="zh-CN" altLang="en-US" dirty="0" smtClean="0">
                <a:solidFill>
                  <a:srgbClr val="00B050"/>
                </a:solidFill>
              </a:rPr>
              <a:t>三角函数</a:t>
            </a:r>
            <a:endParaRPr lang="en-US" altLang="zh-CN" dirty="0">
              <a:solidFill>
                <a:srgbClr val="00B050"/>
              </a:solidFill>
            </a:endParaRPr>
          </a:p>
        </p:txBody>
      </p:sp>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extLst>
                  <p:ext uri="{D42A27DB-BD31-4B8C-83A1-F6EECF244321}">
                    <p14:modId xmlns:p14="http://schemas.microsoft.com/office/powerpoint/2010/main" val="745673423"/>
                  </p:ext>
                </p:extLst>
              </p:nvPr>
            </p:nvGraphicFramePr>
            <p:xfrm>
              <a:off x="1267306" y="1815442"/>
              <a:ext cx="9657388" cy="3557771"/>
            </p:xfrm>
            <a:graphic>
              <a:graphicData uri="http://schemas.openxmlformats.org/drawingml/2006/table">
                <a:tbl>
                  <a:tblPr firstRow="1" bandRow="1">
                    <a:tableStyleId>{5C22544A-7EE6-4342-B048-85BDC9FD1C3A}</a:tableStyleId>
                  </a:tblPr>
                  <a:tblGrid>
                    <a:gridCol w="1730588">
                      <a:extLst>
                        <a:ext uri="{9D8B030D-6E8A-4147-A177-3AD203B41FA5}">
                          <a16:colId xmlns:a16="http://schemas.microsoft.com/office/drawing/2014/main" val="2066549365"/>
                        </a:ext>
                      </a:extLst>
                    </a:gridCol>
                    <a:gridCol w="2653171">
                      <a:extLst>
                        <a:ext uri="{9D8B030D-6E8A-4147-A177-3AD203B41FA5}">
                          <a16:colId xmlns:a16="http://schemas.microsoft.com/office/drawing/2014/main" val="3555972360"/>
                        </a:ext>
                      </a:extLst>
                    </a:gridCol>
                    <a:gridCol w="2252210">
                      <a:extLst>
                        <a:ext uri="{9D8B030D-6E8A-4147-A177-3AD203B41FA5}">
                          <a16:colId xmlns:a16="http://schemas.microsoft.com/office/drawing/2014/main" val="1296436242"/>
                        </a:ext>
                      </a:extLst>
                    </a:gridCol>
                    <a:gridCol w="1096796">
                      <a:extLst>
                        <a:ext uri="{9D8B030D-6E8A-4147-A177-3AD203B41FA5}">
                          <a16:colId xmlns:a16="http://schemas.microsoft.com/office/drawing/2014/main" val="59408515"/>
                        </a:ext>
                      </a:extLst>
                    </a:gridCol>
                    <a:gridCol w="827827">
                      <a:extLst>
                        <a:ext uri="{9D8B030D-6E8A-4147-A177-3AD203B41FA5}">
                          <a16:colId xmlns:a16="http://schemas.microsoft.com/office/drawing/2014/main" val="4276443554"/>
                        </a:ext>
                      </a:extLst>
                    </a:gridCol>
                    <a:gridCol w="1096796">
                      <a:extLst>
                        <a:ext uri="{9D8B030D-6E8A-4147-A177-3AD203B41FA5}">
                          <a16:colId xmlns:a16="http://schemas.microsoft.com/office/drawing/2014/main" val="2374422717"/>
                        </a:ext>
                      </a:extLst>
                    </a:gridCol>
                  </a:tblGrid>
                  <a:tr h="508253">
                    <a:tc>
                      <a:txBody>
                        <a:bodyPr/>
                        <a:lstStyle/>
                        <a:p>
                          <a:pPr algn="ctr"/>
                          <a:r>
                            <a:rPr lang="zh-CN" altLang="en-US" b="1" dirty="0" smtClean="0"/>
                            <a:t>三角函数</a:t>
                          </a:r>
                          <a:endParaRPr lang="zh-CN" altLang="en-US" b="1" dirty="0"/>
                        </a:p>
                      </a:txBody>
                      <a:tcPr anchor="ctr"/>
                    </a:tc>
                    <a:tc>
                      <a:txBody>
                        <a:bodyPr/>
                        <a:lstStyle/>
                        <a:p>
                          <a:pPr algn="ctr"/>
                          <a:r>
                            <a:rPr lang="zh-CN" altLang="en-US" dirty="0" smtClean="0"/>
                            <a:t>定义域</a:t>
                          </a:r>
                          <a:endParaRPr lang="zh-CN" altLang="en-US" dirty="0"/>
                        </a:p>
                      </a:txBody>
                      <a:tcPr anchor="ctr"/>
                    </a:tc>
                    <a:tc>
                      <a:txBody>
                        <a:bodyPr/>
                        <a:lstStyle/>
                        <a:p>
                          <a:pPr algn="ctr"/>
                          <a:r>
                            <a:rPr lang="zh-CN" altLang="en-US" dirty="0" smtClean="0"/>
                            <a:t>值域</a:t>
                          </a:r>
                          <a:endParaRPr lang="zh-CN" altLang="en-US" dirty="0"/>
                        </a:p>
                      </a:txBody>
                      <a:tcPr anchor="ctr"/>
                    </a:tc>
                    <a:tc>
                      <a:txBody>
                        <a:bodyPr/>
                        <a:lstStyle/>
                        <a:p>
                          <a:pPr algn="ctr"/>
                          <a:r>
                            <a:rPr lang="zh-CN" altLang="en-US" dirty="0" smtClean="0"/>
                            <a:t>有界性</a:t>
                          </a:r>
                          <a:endParaRPr lang="zh-CN" altLang="en-US" dirty="0"/>
                        </a:p>
                      </a:txBody>
                      <a:tcPr anchor="ctr"/>
                    </a:tc>
                    <a:tc>
                      <a:txBody>
                        <a:bodyPr/>
                        <a:lstStyle/>
                        <a:p>
                          <a:pPr algn="ctr"/>
                          <a:r>
                            <a:rPr lang="zh-CN" altLang="en-US" dirty="0" smtClean="0"/>
                            <a:t>周期</a:t>
                          </a:r>
                          <a:endParaRPr lang="zh-CN" altLang="en-US" dirty="0"/>
                        </a:p>
                      </a:txBody>
                      <a:tcPr anchor="ctr"/>
                    </a:tc>
                    <a:tc>
                      <a:txBody>
                        <a:bodyPr/>
                        <a:lstStyle/>
                        <a:p>
                          <a:pPr algn="ctr"/>
                          <a:r>
                            <a:rPr lang="zh-CN" altLang="en-US" dirty="0" smtClean="0"/>
                            <a:t>奇偶性</a:t>
                          </a:r>
                          <a:endParaRPr lang="zh-CN" altLang="en-US" dirty="0"/>
                        </a:p>
                      </a:txBody>
                      <a:tcPr anchor="ctr"/>
                    </a:tc>
                    <a:extLst>
                      <a:ext uri="{0D108BD9-81ED-4DB2-BD59-A6C34878D82A}">
                        <a16:rowId xmlns:a16="http://schemas.microsoft.com/office/drawing/2014/main" val="2398615852"/>
                      </a:ext>
                    </a:extLst>
                  </a:tr>
                  <a:tr h="508253">
                    <a:tc>
                      <a:txBody>
                        <a:bodyPr/>
                        <a:lstStyle/>
                        <a:p>
                          <a:pPr algn="ctr"/>
                          <a:r>
                            <a:rPr lang="zh-CN" altLang="en-US" b="0" dirty="0" smtClean="0"/>
                            <a:t>正弦函数</a:t>
                          </a:r>
                          <a:r>
                            <a:rPr lang="en-US" altLang="zh-CN" b="0"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有界</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𝜋</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3500548690"/>
                      </a:ext>
                    </a:extLst>
                  </a:tr>
                  <a:tr h="508253">
                    <a:tc>
                      <a:txBody>
                        <a:bodyPr/>
                        <a:lstStyle/>
                        <a:p>
                          <a:pPr algn="ctr"/>
                          <a:r>
                            <a:rPr lang="zh-CN" altLang="en-US" b="0" dirty="0" smtClean="0"/>
                            <a:t>余弦函数</a:t>
                          </a:r>
                          <a:r>
                            <a:rPr lang="en-US" altLang="zh-CN" b="0"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m:t>
                                    </m:r>
                                  </m:e>
                                </m:d>
                              </m:oMath>
                            </m:oMathPara>
                          </a14:m>
                          <a:endParaRPr lang="zh-CN" altLang="en-US" dirty="0"/>
                        </a:p>
                      </a:txBody>
                      <a:tcPr anchor="ctr"/>
                    </a:tc>
                    <a:tc>
                      <a:txBody>
                        <a:bodyPr/>
                        <a:lstStyle/>
                        <a:p>
                          <a:pPr algn="ctr"/>
                          <a:r>
                            <a:rPr lang="zh-CN" altLang="en-US" dirty="0" smtClean="0"/>
                            <a:t>有界</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𝜋</m:t>
                                </m:r>
                              </m:oMath>
                            </m:oMathPara>
                          </a14:m>
                          <a:endParaRPr lang="zh-CN" altLang="en-US" dirty="0"/>
                        </a:p>
                      </a:txBody>
                      <a:tcPr anchor="ctr"/>
                    </a:tc>
                    <a:tc>
                      <a:txBody>
                        <a:bodyPr/>
                        <a:lstStyle/>
                        <a:p>
                          <a:pPr algn="ctr"/>
                          <a:r>
                            <a:rPr lang="zh-CN" altLang="en-US" dirty="0" smtClean="0"/>
                            <a:t>偶函数</a:t>
                          </a:r>
                          <a:endParaRPr lang="zh-CN" altLang="en-US" dirty="0"/>
                        </a:p>
                      </a:txBody>
                      <a:tcPr anchor="ctr"/>
                    </a:tc>
                    <a:extLst>
                      <a:ext uri="{0D108BD9-81ED-4DB2-BD59-A6C34878D82A}">
                        <a16:rowId xmlns:a16="http://schemas.microsoft.com/office/drawing/2014/main" val="1523536014"/>
                      </a:ext>
                    </a:extLst>
                  </a:tr>
                  <a:tr h="508253">
                    <a:tc>
                      <a:txBody>
                        <a:bodyPr/>
                        <a:lstStyle/>
                        <a:p>
                          <a:pPr algn="ctr"/>
                          <a:r>
                            <a:rPr lang="zh-CN" altLang="en-US" b="0" dirty="0" smtClean="0"/>
                            <a:t>正切函数</a:t>
                          </a:r>
                          <a:r>
                            <a:rPr lang="en-US" altLang="zh-CN" b="0"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𝑥</m:t>
                                  </m:r>
                                </m:e>
                              </m:func>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+1/2</m:t>
                                    </m:r>
                                  </m:e>
                                </m:d>
                                <m:r>
                                  <a:rPr lang="en-US" altLang="zh-CN" b="0" i="1" smtClean="0">
                                    <a:latin typeface="Cambria Math" panose="02040503050406030204" pitchFamily="18" charset="0"/>
                                  </a:rPr>
                                  <m:t>𝜋</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ℤ</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3748547474"/>
                      </a:ext>
                    </a:extLst>
                  </a:tr>
                  <a:tr h="508253">
                    <a:tc>
                      <a:txBody>
                        <a:bodyPr/>
                        <a:lstStyle/>
                        <a:p>
                          <a:pPr algn="ctr"/>
                          <a:r>
                            <a:rPr lang="zh-CN" altLang="en-US" b="0" dirty="0" smtClean="0"/>
                            <a:t>余切函数</a:t>
                          </a:r>
                          <a:r>
                            <a:rPr lang="en-US" altLang="zh-CN" b="0"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cot</m:t>
                                  </m:r>
                                </m:fName>
                                <m:e>
                                  <m:r>
                                    <a:rPr lang="en-US" altLang="zh-CN" b="0" i="1" smtClean="0">
                                      <a:latin typeface="Cambria Math" panose="02040503050406030204" pitchFamily="18" charset="0"/>
                                    </a:rPr>
                                    <m:t>𝑥</m:t>
                                  </m:r>
                                </m:e>
                              </m:func>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𝜋</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ℤ</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𝜋</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2150308807"/>
                      </a:ext>
                    </a:extLst>
                  </a:tr>
                  <a:tr h="508253">
                    <a:tc>
                      <a:txBody>
                        <a:bodyPr/>
                        <a:lstStyle/>
                        <a:p>
                          <a:pPr algn="ctr"/>
                          <a:r>
                            <a:rPr lang="zh-CN" altLang="en-US" b="0" dirty="0" smtClean="0"/>
                            <a:t>正割函数</a:t>
                          </a:r>
                          <a:r>
                            <a:rPr lang="en-US" altLang="zh-CN" b="0"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sec</m:t>
                                  </m:r>
                                </m:fName>
                                <m:e>
                                  <m:r>
                                    <a:rPr lang="en-US" altLang="zh-CN" b="0" i="1" smtClean="0">
                                      <a:latin typeface="Cambria Math" panose="02040503050406030204" pitchFamily="18" charset="0"/>
                                    </a:rPr>
                                    <m:t>𝑥</m:t>
                                  </m:r>
                                </m:e>
                              </m:func>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+1/2</m:t>
                                    </m:r>
                                  </m:e>
                                </m:d>
                                <m:r>
                                  <a:rPr lang="en-US" altLang="zh-CN" b="0" i="1" smtClean="0">
                                    <a:latin typeface="Cambria Math" panose="02040503050406030204" pitchFamily="18" charset="0"/>
                                  </a:rPr>
                                  <m:t>𝜋</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ℤ</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𝜋</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偶函数</a:t>
                          </a:r>
                          <a:endParaRPr lang="zh-CN" altLang="en-US" dirty="0"/>
                        </a:p>
                      </a:txBody>
                      <a:tcPr anchor="ctr"/>
                    </a:tc>
                    <a:extLst>
                      <a:ext uri="{0D108BD9-81ED-4DB2-BD59-A6C34878D82A}">
                        <a16:rowId xmlns:a16="http://schemas.microsoft.com/office/drawing/2014/main" val="4239926804"/>
                      </a:ext>
                    </a:extLst>
                  </a:tr>
                  <a:tr h="508253">
                    <a:tc>
                      <a:txBody>
                        <a:bodyPr/>
                        <a:lstStyle/>
                        <a:p>
                          <a:pPr algn="ctr"/>
                          <a:r>
                            <a:rPr lang="zh-CN" altLang="en-US" b="0" dirty="0" smtClean="0"/>
                            <a:t>余割函数</a:t>
                          </a:r>
                          <a:r>
                            <a:rPr lang="en-US" altLang="zh-CN" b="0"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csc</m:t>
                                  </m:r>
                                </m:fName>
                                <m:e>
                                  <m:r>
                                    <a:rPr lang="en-US" altLang="zh-CN" b="0" i="1" smtClean="0">
                                      <a:latin typeface="Cambria Math" panose="02040503050406030204" pitchFamily="18" charset="0"/>
                                    </a:rPr>
                                    <m:t>𝑥</m:t>
                                  </m:r>
                                </m:e>
                              </m:func>
                            </m:oMath>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𝜋</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ℤ</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𝜋</m:t>
                                </m:r>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3518079477"/>
                      </a:ext>
                    </a:extLst>
                  </a:tr>
                </a:tbl>
              </a:graphicData>
            </a:graphic>
          </p:graphicFrame>
        </mc:Choice>
        <mc:Fallback xmlns="">
          <p:graphicFrame>
            <p:nvGraphicFramePr>
              <p:cNvPr id="20" name="表格 19"/>
              <p:cNvGraphicFramePr>
                <a:graphicFrameLocks noGrp="1"/>
              </p:cNvGraphicFramePr>
              <p:nvPr>
                <p:extLst>
                  <p:ext uri="{D42A27DB-BD31-4B8C-83A1-F6EECF244321}">
                    <p14:modId xmlns:p14="http://schemas.microsoft.com/office/powerpoint/2010/main" val="745673423"/>
                  </p:ext>
                </p:extLst>
              </p:nvPr>
            </p:nvGraphicFramePr>
            <p:xfrm>
              <a:off x="1267306" y="1815442"/>
              <a:ext cx="9657388" cy="3557771"/>
            </p:xfrm>
            <a:graphic>
              <a:graphicData uri="http://schemas.openxmlformats.org/drawingml/2006/table">
                <a:tbl>
                  <a:tblPr firstRow="1" bandRow="1">
                    <a:tableStyleId>{5C22544A-7EE6-4342-B048-85BDC9FD1C3A}</a:tableStyleId>
                  </a:tblPr>
                  <a:tblGrid>
                    <a:gridCol w="1730588">
                      <a:extLst>
                        <a:ext uri="{9D8B030D-6E8A-4147-A177-3AD203B41FA5}">
                          <a16:colId xmlns:a16="http://schemas.microsoft.com/office/drawing/2014/main" val="2066549365"/>
                        </a:ext>
                      </a:extLst>
                    </a:gridCol>
                    <a:gridCol w="2653171">
                      <a:extLst>
                        <a:ext uri="{9D8B030D-6E8A-4147-A177-3AD203B41FA5}">
                          <a16:colId xmlns:a16="http://schemas.microsoft.com/office/drawing/2014/main" val="3555972360"/>
                        </a:ext>
                      </a:extLst>
                    </a:gridCol>
                    <a:gridCol w="2252210">
                      <a:extLst>
                        <a:ext uri="{9D8B030D-6E8A-4147-A177-3AD203B41FA5}">
                          <a16:colId xmlns:a16="http://schemas.microsoft.com/office/drawing/2014/main" val="1296436242"/>
                        </a:ext>
                      </a:extLst>
                    </a:gridCol>
                    <a:gridCol w="1096796">
                      <a:extLst>
                        <a:ext uri="{9D8B030D-6E8A-4147-A177-3AD203B41FA5}">
                          <a16:colId xmlns:a16="http://schemas.microsoft.com/office/drawing/2014/main" val="59408515"/>
                        </a:ext>
                      </a:extLst>
                    </a:gridCol>
                    <a:gridCol w="827827">
                      <a:extLst>
                        <a:ext uri="{9D8B030D-6E8A-4147-A177-3AD203B41FA5}">
                          <a16:colId xmlns:a16="http://schemas.microsoft.com/office/drawing/2014/main" val="4276443554"/>
                        </a:ext>
                      </a:extLst>
                    </a:gridCol>
                    <a:gridCol w="1096796">
                      <a:extLst>
                        <a:ext uri="{9D8B030D-6E8A-4147-A177-3AD203B41FA5}">
                          <a16:colId xmlns:a16="http://schemas.microsoft.com/office/drawing/2014/main" val="2374422717"/>
                        </a:ext>
                      </a:extLst>
                    </a:gridCol>
                  </a:tblGrid>
                  <a:tr h="508253">
                    <a:tc>
                      <a:txBody>
                        <a:bodyPr/>
                        <a:lstStyle/>
                        <a:p>
                          <a:pPr algn="ctr"/>
                          <a:r>
                            <a:rPr lang="zh-CN" altLang="en-US" b="1" dirty="0" smtClean="0"/>
                            <a:t>三角函数</a:t>
                          </a:r>
                          <a:endParaRPr lang="zh-CN" altLang="en-US" b="1" dirty="0"/>
                        </a:p>
                      </a:txBody>
                      <a:tcPr anchor="ctr"/>
                    </a:tc>
                    <a:tc>
                      <a:txBody>
                        <a:bodyPr/>
                        <a:lstStyle/>
                        <a:p>
                          <a:pPr algn="ctr"/>
                          <a:r>
                            <a:rPr lang="zh-CN" altLang="en-US" dirty="0" smtClean="0"/>
                            <a:t>定义域</a:t>
                          </a:r>
                          <a:endParaRPr lang="zh-CN" altLang="en-US" dirty="0"/>
                        </a:p>
                      </a:txBody>
                      <a:tcPr anchor="ctr"/>
                    </a:tc>
                    <a:tc>
                      <a:txBody>
                        <a:bodyPr/>
                        <a:lstStyle/>
                        <a:p>
                          <a:pPr algn="ctr"/>
                          <a:r>
                            <a:rPr lang="zh-CN" altLang="en-US" dirty="0" smtClean="0"/>
                            <a:t>值域</a:t>
                          </a:r>
                          <a:endParaRPr lang="zh-CN" altLang="en-US" dirty="0"/>
                        </a:p>
                      </a:txBody>
                      <a:tcPr anchor="ctr"/>
                    </a:tc>
                    <a:tc>
                      <a:txBody>
                        <a:bodyPr/>
                        <a:lstStyle/>
                        <a:p>
                          <a:pPr algn="ctr"/>
                          <a:r>
                            <a:rPr lang="zh-CN" altLang="en-US" dirty="0" smtClean="0"/>
                            <a:t>有界性</a:t>
                          </a:r>
                          <a:endParaRPr lang="zh-CN" altLang="en-US" dirty="0"/>
                        </a:p>
                      </a:txBody>
                      <a:tcPr anchor="ctr"/>
                    </a:tc>
                    <a:tc>
                      <a:txBody>
                        <a:bodyPr/>
                        <a:lstStyle/>
                        <a:p>
                          <a:pPr algn="ctr"/>
                          <a:r>
                            <a:rPr lang="zh-CN" altLang="en-US" dirty="0" smtClean="0"/>
                            <a:t>周期</a:t>
                          </a:r>
                          <a:endParaRPr lang="zh-CN" altLang="en-US" dirty="0"/>
                        </a:p>
                      </a:txBody>
                      <a:tcPr anchor="ctr"/>
                    </a:tc>
                    <a:tc>
                      <a:txBody>
                        <a:bodyPr/>
                        <a:lstStyle/>
                        <a:p>
                          <a:pPr algn="ctr"/>
                          <a:r>
                            <a:rPr lang="zh-CN" altLang="en-US" dirty="0" smtClean="0"/>
                            <a:t>奇偶性</a:t>
                          </a:r>
                          <a:endParaRPr lang="zh-CN" altLang="en-US" dirty="0"/>
                        </a:p>
                      </a:txBody>
                      <a:tcPr anchor="ctr"/>
                    </a:tc>
                    <a:extLst>
                      <a:ext uri="{0D108BD9-81ED-4DB2-BD59-A6C34878D82A}">
                        <a16:rowId xmlns:a16="http://schemas.microsoft.com/office/drawing/2014/main" val="2398615852"/>
                      </a:ext>
                    </a:extLst>
                  </a:tr>
                  <a:tr h="508253">
                    <a:tc>
                      <a:txBody>
                        <a:bodyPr/>
                        <a:lstStyle/>
                        <a:p>
                          <a:endParaRPr lang="zh-CN"/>
                        </a:p>
                      </a:txBody>
                      <a:tcPr anchor="ctr">
                        <a:blipFill>
                          <a:blip r:embed="rId2"/>
                          <a:stretch>
                            <a:fillRect l="-352" t="-102410" r="-459859" b="-508434"/>
                          </a:stretch>
                        </a:blipFill>
                      </a:tcPr>
                    </a:tc>
                    <a:tc>
                      <a:txBody>
                        <a:bodyPr/>
                        <a:lstStyle/>
                        <a:p>
                          <a:endParaRPr lang="zh-CN"/>
                        </a:p>
                      </a:txBody>
                      <a:tcPr anchor="ctr">
                        <a:blipFill>
                          <a:blip r:embed="rId2"/>
                          <a:stretch>
                            <a:fillRect l="-65367" t="-102410" r="-199541" b="-508434"/>
                          </a:stretch>
                        </a:blipFill>
                      </a:tcPr>
                    </a:tc>
                    <a:tc>
                      <a:txBody>
                        <a:bodyPr/>
                        <a:lstStyle/>
                        <a:p>
                          <a:endParaRPr lang="zh-CN"/>
                        </a:p>
                      </a:txBody>
                      <a:tcPr anchor="ctr">
                        <a:blipFill>
                          <a:blip r:embed="rId2"/>
                          <a:stretch>
                            <a:fillRect l="-194865" t="-102410" r="-135135" b="-50843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有界</a:t>
                          </a:r>
                          <a:endParaRPr lang="zh-CN" altLang="en-US" dirty="0"/>
                        </a:p>
                      </a:txBody>
                      <a:tcPr anchor="ctr"/>
                    </a:tc>
                    <a:tc>
                      <a:txBody>
                        <a:bodyPr/>
                        <a:lstStyle/>
                        <a:p>
                          <a:endParaRPr lang="zh-CN"/>
                        </a:p>
                      </a:txBody>
                      <a:tcPr anchor="ctr">
                        <a:blipFill>
                          <a:blip r:embed="rId2"/>
                          <a:stretch>
                            <a:fillRect l="-934559" t="-102410" r="-135294" b="-50843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3500548690"/>
                      </a:ext>
                    </a:extLst>
                  </a:tr>
                  <a:tr h="508253">
                    <a:tc>
                      <a:txBody>
                        <a:bodyPr/>
                        <a:lstStyle/>
                        <a:p>
                          <a:endParaRPr lang="zh-CN"/>
                        </a:p>
                      </a:txBody>
                      <a:tcPr anchor="ctr">
                        <a:blipFill>
                          <a:blip r:embed="rId2"/>
                          <a:stretch>
                            <a:fillRect l="-352" t="-200000" r="-459859" b="-402381"/>
                          </a:stretch>
                        </a:blipFill>
                      </a:tcPr>
                    </a:tc>
                    <a:tc>
                      <a:txBody>
                        <a:bodyPr/>
                        <a:lstStyle/>
                        <a:p>
                          <a:endParaRPr lang="zh-CN"/>
                        </a:p>
                      </a:txBody>
                      <a:tcPr anchor="ctr">
                        <a:blipFill>
                          <a:blip r:embed="rId2"/>
                          <a:stretch>
                            <a:fillRect l="-65367" t="-200000" r="-199541" b="-402381"/>
                          </a:stretch>
                        </a:blipFill>
                      </a:tcPr>
                    </a:tc>
                    <a:tc>
                      <a:txBody>
                        <a:bodyPr/>
                        <a:lstStyle/>
                        <a:p>
                          <a:endParaRPr lang="zh-CN"/>
                        </a:p>
                      </a:txBody>
                      <a:tcPr anchor="ctr">
                        <a:blipFill>
                          <a:blip r:embed="rId2"/>
                          <a:stretch>
                            <a:fillRect l="-194865" t="-200000" r="-135135" b="-402381"/>
                          </a:stretch>
                        </a:blipFill>
                      </a:tcPr>
                    </a:tc>
                    <a:tc>
                      <a:txBody>
                        <a:bodyPr/>
                        <a:lstStyle/>
                        <a:p>
                          <a:pPr algn="ctr"/>
                          <a:r>
                            <a:rPr lang="zh-CN" altLang="en-US" dirty="0" smtClean="0"/>
                            <a:t>有界</a:t>
                          </a:r>
                          <a:endParaRPr lang="zh-CN" altLang="en-US" dirty="0"/>
                        </a:p>
                      </a:txBody>
                      <a:tcPr anchor="ctr"/>
                    </a:tc>
                    <a:tc>
                      <a:txBody>
                        <a:bodyPr/>
                        <a:lstStyle/>
                        <a:p>
                          <a:endParaRPr lang="zh-CN"/>
                        </a:p>
                      </a:txBody>
                      <a:tcPr anchor="ctr">
                        <a:blipFill>
                          <a:blip r:embed="rId2"/>
                          <a:stretch>
                            <a:fillRect l="-934559" t="-200000" r="-135294" b="-402381"/>
                          </a:stretch>
                        </a:blipFill>
                      </a:tcPr>
                    </a:tc>
                    <a:tc>
                      <a:txBody>
                        <a:bodyPr/>
                        <a:lstStyle/>
                        <a:p>
                          <a:pPr algn="ctr"/>
                          <a:r>
                            <a:rPr lang="zh-CN" altLang="en-US" dirty="0" smtClean="0"/>
                            <a:t>偶函数</a:t>
                          </a:r>
                          <a:endParaRPr lang="zh-CN" altLang="en-US" dirty="0"/>
                        </a:p>
                      </a:txBody>
                      <a:tcPr anchor="ctr"/>
                    </a:tc>
                    <a:extLst>
                      <a:ext uri="{0D108BD9-81ED-4DB2-BD59-A6C34878D82A}">
                        <a16:rowId xmlns:a16="http://schemas.microsoft.com/office/drawing/2014/main" val="1523536014"/>
                      </a:ext>
                    </a:extLst>
                  </a:tr>
                  <a:tr h="508253">
                    <a:tc>
                      <a:txBody>
                        <a:bodyPr/>
                        <a:lstStyle/>
                        <a:p>
                          <a:endParaRPr lang="zh-CN"/>
                        </a:p>
                      </a:txBody>
                      <a:tcPr anchor="ctr">
                        <a:blipFill>
                          <a:blip r:embed="rId2"/>
                          <a:stretch>
                            <a:fillRect l="-352" t="-303614" r="-459859" b="-307229"/>
                          </a:stretch>
                        </a:blipFill>
                      </a:tcPr>
                    </a:tc>
                    <a:tc>
                      <a:txBody>
                        <a:bodyPr/>
                        <a:lstStyle/>
                        <a:p>
                          <a:endParaRPr lang="zh-CN"/>
                        </a:p>
                      </a:txBody>
                      <a:tcPr anchor="ctr">
                        <a:blipFill>
                          <a:blip r:embed="rId2"/>
                          <a:stretch>
                            <a:fillRect l="-65367" t="-303614" r="-199541" b="-307229"/>
                          </a:stretch>
                        </a:blipFill>
                      </a:tcPr>
                    </a:tc>
                    <a:tc>
                      <a:txBody>
                        <a:bodyPr/>
                        <a:lstStyle/>
                        <a:p>
                          <a:endParaRPr lang="zh-CN"/>
                        </a:p>
                      </a:txBody>
                      <a:tcPr anchor="ctr">
                        <a:blipFill>
                          <a:blip r:embed="rId2"/>
                          <a:stretch>
                            <a:fillRect l="-194865" t="-303614" r="-135135" b="-30722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endParaRPr lang="zh-CN"/>
                        </a:p>
                      </a:txBody>
                      <a:tcPr anchor="ctr">
                        <a:blipFill>
                          <a:blip r:embed="rId2"/>
                          <a:stretch>
                            <a:fillRect l="-934559" t="-303614" r="-135294" b="-30722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3748547474"/>
                      </a:ext>
                    </a:extLst>
                  </a:tr>
                  <a:tr h="508253">
                    <a:tc>
                      <a:txBody>
                        <a:bodyPr/>
                        <a:lstStyle/>
                        <a:p>
                          <a:endParaRPr lang="zh-CN"/>
                        </a:p>
                      </a:txBody>
                      <a:tcPr anchor="ctr">
                        <a:blipFill>
                          <a:blip r:embed="rId2"/>
                          <a:stretch>
                            <a:fillRect l="-352" t="-398810" r="-459859" b="-203571"/>
                          </a:stretch>
                        </a:blipFill>
                      </a:tcPr>
                    </a:tc>
                    <a:tc>
                      <a:txBody>
                        <a:bodyPr/>
                        <a:lstStyle/>
                        <a:p>
                          <a:endParaRPr lang="zh-CN"/>
                        </a:p>
                      </a:txBody>
                      <a:tcPr anchor="ctr">
                        <a:blipFill>
                          <a:blip r:embed="rId2"/>
                          <a:stretch>
                            <a:fillRect l="-65367" t="-398810" r="-199541" b="-203571"/>
                          </a:stretch>
                        </a:blipFill>
                      </a:tcPr>
                    </a:tc>
                    <a:tc>
                      <a:txBody>
                        <a:bodyPr/>
                        <a:lstStyle/>
                        <a:p>
                          <a:endParaRPr lang="zh-CN"/>
                        </a:p>
                      </a:txBody>
                      <a:tcPr anchor="ctr">
                        <a:blipFill>
                          <a:blip r:embed="rId2"/>
                          <a:stretch>
                            <a:fillRect l="-194865" t="-398810" r="-135135" b="-203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endParaRPr lang="zh-CN"/>
                        </a:p>
                      </a:txBody>
                      <a:tcPr anchor="ctr">
                        <a:blipFill>
                          <a:blip r:embed="rId2"/>
                          <a:stretch>
                            <a:fillRect l="-934559" t="-398810" r="-135294" b="-203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2150308807"/>
                      </a:ext>
                    </a:extLst>
                  </a:tr>
                  <a:tr h="508253">
                    <a:tc>
                      <a:txBody>
                        <a:bodyPr/>
                        <a:lstStyle/>
                        <a:p>
                          <a:endParaRPr lang="zh-CN"/>
                        </a:p>
                      </a:txBody>
                      <a:tcPr anchor="ctr">
                        <a:blipFill>
                          <a:blip r:embed="rId2"/>
                          <a:stretch>
                            <a:fillRect l="-352" t="-504819" r="-459859" b="-106024"/>
                          </a:stretch>
                        </a:blipFill>
                      </a:tcPr>
                    </a:tc>
                    <a:tc>
                      <a:txBody>
                        <a:bodyPr/>
                        <a:lstStyle/>
                        <a:p>
                          <a:endParaRPr lang="zh-CN"/>
                        </a:p>
                      </a:txBody>
                      <a:tcPr anchor="ctr">
                        <a:blipFill>
                          <a:blip r:embed="rId2"/>
                          <a:stretch>
                            <a:fillRect l="-65367" t="-504819" r="-199541" b="-106024"/>
                          </a:stretch>
                        </a:blipFill>
                      </a:tcPr>
                    </a:tc>
                    <a:tc>
                      <a:txBody>
                        <a:bodyPr/>
                        <a:lstStyle/>
                        <a:p>
                          <a:endParaRPr lang="zh-CN"/>
                        </a:p>
                      </a:txBody>
                      <a:tcPr anchor="ctr">
                        <a:blipFill>
                          <a:blip r:embed="rId2"/>
                          <a:stretch>
                            <a:fillRect l="-194865" t="-504819" r="-135135" b="-10602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endParaRPr lang="zh-CN"/>
                        </a:p>
                      </a:txBody>
                      <a:tcPr anchor="ctr">
                        <a:blipFill>
                          <a:blip r:embed="rId2"/>
                          <a:stretch>
                            <a:fillRect l="-934559" t="-504819" r="-135294" b="-10602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偶函数</a:t>
                          </a:r>
                          <a:endParaRPr lang="zh-CN" altLang="en-US" dirty="0"/>
                        </a:p>
                      </a:txBody>
                      <a:tcPr anchor="ctr"/>
                    </a:tc>
                    <a:extLst>
                      <a:ext uri="{0D108BD9-81ED-4DB2-BD59-A6C34878D82A}">
                        <a16:rowId xmlns:a16="http://schemas.microsoft.com/office/drawing/2014/main" val="4239926804"/>
                      </a:ext>
                    </a:extLst>
                  </a:tr>
                  <a:tr h="508253">
                    <a:tc>
                      <a:txBody>
                        <a:bodyPr/>
                        <a:lstStyle/>
                        <a:p>
                          <a:endParaRPr lang="zh-CN"/>
                        </a:p>
                      </a:txBody>
                      <a:tcPr anchor="ctr">
                        <a:blipFill>
                          <a:blip r:embed="rId2"/>
                          <a:stretch>
                            <a:fillRect l="-352" t="-597619" r="-459859" b="-4762"/>
                          </a:stretch>
                        </a:blipFill>
                      </a:tcPr>
                    </a:tc>
                    <a:tc>
                      <a:txBody>
                        <a:bodyPr/>
                        <a:lstStyle/>
                        <a:p>
                          <a:endParaRPr lang="zh-CN"/>
                        </a:p>
                      </a:txBody>
                      <a:tcPr anchor="ctr">
                        <a:blipFill>
                          <a:blip r:embed="rId2"/>
                          <a:stretch>
                            <a:fillRect l="-65367" t="-597619" r="-199541" b="-4762"/>
                          </a:stretch>
                        </a:blipFill>
                      </a:tcPr>
                    </a:tc>
                    <a:tc>
                      <a:txBody>
                        <a:bodyPr/>
                        <a:lstStyle/>
                        <a:p>
                          <a:endParaRPr lang="zh-CN"/>
                        </a:p>
                      </a:txBody>
                      <a:tcPr anchor="ctr">
                        <a:blipFill>
                          <a:blip r:embed="rId2"/>
                          <a:stretch>
                            <a:fillRect l="-194865" t="-597619" r="-135135" b="-476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无界</a:t>
                          </a:r>
                          <a:endParaRPr lang="zh-CN" altLang="en-US" dirty="0"/>
                        </a:p>
                      </a:txBody>
                      <a:tcPr anchor="ctr"/>
                    </a:tc>
                    <a:tc>
                      <a:txBody>
                        <a:bodyPr/>
                        <a:lstStyle/>
                        <a:p>
                          <a:endParaRPr lang="zh-CN"/>
                        </a:p>
                      </a:txBody>
                      <a:tcPr anchor="ctr">
                        <a:blipFill>
                          <a:blip r:embed="rId2"/>
                          <a:stretch>
                            <a:fillRect l="-934559" t="-597619" r="-135294" b="-476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奇函数</a:t>
                          </a:r>
                          <a:endParaRPr lang="zh-CN" altLang="en-US" dirty="0"/>
                        </a:p>
                      </a:txBody>
                      <a:tcPr anchor="ctr"/>
                    </a:tc>
                    <a:extLst>
                      <a:ext uri="{0D108BD9-81ED-4DB2-BD59-A6C34878D82A}">
                        <a16:rowId xmlns:a16="http://schemas.microsoft.com/office/drawing/2014/main" val="3518079477"/>
                      </a:ext>
                    </a:extLst>
                  </a:tr>
                </a:tbl>
              </a:graphicData>
            </a:graphic>
          </p:graphicFrame>
        </mc:Fallback>
      </mc:AlternateContent>
    </p:spTree>
    <p:extLst>
      <p:ext uri="{BB962C8B-B14F-4D97-AF65-F5344CB8AC3E}">
        <p14:creationId xmlns:p14="http://schemas.microsoft.com/office/powerpoint/2010/main" val="42289236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FUT" id="{00D2E22C-DF7A-4DAA-8C59-8A1BAFBA4426}" vid="{F913151E-D0D1-42EF-8D82-59776266B37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2771</TotalTime>
  <Words>384</Words>
  <Application>Microsoft Office PowerPoint</Application>
  <PresentationFormat>宽屏</PresentationFormat>
  <Paragraphs>200</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宋体</vt:lpstr>
      <vt:lpstr>微软雅黑</vt:lpstr>
      <vt:lpstr>Arial</vt:lpstr>
      <vt:lpstr>Cambria Math</vt:lpstr>
      <vt:lpstr>Times New Roman</vt:lpstr>
      <vt:lpstr>HFUT</vt:lpstr>
      <vt:lpstr>1.3 初等函数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初等函数</dc:title>
  <dc:subject>高等数学</dc:subject>
  <dc:creator>张神星</dc:creator>
  <cp:lastModifiedBy>zsx</cp:lastModifiedBy>
  <cp:revision>134</cp:revision>
  <dcterms:created xsi:type="dcterms:W3CDTF">2000-05-19T08:23:03Z</dcterms:created>
  <dcterms:modified xsi:type="dcterms:W3CDTF">2022-05-28T08:38:12Z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