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6"/>
  </p:notesMasterIdLst>
  <p:handoutMasterIdLst>
    <p:handoutMasterId r:id="rId17"/>
  </p:handoutMasterIdLst>
  <p:sldIdLst>
    <p:sldId id="341" r:id="rId2"/>
    <p:sldId id="342" r:id="rId3"/>
    <p:sldId id="374" r:id="rId4"/>
    <p:sldId id="375" r:id="rId5"/>
    <p:sldId id="376" r:id="rId6"/>
    <p:sldId id="343" r:id="rId7"/>
    <p:sldId id="377" r:id="rId8"/>
    <p:sldId id="344" r:id="rId9"/>
    <p:sldId id="345" r:id="rId10"/>
    <p:sldId id="382" r:id="rId11"/>
    <p:sldId id="383" r:id="rId12"/>
    <p:sldId id="381" r:id="rId13"/>
    <p:sldId id="379" r:id="rId14"/>
    <p:sldId id="384" r:id="rId1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sx" initials="z" lastIdx="2" clrIdx="0">
    <p:extLst>
      <p:ext uri="{19B8F6BF-5375-455C-9EA6-DF929625EA0E}">
        <p15:presenceInfo xmlns:p15="http://schemas.microsoft.com/office/powerpoint/2012/main" userId="a2125bb485141f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00FF"/>
    <a:srgbClr val="009900"/>
    <a:srgbClr val="001050"/>
    <a:srgbClr val="006600"/>
    <a:srgbClr val="0033CC"/>
    <a:srgbClr val="EAEAEA"/>
    <a:srgbClr val="969696"/>
    <a:srgbClr val="FF0000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79" autoAdjust="0"/>
    <p:restoredTop sz="95322" autoAdjust="0"/>
  </p:normalViewPr>
  <p:slideViewPr>
    <p:cSldViewPr>
      <p:cViewPr varScale="1">
        <p:scale>
          <a:sx n="90" d="100"/>
          <a:sy n="90" d="100"/>
        </p:scale>
        <p:origin x="226" y="31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48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82000"/>
            <a:ext cx="10800000" cy="52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823604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882000"/>
            <a:ext cx="10800000" cy="61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 algn="ctr">
              <a:defRPr sz="2800" b="1">
                <a:solidFill>
                  <a:srgbClr val="00B05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94000"/>
            <a:ext cx="10800000" cy="460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2273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96000" y="882000"/>
            <a:ext cx="10800000" cy="522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597575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4536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96000" y="882000"/>
            <a:ext cx="10800000" cy="522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82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dirty="0" smtClean="0">
                <a:solidFill>
                  <a:srgbClr val="00B050"/>
                </a:solidFill>
              </a:rPr>
              <a:t>1.4 </a:t>
            </a:r>
            <a:r>
              <a:rPr lang="zh-CN" altLang="en-US" dirty="0" smtClean="0">
                <a:solidFill>
                  <a:srgbClr val="00B050"/>
                </a:solidFill>
              </a:rPr>
              <a:t>一些</a:t>
            </a:r>
            <a:r>
              <a:rPr lang="zh-CN" altLang="en-US" dirty="0">
                <a:solidFill>
                  <a:srgbClr val="00B050"/>
                </a:solidFill>
              </a:rPr>
              <a:t>常用不等式和</a:t>
            </a:r>
            <a:r>
              <a:rPr lang="zh-CN" altLang="en-US" dirty="0" smtClean="0">
                <a:solidFill>
                  <a:srgbClr val="00B050"/>
                </a:solidFill>
              </a:rPr>
              <a:t>等式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96000" y="1422398"/>
                <a:ext cx="8807240" cy="4680000"/>
              </a:xfrm>
            </p:spPr>
            <p:txBody>
              <a:bodyPr/>
              <a:lstStyle/>
              <a:p>
                <a:r>
                  <a:rPr lang="zh-CN" altLang="en-US" b="1" dirty="0" smtClean="0">
                    <a:solidFill>
                      <a:srgbClr val="00B050"/>
                    </a:solidFill>
                  </a:rPr>
                  <a:t>三角函数的基本不等式</a:t>
                </a:r>
                <a:endParaRPr lang="en-US" altLang="zh-CN" b="1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定理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有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 smtClean="0"/>
                  <a:t> 作半径为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的圆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如图所示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△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𝑂𝐴𝐵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的面积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扇形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𝑂𝐴𝐵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的面积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i="0" dirty="0" err="1" smtClean="0">
                        <a:latin typeface="Cambria Math" panose="02040503050406030204" pitchFamily="18" charset="0"/>
                      </a:rPr>
                      <m:t>Rt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△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𝑂𝐴𝐶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的面积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可知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命题得证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96000" y="1422398"/>
                <a:ext cx="8807240" cy="4680000"/>
              </a:xfrm>
              <a:blipFill>
                <a:blip r:embed="rId2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O"/>
              <p:cNvSpPr txBox="1"/>
              <p:nvPr/>
            </p:nvSpPr>
            <p:spPr>
              <a:xfrm>
                <a:off x="9611302" y="4878169"/>
                <a:ext cx="3362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8" name="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302" y="4878169"/>
                <a:ext cx="33622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"/>
          <p:cNvSpPr/>
          <p:nvPr/>
        </p:nvSpPr>
        <p:spPr>
          <a:xfrm>
            <a:off x="8976320" y="4077272"/>
            <a:ext cx="1800000" cy="18000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3" name="直角三角形ABC"/>
          <p:cNvSpPr/>
          <p:nvPr/>
        </p:nvSpPr>
        <p:spPr>
          <a:xfrm flipH="1">
            <a:off x="9876320" y="3717272"/>
            <a:ext cx="900000" cy="1260000"/>
          </a:xfrm>
          <a:prstGeom prst="rtTriangl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1"/>
              <p:cNvSpPr txBox="1"/>
              <p:nvPr/>
            </p:nvSpPr>
            <p:spPr>
              <a:xfrm>
                <a:off x="10182304" y="4940024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7" name="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2304" y="4940024"/>
                <a:ext cx="288032" cy="369332"/>
              </a:xfrm>
              <a:prstGeom prst="rect">
                <a:avLst/>
              </a:prstGeom>
              <a:blipFill>
                <a:blip r:embed="rId4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A"/>
              <p:cNvSpPr txBox="1"/>
              <p:nvPr/>
            </p:nvSpPr>
            <p:spPr>
              <a:xfrm>
                <a:off x="10739914" y="4804804"/>
                <a:ext cx="2152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0" name="A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9914" y="4804804"/>
                <a:ext cx="215221" cy="369332"/>
              </a:xfrm>
              <a:prstGeom prst="rect">
                <a:avLst/>
              </a:prstGeom>
              <a:blipFill>
                <a:blip r:embed="rId5"/>
                <a:stretch>
                  <a:fillRect r="-4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B"/>
              <p:cNvSpPr txBox="1"/>
              <p:nvPr/>
            </p:nvSpPr>
            <p:spPr>
              <a:xfrm>
                <a:off x="10193853" y="3876082"/>
                <a:ext cx="2152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1" name="B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3853" y="3876082"/>
                <a:ext cx="215221" cy="369332"/>
              </a:xfrm>
              <a:prstGeom prst="rect">
                <a:avLst/>
              </a:prstGeom>
              <a:blipFill>
                <a:blip r:embed="rId6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"/>
              <p:cNvSpPr txBox="1"/>
              <p:nvPr/>
            </p:nvSpPr>
            <p:spPr>
              <a:xfrm>
                <a:off x="10668709" y="3411721"/>
                <a:ext cx="2152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2" name="C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709" y="3411721"/>
                <a:ext cx="215221" cy="369332"/>
              </a:xfrm>
              <a:prstGeom prst="rect">
                <a:avLst/>
              </a:prstGeom>
              <a:blipFill>
                <a:blip r:embed="rId7"/>
                <a:stretch>
                  <a:fillRect r="-4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AB"/>
          <p:cNvCxnSpPr>
            <a:stCxn id="13" idx="2"/>
          </p:cNvCxnSpPr>
          <p:nvPr/>
        </p:nvCxnSpPr>
        <p:spPr>
          <a:xfrm flipH="1" flipV="1">
            <a:off x="10397525" y="4245414"/>
            <a:ext cx="378795" cy="73185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弧形 23"/>
          <p:cNvSpPr/>
          <p:nvPr/>
        </p:nvSpPr>
        <p:spPr>
          <a:xfrm>
            <a:off x="9899187" y="4836658"/>
            <a:ext cx="156400" cy="288032"/>
          </a:xfrm>
          <a:prstGeom prst="arc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x"/>
              <p:cNvSpPr txBox="1"/>
              <p:nvPr/>
            </p:nvSpPr>
            <p:spPr>
              <a:xfrm>
                <a:off x="9913292" y="4626053"/>
                <a:ext cx="495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9" name="x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292" y="4626053"/>
                <a:ext cx="49578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1290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8" grpId="0"/>
      <p:bldP spid="5" grpId="0" animBg="1"/>
      <p:bldP spid="13" grpId="0" animBg="1"/>
      <p:bldP spid="27" grpId="0"/>
      <p:bldP spid="30" grpId="0"/>
      <p:bldP spid="31" grpId="0"/>
      <p:bldP spid="32" grpId="0"/>
      <p:bldP spid="24" grpId="0" animBg="1"/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积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化和差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公式</a:t>
                </a:r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pPr marL="216000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sz="2200" i="1" dirty="0" smtClean="0">
                  <a:latin typeface="Cambria Math" panose="02040503050406030204" pitchFamily="18" charset="0"/>
                </a:endParaRPr>
              </a:p>
              <a:p>
                <a:pPr marL="216000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sin</m:t>
                          </m:r>
                          <m:d>
                            <m:d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200" i="1" dirty="0" smtClean="0">
                  <a:latin typeface="Cambria Math" panose="02040503050406030204" pitchFamily="18" charset="0"/>
                </a:endParaRPr>
              </a:p>
              <a:p>
                <a:pPr marL="216000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sz="2200" dirty="0" smtClean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万能公式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 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 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 smtClean="0"/>
                  <a:t>通过</a:t>
                </a:r>
                <a:r>
                  <a:rPr lang="zh-CN" altLang="en-US" dirty="0"/>
                  <a:t>万能公式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我们可以将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的三角函数转化为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zh-CN" altLang="en-US" dirty="0"/>
                  <a:t> 的</a:t>
                </a:r>
                <a:r>
                  <a:rPr lang="zh-CN" altLang="en-US" dirty="0" smtClean="0"/>
                  <a:t>有理函数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3894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b="1" dirty="0" smtClean="0">
                    <a:solidFill>
                      <a:srgbClr val="009900"/>
                    </a:solidFill>
                  </a:rPr>
                  <a:t>数列相关公式</a:t>
                </a:r>
                <a:endParaRPr lang="en-US" altLang="zh-CN" b="1" dirty="0" smtClean="0">
                  <a:solidFill>
                    <a:srgbClr val="00990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自然数的幂次和</a:t>
                </a:r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pPr marL="2772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1+2+3+…+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216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216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458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等差数列求和公式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𝑏𝑛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200" dirty="0" smtClean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等比数列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求和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公式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2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,&amp;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≠1,</m:t>
                              </m:r>
                            </m:e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,  &amp;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=1.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200" dirty="0" smtClean="0"/>
              </a:p>
              <a:p>
                <a:r>
                  <a:rPr lang="zh-CN" altLang="en-US" dirty="0" smtClean="0"/>
                  <a:t>由此可知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+⋯+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5418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拆分技巧</a:t>
                </a:r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e>
                        <m:li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Upp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e>
                        <m:li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Up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e>
                        <m:li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Upp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ra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e>
                        <m:li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Upp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ra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ra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ra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ra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i="1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7758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二项式展开</a:t>
                </a:r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lim>
                          </m:limLow>
                        </m:e>
                        <m:li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Upp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 smtClean="0"/>
                  <a:t>其中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limUpp>
                      <m:limUp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lim>
                        </m:limLow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lim>
                    </m:limUp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i="1" dirty="0" smtClean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=−1,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/>
                  <a:t>, </a:t>
                </a:r>
                <a:r>
                  <a:rPr lang="zh-CN" altLang="en-US" smtClean="0"/>
                  <a:t>则</a:t>
                </a:r>
                <a:r>
                  <a:rPr lang="en-US" altLang="zh-CN" i="1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limUpp>
                      <m:limUp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lim>
                        </m:limLow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lim>
                    </m:limUp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i="1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799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结论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&gt;0,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&lt;0,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从而有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⩽|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由前一结论有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⩾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⩽1&lt;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dirty="0" smtClean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都是奇函数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由此可知该结论成立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9813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b="1" dirty="0" smtClean="0">
                    <a:solidFill>
                      <a:srgbClr val="00B050"/>
                    </a:solidFill>
                  </a:rPr>
                  <a:t>均值不等式</a:t>
                </a:r>
                <a:endParaRPr lang="en-US" altLang="zh-CN" b="1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定理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 smtClean="0"/>
                  <a:t>对任意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 个正数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有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g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⩽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等式成立当且仅当所有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均相等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其中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g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rad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 被称为</a:t>
                </a:r>
                <a:r>
                  <a:rPr lang="zh-CN" altLang="en-US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几何平均数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被称为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算术平均数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 smtClean="0"/>
                  <a:t> 我们用数学归纳法来证明</a:t>
                </a:r>
                <a:r>
                  <a:rPr lang="en-US" altLang="zh-CN" dirty="0" smtClean="0"/>
                  <a:t>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时显然成立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/>
                  <a:t>假设对于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−1⩾1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个数成立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我们不妨设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⩾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,1⩽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6989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/>
                  <a:t>则由归纳假设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⩾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 smtClean="0"/>
                  <a:t>注意到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于是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72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+⋯+</m:t>
                                  </m:r>
                                  <m:sSub>
                                    <m:sSub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200" i="1" smtClean="0">
                          <a:latin typeface="Cambria Math" panose="02040503050406030204" pitchFamily="18" charset="0"/>
                        </a:rPr>
                        <m:t>⩾</m:t>
                      </m:r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200" i="1" dirty="0" smtClean="0">
                  <a:latin typeface="Cambria Math" panose="02040503050406030204" pitchFamily="18" charset="0"/>
                </a:endParaRPr>
              </a:p>
              <a:p>
                <a:pPr marL="72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phant>
                        <m:phantPr>
                          <m:show m:val="off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sSup>
                            <m:s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+⋯+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phant>
                      <m:r>
                        <m:rPr>
                          <m:aln/>
                        </m:rP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200" i="1" smtClean="0">
                          <a:latin typeface="Cambria Math" panose="02040503050406030204" pitchFamily="18" charset="0"/>
                        </a:rPr>
                        <m:t>⩾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200" dirty="0"/>
              </a:p>
              <a:p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⩾</m:t>
                    </m:r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g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等式成立当且仅当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g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由归纳假设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所有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均相等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623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我们来看两个数的情形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归纳定义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则可以证明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都越来越接近同一个数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这个数被称为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算术几何平均数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记为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AGM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高斯首先提出了它的积分表达式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它的数值一般很复杂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</a:t>
                </a:r>
                <a:endParaRPr lang="en-US" altLang="zh-CN" dirty="0" smtClean="0"/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AGM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0.75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−3/2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9574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b="1" dirty="0" smtClean="0">
                    <a:solidFill>
                      <a:srgbClr val="00B050"/>
                    </a:solidFill>
                  </a:rPr>
                  <a:t>柯西不等式</a:t>
                </a:r>
                <a:endParaRPr lang="en-US" altLang="zh-CN" b="1" dirty="0" smtClean="0">
                  <a:solidFill>
                    <a:srgbClr val="00B050"/>
                  </a:solidFill>
                </a:endParaRPr>
              </a:p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定理 </a:t>
                </a:r>
                <a:r>
                  <a:rPr lang="zh-CN" altLang="en-US" dirty="0"/>
                  <a:t>对</a:t>
                </a:r>
                <a:r>
                  <a:rPr lang="zh-CN" altLang="en-US" dirty="0" smtClean="0"/>
                  <a:t>任意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个</a:t>
                </a:r>
                <a:r>
                  <a:rPr lang="zh-CN" altLang="en-US" dirty="0" smtClean="0"/>
                  <a:t>实数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 smtClean="0"/>
                  <a:t>有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nary>
                        <m:naryPr>
                          <m:chr m:val="∑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⩾</m:t>
                      </m:r>
                      <m:sSup>
                        <m:s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200" dirty="0" smtClean="0"/>
              </a:p>
              <a:p>
                <a:r>
                  <a:rPr lang="zh-CN" altLang="en-US" dirty="0" smtClean="0"/>
                  <a:t>等号成立当且仅当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=⋯=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或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=⋯=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>
                    <a:solidFill>
                      <a:srgbClr val="009900"/>
                    </a:solidFill>
                  </a:rPr>
                  <a:t> </a:t>
                </a:r>
                <a:r>
                  <a:rPr lang="zh-CN" altLang="en-US" dirty="0"/>
                  <a:t>若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=⋯=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显然成立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假设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不全为零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由于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sz="2200" i="1" smtClean="0">
                          <a:latin typeface="Cambria Math" panose="02040503050406030204" pitchFamily="18" charset="0"/>
                        </a:rPr>
                        <m:t>⩾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0.</m:t>
                      </m:r>
                    </m:oMath>
                  </m:oMathPara>
                </a14:m>
                <a:endParaRPr lang="en-US" altLang="zh-CN" sz="2200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3303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因此它的判别式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即柯西不等式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等式成立</a:t>
                </a:r>
                <a:r>
                  <a:rPr lang="zh-CN" altLang="en-US" dirty="0" smtClean="0"/>
                  <a:t>当且仅当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/>
                  <a:t>即该方程有</a:t>
                </a:r>
                <a:r>
                  <a:rPr lang="zh-CN" altLang="en-US" dirty="0" smtClean="0"/>
                  <a:t>解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=⋯=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推论</a:t>
                </a:r>
                <a:r>
                  <a:rPr lang="zh-CN" altLang="en-US" dirty="0" smtClean="0">
                    <a:solidFill>
                      <a:srgbClr val="009900"/>
                    </a:solidFill>
                  </a:rPr>
                  <a:t> </a:t>
                </a:r>
                <a:r>
                  <a:rPr lang="zh-CN" altLang="en-US" dirty="0"/>
                  <a:t>对任意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个正实数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 smtClean="0"/>
                  <a:t>有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bSup>
                              <m:sSub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⩾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⩾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+⋯+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可得第一个不等式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ra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可得第二个不等式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7453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 smtClean="0">
                    <a:solidFill>
                      <a:srgbClr val="00B050"/>
                    </a:solidFill>
                  </a:rPr>
                  <a:t>三角函数有关等式</a:t>
                </a:r>
                <a:endParaRPr lang="en-US" altLang="zh-CN" b="1" dirty="0" smtClean="0">
                  <a:solidFill>
                    <a:srgbClr val="00B05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倍角公式</a:t>
                </a:r>
                <a:endParaRPr lang="en-US" altLang="zh-CN" dirty="0" smtClean="0"/>
              </a:p>
              <a:p>
                <a:pPr marL="10800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10800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−1=1−2</m:t>
                      </m:r>
                      <m:func>
                        <m:func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10800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6786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和差化积公式</a:t>
                </a:r>
              </a:p>
              <a:p>
                <a:pPr marL="252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252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252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252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−2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7927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HFUT" id="{00D2E22C-DF7A-4DAA-8C59-8A1BAFBA4426}" vid="{F913151E-D0D1-42EF-8D82-59776266B37B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2670</TotalTime>
  <Words>111</Words>
  <Application>Microsoft Office PowerPoint</Application>
  <PresentationFormat>宽屏</PresentationFormat>
  <Paragraphs>78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宋体</vt:lpstr>
      <vt:lpstr>宋体</vt:lpstr>
      <vt:lpstr>微软雅黑</vt:lpstr>
      <vt:lpstr>Arial</vt:lpstr>
      <vt:lpstr>Cambria Math</vt:lpstr>
      <vt:lpstr>Times New Roman</vt:lpstr>
      <vt:lpstr>HFUT</vt:lpstr>
      <vt:lpstr>1.4 一些常用不等式和等式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1.4 一些常用不等式和等式</dc:title>
  <dc:subject>高等数学</dc:subject>
  <dc:creator>张神星</dc:creator>
  <cp:lastModifiedBy>zsx</cp:lastModifiedBy>
  <cp:revision>123</cp:revision>
  <dcterms:created xsi:type="dcterms:W3CDTF">2000-05-19T08:23:03Z</dcterms:created>
  <dcterms:modified xsi:type="dcterms:W3CDTF">2022-05-28T09:18:00Z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