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handoutMasterIdLst>
    <p:handoutMasterId r:id="rId11"/>
  </p:handout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00"/>
    <a:srgbClr val="00B050"/>
    <a:srgbClr val="0000FF"/>
    <a:srgbClr val="00105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1" autoAdjust="0"/>
    <p:restoredTop sz="95322" autoAdjust="0"/>
  </p:normalViewPr>
  <p:slideViewPr>
    <p:cSldViewPr>
      <p:cViewPr varScale="1">
        <p:scale>
          <a:sx n="90" d="100"/>
          <a:sy n="90" d="100"/>
        </p:scale>
        <p:origin x="4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8664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947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680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1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1.5 </a:t>
            </a:r>
            <a:r>
              <a:rPr lang="zh-CN" altLang="en-US" b="1" dirty="0" smtClean="0">
                <a:solidFill>
                  <a:srgbClr val="00B050"/>
                </a:solidFill>
              </a:rPr>
              <a:t>极坐标简介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/>
              <a:lstStyle/>
              <a:p>
                <a:r>
                  <a:rPr lang="zh-CN" altLang="en-US" sz="2300" b="1" dirty="0" smtClean="0">
                    <a:solidFill>
                      <a:srgbClr val="00B050"/>
                    </a:solidFill>
                  </a:rPr>
                  <a:t>极坐标系</a:t>
                </a:r>
                <a:endParaRPr lang="en-US" altLang="zh-CN" sz="2300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sz="2300" dirty="0" smtClean="0"/>
                  <a:t>在平面直角坐标系中</a:t>
                </a:r>
                <a:r>
                  <a:rPr lang="en-US" altLang="zh-CN" sz="2300" dirty="0" smtClean="0"/>
                  <a:t>, </a:t>
                </a:r>
                <a:r>
                  <a:rPr lang="zh-CN" altLang="en-US" sz="2300" dirty="0" smtClean="0"/>
                  <a:t>我们想要表示一个圆心在原点的圆</a:t>
                </a:r>
                <a:r>
                  <a:rPr lang="en-US" altLang="zh-CN" sz="2300" dirty="0" smtClean="0"/>
                  <a:t>, </a:t>
                </a:r>
                <a:r>
                  <a:rPr lang="zh-CN" altLang="en-US" sz="2300" dirty="0" smtClean="0"/>
                  <a:t>可以用参数方程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来表示</a:t>
                </a:r>
                <a:r>
                  <a:rPr lang="en-US" altLang="zh-CN" sz="2300" dirty="0"/>
                  <a:t>,</a:t>
                </a:r>
                <a:r>
                  <a:rPr lang="en-US" altLang="zh-CN" sz="2300" dirty="0" smtClean="0"/>
                  <a:t> </a:t>
                </a:r>
                <a:r>
                  <a:rPr lang="zh-CN" altLang="en-US" sz="23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表示正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轴到</a:t>
                </a:r>
                <a:r>
                  <a:rPr lang="zh-CN" altLang="en-US" sz="2300" dirty="0" smtClean="0"/>
                  <a:t>原点与该点连线的角度</a:t>
                </a:r>
                <a:r>
                  <a:rPr lang="en-US" altLang="zh-CN" sz="2300" dirty="0" smtClean="0"/>
                  <a:t>. </a:t>
                </a:r>
                <a:r>
                  <a:rPr lang="zh-CN" altLang="en-US" sz="2300" dirty="0" smtClean="0"/>
                  <a:t>这就引出了用于表达这类曲线更为简便的极坐标的概念</a:t>
                </a:r>
                <a:r>
                  <a:rPr lang="en-US" altLang="zh-CN" sz="23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300" dirty="0" smtClean="0">
                    <a:solidFill>
                      <a:srgbClr val="0000FF"/>
                    </a:solidFill>
                  </a:rPr>
                  <a:t>定义 </a:t>
                </a:r>
                <a:r>
                  <a:rPr lang="zh-CN" altLang="en-US" sz="2300" dirty="0" smtClean="0"/>
                  <a:t>在</a:t>
                </a:r>
                <a:r>
                  <a:rPr lang="zh-CN" altLang="en-US" sz="2300" dirty="0"/>
                  <a:t>平面内取一个</a:t>
                </a:r>
                <a:r>
                  <a:rPr lang="zh-CN" altLang="en-US" sz="2300" dirty="0" smtClean="0"/>
                  <a:t>定点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300" dirty="0" smtClean="0"/>
                  <a:t>(</a:t>
                </a:r>
                <a:r>
                  <a:rPr lang="zh-CN" altLang="en-US" sz="2300" dirty="0" smtClean="0">
                    <a:solidFill>
                      <a:srgbClr val="00B050"/>
                    </a:solidFill>
                  </a:rPr>
                  <a:t>极点</a:t>
                </a:r>
                <a:r>
                  <a:rPr lang="en-US" altLang="zh-CN" sz="2300" dirty="0" smtClean="0"/>
                  <a:t>), </a:t>
                </a:r>
                <a:r>
                  <a:rPr lang="zh-CN" altLang="en-US" sz="2300" dirty="0" smtClean="0"/>
                  <a:t>引</a:t>
                </a:r>
                <a:r>
                  <a:rPr lang="zh-CN" altLang="en-US" sz="2300" dirty="0"/>
                  <a:t>一条</a:t>
                </a:r>
                <a:r>
                  <a:rPr lang="zh-CN" altLang="en-US" sz="2300" dirty="0" smtClean="0"/>
                  <a:t>射线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𝑂𝑥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300" dirty="0" smtClean="0"/>
                  <a:t>(</a:t>
                </a:r>
                <a:r>
                  <a:rPr lang="zh-CN" altLang="en-US" sz="2300" dirty="0" smtClean="0">
                    <a:solidFill>
                      <a:srgbClr val="00B050"/>
                    </a:solidFill>
                  </a:rPr>
                  <a:t>极轴</a:t>
                </a:r>
                <a:r>
                  <a:rPr lang="en-US" altLang="zh-CN" sz="2300" dirty="0" smtClean="0"/>
                  <a:t>), </a:t>
                </a:r>
                <a:r>
                  <a:rPr lang="zh-CN" altLang="en-US" sz="2300" dirty="0" smtClean="0"/>
                  <a:t>再</a:t>
                </a:r>
                <a:r>
                  <a:rPr lang="zh-CN" altLang="en-US" sz="2300" dirty="0"/>
                  <a:t>选定一</a:t>
                </a:r>
                <a:r>
                  <a:rPr lang="zh-CN" altLang="en-US" sz="2300" dirty="0" smtClean="0"/>
                  <a:t>个长度</a:t>
                </a:r>
                <a:r>
                  <a:rPr lang="zh-CN" altLang="en-US" sz="2300" dirty="0"/>
                  <a:t>单位和角度的正方</a:t>
                </a:r>
                <a:r>
                  <a:rPr lang="zh-CN" altLang="en-US" sz="2300" dirty="0" smtClean="0"/>
                  <a:t>向 </a:t>
                </a:r>
                <a:r>
                  <a:rPr lang="en-US" altLang="zh-CN" sz="2300" dirty="0" smtClean="0"/>
                  <a:t>(</a:t>
                </a:r>
                <a:r>
                  <a:rPr lang="zh-CN" altLang="en-US" sz="2300" dirty="0" smtClean="0"/>
                  <a:t>通常</a:t>
                </a:r>
                <a:r>
                  <a:rPr lang="zh-CN" altLang="en-US" sz="2300" dirty="0"/>
                  <a:t>取逆时针</a:t>
                </a:r>
                <a:r>
                  <a:rPr lang="zh-CN" altLang="en-US" sz="2300" dirty="0" smtClean="0"/>
                  <a:t>方向</a:t>
                </a:r>
                <a:r>
                  <a:rPr lang="en-US" altLang="zh-CN" sz="2300" dirty="0" smtClean="0"/>
                  <a:t>), </a:t>
                </a:r>
                <a:r>
                  <a:rPr lang="zh-CN" altLang="en-US" sz="2300" dirty="0" smtClean="0"/>
                  <a:t>所</a:t>
                </a:r>
                <a:r>
                  <a:rPr lang="zh-CN" altLang="en-US" sz="2300" dirty="0"/>
                  <a:t>建立的坐标系称为</a:t>
                </a:r>
                <a:r>
                  <a:rPr lang="zh-CN" altLang="en-US" sz="2300" dirty="0">
                    <a:solidFill>
                      <a:srgbClr val="00B050"/>
                    </a:solidFill>
                  </a:rPr>
                  <a:t>极坐标系</a:t>
                </a:r>
                <a:r>
                  <a:rPr lang="en-US" altLang="zh-CN" sz="23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300" dirty="0" smtClean="0"/>
                  <a:t>对于平面</a:t>
                </a:r>
                <a:r>
                  <a:rPr lang="zh-CN" altLang="en-US" sz="2300" dirty="0"/>
                  <a:t>内任意</a:t>
                </a:r>
                <a:r>
                  <a:rPr lang="zh-CN" altLang="en-US" sz="2300" dirty="0" smtClean="0"/>
                  <a:t>一点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300" dirty="0" smtClean="0"/>
                  <a:t>, </a:t>
                </a:r>
                <a:r>
                  <a:rPr lang="zh-CN" altLang="en-US" sz="2300" dirty="0" smtClean="0"/>
                  <a:t>用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表示线段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𝑂𝑀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的长度</a:t>
                </a:r>
                <a:r>
                  <a:rPr lang="en-US" altLang="zh-CN" sz="2300" dirty="0" smtClean="0"/>
                  <a:t/>
                </a:r>
                <a:br>
                  <a:rPr lang="en-US" altLang="zh-CN" sz="2300" dirty="0" smtClean="0"/>
                </a:br>
                <a:r>
                  <a:rPr lang="en-US" altLang="zh-CN" sz="2300" dirty="0" smtClean="0"/>
                  <a:t>(</a:t>
                </a:r>
                <a:r>
                  <a:rPr lang="zh-CN" altLang="en-US" sz="2300" dirty="0" smtClean="0"/>
                  <a:t>点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的</a:t>
                </a:r>
                <a:r>
                  <a:rPr lang="zh-CN" altLang="en-US" sz="2300" dirty="0">
                    <a:solidFill>
                      <a:srgbClr val="00B050"/>
                    </a:solidFill>
                  </a:rPr>
                  <a:t>极径</a:t>
                </a:r>
                <a:r>
                  <a:rPr lang="en-US" altLang="zh-CN" sz="2300" dirty="0" smtClean="0"/>
                  <a:t>),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表示从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𝑂𝑥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到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𝑂𝑀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的角度</a:t>
                </a:r>
                <a:r>
                  <a:rPr lang="en-US" altLang="zh-CN" sz="2300" dirty="0" smtClean="0"/>
                  <a:t>(</a:t>
                </a:r>
                <a:r>
                  <a:rPr lang="zh-CN" altLang="en-US" sz="2300" dirty="0" smtClean="0"/>
                  <a:t>点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的</a:t>
                </a:r>
                <a:r>
                  <a:rPr lang="en-US" altLang="zh-CN" sz="2300" dirty="0" smtClean="0"/>
                  <a:t/>
                </a:r>
                <a:br>
                  <a:rPr lang="en-US" altLang="zh-CN" sz="2300" dirty="0" smtClean="0"/>
                </a:br>
                <a:r>
                  <a:rPr lang="zh-CN" altLang="en-US" sz="2300" dirty="0" smtClean="0">
                    <a:solidFill>
                      <a:srgbClr val="00B050"/>
                    </a:solidFill>
                  </a:rPr>
                  <a:t>极</a:t>
                </a:r>
                <a:r>
                  <a:rPr lang="zh-CN" altLang="en-US" sz="2300" dirty="0">
                    <a:solidFill>
                      <a:srgbClr val="00B050"/>
                    </a:solidFill>
                  </a:rPr>
                  <a:t>角</a:t>
                </a:r>
                <a:r>
                  <a:rPr lang="en-US" altLang="zh-CN" sz="2300" dirty="0" smtClean="0"/>
                  <a:t>), </a:t>
                </a:r>
                <a:r>
                  <a:rPr lang="zh-CN" altLang="en-US" sz="2300" dirty="0" smtClean="0"/>
                  <a:t>有序对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称为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 smtClean="0"/>
                  <a:t>的</a:t>
                </a:r>
                <a:r>
                  <a:rPr lang="zh-CN" altLang="en-US" sz="2300" dirty="0" smtClean="0">
                    <a:solidFill>
                      <a:srgbClr val="00B050"/>
                    </a:solidFill>
                  </a:rPr>
                  <a:t>极坐标</a:t>
                </a:r>
                <a:r>
                  <a:rPr lang="en-US" altLang="zh-CN" sz="2300" dirty="0" smtClean="0"/>
                  <a:t>.</a:t>
                </a:r>
                <a:endParaRPr lang="zh-CN" altLang="en-US" sz="23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77" t="-130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"/>
              <p:cNvSpPr txBox="1"/>
              <p:nvPr/>
            </p:nvSpPr>
            <p:spPr>
              <a:xfrm>
                <a:off x="8251050" y="566124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050" y="5661249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极轴"/>
          <p:cNvCxnSpPr/>
          <p:nvPr/>
        </p:nvCxnSpPr>
        <p:spPr>
          <a:xfrm>
            <a:off x="8467074" y="5661248"/>
            <a:ext cx="25922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x"/>
              <p:cNvSpPr txBox="1"/>
              <p:nvPr/>
            </p:nvSpPr>
            <p:spPr>
              <a:xfrm>
                <a:off x="10668508" y="5632812"/>
                <a:ext cx="756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5632812"/>
                <a:ext cx="7560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M"/>
              <p:cNvSpPr txBox="1"/>
              <p:nvPr/>
            </p:nvSpPr>
            <p:spPr>
              <a:xfrm>
                <a:off x="9763218" y="43651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18" y="4365104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极径"/>
          <p:cNvCxnSpPr/>
          <p:nvPr/>
        </p:nvCxnSpPr>
        <p:spPr>
          <a:xfrm flipV="1">
            <a:off x="8467074" y="4725144"/>
            <a:ext cx="1512168" cy="9361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"/>
              <p:cNvSpPr txBox="1"/>
              <p:nvPr/>
            </p:nvSpPr>
            <p:spPr>
              <a:xfrm>
                <a:off x="9124439" y="482386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4823864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极角"/>
          <p:cNvSpPr/>
          <p:nvPr/>
        </p:nvSpPr>
        <p:spPr>
          <a:xfrm>
            <a:off x="8755106" y="5427222"/>
            <a:ext cx="216024" cy="468052"/>
          </a:xfrm>
          <a:prstGeom prst="arc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θ"/>
              <p:cNvSpPr txBox="1"/>
              <p:nvPr/>
            </p:nvSpPr>
            <p:spPr>
              <a:xfrm>
                <a:off x="8719102" y="5291915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02" y="5291915"/>
                <a:ext cx="792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77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0" grpId="0"/>
      <p:bldP spid="25" grpId="0"/>
      <p:bldP spid="21" grpId="0"/>
      <p:bldP spid="22" grpId="0"/>
      <p:bldP spid="19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建立极坐标</a:t>
                </a:r>
                <a:r>
                  <a:rPr lang="zh-CN" altLang="en-US" dirty="0"/>
                  <a:t>系</a:t>
                </a:r>
                <a:r>
                  <a:rPr lang="zh-CN" altLang="en-US" dirty="0" smtClean="0"/>
                  <a:t>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</a:t>
                </a:r>
                <a:r>
                  <a:rPr lang="zh-CN" altLang="en-US" dirty="0"/>
                  <a:t>给定的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就可以在平面内</a:t>
                </a:r>
                <a:r>
                  <a:rPr lang="zh-CN" altLang="en-US" dirty="0" smtClean="0"/>
                  <a:t>确定唯一一</a:t>
                </a:r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反过来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给定</a:t>
                </a:r>
                <a:r>
                  <a:rPr lang="zh-CN" altLang="en-US" dirty="0"/>
                  <a:t>平面内一点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也可以找到它的极坐标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</a:t>
                </a:r>
                <a:r>
                  <a:rPr lang="zh-CN" altLang="en-US" dirty="0"/>
                  <a:t>和直角坐标系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不同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平面</a:t>
                </a:r>
                <a:r>
                  <a:rPr lang="zh-CN" altLang="en-US" dirty="0"/>
                  <a:t>内任意一点的极坐标可以有无数种表示法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</a:t>
                </a:r>
                <a:r>
                  <a:rPr lang="zh-CN" altLang="en-US" dirty="0"/>
                  <a:t>任意的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均表示</a:t>
                </a:r>
                <a:r>
                  <a:rPr lang="zh-CN" altLang="en-US" dirty="0" smtClean="0"/>
                  <a:t>极点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总表示同一点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若我们限定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除极点外的每一点均有唯一的极坐标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052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极坐标系和直角坐标系之间的转换关系</a:t>
                </a:r>
                <a:r>
                  <a:rPr lang="zh-CN" altLang="en-US" dirty="0" smtClean="0"/>
                  <a:t>如下</a:t>
                </a:r>
                <a:r>
                  <a:rPr lang="en-US" altLang="zh-CN" dirty="0" smtClean="0"/>
                  <a:t>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x轴"/>
          <p:cNvCxnSpPr/>
          <p:nvPr/>
        </p:nvCxnSpPr>
        <p:spPr>
          <a:xfrm>
            <a:off x="4701494" y="5229200"/>
            <a:ext cx="25922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x"/>
              <p:cNvSpPr txBox="1"/>
              <p:nvPr/>
            </p:nvSpPr>
            <p:spPr>
              <a:xfrm>
                <a:off x="6806430" y="5216708"/>
                <a:ext cx="756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30" y="5216708"/>
                <a:ext cx="7560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y轴"/>
          <p:cNvCxnSpPr/>
          <p:nvPr/>
        </p:nvCxnSpPr>
        <p:spPr>
          <a:xfrm rot="16200000">
            <a:off x="3693382" y="4293097"/>
            <a:ext cx="25922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y"/>
              <p:cNvSpPr txBox="1"/>
              <p:nvPr/>
            </p:nvSpPr>
            <p:spPr>
              <a:xfrm>
                <a:off x="4629486" y="2983839"/>
                <a:ext cx="393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86" y="2983839"/>
                <a:ext cx="39344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"/>
              <p:cNvSpPr txBox="1"/>
              <p:nvPr/>
            </p:nvSpPr>
            <p:spPr>
              <a:xfrm>
                <a:off x="4629486" y="515719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86" y="515719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"/>
              <p:cNvSpPr txBox="1"/>
              <p:nvPr/>
            </p:nvSpPr>
            <p:spPr>
              <a:xfrm>
                <a:off x="6283075" y="393305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5" y="3933056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横坐标"/>
              <p:cNvSpPr txBox="1"/>
              <p:nvPr/>
            </p:nvSpPr>
            <p:spPr>
              <a:xfrm>
                <a:off x="5493582" y="5229200"/>
                <a:ext cx="756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横坐标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2" y="5229200"/>
                <a:ext cx="7560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投影"/>
          <p:cNvCxnSpPr>
            <a:stCxn id="9" idx="2"/>
          </p:cNvCxnSpPr>
          <p:nvPr/>
        </p:nvCxnSpPr>
        <p:spPr>
          <a:xfrm>
            <a:off x="6499099" y="4302388"/>
            <a:ext cx="0" cy="9268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纵坐标"/>
              <p:cNvSpPr txBox="1"/>
              <p:nvPr/>
            </p:nvSpPr>
            <p:spPr>
              <a:xfrm>
                <a:off x="6489091" y="4503029"/>
                <a:ext cx="393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纵坐标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91" y="4503029"/>
                <a:ext cx="393449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极径"/>
          <p:cNvCxnSpPr/>
          <p:nvPr/>
        </p:nvCxnSpPr>
        <p:spPr>
          <a:xfrm flipV="1">
            <a:off x="4986931" y="4293096"/>
            <a:ext cx="1512168" cy="9361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"/>
              <p:cNvSpPr txBox="1"/>
              <p:nvPr/>
            </p:nvSpPr>
            <p:spPr>
              <a:xfrm>
                <a:off x="5644296" y="439181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296" y="4391816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极角"/>
          <p:cNvSpPr/>
          <p:nvPr/>
        </p:nvSpPr>
        <p:spPr>
          <a:xfrm>
            <a:off x="5274963" y="4995174"/>
            <a:ext cx="216024" cy="468052"/>
          </a:xfrm>
          <a:prstGeom prst="arc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θ"/>
              <p:cNvSpPr txBox="1"/>
              <p:nvPr/>
            </p:nvSpPr>
            <p:spPr>
              <a:xfrm>
                <a:off x="5238959" y="4859867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59" y="4859867"/>
                <a:ext cx="7920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94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  <p:bldP spid="2" grpId="0"/>
      <p:bldP spid="8" grpId="0"/>
      <p:bldP spid="9" grpId="0"/>
      <p:bldP spid="17" grpId="0"/>
      <p:bldP spid="16" grpId="0"/>
      <p:bldP spid="10" grpId="0"/>
      <p:bldP spid="7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将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的极坐标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化为</a:t>
                </a:r>
                <a:r>
                  <a:rPr lang="zh-CN" altLang="en-US" dirty="0"/>
                  <a:t>直角坐标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的直角坐标为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将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的直角坐标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 化为</a:t>
                </a:r>
                <a:r>
                  <a:rPr lang="zh-CN" altLang="en-US" dirty="0"/>
                  <a:t>极</a:t>
                </a:r>
                <a:r>
                  <a:rPr lang="zh-CN" altLang="en-US" dirty="0" smtClean="0"/>
                  <a:t>坐标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可以选择为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因此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极</a:t>
                </a:r>
                <a:r>
                  <a:rPr lang="zh-CN" altLang="en-US" dirty="0" smtClean="0"/>
                  <a:t>坐标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03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极坐标方程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类似于直角坐标系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的方程来表示平面上的图形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求曲线的极坐标方程也和直角坐标系类似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b="0" dirty="0" smtClean="0"/>
                  <a:t> 求圆心在极点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dirty="0" smtClean="0"/>
                  <a:t> 的圆的极坐标方程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为圆上任意一点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由于圆心在极点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 smtClean="0"/>
                  <a:t>,</a:t>
                </a:r>
                <a:br>
                  <a:rPr lang="en-US" altLang="zh-CN" dirty="0" smtClean="0"/>
                </a:b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所以极坐标方程为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反之亦成立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另解</a:t>
                </a:r>
                <a:r>
                  <a:rPr lang="zh-CN" altLang="en-US" dirty="0" smtClean="0"/>
                  <a:t> 圆的直角坐标方程为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此即该圆的极坐标方程</a:t>
                </a:r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极点"/>
          <p:cNvSpPr/>
          <p:nvPr/>
        </p:nvSpPr>
        <p:spPr>
          <a:xfrm>
            <a:off x="9634437" y="3286087"/>
            <a:ext cx="73372" cy="7337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"/>
              <p:cNvSpPr txBox="1"/>
              <p:nvPr/>
            </p:nvSpPr>
            <p:spPr>
              <a:xfrm>
                <a:off x="9431112" y="3328464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112" y="3328464"/>
                <a:ext cx="4320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极轴"/>
          <p:cNvCxnSpPr>
            <a:stCxn id="8" idx="0"/>
          </p:cNvCxnSpPr>
          <p:nvPr/>
        </p:nvCxnSpPr>
        <p:spPr>
          <a:xfrm>
            <a:off x="9647136" y="3328464"/>
            <a:ext cx="1453420" cy="2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x"/>
              <p:cNvSpPr txBox="1"/>
              <p:nvPr/>
            </p:nvSpPr>
            <p:spPr>
              <a:xfrm>
                <a:off x="10632504" y="3341237"/>
                <a:ext cx="7560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341237"/>
                <a:ext cx="7560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半径"/>
          <p:cNvCxnSpPr/>
          <p:nvPr/>
        </p:nvCxnSpPr>
        <p:spPr>
          <a:xfrm flipV="1">
            <a:off x="9647984" y="2793658"/>
            <a:ext cx="956172" cy="5309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"/>
              <p:cNvSpPr txBox="1"/>
              <p:nvPr/>
            </p:nvSpPr>
            <p:spPr>
              <a:xfrm>
                <a:off x="9768408" y="2697844"/>
                <a:ext cx="7560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408" y="2697844"/>
                <a:ext cx="7560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"/>
              <p:cNvSpPr txBox="1"/>
              <p:nvPr/>
            </p:nvSpPr>
            <p:spPr>
              <a:xfrm>
                <a:off x="10560496" y="2409812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496" y="2409812"/>
                <a:ext cx="432048" cy="430887"/>
              </a:xfrm>
              <a:prstGeom prst="rect">
                <a:avLst/>
              </a:prstGeom>
              <a:blipFill>
                <a:blip r:embed="rId6"/>
                <a:stretch>
                  <a:fillRect l="-1408" r="-156338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"/>
          <p:cNvSpPr/>
          <p:nvPr/>
        </p:nvSpPr>
        <p:spPr>
          <a:xfrm>
            <a:off x="8593184" y="2276872"/>
            <a:ext cx="2160000" cy="216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483181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 animBg="1"/>
      <p:bldP spid="8" grpId="0"/>
      <p:bldP spid="12" grpId="0"/>
      <p:bldP spid="22" grpId="0"/>
      <p:bldP spid="9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7521733" cy="5220000"/>
              </a:xfrm>
            </p:spPr>
            <p:txBody>
              <a:bodyPr/>
              <a:lstStyle/>
              <a:p>
                <a:r>
                  <a:rPr lang="zh-CN" altLang="en-US" b="0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b="0" dirty="0" smtClean="0"/>
                  <a:t> 求圆心为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dirty="0" smtClean="0"/>
                  <a:t> 的圆的极坐标方程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为圆上任意一点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由图可知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𝐵𝑀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所以极坐标方程为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另解 </a:t>
                </a:r>
                <a:r>
                  <a:rPr lang="zh-CN" altLang="en-US" dirty="0" smtClean="0"/>
                  <a:t>圆的直角坐标方程为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这等价于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从而</m:t>
                    </m:r>
                  </m:oMath>
                </a14:m>
                <a:r>
                  <a:rPr lang="zh-CN" altLang="en-US" b="0" dirty="0" smtClean="0"/>
                  <a:t>该圆的极坐标方程为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7521733" cy="5220000"/>
              </a:xfrm>
              <a:blipFill>
                <a:blip r:embed="rId2"/>
                <a:stretch>
                  <a:fillRect l="-1053" r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"/>
              <p:cNvSpPr txBox="1"/>
              <p:nvPr/>
            </p:nvSpPr>
            <p:spPr>
              <a:xfrm>
                <a:off x="8400256" y="42930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4293096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极轴"/>
          <p:cNvCxnSpPr>
            <a:stCxn id="8" idx="0"/>
          </p:cNvCxnSpPr>
          <p:nvPr/>
        </p:nvCxnSpPr>
        <p:spPr>
          <a:xfrm>
            <a:off x="8707640" y="4378242"/>
            <a:ext cx="2376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x"/>
              <p:cNvSpPr txBox="1"/>
              <p:nvPr/>
            </p:nvSpPr>
            <p:spPr>
              <a:xfrm>
                <a:off x="10671011" y="4404951"/>
                <a:ext cx="756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011" y="4404951"/>
                <a:ext cx="7560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心"/>
          <p:cNvSpPr/>
          <p:nvPr/>
        </p:nvSpPr>
        <p:spPr>
          <a:xfrm>
            <a:off x="9486091" y="4332978"/>
            <a:ext cx="73372" cy="7337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"/>
              <p:cNvSpPr txBox="1"/>
              <p:nvPr/>
            </p:nvSpPr>
            <p:spPr>
              <a:xfrm>
                <a:off x="9340515" y="4325088"/>
                <a:ext cx="270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515" y="4325088"/>
                <a:ext cx="270253" cy="369332"/>
              </a:xfrm>
              <a:prstGeom prst="rect">
                <a:avLst/>
              </a:prstGeom>
              <a:blipFill>
                <a:blip r:embed="rId5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"/>
              <p:cNvSpPr txBox="1"/>
              <p:nvPr/>
            </p:nvSpPr>
            <p:spPr>
              <a:xfrm>
                <a:off x="9033088" y="4312146"/>
                <a:ext cx="33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088" y="4312146"/>
                <a:ext cx="3387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"/>
          <p:cNvSpPr/>
          <p:nvPr/>
        </p:nvSpPr>
        <p:spPr>
          <a:xfrm>
            <a:off x="8720906" y="3593971"/>
            <a:ext cx="1548000" cy="154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B"/>
              <p:cNvSpPr txBox="1"/>
              <p:nvPr/>
            </p:nvSpPr>
            <p:spPr>
              <a:xfrm>
                <a:off x="10218235" y="4312448"/>
                <a:ext cx="270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B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35" y="4312448"/>
                <a:ext cx="270253" cy="369332"/>
              </a:xfrm>
              <a:prstGeom prst="rect">
                <a:avLst/>
              </a:prstGeom>
              <a:blipFill>
                <a:blip r:embed="rId7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"/>
              <p:cNvSpPr txBox="1"/>
              <p:nvPr/>
            </p:nvSpPr>
            <p:spPr>
              <a:xfrm>
                <a:off x="9717160" y="327855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60" y="3278553"/>
                <a:ext cx="432048" cy="369332"/>
              </a:xfrm>
              <a:prstGeom prst="rect">
                <a:avLst/>
              </a:prstGeom>
              <a:blipFill>
                <a:blip r:embed="rId8"/>
                <a:stretch>
                  <a:fillRect r="-11408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OM"/>
          <p:cNvCxnSpPr/>
          <p:nvPr/>
        </p:nvCxnSpPr>
        <p:spPr>
          <a:xfrm flipV="1">
            <a:off x="8711596" y="3647059"/>
            <a:ext cx="1080000" cy="72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M"/>
          <p:cNvCxnSpPr/>
          <p:nvPr/>
        </p:nvCxnSpPr>
        <p:spPr>
          <a:xfrm flipH="1" flipV="1">
            <a:off x="9783974" y="3650739"/>
            <a:ext cx="482400" cy="72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直角"/>
          <p:cNvGrpSpPr/>
          <p:nvPr/>
        </p:nvGrpSpPr>
        <p:grpSpPr>
          <a:xfrm>
            <a:off x="9681160" y="3720842"/>
            <a:ext cx="175946" cy="115130"/>
            <a:chOff x="9681160" y="3720842"/>
            <a:chExt cx="175946" cy="115130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9681160" y="3720842"/>
              <a:ext cx="72000" cy="1080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749106" y="3763972"/>
              <a:ext cx="108000" cy="720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极角"/>
          <p:cNvSpPr/>
          <p:nvPr/>
        </p:nvSpPr>
        <p:spPr>
          <a:xfrm>
            <a:off x="8916324" y="4142293"/>
            <a:ext cx="216024" cy="468052"/>
          </a:xfrm>
          <a:prstGeom prst="arc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θ"/>
              <p:cNvSpPr txBox="1"/>
              <p:nvPr/>
            </p:nvSpPr>
            <p:spPr>
              <a:xfrm>
                <a:off x="9085975" y="4043013"/>
                <a:ext cx="264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5" y="4043013"/>
                <a:ext cx="264280" cy="369332"/>
              </a:xfrm>
              <a:prstGeom prst="rect">
                <a:avLst/>
              </a:prstGeom>
              <a:blipFill>
                <a:blip r:embed="rId9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55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12" grpId="0"/>
      <p:bldP spid="13" grpId="0" animBg="1"/>
      <p:bldP spid="15" grpId="0"/>
      <p:bldP spid="22" grpId="0"/>
      <p:bldP spid="14" grpId="0" animBg="1"/>
      <p:bldP spid="36" grpId="0"/>
      <p:bldP spid="9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r>
                  <a:rPr lang="zh-CN" altLang="en-US" dirty="0" smtClean="0"/>
                  <a:t>其它常见的极坐标方程及其曲线有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b="0" dirty="0" smtClean="0">
                    <a:solidFill>
                      <a:srgbClr val="C00000"/>
                    </a:solidFill>
                  </a:rPr>
                  <a:t>阿基米德螺旋线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b="0" i="1" dirty="0" smtClean="0"/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心形线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0" dirty="0" smtClean="0"/>
                  <a:t> 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双纽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线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想一想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b="0" dirty="0" smtClean="0"/>
                  <a:t> 的图像</a:t>
                </a:r>
                <a:r>
                  <a:rPr lang="en-US" altLang="zh-CN" b="0" dirty="0" smtClean="0"/>
                  <a:t>?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极轴"/>
          <p:cNvCxnSpPr/>
          <p:nvPr/>
        </p:nvCxnSpPr>
        <p:spPr>
          <a:xfrm>
            <a:off x="8561145" y="1750028"/>
            <a:ext cx="17281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8470956" y="1608172"/>
            <a:ext cx="145277" cy="144512"/>
          </a:xfrm>
          <a:custGeom>
            <a:avLst/>
            <a:gdLst>
              <a:gd name="connsiteX0" fmla="*/ 99060 w 145277"/>
              <a:gd name="connsiteY0" fmla="*/ 144512 h 144512"/>
              <a:gd name="connsiteX1" fmla="*/ 142875 w 145277"/>
              <a:gd name="connsiteY1" fmla="*/ 108317 h 144512"/>
              <a:gd name="connsiteX2" fmla="*/ 131445 w 145277"/>
              <a:gd name="connsiteY2" fmla="*/ 51167 h 144512"/>
              <a:gd name="connsiteX3" fmla="*/ 63818 w 145277"/>
              <a:gd name="connsiteY3" fmla="*/ 5447 h 144512"/>
              <a:gd name="connsiteX4" fmla="*/ 0 w 145277"/>
              <a:gd name="connsiteY4" fmla="*/ 2590 h 14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77" h="144512">
                <a:moveTo>
                  <a:pt x="99060" y="144512"/>
                </a:moveTo>
                <a:cubicBezTo>
                  <a:pt x="118269" y="134193"/>
                  <a:pt x="137478" y="123874"/>
                  <a:pt x="142875" y="108317"/>
                </a:cubicBezTo>
                <a:cubicBezTo>
                  <a:pt x="148273" y="92759"/>
                  <a:pt x="144621" y="68312"/>
                  <a:pt x="131445" y="51167"/>
                </a:cubicBezTo>
                <a:cubicBezTo>
                  <a:pt x="118269" y="34022"/>
                  <a:pt x="85725" y="13543"/>
                  <a:pt x="63818" y="5447"/>
                </a:cubicBezTo>
                <a:cubicBezTo>
                  <a:pt x="41910" y="-2649"/>
                  <a:pt x="20955" y="-30"/>
                  <a:pt x="0" y="259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310625" y="1608857"/>
            <a:ext cx="432746" cy="516434"/>
          </a:xfrm>
          <a:custGeom>
            <a:avLst/>
            <a:gdLst>
              <a:gd name="connsiteX0" fmla="*/ 161284 w 432746"/>
              <a:gd name="connsiteY0" fmla="*/ 0 h 516434"/>
              <a:gd name="connsiteX1" fmla="*/ 48889 w 432746"/>
              <a:gd name="connsiteY1" fmla="*/ 71437 h 516434"/>
              <a:gd name="connsiteX2" fmla="*/ 311 w 432746"/>
              <a:gd name="connsiteY2" fmla="*/ 200025 h 516434"/>
              <a:gd name="connsiteX3" fmla="*/ 34601 w 432746"/>
              <a:gd name="connsiteY3" fmla="*/ 342900 h 516434"/>
              <a:gd name="connsiteX4" fmla="*/ 152711 w 432746"/>
              <a:gd name="connsiteY4" fmla="*/ 478155 h 516434"/>
              <a:gd name="connsiteX5" fmla="*/ 265106 w 432746"/>
              <a:gd name="connsiteY5" fmla="*/ 512445 h 516434"/>
              <a:gd name="connsiteX6" fmla="*/ 432746 w 432746"/>
              <a:gd name="connsiteY6" fmla="*/ 514350 h 51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746" h="516434">
                <a:moveTo>
                  <a:pt x="161284" y="0"/>
                </a:moveTo>
                <a:cubicBezTo>
                  <a:pt x="118501" y="19050"/>
                  <a:pt x="75718" y="38100"/>
                  <a:pt x="48889" y="71437"/>
                </a:cubicBezTo>
                <a:cubicBezTo>
                  <a:pt x="22060" y="104775"/>
                  <a:pt x="2692" y="154781"/>
                  <a:pt x="311" y="200025"/>
                </a:cubicBezTo>
                <a:cubicBezTo>
                  <a:pt x="-2070" y="245269"/>
                  <a:pt x="9201" y="296545"/>
                  <a:pt x="34601" y="342900"/>
                </a:cubicBezTo>
                <a:cubicBezTo>
                  <a:pt x="60001" y="389255"/>
                  <a:pt x="114294" y="449898"/>
                  <a:pt x="152711" y="478155"/>
                </a:cubicBezTo>
                <a:cubicBezTo>
                  <a:pt x="191128" y="506412"/>
                  <a:pt x="218434" y="506413"/>
                  <a:pt x="265106" y="512445"/>
                </a:cubicBezTo>
                <a:cubicBezTo>
                  <a:pt x="311779" y="518478"/>
                  <a:pt x="372262" y="516414"/>
                  <a:pt x="432746" y="51435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8586242" y="1133560"/>
            <a:ext cx="492566" cy="988695"/>
          </a:xfrm>
          <a:custGeom>
            <a:avLst/>
            <a:gdLst>
              <a:gd name="connsiteX0" fmla="*/ 153352 w 492566"/>
              <a:gd name="connsiteY0" fmla="*/ 988695 h 988695"/>
              <a:gd name="connsiteX1" fmla="*/ 335280 w 492566"/>
              <a:gd name="connsiteY1" fmla="*/ 882968 h 988695"/>
              <a:gd name="connsiteX2" fmla="*/ 472440 w 492566"/>
              <a:gd name="connsiteY2" fmla="*/ 660083 h 988695"/>
              <a:gd name="connsiteX3" fmla="*/ 474345 w 492566"/>
              <a:gd name="connsiteY3" fmla="*/ 424815 h 988695"/>
              <a:gd name="connsiteX4" fmla="*/ 306705 w 492566"/>
              <a:gd name="connsiteY4" fmla="*/ 144780 h 988695"/>
              <a:gd name="connsiteX5" fmla="*/ 0 w 492566"/>
              <a:gd name="connsiteY5" fmla="*/ 0 h 98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66" h="988695">
                <a:moveTo>
                  <a:pt x="153352" y="988695"/>
                </a:moveTo>
                <a:cubicBezTo>
                  <a:pt x="217725" y="963216"/>
                  <a:pt x="282099" y="937737"/>
                  <a:pt x="335280" y="882968"/>
                </a:cubicBezTo>
                <a:cubicBezTo>
                  <a:pt x="388461" y="828199"/>
                  <a:pt x="449263" y="736442"/>
                  <a:pt x="472440" y="660083"/>
                </a:cubicBezTo>
                <a:cubicBezTo>
                  <a:pt x="495617" y="583724"/>
                  <a:pt x="501967" y="510699"/>
                  <a:pt x="474345" y="424815"/>
                </a:cubicBezTo>
                <a:cubicBezTo>
                  <a:pt x="446723" y="338931"/>
                  <a:pt x="385762" y="215582"/>
                  <a:pt x="306705" y="144780"/>
                </a:cubicBezTo>
                <a:cubicBezTo>
                  <a:pt x="227648" y="73978"/>
                  <a:pt x="113824" y="36989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819387" y="1124744"/>
            <a:ext cx="764917" cy="1228968"/>
          </a:xfrm>
          <a:custGeom>
            <a:avLst/>
            <a:gdLst>
              <a:gd name="connsiteX0" fmla="*/ 764917 w 764917"/>
              <a:gd name="connsiteY0" fmla="*/ 11673 h 1228968"/>
              <a:gd name="connsiteX1" fmla="*/ 522982 w 764917"/>
              <a:gd name="connsiteY1" fmla="*/ 17388 h 1228968"/>
              <a:gd name="connsiteX2" fmla="*/ 234374 w 764917"/>
              <a:gd name="connsiteY2" fmla="*/ 177408 h 1228968"/>
              <a:gd name="connsiteX3" fmla="*/ 25777 w 764917"/>
              <a:gd name="connsiteY3" fmla="*/ 527928 h 1228968"/>
              <a:gd name="connsiteX4" fmla="*/ 23872 w 764917"/>
              <a:gd name="connsiteY4" fmla="*/ 863208 h 1228968"/>
              <a:gd name="connsiteX5" fmla="*/ 212467 w 764917"/>
              <a:gd name="connsiteY5" fmla="*/ 1228968 h 122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4917" h="1228968">
                <a:moveTo>
                  <a:pt x="764917" y="11673"/>
                </a:moveTo>
                <a:cubicBezTo>
                  <a:pt x="688161" y="719"/>
                  <a:pt x="611406" y="-10234"/>
                  <a:pt x="522982" y="17388"/>
                </a:cubicBezTo>
                <a:cubicBezTo>
                  <a:pt x="434558" y="45010"/>
                  <a:pt x="317241" y="92318"/>
                  <a:pt x="234374" y="177408"/>
                </a:cubicBezTo>
                <a:cubicBezTo>
                  <a:pt x="151507" y="262498"/>
                  <a:pt x="60861" y="413628"/>
                  <a:pt x="25777" y="527928"/>
                </a:cubicBezTo>
                <a:cubicBezTo>
                  <a:pt x="-9307" y="642228"/>
                  <a:pt x="-7243" y="746368"/>
                  <a:pt x="23872" y="863208"/>
                </a:cubicBezTo>
                <a:cubicBezTo>
                  <a:pt x="54987" y="980048"/>
                  <a:pt x="128488" y="1137687"/>
                  <a:pt x="212467" y="1228968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679398" y="1178462"/>
                <a:ext cx="1979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398" y="1178462"/>
                <a:ext cx="19795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极轴"/>
          <p:cNvCxnSpPr/>
          <p:nvPr/>
        </p:nvCxnSpPr>
        <p:spPr>
          <a:xfrm>
            <a:off x="8561145" y="3313014"/>
            <a:ext cx="1728192" cy="0"/>
          </a:xfrm>
          <a:prstGeom prst="straightConnector1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8435816" y="2564904"/>
            <a:ext cx="1312581" cy="759061"/>
          </a:xfrm>
          <a:custGeom>
            <a:avLst/>
            <a:gdLst>
              <a:gd name="connsiteX0" fmla="*/ 142911 w 1312581"/>
              <a:gd name="connsiteY0" fmla="*/ 759061 h 759061"/>
              <a:gd name="connsiteX1" fmla="*/ 15276 w 1312581"/>
              <a:gd name="connsiteY1" fmla="*/ 623806 h 759061"/>
              <a:gd name="connsiteX2" fmla="*/ 22896 w 1312581"/>
              <a:gd name="connsiteY2" fmla="*/ 370441 h 759061"/>
              <a:gd name="connsiteX3" fmla="*/ 200061 w 1312581"/>
              <a:gd name="connsiteY3" fmla="*/ 124696 h 759061"/>
              <a:gd name="connsiteX4" fmla="*/ 466761 w 1312581"/>
              <a:gd name="connsiteY4" fmla="*/ 12301 h 759061"/>
              <a:gd name="connsiteX5" fmla="*/ 763941 w 1312581"/>
              <a:gd name="connsiteY5" fmla="*/ 23731 h 759061"/>
              <a:gd name="connsiteX6" fmla="*/ 1072551 w 1312581"/>
              <a:gd name="connsiteY6" fmla="*/ 197086 h 759061"/>
              <a:gd name="connsiteX7" fmla="*/ 1249716 w 1312581"/>
              <a:gd name="connsiteY7" fmla="*/ 467596 h 759061"/>
              <a:gd name="connsiteX8" fmla="*/ 1312581 w 1312581"/>
              <a:gd name="connsiteY8" fmla="*/ 755251 h 75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2581" h="759061">
                <a:moveTo>
                  <a:pt x="142911" y="759061"/>
                </a:moveTo>
                <a:cubicBezTo>
                  <a:pt x="89094" y="723818"/>
                  <a:pt x="35278" y="688576"/>
                  <a:pt x="15276" y="623806"/>
                </a:cubicBezTo>
                <a:cubicBezTo>
                  <a:pt x="-4726" y="559036"/>
                  <a:pt x="-7902" y="453626"/>
                  <a:pt x="22896" y="370441"/>
                </a:cubicBezTo>
                <a:cubicBezTo>
                  <a:pt x="53693" y="287256"/>
                  <a:pt x="126084" y="184386"/>
                  <a:pt x="200061" y="124696"/>
                </a:cubicBezTo>
                <a:cubicBezTo>
                  <a:pt x="274038" y="65006"/>
                  <a:pt x="372781" y="29128"/>
                  <a:pt x="466761" y="12301"/>
                </a:cubicBezTo>
                <a:cubicBezTo>
                  <a:pt x="560741" y="-4526"/>
                  <a:pt x="662976" y="-7067"/>
                  <a:pt x="763941" y="23731"/>
                </a:cubicBezTo>
                <a:cubicBezTo>
                  <a:pt x="864906" y="54529"/>
                  <a:pt x="991589" y="123108"/>
                  <a:pt x="1072551" y="197086"/>
                </a:cubicBezTo>
                <a:cubicBezTo>
                  <a:pt x="1153514" y="271063"/>
                  <a:pt x="1209711" y="374568"/>
                  <a:pt x="1249716" y="467596"/>
                </a:cubicBezTo>
                <a:cubicBezTo>
                  <a:pt x="1289721" y="560624"/>
                  <a:pt x="1301151" y="657937"/>
                  <a:pt x="1312581" y="755251"/>
                </a:cubicBezTo>
              </a:path>
            </a:pathLst>
          </a:cu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flipV="1">
            <a:off x="8437721" y="3315561"/>
            <a:ext cx="1312581" cy="759061"/>
          </a:xfrm>
          <a:custGeom>
            <a:avLst/>
            <a:gdLst>
              <a:gd name="connsiteX0" fmla="*/ 142911 w 1312581"/>
              <a:gd name="connsiteY0" fmla="*/ 759061 h 759061"/>
              <a:gd name="connsiteX1" fmla="*/ 15276 w 1312581"/>
              <a:gd name="connsiteY1" fmla="*/ 623806 h 759061"/>
              <a:gd name="connsiteX2" fmla="*/ 22896 w 1312581"/>
              <a:gd name="connsiteY2" fmla="*/ 370441 h 759061"/>
              <a:gd name="connsiteX3" fmla="*/ 200061 w 1312581"/>
              <a:gd name="connsiteY3" fmla="*/ 124696 h 759061"/>
              <a:gd name="connsiteX4" fmla="*/ 466761 w 1312581"/>
              <a:gd name="connsiteY4" fmla="*/ 12301 h 759061"/>
              <a:gd name="connsiteX5" fmla="*/ 763941 w 1312581"/>
              <a:gd name="connsiteY5" fmla="*/ 23731 h 759061"/>
              <a:gd name="connsiteX6" fmla="*/ 1072551 w 1312581"/>
              <a:gd name="connsiteY6" fmla="*/ 197086 h 759061"/>
              <a:gd name="connsiteX7" fmla="*/ 1249716 w 1312581"/>
              <a:gd name="connsiteY7" fmla="*/ 467596 h 759061"/>
              <a:gd name="connsiteX8" fmla="*/ 1312581 w 1312581"/>
              <a:gd name="connsiteY8" fmla="*/ 755251 h 75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2581" h="759061">
                <a:moveTo>
                  <a:pt x="142911" y="759061"/>
                </a:moveTo>
                <a:cubicBezTo>
                  <a:pt x="89094" y="723818"/>
                  <a:pt x="35278" y="688576"/>
                  <a:pt x="15276" y="623806"/>
                </a:cubicBezTo>
                <a:cubicBezTo>
                  <a:pt x="-4726" y="559036"/>
                  <a:pt x="-7902" y="453626"/>
                  <a:pt x="22896" y="370441"/>
                </a:cubicBezTo>
                <a:cubicBezTo>
                  <a:pt x="53693" y="287256"/>
                  <a:pt x="126084" y="184386"/>
                  <a:pt x="200061" y="124696"/>
                </a:cubicBezTo>
                <a:cubicBezTo>
                  <a:pt x="274038" y="65006"/>
                  <a:pt x="372781" y="29128"/>
                  <a:pt x="466761" y="12301"/>
                </a:cubicBezTo>
                <a:cubicBezTo>
                  <a:pt x="560741" y="-4526"/>
                  <a:pt x="662976" y="-7067"/>
                  <a:pt x="763941" y="23731"/>
                </a:cubicBezTo>
                <a:cubicBezTo>
                  <a:pt x="864906" y="54529"/>
                  <a:pt x="991589" y="123108"/>
                  <a:pt x="1072551" y="197086"/>
                </a:cubicBezTo>
                <a:cubicBezTo>
                  <a:pt x="1153514" y="271063"/>
                  <a:pt x="1209711" y="374568"/>
                  <a:pt x="1249716" y="467596"/>
                </a:cubicBezTo>
                <a:cubicBezTo>
                  <a:pt x="1289721" y="560624"/>
                  <a:pt x="1301151" y="657937"/>
                  <a:pt x="1312581" y="755251"/>
                </a:cubicBezTo>
              </a:path>
            </a:pathLst>
          </a:cu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444628" y="2255073"/>
                <a:ext cx="2592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99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28" y="2255073"/>
                <a:ext cx="259228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极轴"/>
          <p:cNvCxnSpPr/>
          <p:nvPr/>
        </p:nvCxnSpPr>
        <p:spPr>
          <a:xfrm>
            <a:off x="8561145" y="4941168"/>
            <a:ext cx="17281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8545006" y="4365104"/>
            <a:ext cx="1628873" cy="577304"/>
          </a:xfrm>
          <a:custGeom>
            <a:avLst/>
            <a:gdLst>
              <a:gd name="connsiteX0" fmla="*/ 0 w 1628873"/>
              <a:gd name="connsiteY0" fmla="*/ 577304 h 577304"/>
              <a:gd name="connsiteX1" fmla="*/ 247650 w 1628873"/>
              <a:gd name="connsiteY1" fmla="*/ 334734 h 577304"/>
              <a:gd name="connsiteX2" fmla="*/ 521970 w 1628873"/>
              <a:gd name="connsiteY2" fmla="*/ 139154 h 577304"/>
              <a:gd name="connsiteX3" fmla="*/ 811530 w 1628873"/>
              <a:gd name="connsiteY3" fmla="*/ 21044 h 577304"/>
              <a:gd name="connsiteX4" fmla="*/ 1092200 w 1628873"/>
              <a:gd name="connsiteY4" fmla="*/ 5804 h 577304"/>
              <a:gd name="connsiteX5" fmla="*/ 1339850 w 1628873"/>
              <a:gd name="connsiteY5" fmla="*/ 85814 h 577304"/>
              <a:gd name="connsiteX6" fmla="*/ 1544320 w 1628873"/>
              <a:gd name="connsiteY6" fmla="*/ 275044 h 577304"/>
              <a:gd name="connsiteX7" fmla="*/ 1616710 w 1628873"/>
              <a:gd name="connsiteY7" fmla="*/ 454114 h 577304"/>
              <a:gd name="connsiteX8" fmla="*/ 1628140 w 1628873"/>
              <a:gd name="connsiteY8" fmla="*/ 576034 h 5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873" h="577304">
                <a:moveTo>
                  <a:pt x="0" y="577304"/>
                </a:moveTo>
                <a:cubicBezTo>
                  <a:pt x="80327" y="492531"/>
                  <a:pt x="160655" y="407759"/>
                  <a:pt x="247650" y="334734"/>
                </a:cubicBezTo>
                <a:cubicBezTo>
                  <a:pt x="334645" y="261709"/>
                  <a:pt x="427990" y="191436"/>
                  <a:pt x="521970" y="139154"/>
                </a:cubicBezTo>
                <a:cubicBezTo>
                  <a:pt x="615950" y="86872"/>
                  <a:pt x="716492" y="43269"/>
                  <a:pt x="811530" y="21044"/>
                </a:cubicBezTo>
                <a:cubicBezTo>
                  <a:pt x="906568" y="-1181"/>
                  <a:pt x="1004147" y="-4991"/>
                  <a:pt x="1092200" y="5804"/>
                </a:cubicBezTo>
                <a:cubicBezTo>
                  <a:pt x="1180253" y="16599"/>
                  <a:pt x="1264497" y="40941"/>
                  <a:pt x="1339850" y="85814"/>
                </a:cubicBezTo>
                <a:cubicBezTo>
                  <a:pt x="1415203" y="130687"/>
                  <a:pt x="1498177" y="213661"/>
                  <a:pt x="1544320" y="275044"/>
                </a:cubicBezTo>
                <a:cubicBezTo>
                  <a:pt x="1590463" y="336427"/>
                  <a:pt x="1602740" y="403949"/>
                  <a:pt x="1616710" y="454114"/>
                </a:cubicBezTo>
                <a:cubicBezTo>
                  <a:pt x="1630680" y="504279"/>
                  <a:pt x="1629410" y="540156"/>
                  <a:pt x="1628140" y="576034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H="1">
            <a:off x="6913304" y="4365178"/>
            <a:ext cx="1628873" cy="577304"/>
          </a:xfrm>
          <a:custGeom>
            <a:avLst/>
            <a:gdLst>
              <a:gd name="connsiteX0" fmla="*/ 0 w 1628873"/>
              <a:gd name="connsiteY0" fmla="*/ 577304 h 577304"/>
              <a:gd name="connsiteX1" fmla="*/ 247650 w 1628873"/>
              <a:gd name="connsiteY1" fmla="*/ 334734 h 577304"/>
              <a:gd name="connsiteX2" fmla="*/ 521970 w 1628873"/>
              <a:gd name="connsiteY2" fmla="*/ 139154 h 577304"/>
              <a:gd name="connsiteX3" fmla="*/ 811530 w 1628873"/>
              <a:gd name="connsiteY3" fmla="*/ 21044 h 577304"/>
              <a:gd name="connsiteX4" fmla="*/ 1092200 w 1628873"/>
              <a:gd name="connsiteY4" fmla="*/ 5804 h 577304"/>
              <a:gd name="connsiteX5" fmla="*/ 1339850 w 1628873"/>
              <a:gd name="connsiteY5" fmla="*/ 85814 h 577304"/>
              <a:gd name="connsiteX6" fmla="*/ 1544320 w 1628873"/>
              <a:gd name="connsiteY6" fmla="*/ 275044 h 577304"/>
              <a:gd name="connsiteX7" fmla="*/ 1616710 w 1628873"/>
              <a:gd name="connsiteY7" fmla="*/ 454114 h 577304"/>
              <a:gd name="connsiteX8" fmla="*/ 1628140 w 1628873"/>
              <a:gd name="connsiteY8" fmla="*/ 576034 h 5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873" h="577304">
                <a:moveTo>
                  <a:pt x="0" y="577304"/>
                </a:moveTo>
                <a:cubicBezTo>
                  <a:pt x="80327" y="492531"/>
                  <a:pt x="160655" y="407759"/>
                  <a:pt x="247650" y="334734"/>
                </a:cubicBezTo>
                <a:cubicBezTo>
                  <a:pt x="334645" y="261709"/>
                  <a:pt x="427990" y="191436"/>
                  <a:pt x="521970" y="139154"/>
                </a:cubicBezTo>
                <a:cubicBezTo>
                  <a:pt x="615950" y="86872"/>
                  <a:pt x="716492" y="43269"/>
                  <a:pt x="811530" y="21044"/>
                </a:cubicBezTo>
                <a:cubicBezTo>
                  <a:pt x="906568" y="-1181"/>
                  <a:pt x="1004147" y="-4991"/>
                  <a:pt x="1092200" y="5804"/>
                </a:cubicBezTo>
                <a:cubicBezTo>
                  <a:pt x="1180253" y="16599"/>
                  <a:pt x="1264497" y="40941"/>
                  <a:pt x="1339850" y="85814"/>
                </a:cubicBezTo>
                <a:cubicBezTo>
                  <a:pt x="1415203" y="130687"/>
                  <a:pt x="1498177" y="213661"/>
                  <a:pt x="1544320" y="275044"/>
                </a:cubicBezTo>
                <a:cubicBezTo>
                  <a:pt x="1590463" y="336427"/>
                  <a:pt x="1602740" y="403949"/>
                  <a:pt x="1616710" y="454114"/>
                </a:cubicBezTo>
                <a:cubicBezTo>
                  <a:pt x="1630680" y="504279"/>
                  <a:pt x="1629410" y="540156"/>
                  <a:pt x="1628140" y="576034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6910475" y="4942586"/>
            <a:ext cx="1628873" cy="577304"/>
          </a:xfrm>
          <a:custGeom>
            <a:avLst/>
            <a:gdLst>
              <a:gd name="connsiteX0" fmla="*/ 0 w 1628873"/>
              <a:gd name="connsiteY0" fmla="*/ 577304 h 577304"/>
              <a:gd name="connsiteX1" fmla="*/ 247650 w 1628873"/>
              <a:gd name="connsiteY1" fmla="*/ 334734 h 577304"/>
              <a:gd name="connsiteX2" fmla="*/ 521970 w 1628873"/>
              <a:gd name="connsiteY2" fmla="*/ 139154 h 577304"/>
              <a:gd name="connsiteX3" fmla="*/ 811530 w 1628873"/>
              <a:gd name="connsiteY3" fmla="*/ 21044 h 577304"/>
              <a:gd name="connsiteX4" fmla="*/ 1092200 w 1628873"/>
              <a:gd name="connsiteY4" fmla="*/ 5804 h 577304"/>
              <a:gd name="connsiteX5" fmla="*/ 1339850 w 1628873"/>
              <a:gd name="connsiteY5" fmla="*/ 85814 h 577304"/>
              <a:gd name="connsiteX6" fmla="*/ 1544320 w 1628873"/>
              <a:gd name="connsiteY6" fmla="*/ 275044 h 577304"/>
              <a:gd name="connsiteX7" fmla="*/ 1616710 w 1628873"/>
              <a:gd name="connsiteY7" fmla="*/ 454114 h 577304"/>
              <a:gd name="connsiteX8" fmla="*/ 1628140 w 1628873"/>
              <a:gd name="connsiteY8" fmla="*/ 576034 h 5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873" h="577304">
                <a:moveTo>
                  <a:pt x="0" y="577304"/>
                </a:moveTo>
                <a:cubicBezTo>
                  <a:pt x="80327" y="492531"/>
                  <a:pt x="160655" y="407759"/>
                  <a:pt x="247650" y="334734"/>
                </a:cubicBezTo>
                <a:cubicBezTo>
                  <a:pt x="334645" y="261709"/>
                  <a:pt x="427990" y="191436"/>
                  <a:pt x="521970" y="139154"/>
                </a:cubicBezTo>
                <a:cubicBezTo>
                  <a:pt x="615950" y="86872"/>
                  <a:pt x="716492" y="43269"/>
                  <a:pt x="811530" y="21044"/>
                </a:cubicBezTo>
                <a:cubicBezTo>
                  <a:pt x="906568" y="-1181"/>
                  <a:pt x="1004147" y="-4991"/>
                  <a:pt x="1092200" y="5804"/>
                </a:cubicBezTo>
                <a:cubicBezTo>
                  <a:pt x="1180253" y="16599"/>
                  <a:pt x="1264497" y="40941"/>
                  <a:pt x="1339850" y="85814"/>
                </a:cubicBezTo>
                <a:cubicBezTo>
                  <a:pt x="1415203" y="130687"/>
                  <a:pt x="1498177" y="213661"/>
                  <a:pt x="1544320" y="275044"/>
                </a:cubicBezTo>
                <a:cubicBezTo>
                  <a:pt x="1590463" y="336427"/>
                  <a:pt x="1602740" y="403949"/>
                  <a:pt x="1616710" y="454114"/>
                </a:cubicBezTo>
                <a:cubicBezTo>
                  <a:pt x="1630680" y="504279"/>
                  <a:pt x="1629410" y="540156"/>
                  <a:pt x="1628140" y="576034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8547835" y="4942512"/>
            <a:ext cx="1628873" cy="577304"/>
          </a:xfrm>
          <a:custGeom>
            <a:avLst/>
            <a:gdLst>
              <a:gd name="connsiteX0" fmla="*/ 0 w 1628873"/>
              <a:gd name="connsiteY0" fmla="*/ 577304 h 577304"/>
              <a:gd name="connsiteX1" fmla="*/ 247650 w 1628873"/>
              <a:gd name="connsiteY1" fmla="*/ 334734 h 577304"/>
              <a:gd name="connsiteX2" fmla="*/ 521970 w 1628873"/>
              <a:gd name="connsiteY2" fmla="*/ 139154 h 577304"/>
              <a:gd name="connsiteX3" fmla="*/ 811530 w 1628873"/>
              <a:gd name="connsiteY3" fmla="*/ 21044 h 577304"/>
              <a:gd name="connsiteX4" fmla="*/ 1092200 w 1628873"/>
              <a:gd name="connsiteY4" fmla="*/ 5804 h 577304"/>
              <a:gd name="connsiteX5" fmla="*/ 1339850 w 1628873"/>
              <a:gd name="connsiteY5" fmla="*/ 85814 h 577304"/>
              <a:gd name="connsiteX6" fmla="*/ 1544320 w 1628873"/>
              <a:gd name="connsiteY6" fmla="*/ 275044 h 577304"/>
              <a:gd name="connsiteX7" fmla="*/ 1616710 w 1628873"/>
              <a:gd name="connsiteY7" fmla="*/ 454114 h 577304"/>
              <a:gd name="connsiteX8" fmla="*/ 1628140 w 1628873"/>
              <a:gd name="connsiteY8" fmla="*/ 576034 h 5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873" h="577304">
                <a:moveTo>
                  <a:pt x="0" y="577304"/>
                </a:moveTo>
                <a:cubicBezTo>
                  <a:pt x="80327" y="492531"/>
                  <a:pt x="160655" y="407759"/>
                  <a:pt x="247650" y="334734"/>
                </a:cubicBezTo>
                <a:cubicBezTo>
                  <a:pt x="334645" y="261709"/>
                  <a:pt x="427990" y="191436"/>
                  <a:pt x="521970" y="139154"/>
                </a:cubicBezTo>
                <a:cubicBezTo>
                  <a:pt x="615950" y="86872"/>
                  <a:pt x="716492" y="43269"/>
                  <a:pt x="811530" y="21044"/>
                </a:cubicBezTo>
                <a:cubicBezTo>
                  <a:pt x="906568" y="-1181"/>
                  <a:pt x="1004147" y="-4991"/>
                  <a:pt x="1092200" y="5804"/>
                </a:cubicBezTo>
                <a:cubicBezTo>
                  <a:pt x="1180253" y="16599"/>
                  <a:pt x="1264497" y="40941"/>
                  <a:pt x="1339850" y="85814"/>
                </a:cubicBezTo>
                <a:cubicBezTo>
                  <a:pt x="1415203" y="130687"/>
                  <a:pt x="1498177" y="213661"/>
                  <a:pt x="1544320" y="275044"/>
                </a:cubicBezTo>
                <a:cubicBezTo>
                  <a:pt x="1590463" y="336427"/>
                  <a:pt x="1602740" y="403949"/>
                  <a:pt x="1616710" y="454114"/>
                </a:cubicBezTo>
                <a:cubicBezTo>
                  <a:pt x="1630680" y="504279"/>
                  <a:pt x="1629410" y="540156"/>
                  <a:pt x="1628140" y="576034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454877" y="5436780"/>
                <a:ext cx="19795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877" y="5436780"/>
                <a:ext cx="19795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431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6" grpId="0" animBg="1"/>
      <p:bldP spid="17" grpId="0" animBg="1"/>
      <p:bldP spid="18" grpId="0" animBg="1"/>
      <p:bldP spid="26" grpId="0"/>
      <p:bldP spid="19" grpId="0" animBg="1"/>
      <p:bldP spid="20" grpId="0" animBg="1"/>
      <p:bldP spid="21" grpId="0"/>
      <p:bldP spid="3" grpId="0" animBg="1"/>
      <p:bldP spid="13" grpId="0" animBg="1"/>
      <p:bldP spid="14" grpId="0" animBg="1"/>
      <p:bldP spid="8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将直角坐标方程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表示的直线用极坐标方程表示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可知极坐标方程为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将</a:t>
                </a:r>
                <a:r>
                  <a:rPr lang="zh-CN" altLang="en-US" dirty="0"/>
                  <a:t>极</a:t>
                </a:r>
                <a:r>
                  <a:rPr lang="zh-CN" altLang="en-US" dirty="0" smtClean="0"/>
                  <a:t>坐标</a:t>
                </a:r>
                <a:r>
                  <a:rPr lang="zh-CN" altLang="en-US" dirty="0"/>
                  <a:t>方程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dirty="0" smtClean="0"/>
                  <a:t> 表示的</a:t>
                </a:r>
                <a:r>
                  <a:rPr lang="zh-CN" altLang="en-US" dirty="0"/>
                  <a:t>曲线</a:t>
                </a:r>
                <a:r>
                  <a:rPr lang="zh-CN" altLang="en-US" dirty="0" smtClean="0"/>
                  <a:t>用直角坐标</a:t>
                </a:r>
                <a:r>
                  <a:rPr lang="zh-CN" altLang="en-US" dirty="0"/>
                  <a:t>方程表示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对于极坐标方程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我们总可以将其对应的直角坐标</a:t>
                </a:r>
                <a:r>
                  <a:rPr lang="zh-CN" altLang="en-US" dirty="0" smtClean="0"/>
                  <a:t>系的参数</a:t>
                </a:r>
                <a:r>
                  <a:rPr lang="zh-CN" altLang="en-US" b="0" dirty="0" smtClean="0"/>
                  <a:t>方程表</a:t>
                </a:r>
                <a:r>
                  <a:rPr lang="zh-CN" altLang="en-US" b="0" dirty="0" smtClean="0"/>
                  <a:t>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⩾0.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810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3044</TotalTime>
  <Words>264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1.5 极坐标简介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极坐标简介</dc:title>
  <dc:subject>高等数学</dc:subject>
  <dc:creator>张神星</dc:creator>
  <cp:lastModifiedBy>zsx</cp:lastModifiedBy>
  <cp:revision>121</cp:revision>
  <dcterms:created xsi:type="dcterms:W3CDTF">2000-05-19T08:23:03Z</dcterms:created>
  <dcterms:modified xsi:type="dcterms:W3CDTF">2022-05-28T16:46:15Z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