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2" r:id="rId3"/>
    <p:sldId id="327" r:id="rId4"/>
    <p:sldId id="333" r:id="rId5"/>
    <p:sldId id="282" r:id="rId6"/>
    <p:sldId id="342" r:id="rId7"/>
    <p:sldId id="344" r:id="rId8"/>
    <p:sldId id="346" r:id="rId9"/>
    <p:sldId id="348" r:id="rId10"/>
    <p:sldId id="349" r:id="rId11"/>
    <p:sldId id="352" r:id="rId12"/>
    <p:sldId id="361" r:id="rId13"/>
    <p:sldId id="366" r:id="rId14"/>
    <p:sldId id="370" r:id="rId15"/>
    <p:sldId id="371" r:id="rId16"/>
    <p:sldId id="375" r:id="rId17"/>
    <p:sldId id="308" r:id="rId18"/>
    <p:sldId id="381" r:id="rId19"/>
    <p:sldId id="379" r:id="rId20"/>
  </p:sldIdLst>
  <p:sldSz cx="4608513" cy="3455988"/>
  <p:notesSz cx="10234613" cy="7104063"/>
  <p:embeddedFontLst>
    <p:embeddedFont>
      <p:font typeface="Cambria Math" panose="02040503050406030204" pitchFamily="18" charset="0"/>
      <p:regular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微软雅黑" panose="020B0503020204020204" pitchFamily="34" charset="-122"/>
      <p:regular r:id="rId34"/>
      <p:bold r:id="rId35"/>
    </p:embeddedFont>
  </p:embeddedFontLst>
  <p:defaultTextStyle>
    <a:defPPr>
      <a:defRPr lang="zh-CN"/>
    </a:defPPr>
    <a:lvl1pPr marL="0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1pPr>
    <a:lvl2pPr marL="222153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2pPr>
    <a:lvl3pPr marL="444307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3pPr>
    <a:lvl4pPr marL="666460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4pPr>
    <a:lvl5pPr marL="888614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5pPr>
    <a:lvl6pPr marL="1110767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6pPr>
    <a:lvl7pPr marL="1332921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7pPr>
    <a:lvl8pPr marL="1555074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8pPr>
    <a:lvl9pPr marL="1777228" algn="l" defTabSz="44430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C519B"/>
    <a:srgbClr val="E9E9F3"/>
    <a:srgbClr val="38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9" cy="356437"/>
          </a:xfrm>
          <a:prstGeom prst="rect">
            <a:avLst/>
          </a:prstGeom>
        </p:spPr>
        <p:txBody>
          <a:bodyPr vert="horz" lIns="99023" tIns="49513" rIns="99023" bIns="495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2"/>
            <a:ext cx="4434999" cy="356437"/>
          </a:xfrm>
          <a:prstGeom prst="rect">
            <a:avLst/>
          </a:prstGeom>
        </p:spPr>
        <p:txBody>
          <a:bodyPr vert="horz" lIns="99023" tIns="49513" rIns="99023" bIns="49513" rtlCol="0"/>
          <a:lstStyle>
            <a:lvl1pPr algn="r">
              <a:defRPr sz="1300"/>
            </a:lvl1pPr>
          </a:lstStyle>
          <a:p>
            <a:fld id="{47ADB27A-16D8-498C-BFFF-FF71819A7DA5}" type="datetimeFigureOut">
              <a:rPr lang="zh-CN" altLang="en-US" smtClean="0"/>
              <a:t>2022-8-9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7629"/>
            <a:ext cx="4434999" cy="356435"/>
          </a:xfrm>
          <a:prstGeom prst="rect">
            <a:avLst/>
          </a:prstGeom>
        </p:spPr>
        <p:txBody>
          <a:bodyPr vert="horz" lIns="99023" tIns="49513" rIns="99023" bIns="495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9"/>
            <a:ext cx="4434999" cy="356435"/>
          </a:xfrm>
          <a:prstGeom prst="rect">
            <a:avLst/>
          </a:prstGeom>
        </p:spPr>
        <p:txBody>
          <a:bodyPr vert="horz" lIns="99023" tIns="49513" rIns="99023" bIns="49513" rtlCol="0" anchor="b"/>
          <a:lstStyle>
            <a:lvl1pPr algn="r">
              <a:defRPr sz="1300"/>
            </a:lvl1pPr>
          </a:lstStyle>
          <a:p>
            <a:fld id="{7EEEF2F9-88F3-42BC-AD1D-557204FA2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83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9" cy="356437"/>
          </a:xfrm>
          <a:prstGeom prst="rect">
            <a:avLst/>
          </a:prstGeom>
        </p:spPr>
        <p:txBody>
          <a:bodyPr vert="horz" lIns="99023" tIns="49513" rIns="99023" bIns="495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356437"/>
          </a:xfrm>
          <a:prstGeom prst="rect">
            <a:avLst/>
          </a:prstGeom>
        </p:spPr>
        <p:txBody>
          <a:bodyPr vert="horz" lIns="99023" tIns="49513" rIns="99023" bIns="49513" rtlCol="0"/>
          <a:lstStyle>
            <a:lvl1pPr algn="r">
              <a:defRPr sz="1300"/>
            </a:lvl1pPr>
          </a:lstStyle>
          <a:p>
            <a:fld id="{88E19CAA-90F9-4DD6-BAFA-8C4F9BD40497}" type="datetimeFigureOut">
              <a:rPr lang="zh-CN" altLang="en-US" smtClean="0"/>
              <a:t>2022-8-9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3" tIns="49513" rIns="99023" bIns="495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3" y="3418831"/>
            <a:ext cx="8187690" cy="2797226"/>
          </a:xfrm>
          <a:prstGeom prst="rect">
            <a:avLst/>
          </a:prstGeom>
        </p:spPr>
        <p:txBody>
          <a:bodyPr vert="horz" lIns="99023" tIns="49513" rIns="99023" bIns="4951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5"/>
          </a:xfrm>
          <a:prstGeom prst="rect">
            <a:avLst/>
          </a:prstGeom>
        </p:spPr>
        <p:txBody>
          <a:bodyPr vert="horz" lIns="99023" tIns="49513" rIns="99023" bIns="495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9"/>
            <a:ext cx="4434999" cy="356435"/>
          </a:xfrm>
          <a:prstGeom prst="rect">
            <a:avLst/>
          </a:prstGeom>
        </p:spPr>
        <p:txBody>
          <a:bodyPr vert="horz" lIns="99023" tIns="49513" rIns="99023" bIns="49513" rtlCol="0" anchor="b"/>
          <a:lstStyle>
            <a:lvl1pPr algn="r">
              <a:defRPr sz="1300"/>
            </a:lvl1pPr>
          </a:lstStyle>
          <a:p>
            <a:fld id="{33448FBC-AB79-4BD3-AC30-F462DB252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4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1pPr>
    <a:lvl2pPr marL="222153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2pPr>
    <a:lvl3pPr marL="444307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3pPr>
    <a:lvl4pPr marL="666460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4pPr>
    <a:lvl5pPr marL="888614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5pPr>
    <a:lvl6pPr marL="1110767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6pPr>
    <a:lvl7pPr marL="1332921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7pPr>
    <a:lvl8pPr marL="1555074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8pPr>
    <a:lvl9pPr marL="1777228" algn="l" defTabSz="444307" rtl="0" eaLnBrk="1" latinLnBrk="0" hangingPunct="1">
      <a:defRPr sz="5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程名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000" y="720000"/>
            <a:ext cx="4176000" cy="432000"/>
          </a:xfrm>
          <a:prstGeom prst="roundRect">
            <a:avLst>
              <a:gd name="adj" fmla="val 13334"/>
            </a:avLst>
          </a:prstGeom>
          <a:solidFill>
            <a:srgbClr val="4C519B"/>
          </a:solidFill>
          <a:ln w="19050">
            <a:noFill/>
          </a:ln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0" y="720000"/>
            <a:ext cx="4176000" cy="43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16000" y="1440000"/>
            <a:ext cx="4176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944000"/>
            <a:ext cx="4176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zh-CN" altLang="en-US" dirty="0"/>
              <a:t>地点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16000" y="2446231"/>
            <a:ext cx="4176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zh-CN" altLang="en-US" dirty="0"/>
              <a:t>时间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3456714" y="3294000"/>
            <a:ext cx="1152000" cy="16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498572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608513" cy="288000"/>
          </a:xfrm>
          <a:prstGeom prst="rect">
            <a:avLst/>
          </a:prstGeom>
          <a:gradFill>
            <a:gsLst>
              <a:gs pos="0">
                <a:srgbClr val="4C519B"/>
              </a:gs>
              <a:gs pos="53000">
                <a:srgbClr val="383860"/>
              </a:gs>
              <a:gs pos="100000">
                <a:schemeClr val="tx1"/>
              </a:gs>
            </a:gsLst>
            <a:lin ang="0" scaled="0"/>
          </a:gra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marL="127489" indent="0" algn="l">
              <a:defRPr sz="12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216256" y="432000"/>
            <a:ext cx="4176000" cy="2736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marL="144000" indent="-1440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100">
                <a:latin typeface="+mn-ea"/>
                <a:ea typeface="+mn-ea"/>
              </a:defRPr>
            </a:lvl1pPr>
            <a:lvl2pPr marL="288000" indent="-1440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100">
                <a:latin typeface="+mn-ea"/>
                <a:ea typeface="+mn-ea"/>
              </a:defRPr>
            </a:lvl2pPr>
            <a:lvl3pPr marL="432000" indent="-1440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100">
                <a:latin typeface="+mn-ea"/>
                <a:ea typeface="+mn-ea"/>
              </a:defRPr>
            </a:lvl3pPr>
            <a:lvl4pPr marL="576000" indent="-1440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100">
                <a:latin typeface="+mn-ea"/>
                <a:ea typeface="+mn-ea"/>
              </a:defRPr>
            </a:lvl4pPr>
            <a:lvl5pPr marL="720000" indent="-1440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11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3456714" y="3294000"/>
            <a:ext cx="1152000" cy="16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312000"/>
            <a:ext cx="1152238" cy="14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0" indent="0" algn="ctr"/>
            <a:r>
              <a:rPr lang="zh-CN" altLang="en-US" sz="8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张神星</a:t>
            </a:r>
            <a:endParaRPr lang="zh-CN" altLang="en-US" sz="800" dirty="0">
              <a:solidFill>
                <a:schemeClr val="bg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238" y="3312000"/>
            <a:ext cx="2304257" cy="144000"/>
          </a:xfrm>
          <a:prstGeom prst="rect">
            <a:avLst/>
          </a:prstGeom>
          <a:solidFill>
            <a:srgbClr val="4C519B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1" indent="0" algn="ctr"/>
            <a:r>
              <a:rPr lang="zh-CN" alt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不同椭圆曲线的二次扭之比较</a:t>
            </a:r>
            <a:endParaRPr lang="zh-CN" altLang="en-US" sz="800" dirty="0">
              <a:solidFill>
                <a:schemeClr val="bg1"/>
              </a:solidFill>
              <a:latin typeface="Verdan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6714" y="3312000"/>
            <a:ext cx="1152238" cy="144000"/>
          </a:xfrm>
          <a:prstGeom prst="rect">
            <a:avLst/>
          </a:prstGeom>
          <a:solidFill>
            <a:srgbClr val="9A9ECE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0" indent="0" algn="ctr"/>
            <a:endParaRPr lang="zh-CN" altLang="en-US" sz="850" dirty="0">
              <a:solidFill>
                <a:schemeClr val="bg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" y="3294000"/>
            <a:ext cx="1152238" cy="162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0" indent="0" algn="ctr"/>
            <a:r>
              <a:rPr lang="zh-CN" altLang="en-US" sz="85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张神星</a:t>
            </a:r>
            <a:endParaRPr lang="zh-CN" altLang="en-US" sz="850" dirty="0">
              <a:solidFill>
                <a:schemeClr val="bg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52238" y="3294000"/>
            <a:ext cx="2304257" cy="162000"/>
          </a:xfrm>
          <a:prstGeom prst="rect">
            <a:avLst/>
          </a:prstGeom>
          <a:solidFill>
            <a:srgbClr val="4C519B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1" indent="0" algn="ctr"/>
            <a:r>
              <a:rPr lang="zh-CN" altLang="en-US" sz="8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不同椭圆曲线的二次扭之比较</a:t>
            </a:r>
            <a:endParaRPr lang="zh-CN" altLang="en-US" sz="850" dirty="0">
              <a:solidFill>
                <a:schemeClr val="bg1"/>
              </a:solidFill>
              <a:latin typeface="Verdan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456714" y="3294000"/>
            <a:ext cx="1152238" cy="162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marL="0" lvl="0" indent="0" algn="ctr"/>
            <a:endParaRPr lang="zh-CN" altLang="en-US" sz="850" dirty="0">
              <a:solidFill>
                <a:schemeClr val="bg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7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sldNum="0" hdr="0" ftr="0" dt="0"/>
  <p:txStyles>
    <p:titleStyle>
      <a:lvl1pPr algn="l" defTabSz="323972" rtl="0" eaLnBrk="1" fontAlgn="auto" latinLnBrk="0" hangingPunct="1">
        <a:lnSpc>
          <a:spcPct val="100000"/>
        </a:lnSpc>
        <a:spcBef>
          <a:spcPct val="0"/>
        </a:spcBef>
        <a:buNone/>
        <a:defRPr sz="992" b="1" u="none" strike="noStrike" kern="1200" cap="none" spc="71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fontAlgn="auto" latinLnBrk="0" hangingPunct="1">
        <a:lnSpc>
          <a:spcPct val="130000"/>
        </a:lnSpc>
        <a:spcBef>
          <a:spcPts val="0"/>
        </a:spcBef>
        <a:spcAft>
          <a:spcPts val="354"/>
        </a:spcAft>
        <a:buFont typeface="Arial" panose="020B0604020202020204" pitchFamily="34" charset="0"/>
        <a:buChar char="•"/>
        <a:defRPr sz="567" u="none" strike="noStrike" kern="1200" cap="none" spc="5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242979" indent="-80993" algn="l" defTabSz="323972" rtl="0" eaLnBrk="1" fontAlgn="auto" latinLnBrk="0" hangingPunct="1">
        <a:lnSpc>
          <a:spcPct val="130000"/>
        </a:lnSpc>
        <a:spcBef>
          <a:spcPts val="0"/>
        </a:spcBef>
        <a:spcAft>
          <a:spcPts val="354"/>
        </a:spcAft>
        <a:buFont typeface="Arial" panose="020B0604020202020204" pitchFamily="34" charset="0"/>
        <a:buChar char="•"/>
        <a:tabLst>
          <a:tab pos="570326" algn="l"/>
        </a:tabLst>
        <a:defRPr sz="567" u="none" strike="noStrike" kern="1200" cap="none" spc="5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404965" indent="-80993" algn="l" defTabSz="323972" rtl="0" eaLnBrk="1" fontAlgn="auto" latinLnBrk="0" hangingPunct="1">
        <a:lnSpc>
          <a:spcPct val="130000"/>
        </a:lnSpc>
        <a:spcBef>
          <a:spcPts val="0"/>
        </a:spcBef>
        <a:spcAft>
          <a:spcPts val="354"/>
        </a:spcAft>
        <a:buFont typeface="Arial" panose="020B0604020202020204" pitchFamily="34" charset="0"/>
        <a:buChar char="•"/>
        <a:defRPr sz="567" u="none" strike="noStrike" kern="1200" cap="none" spc="5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566951" indent="-80993" algn="l" defTabSz="323972" rtl="0" eaLnBrk="1" fontAlgn="auto" latinLnBrk="0" hangingPunct="1">
        <a:lnSpc>
          <a:spcPct val="130000"/>
        </a:lnSpc>
        <a:spcBef>
          <a:spcPts val="0"/>
        </a:spcBef>
        <a:spcAft>
          <a:spcPts val="354"/>
        </a:spcAft>
        <a:buFont typeface="Arial" panose="020B0604020202020204" pitchFamily="34" charset="0"/>
        <a:buChar char="•"/>
        <a:defRPr sz="567" u="none" strike="noStrike" kern="1200" cap="none" spc="5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728937" indent="-80993" algn="l" defTabSz="323972" rtl="0" eaLnBrk="1" fontAlgn="auto" latinLnBrk="0" hangingPunct="1">
        <a:lnSpc>
          <a:spcPct val="130000"/>
        </a:lnSpc>
        <a:spcBef>
          <a:spcPts val="0"/>
        </a:spcBef>
        <a:spcAft>
          <a:spcPts val="354"/>
        </a:spcAft>
        <a:buFont typeface="Arial" panose="020B0604020202020204" pitchFamily="34" charset="0"/>
        <a:buChar char="•"/>
        <a:defRPr sz="567" u="none" strike="noStrike" kern="1200" cap="none" spc="5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089" userDrawn="1">
          <p15:clr>
            <a:srgbClr val="F26B43"/>
          </p15:clr>
        </p15:guide>
        <p15:guide id="4" pos="14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不同椭圆曲线的二次扭之比较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张神星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占位符 7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2022</a:t>
                </a:r>
                <a:r>
                  <a:rPr lang="zh-CN" altLang="en-US" dirty="0"/>
                  <a:t>年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函数及相关主题研讨会</a:t>
                </a:r>
                <a:br>
                  <a:rPr lang="en-US" altLang="zh-CN" dirty="0"/>
                </a:br>
                <a:r>
                  <a:rPr lang="zh-CN" altLang="en-US" dirty="0"/>
                  <a:t>福建  漳州</a:t>
                </a:r>
              </a:p>
            </p:txBody>
          </p:sp>
        </mc:Choice>
        <mc:Fallback xmlns="">
          <p:sp>
            <p:nvSpPr>
              <p:cNvPr id="8" name="文本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t="-14286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1/19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Selmer </a:t>
            </a:r>
            <a:r>
              <a:rPr lang="zh-CN" altLang="en-US" dirty="0"/>
              <a:t>群</a:t>
            </a:r>
            <a:r>
              <a:rPr lang="en-US" altLang="zh-CN" dirty="0"/>
              <a:t>: </a:t>
            </a:r>
            <a:r>
              <a:rPr lang="zh-CN" altLang="en-US" dirty="0"/>
              <a:t>线性代数语言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⋯ 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⋯ 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144000" lvl="1" indent="0">
                  <a:buNone/>
                </a:pPr>
                <a:r>
                  <a:rPr lang="zh-CN" altLang="en-US" b="0" dirty="0"/>
                  <a:t>其中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∣2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且无平方因子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10/19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68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 </a:t>
                </a:r>
                <a:r>
                  <a:rPr lang="en-US" altLang="zh-CN" dirty="0"/>
                  <a:t>Selmer </a:t>
                </a:r>
                <a:r>
                  <a:rPr lang="zh-CN" altLang="en-US" dirty="0"/>
                  <a:t>群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比较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标题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素因子均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我们对比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的可解性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符号相同知二者可解性相同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∣2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知二者可解性相同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由于我们假设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其它情形也类似</a:t>
                </a:r>
                <a:r>
                  <a:rPr lang="en-US" altLang="zh-CN" dirty="0"/>
                  <a:t>.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因此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中每个元素都有唯一代表元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b="-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11/19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1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 </a:t>
                </a:r>
                <a:r>
                  <a:rPr lang="en-US" altLang="zh-CN" dirty="0"/>
                  <a:t>Selmer </a:t>
                </a:r>
                <a:r>
                  <a:rPr lang="zh-CN" altLang="en-US" dirty="0"/>
                  <a:t>群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得到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加上在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处的可解性条件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一堆剩余符号条件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我们得到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limUpp>
                            <m:limUp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lim>
                          </m:limUp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Ker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altLang="zh-CN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  <m:r>
                                          <a:rPr lang="pt-B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altLang="zh-CN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  <m:r>
                                          <a:rPr lang="pt-B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i="1" dirty="0">
                  <a:effectLst/>
                </a:endParaRPr>
              </a:p>
              <a:p>
                <a:r>
                  <a:rPr lang="zh-CN" altLang="en-US" dirty="0"/>
                  <a:t>这个矩阵便是</a:t>
                </a:r>
                <a:r>
                  <a:rPr lang="en-US" altLang="zh-CN" dirty="0" err="1"/>
                  <a:t>Monsky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矩阵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其中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50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050">
                              <a:latin typeface="Cambria Math" panose="02040503050406030204" pitchFamily="18" charset="0"/>
                            </a:rPr>
                            <m:t>diag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[•,•]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是加性希尔伯特符号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•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是加性勒让德符号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相差平方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Sel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Sel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1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altLang="zh-CN" dirty="0"/>
                  <a:t>Cassels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线性空间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上定义了一个反对称双线性型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选择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err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dirty="0" err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𝔸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为定义了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处切平面的线性型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定义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dirty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m:rPr>
                          <m:lit/>
                        </m:rPr>
                        <a:rPr lang="en-US" altLang="zh-CN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它不依赖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的选择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13/19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88000" y="2304000"/>
            <a:ext cx="4032000" cy="784800"/>
            <a:chOff x="288000" y="822278"/>
            <a:chExt cx="8640000" cy="1661319"/>
          </a:xfr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EBA0C7E-F02A-4B8F-BAAD-7B3FC6E0CA13}"/>
                </a:ext>
              </a:extLst>
            </p:cNvPr>
            <p:cNvSpPr/>
            <p:nvPr/>
          </p:nvSpPr>
          <p:spPr>
            <a:xfrm>
              <a:off x="288000" y="822278"/>
              <a:ext cx="8640000" cy="1661319"/>
            </a:xfrm>
            <a:prstGeom prst="roundRect">
              <a:avLst>
                <a:gd name="adj" fmla="val 14667"/>
              </a:avLst>
            </a:prstGeom>
            <a:solidFill>
              <a:srgbClr val="E9E9F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8"/>
            </a:p>
          </p:txBody>
        </p:sp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7EBA0C7E-F02A-4B8F-BAAD-7B3FC6E0CA13}"/>
                </a:ext>
              </a:extLst>
            </p:cNvPr>
            <p:cNvSpPr/>
            <p:nvPr/>
          </p:nvSpPr>
          <p:spPr>
            <a:xfrm>
              <a:off x="288000" y="822278"/>
              <a:ext cx="8640000" cy="609658"/>
            </a:xfrm>
            <a:custGeom>
              <a:avLst/>
              <a:gdLst>
                <a:gd name="connsiteX0" fmla="*/ 168003 w 8640000"/>
                <a:gd name="connsiteY0" fmla="*/ 0 h 357160"/>
                <a:gd name="connsiteX1" fmla="*/ 8471997 w 8640000"/>
                <a:gd name="connsiteY1" fmla="*/ 0 h 357160"/>
                <a:gd name="connsiteX2" fmla="*/ 8640000 w 8640000"/>
                <a:gd name="connsiteY2" fmla="*/ 168003 h 357160"/>
                <a:gd name="connsiteX3" fmla="*/ 8640000 w 8640000"/>
                <a:gd name="connsiteY3" fmla="*/ 357160 h 357160"/>
                <a:gd name="connsiteX4" fmla="*/ 0 w 8640000"/>
                <a:gd name="connsiteY4" fmla="*/ 357160 h 357160"/>
                <a:gd name="connsiteX5" fmla="*/ 0 w 8640000"/>
                <a:gd name="connsiteY5" fmla="*/ 168003 h 357160"/>
                <a:gd name="connsiteX6" fmla="*/ 168003 w 8640000"/>
                <a:gd name="connsiteY6" fmla="*/ 0 h 35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000" h="357160">
                  <a:moveTo>
                    <a:pt x="168003" y="0"/>
                  </a:moveTo>
                  <a:lnTo>
                    <a:pt x="8471997" y="0"/>
                  </a:lnTo>
                  <a:cubicBezTo>
                    <a:pt x="8564782" y="0"/>
                    <a:pt x="8640000" y="75218"/>
                    <a:pt x="8640000" y="168003"/>
                  </a:cubicBezTo>
                  <a:lnTo>
                    <a:pt x="8640000" y="357160"/>
                  </a:lnTo>
                  <a:lnTo>
                    <a:pt x="0" y="357160"/>
                  </a:lnTo>
                  <a:lnTo>
                    <a:pt x="0" y="168003"/>
                  </a:lnTo>
                  <a:cubicBezTo>
                    <a:pt x="0" y="75218"/>
                    <a:pt x="75218" y="0"/>
                    <a:pt x="168003" y="0"/>
                  </a:cubicBezTo>
                  <a:close/>
                </a:path>
              </a:pathLst>
            </a:custGeom>
            <a:solidFill>
              <a:srgbClr val="4C519B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63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8000" y="2304000"/>
                <a:ext cx="4032000" cy="7861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2000" indent="-72000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引理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(Cassels1998)</a:t>
                </a:r>
              </a:p>
              <a:p>
                <a:pPr marL="72000" indent="-72000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zh-CN" altLang="en-US" sz="11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∤2∞</m:t>
                    </m:r>
                  </m:oMath>
                </a14:m>
                <a:r>
                  <a:rPr lang="en-US" altLang="zh-CN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的系数均是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进整数</a:t>
                </a:r>
                <a:r>
                  <a:rPr lang="en-US" altLang="zh-CN" sz="1100" dirty="0"/>
                  <a:t>, </a:t>
                </a:r>
                <a:r>
                  <a:rPr lang="zh-CN" altLang="en-US" sz="1100" dirty="0"/>
                  <a:t>且模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后</a:t>
                </a:r>
                <a:r>
                  <a:rPr lang="en-US" altLang="zh-CN" sz="11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ba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𝛬</m:t>
                        </m:r>
                      </m:sub>
                    </m:sSub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仍定义了一条亏格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的曲线并带有切平面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ba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100" dirty="0"/>
                  <a:t>, </a:t>
                </a:r>
                <a:r>
                  <a:rPr lang="zh-CN" altLang="en-US" sz="11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100" dirty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dirty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altLang="zh-CN" sz="11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11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100" dirty="0"/>
                  <a:t>.</a:t>
                </a:r>
                <a:endParaRPr lang="zh-CN" altLang="en-US" sz="11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2304000"/>
                <a:ext cx="4032000" cy="786177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  <a:r>
              <a:rPr lang="en-US" altLang="zh-CN" dirty="0"/>
              <a:t>: </a:t>
            </a:r>
            <a:r>
              <a:rPr lang="zh-CN" altLang="en-US" dirty="0"/>
              <a:t>约化到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配对非退化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由正合列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lim>
                      </m:limUp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144000" lvl="1" indent="0">
                  <a:buNone/>
                </a:pPr>
                <a:r>
                  <a:rPr lang="zh-CN" altLang="en-US" dirty="0"/>
                  <a:t>得长正合列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Sel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dirty="0"/>
                  <a:t>而 </a:t>
                </a:r>
                <a:r>
                  <a:rPr lang="en-US" altLang="zh-CN" dirty="0" err="1"/>
                  <a:t>Cassels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配对的核是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Im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Sel</m:t>
                                    </m:r>
                                  </m:e>
                                  <m:sub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Cassels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配对非退化等价于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r>
                        <a:rPr lang="en-US" altLang="zh-CN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az-Cyrl-AZ" altLang="zh-CN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Ш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altLang="zh-CN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num>
                                <m:den>
                                  <m:r>
                                    <a:rPr lang="en-US" altLang="zh-CN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1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  <a:r>
              <a:rPr lang="en-US" altLang="zh-CN" dirty="0"/>
              <a:t>: </a:t>
            </a:r>
            <a:r>
              <a:rPr lang="zh-CN" altLang="en-US" dirty="0"/>
              <a:t>比较局部符号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回忆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9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9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9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9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9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97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9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97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97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97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97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97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97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97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970" dirty="0">
                  <a:solidFill>
                    <a:srgbClr val="0000FF"/>
                  </a:solidFill>
                </a:endParaRPr>
              </a:p>
              <a:p>
                <a:pPr indent="0">
                  <a:buNone/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是互素的奇数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首先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我们分别用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正体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花体</a:t>
                </a:r>
                <a:r>
                  <a:rPr lang="zh-CN" altLang="en-US" dirty="0"/>
                  <a:t>来表示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/>
                  <a:t> 对应的记号</a:t>
                </a:r>
                <a:r>
                  <a:rPr lang="en-US" altLang="zh-CN" dirty="0"/>
                  <a:t>. 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若能证明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err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US" altLang="zh-CN" i="1" dirty="0" err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则对应的 </a:t>
                </a:r>
                <a:r>
                  <a:rPr lang="en-US" altLang="zh-CN" dirty="0"/>
                  <a:t>Cassels </a:t>
                </a:r>
                <a:r>
                  <a:rPr lang="zh-CN" altLang="en-US" dirty="0"/>
                  <a:t>配对就同构了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在多数情形这不难证明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我们仅说明相对复杂的一种情形</a:t>
                </a:r>
                <a:r>
                  <a:rPr lang="en-US" altLang="zh-CN" dirty="0"/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3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  <a:r>
              <a:rPr lang="en-US" altLang="zh-CN" dirty="0"/>
              <a:t>: </a:t>
            </a:r>
            <a:r>
              <a:rPr lang="zh-CN" altLang="en-US" dirty="0"/>
              <a:t>比较局部符号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选取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</a:endParaRPr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i="1" dirty="0" err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𝑐𝑢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err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2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102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altLang="zh-CN" sz="102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altLang="zh-CN" sz="102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2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102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altLang="zh-CN" sz="102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02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2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t-BR" altLang="zh-CN" sz="102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altLang="zh-CN" sz="102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2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2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pt-BR" altLang="zh-CN" sz="102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pt-BR" altLang="zh-CN" sz="102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2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2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sz="102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102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02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pt-BR" altLang="zh-CN" sz="102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02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pt-BR" altLang="zh-CN" sz="102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02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2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pt-BR" altLang="zh-CN" sz="102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sz="102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altLang="zh-CN" sz="102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020" dirty="0"/>
              </a:p>
              <a:p>
                <a:pPr marL="144000" lvl="1"/>
                <a:r>
                  <a:rPr lang="zh-CN" altLang="en-US" dirty="0"/>
                  <a:t>这里需要利用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16/19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88000" y="2268000"/>
            <a:ext cx="4032000" cy="734401"/>
            <a:chOff x="288000" y="755358"/>
            <a:chExt cx="8535215" cy="1554630"/>
          </a:xfr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: 圆角 7">
              <a:extLst>
                <a:ext uri="{FF2B5EF4-FFF2-40B4-BE49-F238E27FC236}">
                  <a16:creationId xmlns:a16="http://schemas.microsoft.com/office/drawing/2014/main" id="{7EBA0C7E-F02A-4B8F-BAAD-7B3FC6E0CA13}"/>
                </a:ext>
              </a:extLst>
            </p:cNvPr>
            <p:cNvSpPr/>
            <p:nvPr/>
          </p:nvSpPr>
          <p:spPr>
            <a:xfrm>
              <a:off x="288000" y="755360"/>
              <a:ext cx="8535215" cy="1554628"/>
            </a:xfrm>
            <a:prstGeom prst="roundRect">
              <a:avLst>
                <a:gd name="adj" fmla="val 19067"/>
              </a:avLst>
            </a:prstGeom>
            <a:solidFill>
              <a:srgbClr val="E9E9F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8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7EBA0C7E-F02A-4B8F-BAAD-7B3FC6E0CA13}"/>
                </a:ext>
              </a:extLst>
            </p:cNvPr>
            <p:cNvSpPr/>
            <p:nvPr/>
          </p:nvSpPr>
          <p:spPr>
            <a:xfrm>
              <a:off x="288000" y="755358"/>
              <a:ext cx="8535215" cy="533451"/>
            </a:xfrm>
            <a:custGeom>
              <a:avLst/>
              <a:gdLst>
                <a:gd name="connsiteX0" fmla="*/ 168003 w 8640000"/>
                <a:gd name="connsiteY0" fmla="*/ 0 h 357160"/>
                <a:gd name="connsiteX1" fmla="*/ 8471997 w 8640000"/>
                <a:gd name="connsiteY1" fmla="*/ 0 h 357160"/>
                <a:gd name="connsiteX2" fmla="*/ 8640000 w 8640000"/>
                <a:gd name="connsiteY2" fmla="*/ 168003 h 357160"/>
                <a:gd name="connsiteX3" fmla="*/ 8640000 w 8640000"/>
                <a:gd name="connsiteY3" fmla="*/ 357160 h 357160"/>
                <a:gd name="connsiteX4" fmla="*/ 0 w 8640000"/>
                <a:gd name="connsiteY4" fmla="*/ 357160 h 357160"/>
                <a:gd name="connsiteX5" fmla="*/ 0 w 8640000"/>
                <a:gd name="connsiteY5" fmla="*/ 168003 h 357160"/>
                <a:gd name="connsiteX6" fmla="*/ 168003 w 8640000"/>
                <a:gd name="connsiteY6" fmla="*/ 0 h 35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000" h="357160">
                  <a:moveTo>
                    <a:pt x="168003" y="0"/>
                  </a:moveTo>
                  <a:lnTo>
                    <a:pt x="8471997" y="0"/>
                  </a:lnTo>
                  <a:cubicBezTo>
                    <a:pt x="8564782" y="0"/>
                    <a:pt x="8640000" y="75218"/>
                    <a:pt x="8640000" y="168003"/>
                  </a:cubicBezTo>
                  <a:lnTo>
                    <a:pt x="8640000" y="357160"/>
                  </a:lnTo>
                  <a:lnTo>
                    <a:pt x="0" y="357160"/>
                  </a:lnTo>
                  <a:lnTo>
                    <a:pt x="0" y="168003"/>
                  </a:lnTo>
                  <a:cubicBezTo>
                    <a:pt x="0" y="75218"/>
                    <a:pt x="75218" y="0"/>
                    <a:pt x="168003" y="0"/>
                  </a:cubicBezTo>
                  <a:close/>
                </a:path>
              </a:pathLst>
            </a:custGeom>
            <a:solidFill>
              <a:srgbClr val="4C519B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63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88000" y="2268000"/>
                <a:ext cx="4032000" cy="7355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2000" lvl="1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引理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72000" lvl="1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zh-CN" altLang="en-US" sz="11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sz="11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altLang="zh-CN" sz="1100" dirty="0"/>
                  <a:t>, </a:t>
                </a:r>
                <a:r>
                  <a:rPr lang="zh-CN" altLang="en-US" sz="1100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)/8≡1 </m:t>
                    </m:r>
                    <m:r>
                      <m:rPr>
                        <m:sty m:val="p"/>
                      </m:rPr>
                      <a:rPr lang="en-US" altLang="zh-CN" sz="11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是模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1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/>
                  <a:t> </a:t>
                </a:r>
                <a:r>
                  <a:rPr lang="zh-CN" altLang="en-US" sz="1100" dirty="0"/>
                  <a:t>的二次剩余</a:t>
                </a:r>
                <a:r>
                  <a:rPr lang="en-US" altLang="zh-CN" sz="1100" dirty="0"/>
                  <a:t>.</a:t>
                </a:r>
                <a:endParaRPr lang="zh-CN" altLang="en-US" sz="11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2268000"/>
                <a:ext cx="4032000" cy="735522"/>
              </a:xfrm>
              <a:prstGeom prst="rect">
                <a:avLst/>
              </a:prstGeom>
              <a:blipFill>
                <a:blip r:embed="rId3"/>
                <a:stretch>
                  <a:fillRect b="-495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8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  <a:r>
              <a:rPr lang="en-US" altLang="zh-CN" dirty="0"/>
              <a:t>: </a:t>
            </a:r>
            <a:r>
              <a:rPr lang="zh-CN" altLang="en-US" dirty="0"/>
              <a:t>其它情形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对于一些特殊的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我们不需要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这么强的条件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是奇数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如奇数同余椭圆曲线情形</a:t>
                </a:r>
                <a:r>
                  <a:rPr lang="en-US" altLang="zh-CN" dirty="0">
                    <a:latin typeface="+mn-ea"/>
                  </a:rPr>
                  <a:t>), </a:t>
                </a:r>
                <a:r>
                  <a:rPr lang="zh-CN" altLang="en-US" dirty="0">
                    <a:latin typeface="+mn-ea"/>
                  </a:rPr>
                  <a:t>此时需要对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+mn-ea"/>
                  </a:rPr>
                  <a:t> 情形进行单独处理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最后也可以得到该结论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如偶数同余椭圆曲线情形</a:t>
                </a:r>
                <a:r>
                  <a:rPr lang="en-US" altLang="zh-CN" dirty="0">
                    <a:latin typeface="+mn-ea"/>
                  </a:rPr>
                  <a:t>), </a:t>
                </a:r>
                <a:r>
                  <a:rPr lang="zh-CN" altLang="en-US" dirty="0">
                    <a:latin typeface="+mn-ea"/>
                  </a:rPr>
                  <a:t>此时除了需要对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+mn-ea"/>
                  </a:rPr>
                  <a:t> 情形进行单独处理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还需要考虑齐性空间在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>
                    <a:latin typeface="+mn-ea"/>
                  </a:rPr>
                  <a:t> 的解的问题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32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进一步的思考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对于一般的椭圆曲线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假设有</a:t>
                </a:r>
                <a:r>
                  <a:rPr lang="en-US" altLang="zh-CN" dirty="0">
                    <a:latin typeface="+mn-ea"/>
                  </a:rPr>
                  <a:t>Galois</a:t>
                </a:r>
                <a:r>
                  <a:rPr lang="zh-CN" altLang="en-US" dirty="0">
                    <a:latin typeface="+mn-ea"/>
                  </a:rPr>
                  <a:t>模同构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设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/>
                  <a:t>是无平方因子正整数且对于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的每个坏约化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均有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我们需要什么样的条件能够推出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rank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1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/>
              <a:t>感谢各位的倾听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4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给一个数域上的椭圆曲线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我们关心它的二次扭族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zh-CN" altLang="en-US" dirty="0"/>
                      <m:t>其中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的各种算术量</a:t>
                </a:r>
                <a:r>
                  <a:rPr lang="en-US" altLang="zh-CN" dirty="0"/>
                  <a:t>: Mordell-Weil </a:t>
                </a:r>
                <a:r>
                  <a:rPr lang="zh-CN" altLang="en-US" dirty="0"/>
                  <a:t>秩、</a:t>
                </a:r>
                <a14:m>
                  <m:oMath xmlns:m="http://schemas.openxmlformats.org/officeDocument/2006/math">
                    <m:r>
                      <a:rPr lang="az-Cyrl-AZ" altLang="zh-CN">
                        <a:latin typeface="Cambria Math" panose="02040503050406030204" pitchFamily="18" charset="0"/>
                      </a:rPr>
                      <m:t>Ш</m:t>
                    </m:r>
                  </m:oMath>
                </a14:m>
                <a:r>
                  <a:rPr lang="zh-CN" altLang="en-US" dirty="0"/>
                  <a:t> 群、</a:t>
                </a:r>
                <a:r>
                  <a:rPr lang="en-US" altLang="zh-CN" dirty="0"/>
                  <a:t>Selmer </a:t>
                </a:r>
                <a:r>
                  <a:rPr lang="zh-CN" altLang="en-US" dirty="0"/>
                  <a:t>群等等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那么反过来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从这些算术量中在多大程度上能决定原来的椭圆曲线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/>
                  <a:t> 呢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我们知道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同源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 均成立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err="1"/>
                  <a:t>Zarhin</a:t>
                </a:r>
                <a:r>
                  <a:rPr lang="en-US" altLang="zh-CN" dirty="0"/>
                  <a:t>(1989)</a:t>
                </a:r>
                <a:r>
                  <a:rPr lang="zh-CN" altLang="en-US" dirty="0"/>
                  <a:t>提出了如下猜想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给定阿贝尔簇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如果对于任意有限扩张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均有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是否一定同源</a:t>
                </a:r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b="-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2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Selmer </a:t>
            </a:r>
            <a:r>
              <a:rPr lang="zh-CN" altLang="en-US" dirty="0"/>
              <a:t>秩情形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Mazur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Rubin(2015)</a:t>
                </a:r>
                <a:r>
                  <a:rPr lang="zh-CN" altLang="en-US" dirty="0"/>
                  <a:t>考虑了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Selmer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秩的问题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给定数域上椭圆曲线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模同构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⩽3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相同的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potential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乘性约化素位集合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𝔩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𝔩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𝔩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8000" lvl="2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一个分歧条件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44000" lvl="2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特别地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存在不同源的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满足这个条件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Chiu(2020)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证明了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对所有的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和几乎所有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成立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确实同源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t="-17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70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主要结论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我们想构造一些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使得对很多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有类似的算术性质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</a:t>
                </a:r>
                <a:endParaRPr lang="en-US" altLang="zh-CN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44000" lvl="2" indent="0">
                  <a:buNone/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=0,2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144000" lvl="1"/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没有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阶有理点且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最小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此时并不能保证对所有的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-Selmer </a:t>
                </a:r>
                <a:r>
                  <a:rPr lang="zh-CN" altLang="en-US" dirty="0"/>
                  <a:t>群同构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因此我们只考虑其中一部分二次扭族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zh-CN" altLang="en-US" dirty="0"/>
                  <a:t> 互素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且对任意奇素数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主要结论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如果下述三种情况之一成立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:</a:t>
                </a:r>
              </a:p>
              <a:p>
                <a:pPr marL="288000" lvl="2"/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 的素因子都模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 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没有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阶有理点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pPr marL="288000" lvl="2"/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是奇数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; (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288000" lvl="2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,4∣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没有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阶有理点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再加一些模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的条件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ℚ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 且下述等价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  <a:p>
                <a:pPr marL="288000"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az-Cyrl-AZ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z-Cyrl-AZ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Ш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marL="288000"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az-Cyrl-AZ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z-Cyrl-AZ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Ш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87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证明所使用的方法仍然是传统的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+mn-ea"/>
                  </a:rPr>
                  <a:t>-</a:t>
                </a:r>
                <a:r>
                  <a:rPr lang="zh-CN" altLang="en-US" dirty="0">
                    <a:latin typeface="+mn-ea"/>
                  </a:rPr>
                  <a:t>下降法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由正合列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z-Cyrl-AZ" altLang="zh-CN">
                            <a:latin typeface="Cambria Math" panose="02040503050406030204" pitchFamily="18" charset="0"/>
                          </a:rPr>
                          <m:t>Ш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ℚ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6/19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30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Selmer </a:t>
            </a:r>
            <a:r>
              <a:rPr lang="zh-CN" altLang="en-US" dirty="0"/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经典的下降理论告诉我们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可以表为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000" dirty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CN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  <m:t>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  <m:t>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000" i="1" dirty="0">
                                              <a:latin typeface="Cambria Math" panose="02040503050406030204" pitchFamily="18" charset="0"/>
                                            </a:rPr>
                                            <m:t>×2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𝔸</m:t>
                                  </m:r>
                                </m:e>
                                <m:sub>
                                  <m:r>
                                    <a:rPr lang="en-US" altLang="zh-CN" sz="1000" i="1" dirty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≠∅,</m:t>
                          </m:r>
                          <m:sSub>
                            <m:sSub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≡1</m:t>
                          </m:r>
                          <m:r>
                            <m:rPr>
                              <m:sty m:val="p"/>
                            </m:rPr>
                            <a:rPr lang="en-US" altLang="zh-CN" sz="1000" i="1" dirty="0" err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p>
                              <m: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  <m:t>×2</m:t>
                              </m:r>
                            </m:sup>
                          </m:sSup>
                        </m:e>
                      </m:d>
                      <m:r>
                        <a:rPr lang="en-US" altLang="zh-CN" sz="10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930" dirty="0"/>
              </a:p>
              <a:p>
                <a:pPr marL="144000" lvl="1" indent="0">
                  <a:buNone/>
                </a:pPr>
                <a:r>
                  <a:rPr lang="zh-CN" altLang="en-US" dirty="0"/>
                  <a:t>其中齐性空间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对应到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Selmer </a:t>
            </a:r>
            <a:r>
              <a:rPr lang="zh-CN" altLang="en-US" dirty="0"/>
              <a:t>群</a:t>
            </a:r>
            <a:r>
              <a:rPr lang="en-US" altLang="zh-CN" dirty="0"/>
              <a:t>: </a:t>
            </a:r>
            <a:r>
              <a:rPr lang="zh-CN" altLang="en-US" dirty="0"/>
              <a:t>分情形讨论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情形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buNone/>
                </a:pPr>
                <a:r>
                  <a:rPr lang="zh-CN" altLang="en-US" dirty="0"/>
                  <a:t>由下降法一般结论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≠∅⟺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buNone/>
                </a:pPr>
                <a:r>
                  <a:rPr lang="zh-CN" altLang="en-US" dirty="0"/>
                  <a:t>故可不妨设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且无平方因子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1" dirty="0"/>
                  <a:t>情形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b="1" dirty="0"/>
                  <a:t>.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>
                  <a:buNone/>
                </a:pPr>
                <a:r>
                  <a:rPr lang="zh-CN" altLang="en-US" dirty="0"/>
                  <a:t>很容易证明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43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Selmer </a:t>
            </a:r>
            <a:r>
              <a:rPr lang="zh-CN" altLang="en-US" dirty="0"/>
              <a:t>群</a:t>
            </a:r>
            <a:r>
              <a:rPr lang="en-US" altLang="zh-CN" dirty="0"/>
              <a:t>: </a:t>
            </a:r>
            <a:r>
              <a:rPr lang="zh-CN" altLang="en-US" dirty="0"/>
              <a:t>分情形讨论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情形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(⟹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≠∅⟺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000" dirty="0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sz="1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000" dirty="0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sz="1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000" dirty="0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sz="1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10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000" dirty="0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sz="1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000" i="1" dirty="0">
                                    <a:latin typeface="Cambria Math" panose="02040503050406030204" pitchFamily="18" charset="0"/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第一种情形是显然的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后面的情形可以通过加上一个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 对应的齐性空间化为第一种情形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57250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Helvetica"/>
        <a:ea typeface="微软雅黑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9050">
          <a:noFill/>
        </a:ln>
      </a:spPr>
      <a:bodyPr wrap="square" rtlCol="0">
        <a:spAutoFit/>
      </a:bodyPr>
      <a:lstStyle>
        <a:defPPr algn="l">
          <a:defRPr sz="240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amer主题" id="{29F5EF1B-E6AA-4575-8B62-718FD3EE133B}" vid="{56576D26-20D1-46D3-9F12-AA6925D553C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beamer主题</Template>
  <TotalTime>1375</TotalTime>
  <Words>1608</Words>
  <Application>Microsoft Office PowerPoint</Application>
  <PresentationFormat>自定义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Cambria Math</vt:lpstr>
      <vt:lpstr>等线</vt:lpstr>
      <vt:lpstr>Verdana</vt:lpstr>
      <vt:lpstr>Arial</vt:lpstr>
      <vt:lpstr>Helvetica</vt:lpstr>
      <vt:lpstr>微软雅黑</vt:lpstr>
      <vt:lpstr>beamer主题</vt:lpstr>
      <vt:lpstr>PowerPoint 演示文稿</vt:lpstr>
      <vt:lpstr>背景</vt:lpstr>
      <vt:lpstr>Selmer 秩情形</vt:lpstr>
      <vt:lpstr>主要结论</vt:lpstr>
      <vt:lpstr>主要结论(续)</vt:lpstr>
      <vt:lpstr>证明方法</vt:lpstr>
      <vt:lpstr>计算 Selmer 群</vt:lpstr>
      <vt:lpstr>计算 Selmer 群: 分情形讨论</vt:lpstr>
      <vt:lpstr>计算 Selmer 群: 分情形讨论</vt:lpstr>
      <vt:lpstr>计算 Selmer 群: 线性代数语言</vt:lpstr>
      <vt:lpstr>计算 Selmer 群: 比较 Sel_2^′⁡(E^((n) ) ) 与 Sel_2^′⁡(E)</vt:lpstr>
      <vt:lpstr>计算 Selmer 群: 得到 Sel_2^′⁡(E^((n) ) )</vt:lpstr>
      <vt:lpstr>计算 Cassels 配对</vt:lpstr>
      <vt:lpstr>计算 Cassels 配对: 约化到 Cassels 配对非退化</vt:lpstr>
      <vt:lpstr>计算 Cassels 配对: 比较局部符号</vt:lpstr>
      <vt:lpstr>计算 Cassels 配对: 比较局部符号(续)</vt:lpstr>
      <vt:lpstr>计算 Cassels 配对: 其它情形</vt:lpstr>
      <vt:lpstr>进一步的思考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不同椭圆曲线的二次扭之比较   张神星  2022年 L-函数及相关主题研讨会 福建  漳州  2022年4月5日 </dc:title>
  <dc:creator>zsx</dc:creator>
  <cp:lastModifiedBy>张 神星</cp:lastModifiedBy>
  <cp:revision>100</cp:revision>
  <cp:lastPrinted>2022-08-07T04:41:40Z</cp:lastPrinted>
  <dcterms:created xsi:type="dcterms:W3CDTF">2022-07-12T08:39:26Z</dcterms:created>
  <dcterms:modified xsi:type="dcterms:W3CDTF">2022-08-09T09:10:39Z</dcterms:modified>
</cp:coreProperties>
</file>