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58"/>
  </p:notesMasterIdLst>
  <p:handoutMasterIdLst>
    <p:handoutMasterId r:id="rId59"/>
  </p:handoutMasterIdLst>
  <p:sldIdLst>
    <p:sldId id="413" r:id="rId2"/>
    <p:sldId id="382" r:id="rId3"/>
    <p:sldId id="465" r:id="rId4"/>
    <p:sldId id="450" r:id="rId5"/>
    <p:sldId id="383" r:id="rId6"/>
    <p:sldId id="451" r:id="rId7"/>
    <p:sldId id="414" r:id="rId8"/>
    <p:sldId id="415" r:id="rId9"/>
    <p:sldId id="466" r:id="rId10"/>
    <p:sldId id="416" r:id="rId11"/>
    <p:sldId id="452" r:id="rId12"/>
    <p:sldId id="428" r:id="rId13"/>
    <p:sldId id="417" r:id="rId14"/>
    <p:sldId id="453" r:id="rId15"/>
    <p:sldId id="418" r:id="rId16"/>
    <p:sldId id="419" r:id="rId17"/>
    <p:sldId id="420" r:id="rId18"/>
    <p:sldId id="454" r:id="rId19"/>
    <p:sldId id="421" r:id="rId20"/>
    <p:sldId id="424" r:id="rId21"/>
    <p:sldId id="455" r:id="rId22"/>
    <p:sldId id="425" r:id="rId23"/>
    <p:sldId id="456" r:id="rId24"/>
    <p:sldId id="426" r:id="rId25"/>
    <p:sldId id="427" r:id="rId26"/>
    <p:sldId id="429" r:id="rId27"/>
    <p:sldId id="457" r:id="rId28"/>
    <p:sldId id="430" r:id="rId29"/>
    <p:sldId id="431" r:id="rId30"/>
    <p:sldId id="458" r:id="rId31"/>
    <p:sldId id="432" r:id="rId32"/>
    <p:sldId id="459" r:id="rId33"/>
    <p:sldId id="433" r:id="rId34"/>
    <p:sldId id="460" r:id="rId35"/>
    <p:sldId id="461" r:id="rId36"/>
    <p:sldId id="434" r:id="rId37"/>
    <p:sldId id="435" r:id="rId38"/>
    <p:sldId id="436" r:id="rId39"/>
    <p:sldId id="437" r:id="rId40"/>
    <p:sldId id="462" r:id="rId41"/>
    <p:sldId id="438" r:id="rId42"/>
    <p:sldId id="439" r:id="rId43"/>
    <p:sldId id="467" r:id="rId44"/>
    <p:sldId id="440" r:id="rId45"/>
    <p:sldId id="468" r:id="rId46"/>
    <p:sldId id="441" r:id="rId47"/>
    <p:sldId id="464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69" r:id="rId56"/>
    <p:sldId id="449" r:id="rId5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二章" id="{C8EBC31B-372F-4F61-A2FC-F9A27E4B9EA0}">
          <p14:sldIdLst>
            <p14:sldId id="413"/>
            <p14:sldId id="382"/>
            <p14:sldId id="465"/>
            <p14:sldId id="450"/>
            <p14:sldId id="383"/>
            <p14:sldId id="451"/>
            <p14:sldId id="414"/>
            <p14:sldId id="415"/>
            <p14:sldId id="466"/>
            <p14:sldId id="416"/>
            <p14:sldId id="452"/>
            <p14:sldId id="428"/>
            <p14:sldId id="417"/>
            <p14:sldId id="453"/>
            <p14:sldId id="418"/>
            <p14:sldId id="419"/>
            <p14:sldId id="420"/>
            <p14:sldId id="454"/>
            <p14:sldId id="421"/>
            <p14:sldId id="424"/>
            <p14:sldId id="455"/>
            <p14:sldId id="425"/>
            <p14:sldId id="456"/>
            <p14:sldId id="426"/>
            <p14:sldId id="427"/>
            <p14:sldId id="429"/>
            <p14:sldId id="457"/>
            <p14:sldId id="430"/>
            <p14:sldId id="431"/>
            <p14:sldId id="458"/>
            <p14:sldId id="432"/>
            <p14:sldId id="459"/>
            <p14:sldId id="433"/>
            <p14:sldId id="460"/>
            <p14:sldId id="461"/>
            <p14:sldId id="434"/>
            <p14:sldId id="435"/>
            <p14:sldId id="436"/>
            <p14:sldId id="437"/>
            <p14:sldId id="462"/>
            <p14:sldId id="438"/>
            <p14:sldId id="439"/>
            <p14:sldId id="467"/>
            <p14:sldId id="440"/>
            <p14:sldId id="468"/>
            <p14:sldId id="441"/>
            <p14:sldId id="464"/>
            <p14:sldId id="442"/>
            <p14:sldId id="443"/>
            <p14:sldId id="444"/>
            <p14:sldId id="445"/>
            <p14:sldId id="446"/>
            <p14:sldId id="447"/>
            <p14:sldId id="448"/>
            <p14:sldId id="469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1050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5322" autoAdjust="0"/>
  </p:normalViewPr>
  <p:slideViewPr>
    <p:cSldViewPr>
      <p:cViewPr varScale="1">
        <p:scale>
          <a:sx n="86" d="100"/>
          <a:sy n="86" d="100"/>
        </p:scale>
        <p:origin x="547" y="2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3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74964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4011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2962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6843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29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/>
                <a:r>
                  <a:rPr lang="zh-CN" altLang="en-US" dirty="0" smtClean="0"/>
                  <a:t>我们也可以用一阶近似公式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342900" indent="-342900"/>
                <a:r>
                  <a:rPr lang="en-US" altLang="zh-CN" dirty="0"/>
                  <a:t>2. 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41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/>
                <a:r>
                  <a:rPr lang="en-US" altLang="zh-CN" dirty="0" smtClean="0"/>
                  <a:t>(</a:t>
                </a:r>
                <a:r>
                  <a:rPr lang="en-US" altLang="zh-CN" dirty="0"/>
                  <a:t>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(C)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(D)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/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=3⋅0=0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/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从而连续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/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688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类似地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时极限存在且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i="0" smtClean="0">
                              <a:latin typeface="Cambria Math" panose="02040503050406030204" pitchFamily="18" charset="0"/>
                            </a:rPr>
                            <m:t>偶函数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628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3-2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A)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也可导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424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902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829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也可以用对数求导法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647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 2(1)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 (2)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327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3)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rad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1+2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+4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566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en-US" altLang="zh-CN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4)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3-3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=8⋅7⋅6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=336.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175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3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-1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在一点可导和这一点取值一定相关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反例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0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/>
                  <a:t>也可以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531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也</a:t>
                </a:r>
                <a:r>
                  <a:rPr lang="zh-CN" altLang="en-US" dirty="0" smtClean="0"/>
                  <a:t>可以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4.   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39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)1.(1)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实际上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′′(0)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不存在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34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2.(1)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+mn-ea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+mn-ea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⋅3</m:t>
                              </m:r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744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3.(1)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+20⋅2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+190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+20⋅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+19⋅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38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+18⋅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−38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415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zh-CN" dirty="0" smtClean="0"/>
                  <a:t>5.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6. </a:t>
                </a:r>
                <a:r>
                  <a:rPr lang="zh-CN" altLang="en-US" b="0" dirty="0" smtClean="0"/>
                  <a:t>归纳法</a:t>
                </a:r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已经成立</a:t>
                </a:r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假设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则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3-4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079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此时我们不必解出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/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/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也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直接</a:t>
                </a:r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277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/>
                <a:r>
                  <a:rPr lang="zh-CN" altLang="en-US" dirty="0" smtClean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代入得到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/>
                  <a:t>.</a:t>
                </a:r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法线方程为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3.(1)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51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(2)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54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4.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法线方程为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28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304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m:t>)1.(1)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8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=1+1=2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9374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2.(1)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(2)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692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3.(1)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法线方程为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374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3-5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50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5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B050"/>
                          </a:solidFill>
                        </a:rPr>
                        <m:t>)1.(1)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=5,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&amp;4,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0.41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&amp;0.4,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=0.01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0.0401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&amp;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=0.01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&amp;0.04.</m:t>
                          </m:r>
                        </m:e>
                      </m:eqAr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570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2</a:t>
                </a:r>
                <a:r>
                  <a:rPr lang="en-US" altLang="zh-CN" dirty="0"/>
                  <a:t>.(1)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𝑥𝑑𝑥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(3)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3.(1)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2656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(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2</m:t>
                      </m:r>
                      <m:r>
                        <m:rPr>
                          <m:nor/>
                        </m:rPr>
                        <a:rPr lang="en-US" altLang="zh-CN" dirty="0" smtClean="0"/>
                        <m:t>)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/>
                        <m:t>(3)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(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4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76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4.(1)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997=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1−0.003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997</m:t>
                          </m:r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1−0.003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≈10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⋅0.003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=9.99.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换</a:t>
                </a:r>
                <a:r>
                  <a:rPr lang="zh-CN" altLang="en-US" dirty="0" smtClean="0"/>
                  <a:t>种写法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997</m:t>
                          </m:r>
                        </m:e>
                      </m:rad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0.997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0.997−1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⋅0.003=9.99.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06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1.05−1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+0.025≈0.8104.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1.01</m:t>
                          </m:r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1.0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球体的体积为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因此球壳体积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36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选 </a:t>
                </a:r>
                <a:r>
                  <a:rPr lang="en-US" altLang="zh-CN" b="0" dirty="0" smtClean="0"/>
                  <a:t>B.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2.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37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zh-CN" altLang="en-US" dirty="0"/>
                  <a:t>我们也可以用一阶近似公式来解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342900" indent="-342900"/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918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/>
                <a:r>
                  <a:rPr lang="zh-CN" altLang="en-US" dirty="0">
                    <a:solidFill>
                      <a:srgbClr val="00B050"/>
                    </a:solidFill>
                  </a:rPr>
                  <a:t>总复习题三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1.(1)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730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−1=1,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切线方程为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545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/>
                <a:r>
                  <a:rPr lang="en-US" altLang="zh-CN" dirty="0" smtClean="0"/>
                  <a:t>2.(1</a:t>
                </a:r>
                <a:r>
                  <a:rPr lang="en-US" altLang="zh-CN" dirty="0" smtClean="0"/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func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C. </a:t>
                </a:r>
                <a:endParaRPr lang="en-US" altLang="zh-CN" dirty="0" smtClean="0"/>
              </a:p>
              <a:p>
                <a:pPr marL="342900" indent="-342900"/>
                <a:r>
                  <a:rPr lang="zh-CN" altLang="en-US" dirty="0"/>
                  <a:t>也</a:t>
                </a:r>
                <a:r>
                  <a:rPr lang="zh-CN" altLang="en-US" dirty="0" smtClean="0"/>
                  <a:t>可以代入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用排除法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144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也可以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单增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C.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22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000" dirty="0" smtClean="0"/>
                        <m:t>(3)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𝑛𝑥</m:t>
                                      </m:r>
                                    </m:sup>
                                  </m:s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/>
              </a:p>
              <a:p>
                <a:pPr marL="342900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.</a:t>
                </a:r>
              </a:p>
              <a:p>
                <a:pPr marL="342900" indent="-342900"/>
                <a:r>
                  <a:rPr lang="zh-CN" altLang="en-US" dirty="0"/>
                  <a:t>也</a:t>
                </a:r>
                <a:r>
                  <a:rPr lang="zh-CN" altLang="en-US" dirty="0" smtClean="0"/>
                  <a:t>可以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/>
                  <a:t> (</a:t>
                </a:r>
                <a:r>
                  <a:rPr lang="zh-CN" altLang="en-US" b="0" dirty="0" smtClean="0"/>
                  <a:t>不能这么写</a:t>
                </a:r>
                <a:r>
                  <a:rPr lang="en-US" altLang="zh-CN" b="0" dirty="0" smtClean="0"/>
                  <a:t>).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5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77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或者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567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dirty="0" smtClean="0"/>
                        <m:t>4.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</a:rPr>
                      <m:t>因此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820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故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这迫使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也</a:t>
                </a:r>
                <a:r>
                  <a:rPr lang="zh-CN" altLang="en-US" dirty="0" smtClean="0"/>
                  <a:t>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−1+2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所以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350" b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68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首先注意到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则由极限的保号性可知存在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符号相同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由夹逼准则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</a:t>
                </a:r>
                <a:r>
                  <a:rPr lang="zh-CN" altLang="en-US" dirty="0" smtClean="0"/>
                  <a:t>导且导数为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601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则由极限的保号性可知存在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处不可</a:t>
                </a:r>
                <a:r>
                  <a:rPr lang="zh-CN" altLang="en-US" dirty="0"/>
                  <a:t>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情形类似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综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或者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处不可</a:t>
                </a:r>
                <a:r>
                  <a:rPr lang="zh-CN" altLang="en-US" dirty="0"/>
                  <a:t>导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94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从定义出发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在学习了求导的运算法则后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6.   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7.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   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496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8.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5055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9.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71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 smtClean="0"/>
                        <m:t>• 10.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+2,  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=2,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aln/>
                        </m:rP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365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11.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8819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另解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+8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一般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处的切线方程为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它与横纵坐标轴的交点分别为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因此面积为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13.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815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 smtClean="0"/>
                  <a:t>4. </a:t>
                </a:r>
                <a:r>
                  <a:rPr lang="zh-CN" altLang="en-US" b="0" dirty="0" smtClean="0"/>
                  <a:t>当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时间为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时温度为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于是时间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内的平均温度差为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 时刻温度变化速度为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/>
                <a:r>
                  <a:rPr lang="en-US" altLang="zh-CN" dirty="0"/>
                  <a:t>5.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zh-CN" altLang="en-US" dirty="0" smtClean="0"/>
                  <a:t> 不</a:t>
                </a:r>
                <a:r>
                  <a:rPr lang="zh-CN" altLang="en-US" dirty="0"/>
                  <a:t>存在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处不可导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因此切线为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一般地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处存在切线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存在或者为无穷大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 b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5981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因此切线方程为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/>
                <a:r>
                  <a:rPr lang="en-US" altLang="zh-CN" dirty="0"/>
                  <a:t>7.(1) </a:t>
                </a:r>
                <a:r>
                  <a:rPr lang="zh-CN" altLang="en-US" dirty="0"/>
                  <a:t>由于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因此在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处不可导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052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因此在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</a:t>
                </a:r>
                <a:r>
                  <a:rPr lang="zh-CN" altLang="en-US" dirty="0" smtClean="0"/>
                  <a:t>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8. </a:t>
                </a:r>
                <a:r>
                  <a:rPr lang="zh-CN" altLang="en-US" dirty="0" smtClean="0"/>
                  <a:t>首先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处连续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0947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故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/>
                <a:r>
                  <a:rPr lang="en-US" altLang="zh-CN" dirty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/>
                  <a:t>1.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 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−1→0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原极限为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347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4413</TotalTime>
  <Words>289</Words>
  <Application>Microsoft Office PowerPoint</Application>
  <PresentationFormat>宽屏</PresentationFormat>
  <Paragraphs>252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宋体</vt:lpstr>
      <vt:lpstr>宋体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习题课2</dc:title>
  <dc:subject>高等数学</dc:subject>
  <dc:creator>张神星</dc:creator>
  <cp:lastModifiedBy>zsx</cp:lastModifiedBy>
  <cp:revision>196</cp:revision>
  <dcterms:created xsi:type="dcterms:W3CDTF">2000-05-19T08:23:03Z</dcterms:created>
  <dcterms:modified xsi:type="dcterms:W3CDTF">2022-05-06T09:26:04Z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