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41"/>
  </p:notesMasterIdLst>
  <p:handoutMasterIdLst>
    <p:handoutMasterId r:id="rId42"/>
  </p:handoutMasterIdLst>
  <p:sldIdLst>
    <p:sldId id="413" r:id="rId2"/>
    <p:sldId id="382" r:id="rId3"/>
    <p:sldId id="383" r:id="rId4"/>
    <p:sldId id="384" r:id="rId5"/>
    <p:sldId id="387" r:id="rId6"/>
    <p:sldId id="388" r:id="rId7"/>
    <p:sldId id="414" r:id="rId8"/>
    <p:sldId id="389" r:id="rId9"/>
    <p:sldId id="390" r:id="rId10"/>
    <p:sldId id="415" r:id="rId11"/>
    <p:sldId id="391" r:id="rId12"/>
    <p:sldId id="392" r:id="rId13"/>
    <p:sldId id="416" r:id="rId14"/>
    <p:sldId id="393" r:id="rId15"/>
    <p:sldId id="394" r:id="rId16"/>
    <p:sldId id="395" r:id="rId17"/>
    <p:sldId id="419" r:id="rId18"/>
    <p:sldId id="424" r:id="rId19"/>
    <p:sldId id="425" r:id="rId20"/>
    <p:sldId id="426" r:id="rId21"/>
    <p:sldId id="427" r:id="rId22"/>
    <p:sldId id="428" r:id="rId23"/>
    <p:sldId id="429" r:id="rId24"/>
    <p:sldId id="430" r:id="rId25"/>
    <p:sldId id="431" r:id="rId26"/>
    <p:sldId id="396" r:id="rId27"/>
    <p:sldId id="397" r:id="rId28"/>
    <p:sldId id="398" r:id="rId29"/>
    <p:sldId id="399" r:id="rId30"/>
    <p:sldId id="417" r:id="rId31"/>
    <p:sldId id="400" r:id="rId32"/>
    <p:sldId id="401" r:id="rId33"/>
    <p:sldId id="402" r:id="rId34"/>
    <p:sldId id="403" r:id="rId35"/>
    <p:sldId id="404" r:id="rId36"/>
    <p:sldId id="420" r:id="rId37"/>
    <p:sldId id="421" r:id="rId38"/>
    <p:sldId id="422" r:id="rId39"/>
    <p:sldId id="423" r:id="rId4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二章" id="{C8EBC31B-372F-4F61-A2FC-F9A27E4B9EA0}">
          <p14:sldIdLst>
            <p14:sldId id="413"/>
            <p14:sldId id="382"/>
            <p14:sldId id="383"/>
            <p14:sldId id="384"/>
            <p14:sldId id="387"/>
            <p14:sldId id="388"/>
            <p14:sldId id="414"/>
            <p14:sldId id="389"/>
            <p14:sldId id="390"/>
            <p14:sldId id="415"/>
            <p14:sldId id="391"/>
            <p14:sldId id="392"/>
            <p14:sldId id="416"/>
            <p14:sldId id="393"/>
            <p14:sldId id="394"/>
            <p14:sldId id="395"/>
            <p14:sldId id="419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396"/>
            <p14:sldId id="397"/>
            <p14:sldId id="398"/>
            <p14:sldId id="399"/>
            <p14:sldId id="417"/>
            <p14:sldId id="400"/>
            <p14:sldId id="401"/>
            <p14:sldId id="402"/>
            <p14:sldId id="403"/>
            <p14:sldId id="404"/>
            <p14:sldId id="420"/>
            <p14:sldId id="421"/>
            <p14:sldId id="422"/>
            <p14:sldId id="4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x" initials="z" lastIdx="2" clrIdx="0">
    <p:extLst>
      <p:ext uri="{19B8F6BF-5375-455C-9EA6-DF929625EA0E}">
        <p15:presenceInfo xmlns:p15="http://schemas.microsoft.com/office/powerpoint/2012/main" userId="a2125bb485141f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1050"/>
    <a:srgbClr val="009900"/>
    <a:srgbClr val="006600"/>
    <a:srgbClr val="0033CC"/>
    <a:srgbClr val="EAEAEA"/>
    <a:srgbClr val="969696"/>
    <a:srgbClr val="FF00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0" autoAdjust="0"/>
    <p:restoredTop sz="95322" autoAdjust="0"/>
  </p:normalViewPr>
  <p:slideViewPr>
    <p:cSldViewPr>
      <p:cViewPr varScale="1">
        <p:scale>
          <a:sx n="86" d="100"/>
          <a:sy n="86" d="100"/>
        </p:scale>
        <p:origin x="547" y="29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一小节课</a:t>
            </a:r>
            <a:r>
              <a:rPr lang="en-US" altLang="zh-CN" dirty="0" smtClean="0"/>
              <a:t>5-6</a:t>
            </a:r>
            <a:r>
              <a:rPr lang="zh-CN" altLang="en-US" dirty="0" smtClean="0"/>
              <a:t>张，一共</a:t>
            </a:r>
            <a:r>
              <a:rPr lang="en-US" altLang="zh-CN" dirty="0" smtClean="0"/>
              <a:t>6</a:t>
            </a:r>
            <a:r>
              <a:rPr lang="zh-CN" altLang="en-US" dirty="0" smtClean="0"/>
              <a:t>次课讲完。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C60FA-8FA6-4012-B809-1A1CCFF63C5E}" type="slidenum">
              <a:rPr lang="en-US" altLang="zh-CN" smtClean="0"/>
              <a:pPr/>
              <a:t>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32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>
              <a:spcAft>
                <a:spcPts val="1200"/>
              </a:spcAft>
            </a:pP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  <a:r>
              <a:rPr lang="zh-CN" altLang="en-US" dirty="0" smtClean="0"/>
              <a:t>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5291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(4)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3.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−4)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因此它们不是等价无穷小</a:t>
                </a:r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但是是同阶无穷小</a:t>
                </a:r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4.(1)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1=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(2)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0=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292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 </a:t>
                </a:r>
                <a:r>
                  <a:rPr lang="en-US" altLang="zh-CN" dirty="0" smtClean="0"/>
                  <a:t>1.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−1&gt;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时是无穷大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&gt;11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−1=1330&gt;1000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上无界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假设存在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1&gt;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使得当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𝛿𝜋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𝛿𝜋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矛盾</a:t>
                </a:r>
                <a:r>
                  <a:rPr lang="en-US" altLang="zh-CN" dirty="0"/>
                  <a:t>! </a:t>
                </a:r>
                <a:r>
                  <a:rPr lang="zh-CN" altLang="en-US" dirty="0"/>
                  <a:t>因此不存在这样的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dirty="0"/>
                  <a:t> 时的无穷大</a:t>
                </a:r>
                <a:r>
                  <a:rPr lang="en-US" altLang="zh-CN" dirty="0"/>
                  <a:t>. 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476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是无穷小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是无穷小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9452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8185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sz="2800" dirty="0">
                    <a:solidFill>
                      <a:srgbClr val="00B050"/>
                    </a:solidFill>
                  </a:rPr>
                  <a:t>2.5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sz="2800" dirty="0" smtClean="0">
                    <a:solidFill>
                      <a:srgbClr val="00B050"/>
                    </a:solidFill>
                  </a:rPr>
                  <a:t>A) </a:t>
                </a:r>
                <a:r>
                  <a:rPr lang="en-US" altLang="zh-CN" sz="2800" dirty="0" smtClean="0"/>
                  <a:t>1.</a:t>
                </a:r>
                <a:r>
                  <a:rPr lang="zh-CN" altLang="en-US" sz="2800" dirty="0" smtClean="0"/>
                  <a:t>首先确定类型</a:t>
                </a:r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然后写成乘法时用等价无穷小替换</a:t>
                </a:r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arcsin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(2) </a:t>
                </a:r>
                <a:r>
                  <a:rPr lang="zh-CN" altLang="en-US" sz="2800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∼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(3)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(4)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 t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010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(5)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(6)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/2)⋅(−2)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(7)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ad>
                      <m:ra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g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⋅3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(8)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sz="2800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762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2.(1) </a:t>
                </a:r>
                <a:r>
                  <a:rPr lang="zh-CN" altLang="en-US" sz="2800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而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因此由夹逼准则</a:t>
                </a:r>
                <a:r>
                  <a:rPr lang="en-US" altLang="zh-CN" sz="2800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/>
                  <a:t>(2) 2.</a:t>
                </a:r>
              </a:p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800" dirty="0" smtClean="0">
                    <a:solidFill>
                      <a:srgbClr val="00B050"/>
                    </a:solidFill>
                  </a:rPr>
                  <a:t>(B) </a:t>
                </a:r>
                <a:r>
                  <a:rPr lang="en-US" altLang="zh-CN" sz="2800" dirty="0"/>
                  <a:t>1</a:t>
                </a:r>
                <a:r>
                  <a:rPr lang="en-US" altLang="zh-CN" sz="2800" dirty="0" smtClean="0"/>
                  <a:t>. </a:t>
                </a:r>
                <a:r>
                  <a:rPr lang="zh-CN" altLang="en-US" sz="2800" dirty="0" smtClean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则</a:t>
                </a:r>
                <a:endParaRPr lang="en-US" altLang="zh-CN" sz="2800" dirty="0" smtClean="0"/>
              </a:p>
              <a:p>
                <a:pPr>
                  <a:lnSpc>
                    <a:spcPct val="10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dirty="0" smtClean="0"/>
              </a:p>
              <a:p>
                <a:pPr marL="342900" indent="-342900">
                  <a:lnSpc>
                    <a:spcPct val="105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dirty="0" smtClean="0"/>
                  <a:t>而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=1,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 smtClean="0"/>
                  <a:t>因此由夹逼准则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800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074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于是</a:t>
                </a:r>
                <a:endParaRPr lang="en-US" altLang="zh-CN" dirty="0" smtClean="0"/>
              </a:p>
              <a:p>
                <a:pPr algn="ctr"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sz="2800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⋯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800" dirty="0" smtClean="0"/>
              </a:p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从而原式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pPr marL="342900" indent="-342900">
                  <a:lnSpc>
                    <a:spcPct val="10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题目</a:t>
                </a:r>
                <a:r>
                  <a:rPr lang="zh-CN" altLang="en-US" dirty="0" smtClean="0"/>
                  <a:t>中的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不需要</a:t>
                </a:r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4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64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2.6</a:t>
                </a:r>
                <a:endParaRPr lang="en-US" altLang="zh-CN" dirty="0">
                  <a:solidFill>
                    <a:srgbClr val="00B050"/>
                  </a:solidFill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A)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正确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因为连续函数的差是连续函数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不连续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不连续但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≥0,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/>
                  <a:t> 处不连续但是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(5)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同上例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(6)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115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时有界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→−∞,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处连续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间断点为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1,−3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是可去间断点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补充定义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可使之连续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→−3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→−3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是</a:t>
                </a:r>
                <a:r>
                  <a:rPr lang="zh-CN" altLang="en-US" dirty="0"/>
                  <a:t>无穷</a:t>
                </a:r>
                <a:r>
                  <a:rPr lang="zh-CN" altLang="en-US" dirty="0" smtClean="0"/>
                  <a:t>间断点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6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间断点为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→+∞,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是跳跃间断点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∞,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是跳跃间断点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需要区分正负的最常见的就是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→∞)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440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2-1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A)</a:t>
                </a:r>
                <a:r>
                  <a:rPr lang="en-US" altLang="zh-CN" dirty="0" smtClean="0"/>
                  <a:t>1. </a:t>
                </a:r>
                <a:r>
                  <a:rPr lang="zh-CN" altLang="en-US" b="0" dirty="0" smtClean="0"/>
                  <a:t>极限是 </a:t>
                </a:r>
                <a14:m>
                  <m:oMath xmlns:m="http://schemas.openxmlformats.org/officeDocument/2006/math">
                    <m:r>
                      <a:rPr lang="en-US" altLang="zh-CN" b="0" i="1" smtClean="0"/>
                      <m:t>0</m:t>
                    </m:r>
                  </m:oMath>
                </a14:m>
                <a:r>
                  <a:rPr lang="en-US" altLang="zh-CN" b="0" dirty="0" smtClean="0"/>
                  <a:t>. </a:t>
                </a:r>
                <a:r>
                  <a:rPr lang="en-US" altLang="zh-CN" dirty="0" smtClean="0"/>
                  <a:t>2</a:t>
                </a:r>
                <a:r>
                  <a:rPr lang="en-US" altLang="zh-CN" dirty="0"/>
                  <a:t>. </a:t>
                </a:r>
                <a:r>
                  <a:rPr lang="zh-CN" altLang="en-US" dirty="0" smtClean="0"/>
                  <a:t>极限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i="1"/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极限不存在</a:t>
                </a:r>
                <a:r>
                  <a:rPr lang="en-US" altLang="zh-CN" dirty="0" smtClean="0"/>
                  <a:t>. 4. </a:t>
                </a:r>
                <a:r>
                  <a:rPr lang="zh-CN" altLang="en-US" dirty="0" smtClean="0"/>
                  <a:t>极限不存在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5. </a:t>
                </a:r>
                <a:r>
                  <a:rPr lang="zh-CN" altLang="en-US" dirty="0" smtClean="0"/>
                  <a:t>极限是 </a:t>
                </a:r>
                <a14:m>
                  <m:oMath xmlns:m="http://schemas.openxmlformats.org/officeDocument/2006/math">
                    <m:r>
                      <a:rPr lang="en-US" altLang="zh-CN" b="0" i="1" smtClean="0"/>
                      <m:t>1</m:t>
                    </m:r>
                  </m:oMath>
                </a14:m>
                <a:r>
                  <a:rPr lang="en-US" altLang="zh-CN" dirty="0" smtClean="0"/>
                  <a:t>. 6. </a:t>
                </a:r>
                <a:r>
                  <a:rPr lang="zh-CN" altLang="en-US" dirty="0" smtClean="0"/>
                  <a:t>趋于 </a:t>
                </a:r>
                <a14:m>
                  <m:oMath xmlns:m="http://schemas.openxmlformats.org/officeDocument/2006/math">
                    <m:r>
                      <a:rPr lang="en-US" altLang="zh-CN" b="0" i="1" smtClean="0"/>
                      <m:t>−∞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极限不存在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00B050"/>
                    </a:solidFill>
                  </a:rPr>
                  <a:t>(B) </a:t>
                </a:r>
                <a:r>
                  <a:rPr lang="en-US" altLang="zh-CN" dirty="0"/>
                  <a:t>1. (1)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/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/>
                            </m:ctrlPr>
                          </m:fPr>
                          <m:num>
                            <m:r>
                              <a:rPr lang="en-US" altLang="zh-CN" sz="2800" i="1"/>
                              <m:t>2</m:t>
                            </m:r>
                            <m:r>
                              <a:rPr lang="en-US" altLang="zh-CN" sz="2800" i="1"/>
                              <m:t>𝑛</m:t>
                            </m:r>
                            <m:r>
                              <a:rPr lang="en-US" altLang="zh-CN" sz="2800" i="1"/>
                              <m:t>−1</m:t>
                            </m:r>
                          </m:num>
                          <m:den>
                            <m:r>
                              <a:rPr lang="en-US" altLang="zh-CN" sz="2800" i="1"/>
                              <m:t>3</m:t>
                            </m:r>
                            <m:r>
                              <a:rPr lang="en-US" altLang="zh-CN" sz="2800" i="1"/>
                              <m:t>𝑛</m:t>
                            </m:r>
                            <m:r>
                              <a:rPr lang="en-US" altLang="zh-CN" sz="2800" i="1"/>
                              <m:t>−1</m:t>
                            </m:r>
                          </m:den>
                        </m:f>
                        <m:r>
                          <a:rPr lang="en-US" altLang="zh-CN" sz="2800" i="1"/>
                          <m:t>−</m:t>
                        </m:r>
                        <m:f>
                          <m:fPr>
                            <m:ctrlPr>
                              <a:rPr lang="en-US" altLang="zh-CN" sz="2800" i="1"/>
                            </m:ctrlPr>
                          </m:fPr>
                          <m:num>
                            <m:r>
                              <a:rPr lang="en-US" altLang="zh-CN" sz="2800" i="1"/>
                              <m:t>2</m:t>
                            </m:r>
                          </m:num>
                          <m:den>
                            <m:r>
                              <a:rPr lang="en-US" altLang="zh-CN" sz="2800" i="1"/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800" i="1"/>
                      <m:t>=</m:t>
                    </m:r>
                    <m:f>
                      <m:fPr>
                        <m:ctrlPr>
                          <a:rPr lang="en-US" altLang="zh-CN" sz="2800" i="1"/>
                        </m:ctrlPr>
                      </m:fPr>
                      <m:num>
                        <m:r>
                          <a:rPr lang="en-US" altLang="zh-CN" sz="2800" i="1"/>
                          <m:t>1</m:t>
                        </m:r>
                      </m:num>
                      <m:den>
                        <m:r>
                          <a:rPr lang="en-US" altLang="zh-CN" sz="2800" i="1"/>
                          <m:t>3</m:t>
                        </m:r>
                        <m:d>
                          <m:dPr>
                            <m:ctrlPr>
                              <a:rPr lang="en-US" altLang="zh-CN" sz="2800" i="1"/>
                            </m:ctrlPr>
                          </m:dPr>
                          <m:e>
                            <m:r>
                              <a:rPr lang="en-US" altLang="zh-CN" sz="2800" i="1"/>
                              <m:t>3</m:t>
                            </m:r>
                            <m:r>
                              <a:rPr lang="en-US" altLang="zh-CN" sz="2800" i="1"/>
                              <m:t>𝑛</m:t>
                            </m:r>
                            <m:r>
                              <a:rPr lang="en-US" altLang="zh-CN" sz="2800" i="1"/>
                              <m:t>−1</m:t>
                            </m:r>
                          </m:e>
                        </m:d>
                      </m:den>
                    </m:f>
                    <m:r>
                      <a:rPr lang="en-US" altLang="zh-CN" sz="2800" i="1"/>
                      <m:t>≤</m:t>
                    </m:r>
                    <m:f>
                      <m:fPr>
                        <m:ctrlPr>
                          <a:rPr lang="en-US" altLang="zh-CN" sz="2800" i="1"/>
                        </m:ctrlPr>
                      </m:fPr>
                      <m:num>
                        <m:r>
                          <a:rPr lang="en-US" altLang="zh-CN" sz="2800" i="1"/>
                          <m:t>1</m:t>
                        </m:r>
                      </m:num>
                      <m:den>
                        <m:r>
                          <a:rPr lang="en-US" altLang="zh-CN" sz="2800" i="1"/>
                          <m:t>3⋅2</m:t>
                        </m:r>
                        <m:r>
                          <a:rPr lang="en-US" altLang="zh-CN" sz="2800" i="1"/>
                          <m:t>𝑛</m:t>
                        </m:r>
                      </m:den>
                    </m:f>
                    <m:r>
                      <a:rPr lang="en-US" altLang="zh-CN" sz="2800" i="1"/>
                      <m:t>=</m:t>
                    </m:r>
                    <m:f>
                      <m:fPr>
                        <m:ctrlPr>
                          <a:rPr lang="en-US" altLang="zh-CN" sz="2800" i="1"/>
                        </m:ctrlPr>
                      </m:fPr>
                      <m:num>
                        <m:r>
                          <a:rPr lang="en-US" altLang="zh-CN" sz="2800" i="1"/>
                          <m:t>1</m:t>
                        </m:r>
                      </m:num>
                      <m:den>
                        <m:r>
                          <a:rPr lang="en-US" altLang="zh-CN" sz="2800" i="1"/>
                          <m:t>6</m:t>
                        </m:r>
                        <m:r>
                          <a:rPr lang="en-US" altLang="zh-CN" sz="2800" i="1"/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i="1"/>
                      <m:t>∀</m:t>
                    </m:r>
                    <m:r>
                      <a:rPr lang="en-US" altLang="zh-CN" i="1"/>
                      <m:t>𝜖</m:t>
                    </m:r>
                    <m:r>
                      <a:rPr lang="en-US" altLang="zh-CN" i="1"/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/>
                      <m:t>𝑛</m:t>
                    </m:r>
                    <m:r>
                      <a:rPr lang="en-US" altLang="zh-CN" i="1"/>
                      <m:t>&gt;</m:t>
                    </m:r>
                    <m:r>
                      <a:rPr lang="en-US" altLang="zh-CN" i="1"/>
                      <m:t>𝑁</m:t>
                    </m:r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en-US" altLang="zh-CN" i="1"/>
                        </m:ctrlPr>
                      </m:fPr>
                      <m:num>
                        <m:r>
                          <a:rPr lang="en-US" altLang="zh-CN" i="1"/>
                          <m:t>1</m:t>
                        </m:r>
                      </m:num>
                      <m:den>
                        <m:r>
                          <a:rPr lang="en-US" altLang="zh-CN" i="1"/>
                          <m:t>6</m:t>
                        </m:r>
                        <m:r>
                          <a:rPr lang="en-US" altLang="zh-CN" i="1"/>
                          <m:t>𝜀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/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/>
                            </m:ctrlPr>
                          </m:fPr>
                          <m:num>
                            <m:r>
                              <a:rPr lang="en-US" altLang="zh-CN" sz="2800" i="1"/>
                              <m:t>2</m:t>
                            </m:r>
                            <m:r>
                              <a:rPr lang="en-US" altLang="zh-CN" sz="2800" i="1"/>
                              <m:t>𝑛</m:t>
                            </m:r>
                            <m:r>
                              <a:rPr lang="en-US" altLang="zh-CN" sz="2800" i="1"/>
                              <m:t>−1</m:t>
                            </m:r>
                          </m:num>
                          <m:den>
                            <m:r>
                              <a:rPr lang="en-US" altLang="zh-CN" sz="2800" i="1"/>
                              <m:t>3</m:t>
                            </m:r>
                            <m:r>
                              <a:rPr lang="en-US" altLang="zh-CN" sz="2800" i="1"/>
                              <m:t>𝑛</m:t>
                            </m:r>
                            <m:r>
                              <a:rPr lang="en-US" altLang="zh-CN" sz="2800" i="1"/>
                              <m:t>−1</m:t>
                            </m:r>
                          </m:den>
                        </m:f>
                        <m:r>
                          <a:rPr lang="en-US" altLang="zh-CN" sz="2800" i="1"/>
                          <m:t>−</m:t>
                        </m:r>
                        <m:f>
                          <m:fPr>
                            <m:ctrlPr>
                              <a:rPr lang="en-US" altLang="zh-CN" sz="2800" i="1"/>
                            </m:ctrlPr>
                          </m:fPr>
                          <m:num>
                            <m:r>
                              <a:rPr lang="en-US" altLang="zh-CN" sz="2800" i="1"/>
                              <m:t>2</m:t>
                            </m:r>
                          </m:num>
                          <m:den>
                            <m:r>
                              <a:rPr lang="en-US" altLang="zh-CN" sz="2800" i="1"/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800" i="1"/>
                      <m:t>≤</m:t>
                    </m:r>
                    <m:f>
                      <m:fPr>
                        <m:ctrlPr>
                          <a:rPr lang="en-US" altLang="zh-CN" sz="2800" i="1"/>
                        </m:ctrlPr>
                      </m:fPr>
                      <m:num>
                        <m:r>
                          <a:rPr lang="en-US" altLang="zh-CN" sz="2800" i="1"/>
                          <m:t>1</m:t>
                        </m:r>
                      </m:num>
                      <m:den>
                        <m:r>
                          <a:rPr lang="en-US" altLang="zh-CN" sz="2800" i="1"/>
                          <m:t>6</m:t>
                        </m:r>
                        <m:r>
                          <a:rPr lang="en-US" altLang="zh-CN" sz="2800" i="1"/>
                          <m:t>𝑛</m:t>
                        </m:r>
                      </m:den>
                    </m:f>
                    <m:r>
                      <a:rPr lang="en-US" altLang="zh-CN" sz="2800" i="1"/>
                      <m:t>&lt;</m:t>
                    </m:r>
                    <m:f>
                      <m:fPr>
                        <m:ctrlPr>
                          <a:rPr lang="en-US" altLang="zh-CN" sz="2800" i="1"/>
                        </m:ctrlPr>
                      </m:fPr>
                      <m:num>
                        <m:r>
                          <a:rPr lang="en-US" altLang="zh-CN" sz="2800" i="1"/>
                          <m:t>1</m:t>
                        </m:r>
                      </m:num>
                      <m:den>
                        <m:r>
                          <a:rPr lang="en-US" altLang="zh-CN" sz="2800" i="1"/>
                          <m:t>6</m:t>
                        </m:r>
                        <m:r>
                          <a:rPr lang="en-US" altLang="zh-CN" sz="2800" i="1"/>
                          <m:t>𝑁</m:t>
                        </m:r>
                      </m:den>
                    </m:f>
                    <m:r>
                      <a:rPr lang="en-US" altLang="zh-CN" sz="2800" i="1"/>
                      <m:t>=</m:t>
                    </m:r>
                    <m:r>
                      <a:rPr lang="en-US" altLang="zh-CN" sz="2800" i="1"/>
                      <m:t>𝜀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证毕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208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间断点为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是无穷间断点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是跳跃间断点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7946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处无定义</a:t>
                </a:r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因此间断点为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 dirty="0" smtClean="0"/>
                  <a:t>.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时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→∞,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是可去间断点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补充定义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可使之连续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是无穷间断点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是可去间断点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补充定义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可使之连续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dirty="0" smtClean="0"/>
                  <a:t> 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取值为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在其定义域连续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因此该极限为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2312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则原极限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den>
                                </m:f>
                              </m:e>
                            </m:rad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rad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 smtClean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ra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rad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rad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原</a:t>
                </a:r>
                <a:r>
                  <a:rPr lang="zh-CN" altLang="en-US" dirty="0"/>
                  <a:t>极限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则原极限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361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5. </a:t>
                </a:r>
                <a:r>
                  <a:rPr lang="zh-CN" altLang="en-US" dirty="0" smtClean="0"/>
                  <a:t>由于函数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=1&gt;0,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−3&lt;0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因此由零点定理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内存在实根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6.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上连续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/>
                  <a:t>因此由零点定理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/>
                  <a:t>1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处均连续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/>
                  <a:t>, 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(1)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则原极限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1+3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0936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1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则原极限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𝑥𝑡</m:t>
                                </m:r>
                              </m:num>
                              <m:den>
                                <m: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𝑥𝑡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𝑎𝑦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𝑎𝑦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𝑎𝑦</m:t>
                                </m:r>
                              </m:den>
                            </m:f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上有界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同理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上有界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由连续性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上</a:t>
                </a:r>
                <a:r>
                  <a:rPr lang="zh-CN" altLang="en-US" dirty="0"/>
                  <a:t>有界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上有界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另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证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补充定义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内连续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上有界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证毕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5142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5.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dirty="0" smtClean="0"/>
                  <a:t> 上连续且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−1&gt;0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</a:t>
                </a:r>
                <a:r>
                  <a:rPr lang="zh-CN" altLang="en-US" dirty="0"/>
                  <a:t>零点定理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dirty="0" smtClean="0"/>
                  <a:t> 内有实根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6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均相等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不全相等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由介值定理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介于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 smtClean="0"/>
                  <a:t> 之间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满足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+⋯+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621" b="-6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9551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总复习题二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①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必要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充分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②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必要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充分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③ 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充分必要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充要</a:t>
                </a:r>
                <a:r>
                  <a:rPr lang="en-US" altLang="zh-CN" dirty="0" smtClean="0"/>
                  <a:t>)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它的奇子数列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偶子数列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(3)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2.(1) </a:t>
                </a:r>
                <a:r>
                  <a:rPr lang="zh-CN" altLang="en-US" dirty="0" smtClean="0"/>
                  <a:t>有限项不影响极限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r>
                  <a:rPr lang="en-US" altLang="zh-CN" dirty="0" smtClean="0"/>
                  <a:t>AB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极限可能存在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矛盾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因此选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D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 r="-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764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func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同阶不等价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因此选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D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因此选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选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A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4.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467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453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5.(1)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32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sz="3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(1+2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⋅(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altLang="zh-CN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</a:t>
                </a:r>
                <a:r>
                  <a:rPr lang="en-US" altLang="zh-CN" dirty="0"/>
                  <a:t>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num>
                      <m:den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−1)(1+</m:t>
                        </m:r>
                        <m:func>
                          <m:func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⋅2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2295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4)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𝑎𝑦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𝑏𝑦</m:t>
                            </m:r>
                          </m:e>
                        </m: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𝑎𝑏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𝑎𝑏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𝑎𝑏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𝑎𝑏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∼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因此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/>
                  <a:t>. 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6.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首先显然要区分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248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证毕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使得对任意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3.</a:t>
                </a:r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使得对任意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. 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反之未必成立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8523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600" y="819000"/>
                <a:ext cx="10800000" cy="522000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=0,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endParaRPr lang="en-US" altLang="zh-CN" sz="2800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=2,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=−1,</m:t>
                    </m:r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600" y="819000"/>
                <a:ext cx="10800000" cy="5220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05981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7. </a:t>
                </a:r>
                <a:r>
                  <a:rPr lang="zh-CN" altLang="en-US" dirty="0" smtClean="0"/>
                  <a:t>由于该极限是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8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𝑘𝑥</m:t>
                                </m:r>
                              </m:e>
                            </m:func>
                          </m:den>
                        </m:f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等价于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func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8.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𝑏𝑦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于是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𝑏𝑦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𝑏𝑦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6947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0=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𝑏𝑦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altLang="zh-CN" sz="32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+1−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𝑏𝑦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+1+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𝑏𝑦</m:t>
                        </m:r>
                      </m:den>
                    </m:f>
                  </m:oMath>
                </a14:m>
                <a:endParaRPr lang="en-US" altLang="zh-CN" sz="3200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𝑏𝑦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3200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3200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3200" dirty="0" smtClean="0"/>
                  <a:t>.</a:t>
                </a:r>
                <a:endParaRPr lang="en-US" altLang="zh-CN" sz="3200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2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8336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9. </a:t>
                </a:r>
                <a:r>
                  <a:rPr lang="zh-CN" altLang="en-US" dirty="0" smtClean="0"/>
                  <a:t>这种一般都是用夹逼准则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由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limLow>
                      <m:limLow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以及夹逼准则可知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rad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3404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由 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limLow>
                      <m:limLow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e>
                    </m:func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以及夹逼准则可知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lim>
                        </m:limUpp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为什么我们这么估计</a:t>
                </a:r>
                <a:r>
                  <a:rPr lang="en-US" altLang="zh-CN" dirty="0" smtClean="0"/>
                  <a:t>? </a:t>
                </a:r>
                <a:r>
                  <a:rPr lang="zh-CN" altLang="en-US" dirty="0" smtClean="0"/>
                  <a:t>因为分母中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是主要项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相比它都很小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放缩掉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但是分子中的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本身就是主要项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不可放缩掉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3657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10. </a:t>
                </a:r>
                <a:r>
                  <a:rPr lang="zh-CN" altLang="en-US" dirty="0" smtClean="0"/>
                  <a:t>看到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dirty="0" smtClean="0"/>
                  <a:t> 这种就应该想到均值不等式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0" dirty="0" smtClean="0"/>
                  <a:t>由均值不等式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≤0,∀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是有界单减数列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从而极限存在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设极限为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在</a:t>
                </a:r>
                <a:r>
                  <a:rPr lang="zh-CN" altLang="en-US" dirty="0" smtClean="0"/>
                  <a:t>递推公式两边同时取极限可得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由于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11.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−1∼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∼−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232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12. </a:t>
                </a:r>
                <a:r>
                  <a:rPr lang="zh-CN" altLang="en-US" dirty="0" smtClean="0"/>
                  <a:t>求</a:t>
                </a:r>
                <a:r>
                  <a:rPr lang="zh-CN" altLang="en-US" dirty="0"/>
                  <a:t>极限得</a:t>
                </a:r>
                <a:endParaRPr lang="en-US" altLang="zh-CN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=−1;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&gt;1.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∈[−1,1);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 处连续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是跳跃间断点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事实上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所以课上已经讲过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659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13.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den>
                        </m:f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b="0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无定义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dirty="0" smtClean="0"/>
                  <a:t> 是</a:t>
                </a:r>
                <a:r>
                  <a:rPr lang="zh-CN" altLang="en-US" dirty="0"/>
                  <a:t>无穷</a:t>
                </a:r>
                <a:r>
                  <a:rPr lang="zh-CN" altLang="en-US" dirty="0" smtClean="0"/>
                  <a:t>间断点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无</a:t>
                </a:r>
                <a:r>
                  <a:rPr lang="zh-CN" altLang="en-US" dirty="0" smtClean="0"/>
                  <a:t>定义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→−∞,</m:t>
                    </m:r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∞,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是可去间断点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补充定义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可使之在该处连续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8622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14.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因此对任意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. 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因此对任意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 smtClean="0"/>
                  <a:t> 是连续函数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由介值定理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613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15.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𝑝𝑞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从而由零点定理知存在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另证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从而由介值定理知存在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520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7410631" cy="5220000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2.2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A) </a:t>
                </a:r>
                <a:r>
                  <a:rPr lang="en-US" altLang="zh-CN" dirty="0" smtClean="0"/>
                  <a:t>1. (1) </a:t>
                </a:r>
                <a:r>
                  <a:rPr lang="zh-CN" altLang="en-US" dirty="0" smtClean="0"/>
                  <a:t>见右图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→2</m:t>
                        </m:r>
                      </m:lim>
                    </m:limLow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7410631" cy="5220000"/>
              </a:xfrm>
              <a:blipFill>
                <a:blip r:embed="rId2"/>
                <a:stretch>
                  <a:fillRect l="-1069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8112224" y="1124744"/>
            <a:ext cx="3688937" cy="3823514"/>
            <a:chOff x="4151784" y="1370538"/>
            <a:chExt cx="3688937" cy="3823514"/>
          </a:xfrm>
        </p:grpSpPr>
        <p:grpSp>
          <p:nvGrpSpPr>
            <p:cNvPr id="5" name="组合 4"/>
            <p:cNvGrpSpPr/>
            <p:nvPr/>
          </p:nvGrpSpPr>
          <p:grpSpPr>
            <a:xfrm>
              <a:off x="4151784" y="1370538"/>
              <a:ext cx="3688937" cy="3823514"/>
              <a:chOff x="4223792" y="218410"/>
              <a:chExt cx="3688937" cy="3823514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 flipV="1">
                <a:off x="5663952" y="332656"/>
                <a:ext cx="0" cy="370926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5667762" y="2439556"/>
                <a:ext cx="612000" cy="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6302177" y="2416142"/>
                <a:ext cx="0" cy="122400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>
                <a:off x="4223792" y="3645024"/>
                <a:ext cx="3341408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6716211" y="3597720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6211" y="3597720"/>
                    <a:ext cx="1196518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5245946" y="218410"/>
                    <a:ext cx="46756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5946" y="218410"/>
                    <a:ext cx="467563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76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881469" y="3564547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1469" y="3564547"/>
                    <a:ext cx="119651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5591823" y="3587292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1823" y="3587292"/>
                    <a:ext cx="1196518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4907762" y="1668535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7762" y="1668535"/>
                    <a:ext cx="1196518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4949371" y="2287556"/>
                    <a:ext cx="119651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9371" y="2287556"/>
                    <a:ext cx="1196518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5434013" y="2036857"/>
                  <a:ext cx="17636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4013" y="2036857"/>
                  <a:ext cx="176368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组合 6"/>
            <p:cNvGrpSpPr/>
            <p:nvPr/>
          </p:nvGrpSpPr>
          <p:grpSpPr>
            <a:xfrm>
              <a:off x="4424576" y="1799496"/>
              <a:ext cx="2532871" cy="1822048"/>
              <a:chOff x="4436006" y="1807116"/>
              <a:chExt cx="2532871" cy="1822048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4436006" y="1807116"/>
                <a:ext cx="1800000" cy="18000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任意多边形 9"/>
              <p:cNvSpPr/>
              <p:nvPr/>
            </p:nvSpPr>
            <p:spPr>
              <a:xfrm>
                <a:off x="6222117" y="1895680"/>
                <a:ext cx="746760" cy="1710690"/>
              </a:xfrm>
              <a:custGeom>
                <a:avLst/>
                <a:gdLst>
                  <a:gd name="connsiteX0" fmla="*/ 0 w 746760"/>
                  <a:gd name="connsiteY0" fmla="*/ 1710690 h 1710690"/>
                  <a:gd name="connsiteX1" fmla="*/ 449580 w 746760"/>
                  <a:gd name="connsiteY1" fmla="*/ 1165860 h 1710690"/>
                  <a:gd name="connsiteX2" fmla="*/ 746760 w 746760"/>
                  <a:gd name="connsiteY2" fmla="*/ 0 h 1710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6760" h="1710690">
                    <a:moveTo>
                      <a:pt x="0" y="1710690"/>
                    </a:moveTo>
                    <a:cubicBezTo>
                      <a:pt x="162560" y="1580832"/>
                      <a:pt x="325120" y="1450975"/>
                      <a:pt x="449580" y="1165860"/>
                    </a:cubicBezTo>
                    <a:cubicBezTo>
                      <a:pt x="574040" y="880745"/>
                      <a:pt x="660400" y="440372"/>
                      <a:pt x="746760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198266" y="3555792"/>
                <a:ext cx="73372" cy="73372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椭圆 7"/>
            <p:cNvSpPr/>
            <p:nvPr/>
          </p:nvSpPr>
          <p:spPr>
            <a:xfrm>
              <a:off x="6194202" y="4765308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1553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 </a:t>
                </a:r>
                <a:r>
                  <a:rPr lang="en-US" altLang="zh-CN" dirty="0" smtClean="0"/>
                  <a:t>1. (1)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+4</m:t>
                            </m:r>
                          </m:num>
                          <m:den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</m:e>
                    </m:d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den>
                        </m:f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证毕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证毕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 smtClean="0"/>
                  <a:t> 解得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/>
                  <a:t> 解得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,0&lt;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证毕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 b="-4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2880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4)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≤5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&lt;3,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≤5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证毕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从而有界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4883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2.3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A) </a:t>
                </a:r>
                <a:r>
                  <a:rPr lang="en-US" altLang="zh-CN" dirty="0"/>
                  <a:t>1. (1) </a:t>
                </a:r>
                <a:r>
                  <a:rPr lang="zh-CN" altLang="en-US" dirty="0" smtClean="0"/>
                  <a:t>正确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 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存在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错误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2. 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zh-CN" altLang="en-US" dirty="0" smtClean="0"/>
                  <a:t> 型</a:t>
                </a:r>
                <a:r>
                  <a:rPr lang="en-US" altLang="zh-CN" dirty="0" smtClean="0"/>
                  <a:t>.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→−2</m:t>
                        </m:r>
                      </m:lim>
                    </m:limLow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+8</m:t>
                        </m:r>
                      </m:den>
                    </m:f>
                    <m:r>
                      <a:rPr lang="en-US" altLang="zh-CN" sz="32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→−2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+2)(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+4)</m:t>
                        </m:r>
                      </m:den>
                    </m:f>
                    <m:r>
                      <a:rPr lang="en-US" altLang="zh-CN" sz="32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→−2</m:t>
                        </m:r>
                      </m:lim>
                    </m:limLow>
                    <m:f>
                      <m:f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3125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(4)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lim>
                    </m:limLow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(B) </a:t>
                </a:r>
                <a:r>
                  <a:rPr lang="zh-CN" altLang="en-US" dirty="0" smtClean="0"/>
                  <a:t>否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 </m:t>
                    </m:r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习题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2.4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rgbClr val="00B050"/>
                    </a:solidFill>
                  </a:rPr>
                  <a:t>(</a:t>
                </a:r>
                <a:r>
                  <a:rPr lang="en-US" altLang="zh-CN" dirty="0" smtClean="0">
                    <a:solidFill>
                      <a:srgbClr val="00B050"/>
                    </a:solidFill>
                  </a:rPr>
                  <a:t>A) </a:t>
                </a:r>
                <a:r>
                  <a:rPr lang="en-US" altLang="zh-CN" dirty="0" smtClean="0"/>
                  <a:t>1.(1)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错误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</a:t>
                </a:r>
                <a:r>
                  <a:rPr lang="en-US" altLang="zh-CN" dirty="0"/>
                  <a:t>3) </a:t>
                </a:r>
                <a:r>
                  <a:rPr lang="zh-CN" altLang="en-US" dirty="0"/>
                  <a:t>错误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(4) </a:t>
                </a:r>
                <a:r>
                  <a:rPr lang="zh-CN" altLang="en-US" dirty="0"/>
                  <a:t>错误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78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(5) </a:t>
                </a:r>
                <a:r>
                  <a:rPr lang="zh-CN" altLang="en-US" dirty="0"/>
                  <a:t>错误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这二者极限为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都不是无穷小</a:t>
                </a:r>
                <a:r>
                  <a:rPr lang="en-US" altLang="zh-CN" dirty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2</a:t>
                </a:r>
                <a:r>
                  <a:rPr lang="en-US" altLang="zh-CN" dirty="0" smtClean="0"/>
                  <a:t>. (1)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2−5</m:t>
                        </m:r>
                        <m:r>
                          <a:rPr lang="en-US" altLang="zh-CN" sz="280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i="1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→2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−2→0,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+1→13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→2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342900" indent="-342900">
                  <a:lnSpc>
                    <a:spcPct val="12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0494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2861</TotalTime>
  <Words>406</Words>
  <Application>Microsoft Office PowerPoint</Application>
  <PresentationFormat>宽屏</PresentationFormat>
  <Paragraphs>224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黑体</vt:lpstr>
      <vt:lpstr>SimSun</vt:lpstr>
      <vt:lpstr>SimSun</vt:lpstr>
      <vt:lpstr>微软雅黑</vt:lpstr>
      <vt:lpstr>Arial</vt:lpstr>
      <vt:lpstr>Cambria Math</vt:lpstr>
      <vt:lpstr>Times New Roman</vt:lpstr>
      <vt:lpstr>HFUT</vt:lpstr>
      <vt:lpstr>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习题课2</dc:title>
  <dc:subject>高等数学</dc:subject>
  <dc:creator>张神星</dc:creator>
  <cp:lastModifiedBy>zsx</cp:lastModifiedBy>
  <cp:revision>131</cp:revision>
  <dcterms:created xsi:type="dcterms:W3CDTF">2000-05-19T08:23:03Z</dcterms:created>
  <dcterms:modified xsi:type="dcterms:W3CDTF">2022-03-28T04:24:35Z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