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7"/>
  </p:notesMasterIdLst>
  <p:handoutMasterIdLst>
    <p:handoutMasterId r:id="rId38"/>
  </p:handoutMasterIdLst>
  <p:sldIdLst>
    <p:sldId id="332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2" r:id="rId13"/>
    <p:sldId id="373" r:id="rId14"/>
    <p:sldId id="371" r:id="rId15"/>
    <p:sldId id="375" r:id="rId16"/>
    <p:sldId id="376" r:id="rId17"/>
    <p:sldId id="377" r:id="rId18"/>
    <p:sldId id="393" r:id="rId19"/>
    <p:sldId id="394" r:id="rId20"/>
    <p:sldId id="395" r:id="rId21"/>
    <p:sldId id="374" r:id="rId22"/>
    <p:sldId id="378" r:id="rId23"/>
    <p:sldId id="379" r:id="rId24"/>
    <p:sldId id="380" r:id="rId25"/>
    <p:sldId id="381" r:id="rId26"/>
    <p:sldId id="382" r:id="rId27"/>
    <p:sldId id="391" r:id="rId28"/>
    <p:sldId id="392" r:id="rId29"/>
    <p:sldId id="384" r:id="rId30"/>
    <p:sldId id="385" r:id="rId31"/>
    <p:sldId id="386" r:id="rId32"/>
    <p:sldId id="387" r:id="rId33"/>
    <p:sldId id="388" r:id="rId34"/>
    <p:sldId id="389" r:id="rId35"/>
    <p:sldId id="390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90" d="100"/>
          <a:sy n="90" d="100"/>
        </p:scale>
        <p:origin x="422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5188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7630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050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660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.3 </a:t>
            </a:r>
            <a:r>
              <a:rPr lang="zh-CN" altLang="en-US" dirty="0" smtClean="0">
                <a:solidFill>
                  <a:srgbClr val="00B050"/>
                </a:solidFill>
              </a:rPr>
              <a:t>泰勒中值定理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在利用函数的微分作近似计算的时候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我们有一阶近似公式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从几何角度来看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就是在点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附近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处的切线来近似代替曲线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自然的问题是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这个</a:t>
                </a:r>
                <a:r>
                  <a:rPr lang="zh-CN" altLang="en-US" dirty="0" smtClean="0"/>
                  <a:t>近似公式的精度是多少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即如何控制误差</a:t>
                </a:r>
                <a:r>
                  <a:rPr lang="en-US" altLang="zh-CN" dirty="0" smtClean="0"/>
                  <a:t>?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是否</a:t>
                </a:r>
                <a:r>
                  <a:rPr lang="zh-CN" altLang="en-US" dirty="0" smtClean="0"/>
                  <a:t>有精度更高的公式近似公式呢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altLang="zh-CN" b="0" dirty="0" smtClean="0"/>
                  <a:t>(2) </a:t>
                </a: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 smtClean="0"/>
                  <a:t> 时</a:t>
                </a:r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泰勒</a:t>
                </a:r>
                <a:r>
                  <a:rPr lang="zh-CN" altLang="en-US" b="0" dirty="0" smtClean="0"/>
                  <a:t>公式就是拉格朗日中值公式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所以泰勒公式时拉格朗日中值公式的推广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目前我们已知的四个中值定理的关系如下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279650" y="3150840"/>
            <a:ext cx="7561263" cy="2438400"/>
            <a:chOff x="755650" y="3367088"/>
            <a:chExt cx="7561263" cy="2438400"/>
          </a:xfrm>
        </p:grpSpPr>
        <p:graphicFrame>
          <p:nvGraphicFramePr>
            <p:cNvPr id="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952918"/>
                </p:ext>
              </p:extLst>
            </p:nvPr>
          </p:nvGraphicFramePr>
          <p:xfrm>
            <a:off x="5421313" y="5368925"/>
            <a:ext cx="109537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r:id="rId4" imgW="0" imgH="0" progId="Equation.DSMT4">
                    <p:embed/>
                  </p:oleObj>
                </mc:Choice>
                <mc:Fallback>
                  <p:oleObj r:id="rId4" imgW="0" imgH="0" progId="Equation.DSMT4">
                    <p:embed/>
                    <p:pic>
                      <p:nvPicPr>
                        <p:cNvPr id="1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313" y="5368925"/>
                          <a:ext cx="109537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630915"/>
                </p:ext>
              </p:extLst>
            </p:nvPr>
          </p:nvGraphicFramePr>
          <p:xfrm>
            <a:off x="2654300" y="4051300"/>
            <a:ext cx="1485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r:id="rId6" imgW="0" imgH="0" progId="Equation.DSMT4">
                    <p:embed/>
                  </p:oleObj>
                </mc:Choice>
                <mc:Fallback>
                  <p:oleObj r:id="rId6" imgW="0" imgH="0" progId="Equation.DSMT4">
                    <p:embed/>
                    <p:pic>
                      <p:nvPicPr>
                        <p:cNvPr id="1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300" y="4051300"/>
                          <a:ext cx="14859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221930"/>
                </p:ext>
              </p:extLst>
            </p:nvPr>
          </p:nvGraphicFramePr>
          <p:xfrm>
            <a:off x="5145088" y="3367088"/>
            <a:ext cx="158750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r:id="rId8" imgW="0" imgH="0" progId="Equation.DSMT4">
                    <p:embed/>
                  </p:oleObj>
                </mc:Choice>
                <mc:Fallback>
                  <p:oleObj r:id="rId8" imgW="0" imgH="0" progId="Equation.DSMT4">
                    <p:embed/>
                    <p:pic>
                      <p:nvPicPr>
                        <p:cNvPr id="17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088" y="3367088"/>
                          <a:ext cx="1587500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V="1">
              <a:off x="2339975" y="4614863"/>
              <a:ext cx="2087563" cy="0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4427538" y="4181475"/>
              <a:ext cx="1439862" cy="831850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拉格朗日</a:t>
              </a:r>
              <a:endParaRPr lang="en-US" altLang="zh-CN" sz="2400" b="1"/>
            </a:p>
            <a:p>
              <a:pPr algn="ctr" eaLnBrk="1" hangingPunct="1"/>
              <a:r>
                <a:rPr lang="zh-CN" altLang="en-US" sz="2400" b="1"/>
                <a:t>中值定理</a:t>
              </a: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755650" y="4181475"/>
              <a:ext cx="1584325" cy="831850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罗尔</a:t>
              </a:r>
              <a:endParaRPr lang="en-US" altLang="zh-CN" sz="2400" b="1"/>
            </a:p>
            <a:p>
              <a:pPr algn="ctr" eaLnBrk="1" hangingPunct="1"/>
              <a:r>
                <a:rPr lang="zh-CN" altLang="en-US" sz="2400" b="1"/>
                <a:t>中值定理</a:t>
              </a:r>
            </a:p>
          </p:txBody>
        </p:sp>
        <p:sp>
          <p:nvSpPr>
            <p:cNvPr id="12" name="TextBox 24"/>
            <p:cNvSpPr txBox="1">
              <a:spLocks noChangeArrowheads="1"/>
            </p:cNvSpPr>
            <p:nvPr/>
          </p:nvSpPr>
          <p:spPr bwMode="auto">
            <a:xfrm>
              <a:off x="6875463" y="3462338"/>
              <a:ext cx="1441450" cy="830262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柯西</a:t>
              </a:r>
              <a:endParaRPr lang="en-US" altLang="zh-CN" sz="2400" b="1"/>
            </a:p>
            <a:p>
              <a:pPr algn="ctr" eaLnBrk="1" hangingPunct="1"/>
              <a:r>
                <a:rPr lang="zh-CN" altLang="en-US" sz="2400" b="1"/>
                <a:t>中值定理</a:t>
              </a:r>
            </a:p>
          </p:txBody>
        </p: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6875463" y="4973638"/>
              <a:ext cx="1441450" cy="831850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泰勒</a:t>
              </a:r>
              <a:endParaRPr lang="en-US" altLang="zh-CN" sz="2400" b="1"/>
            </a:p>
            <a:p>
              <a:pPr algn="ctr" eaLnBrk="1" hangingPunct="1"/>
              <a:r>
                <a:rPr lang="zh-CN" altLang="en-US" sz="2400" b="1"/>
                <a:t>中值定理</a:t>
              </a:r>
            </a:p>
          </p:txBody>
        </p:sp>
        <p:grpSp>
          <p:nvGrpSpPr>
            <p:cNvPr id="14" name="组合 34"/>
            <p:cNvGrpSpPr>
              <a:grpSpLocks/>
            </p:cNvGrpSpPr>
            <p:nvPr/>
          </p:nvGrpSpPr>
          <p:grpSpPr bwMode="auto">
            <a:xfrm>
              <a:off x="5148263" y="3822700"/>
              <a:ext cx="1727200" cy="376238"/>
              <a:chOff x="4139952" y="3700483"/>
              <a:chExt cx="1728193" cy="376588"/>
            </a:xfrm>
          </p:grpSpPr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 flipV="1">
                <a:off x="4139952" y="3717031"/>
                <a:ext cx="0" cy="3600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9077794-006C-A446-BD3D-65C8E29BB947}"/>
                  </a:ext>
                </a:extLst>
              </p:cNvPr>
              <p:cNvCxnSpPr/>
              <p:nvPr/>
            </p:nvCxnSpPr>
            <p:spPr>
              <a:xfrm flipH="1">
                <a:off x="4139952" y="3700483"/>
                <a:ext cx="1728193" cy="1589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35"/>
            <p:cNvGrpSpPr>
              <a:grpSpLocks/>
            </p:cNvGrpSpPr>
            <p:nvPr/>
          </p:nvGrpSpPr>
          <p:grpSpPr bwMode="auto">
            <a:xfrm>
              <a:off x="5148263" y="5046663"/>
              <a:ext cx="1727200" cy="360362"/>
              <a:chOff x="4139952" y="4869160"/>
              <a:chExt cx="1728193" cy="360040"/>
            </a:xfrm>
          </p:grpSpPr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H="1">
                <a:off x="4139952" y="4869160"/>
                <a:ext cx="0" cy="360040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9525C1B5-FB5B-934A-8AA2-15370D383734}"/>
                  </a:ext>
                </a:extLst>
              </p:cNvPr>
              <p:cNvCxnSpPr/>
              <p:nvPr/>
            </p:nvCxnSpPr>
            <p:spPr>
              <a:xfrm flipH="1">
                <a:off x="4139952" y="5213339"/>
                <a:ext cx="1728193" cy="15861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2703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b="0" dirty="0" smtClean="0"/>
                  <a:t>(3) </a:t>
                </a: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时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可以证明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这种形式被称为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皮亚诺余项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相应的泰勒公式被称为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皮亚诺余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阶泰勒公式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dirty="0" smtClean="0"/>
                  <a:t>一些极限计算中利用它会很方便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另外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此时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只</a:t>
                </a:r>
                <a:r>
                  <a:rPr lang="zh-CN" altLang="en-US" dirty="0" smtClean="0"/>
                  <a:t>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zh-CN" alt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51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麦克劳林公式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zh-CN" altLang="en-US" dirty="0" smtClean="0"/>
                  <a:t>同样地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拉格朗日余项</a:t>
                </a:r>
                <a:r>
                  <a:rPr lang="zh-CN" altLang="en-US" dirty="0" smtClean="0"/>
                  <a:t>为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之间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皮亚诺余项为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117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b="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 的麦克劳林公式中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 项的系数为多少</a:t>
                </a:r>
                <a:r>
                  <a:rPr lang="en-US" altLang="zh-CN" b="0" dirty="0" smtClean="0"/>
                  <a:t>?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因为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的麦克劳林公式中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项的</a:t>
                </a:r>
                <a:r>
                  <a:rPr lang="zh-CN" altLang="en-US" dirty="0" smtClean="0"/>
                  <a:t>系数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由于麦克劳林公式和泰勒公式只在自变量上差一个平移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因此我们来集中讨论下常用函数的麦克劳林公式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49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常见函数的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 阶麦克劳林公式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阶麦克劳林公式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因为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所以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</a:t>
                </a:r>
                <a:r>
                  <a:rPr lang="zh-CN" altLang="en-US" dirty="0" smtClean="0"/>
                  <a:t>麦克劳林公式</a:t>
                </a:r>
                <a:r>
                  <a:rPr lang="zh-CN" altLang="en-US" dirty="0" smtClean="0"/>
                  <a:t>为</a:t>
                </a:r>
                <a:r>
                  <a:rPr lang="en-US" altLang="zh-CN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816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因为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所以</a:t>
                </a:r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=−1,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所以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zh-CN" altLang="en-US" dirty="0" smtClean="0"/>
                  <a:t>为</a:t>
                </a:r>
                <a:r>
                  <a:rPr lang="en-US" altLang="zh-CN" sz="2200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 smtClean="0">
                    <a:latin typeface="Cambria Math" panose="02040503050406030204" pitchFamily="18" charset="0"/>
                  </a:rPr>
                </a:br>
                <a:r>
                  <a:rPr lang="zh-CN" altLang="en-US" b="0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53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 smtClean="0"/>
                  <a:t>),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−…+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b="0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&gt;−1,</m:t>
                    </m:r>
                  </m:oMath>
                </a14:m>
                <a:endParaRPr lang="en-US" altLang="zh-CN" b="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altLang="zh-CN" b="0" dirty="0" smtClean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20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如果对于</a:t>
                </a:r>
                <a:r>
                  <a:rPr lang="zh-CN" altLang="en-US" dirty="0" smtClean="0"/>
                  <a:t>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和任意实数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是正整数时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上式变成了二项式展开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966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 的带皮亚诺余项的麦克劳林公式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根据上一节的</a:t>
                </a:r>
                <a:r>
                  <a:rPr lang="zh-CN" altLang="en-US" dirty="0" smtClean="0"/>
                  <a:t>结论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zh-CN" altLang="en-US" dirty="0" smtClean="0"/>
                  <a:t>为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&gt;−1.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尽管从形式上说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的麦克劳林公式除以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可以直接得到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但我们需要先证明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阶导数才可以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81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阶导数</a:t>
                </a:r>
                <a:r>
                  <a:rPr lang="zh-CN" altLang="en-US" dirty="0"/>
                  <a:t>且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将上式与麦克劳林公式相减可以得到</a:t>
                </a:r>
                <a:r>
                  <a:rPr lang="en-US" altLang="zh-CN" dirty="0" smtClean="0"/>
                  <a:t>,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这迫使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</a:t>
                </a:r>
                <a:r>
                  <a:rPr lang="zh-CN" altLang="en-US" dirty="0" smtClean="0"/>
                  <a:t>且有这样的一个展开式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则从中可以读出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401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为此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我们引入函数逼近的概念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为定义在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上的一列函数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</a:t>
                </a:r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则称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内收敛于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较大时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越来越大时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近似</a:t>
                </a:r>
                <a:r>
                  <a:rPr lang="zh-CN" altLang="en-US" dirty="0" smtClean="0"/>
                  <a:t>效果越来越好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那么如何构造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呢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计算数学中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的构造有许多方式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比如多项式逼近、样条逼近、有理逼近等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并具有良好的效果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处的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2!=−4,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3!=−6,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⋅4!=16.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57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泰勒公式的应用举例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泰勒公式的应用非常广泛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在这里我们列举一些实例来说明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在近似计算中的应用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 的近似值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我们已经</a:t>
                </a:r>
                <a:r>
                  <a:rPr lang="zh-CN" altLang="en-US" dirty="0" smtClean="0"/>
                  <a:t>知道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b="0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294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其误差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只要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充分大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我们就可以利用上式求得任意精度的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 的近似值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若要误差</a:t>
                </a:r>
                <a:r>
                  <a:rPr lang="zh-CN" altLang="en-US" dirty="0" smtClean="0"/>
                  <a:t>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则取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120960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此时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≈2.71828.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5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的近似值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我们已经知道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!,</m:t>
                              </m:r>
                            </m: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+⋯.</m:t>
                    </m:r>
                  </m:oMath>
                </a14:m>
                <a:endParaRPr lang="en-US" altLang="zh-CN" sz="2200" b="0" dirty="0" smtClean="0"/>
              </a:p>
              <a:p>
                <a:r>
                  <a:rPr lang="zh-CN" altLang="en-US" b="0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−⋯+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6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0" dirty="0" smtClean="0"/>
                  <a:t>该函数的高阶导数不易求得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余项形式较为</a:t>
                </a:r>
                <a:r>
                  <a:rPr lang="zh-CN" altLang="en-US" b="0" dirty="0" smtClean="0"/>
                  <a:t>复杂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arccot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同时可以看出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想要得到较高的精度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要求非常地大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换言之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该展开的收敛速度非常慢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所以人们想出了一些其它的</a:t>
                </a:r>
                <a:r>
                  <a:rPr lang="zh-CN" altLang="en-US" dirty="0" smtClean="0"/>
                  <a:t>收敛速度更快的</a:t>
                </a:r>
                <a:r>
                  <a:rPr lang="zh-CN" altLang="en-US" b="0" dirty="0" smtClean="0"/>
                  <a:t>形式来表达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马</a:t>
                </a:r>
                <a:r>
                  <a:rPr lang="zh-CN" altLang="en-US" dirty="0" smtClean="0"/>
                  <a:t>钦公式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239</m:t>
                            </m:r>
                          </m:den>
                        </m:f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拉马努金</a:t>
                </a:r>
                <a:r>
                  <a:rPr lang="zh-CN" altLang="en-US" dirty="0" smtClean="0"/>
                  <a:t>公式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26390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+1103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396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070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在极限计算中的应用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可用洛必达法则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 smtClean="0"/>
                  <a:t>来看用</a:t>
                </a:r>
                <a:r>
                  <a:rPr lang="zh-CN" altLang="en-US" dirty="0" smtClean="0"/>
                  <a:t>泰勒公式的不同之处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于是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05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dirty="0" smtClean="0"/>
                  <a:t> 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sz="2200" dirty="0" smtClean="0"/>
              </a:p>
              <a:p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562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一般利用泰勒公式求极限的问题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我们使用的是带皮亚诺余项的泰勒公式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根据我们的需要确定展开的阶数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其中我们还需要</a:t>
                </a:r>
                <a:r>
                  <a:rPr lang="zh-CN" altLang="en-US" dirty="0"/>
                  <a:t>利用无穷小性质</a:t>
                </a:r>
                <a:r>
                  <a:rPr lang="zh-CN" altLang="en-US" dirty="0" smtClean="0"/>
                  <a:t>得出带皮亚诺余项的极限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这种技巧实际上我们在之前利用一阶近似求极限时已经接触过</a:t>
                </a:r>
                <a:r>
                  <a:rPr lang="en-US" altLang="zh-CN" dirty="0" smtClean="0"/>
                  <a:t>.</a:t>
                </a: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的某邻域内有二阶连续导数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</a:t>
                </a:r>
                <a:endParaRPr lang="en-US" altLang="zh-CN" dirty="0"/>
              </a:p>
              <a:p>
                <a:pPr marL="0" indent="0">
                  <a:buClr>
                    <a:srgbClr val="0000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den>
                                </m:f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1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在多项式重组中的应用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有时候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我们需要将一个多项式按照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的幂重新进行展开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我们称之为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多项式的重组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此时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我们需要计算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次多项式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对应的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因此我们只需求前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个导数值即可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然后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521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泰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勒中值定理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本节中我们将介绍一种多项式逼近的方法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我们设想能够构造一个次数不超过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来近似表示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为我们前面所说的一阶近似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的某邻域内有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/>
                <a:r>
                  <a:rPr lang="zh-CN" altLang="en-US" dirty="0"/>
                  <a:t>为了使得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邻域内尽可能接近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我们要求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…,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47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 smtClean="0"/>
                  <a:t> 的幂展开多项式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=3+10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=−13,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=10−12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=22,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=−12,</m:t>
                        </m:r>
                      </m:e>
                    </m:eqArr>
                  </m:oMath>
                </a14:m>
                <a:endParaRPr lang="en-US" altLang="zh-CN" b="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因此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5−13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5−13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24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在证明中值等式中的应用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上有三阶连续导数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之间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分别令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72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两式相减</a:t>
                </a:r>
                <a:r>
                  <a:rPr lang="zh-CN" altLang="en-US" dirty="0" smtClean="0"/>
                  <a:t>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于是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可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一正</a:t>
                </a:r>
                <a:r>
                  <a:rPr lang="zh-CN" altLang="en-US" dirty="0" smtClean="0"/>
                  <a:t>一负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因此由零点定理可知存在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之间使得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634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在证明中值不等式中的应用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上有二阶导数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位于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之间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7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分别令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两式相减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56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上有二阶</a:t>
                </a:r>
                <a:r>
                  <a:rPr lang="zh-CN" altLang="en-US" dirty="0" smtClean="0"/>
                  <a:t>导数且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可以看出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使用泰勒中值证明这类问题时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往往需要对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在某一点</a:t>
                </a:r>
                <a:r>
                  <a:rPr lang="en-US" altLang="zh-CN" dirty="0" smtClean="0"/>
                  <a:t>(</a:t>
                </a:r>
                <a:r>
                  <a:rPr lang="zh-CN" altLang="en-US" smtClean="0"/>
                  <a:t>经常是区间</a:t>
                </a:r>
                <a:r>
                  <a:rPr lang="zh-CN" altLang="en-US" dirty="0" smtClean="0"/>
                  <a:t>中间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作带拉格朗日余项的泰勒展开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然后代入不同的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进去得到新的关系式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通过新的关系式再结合放缩、连续性等性质来证明我们想要的结论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03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根据幂函数的高阶导数公式可知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换言之</a:t>
                </a:r>
                <a:r>
                  <a:rPr lang="en-US" altLang="zh-CN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称</a:t>
                </a:r>
                <a:r>
                  <a:rPr lang="zh-CN" altLang="en-US" dirty="0" smtClean="0"/>
                  <a:t>该多项式为函数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泰勒多项式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903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现在来</a:t>
                </a:r>
                <a:r>
                  <a:rPr lang="zh-CN" altLang="en-US" dirty="0" smtClean="0"/>
                  <a:t>考察使用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近似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产生的误差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余项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令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我们固定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视为变量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9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</a:t>
                </a:r>
                <a:r>
                  <a:rPr lang="zh-CN" altLang="en-US" dirty="0" smtClean="0"/>
                  <a:t>柯西中值定理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介于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之间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97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故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b="0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我们</a:t>
                </a:r>
                <a:r>
                  <a:rPr lang="zh-CN" altLang="en-US" b="0" dirty="0" smtClean="0"/>
                  <a:t>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b="0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b="0" dirty="0" smtClean="0"/>
                  <a:t> 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/>
                  <a:t> 之间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由此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我们得到下述定理</a:t>
                </a:r>
                <a:r>
                  <a:rPr lang="en-US" altLang="zh-CN" b="0" dirty="0" smtClean="0"/>
                  <a:t>.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902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/>
                <a:r>
                  <a:rPr lang="zh-CN" altLang="en-US" dirty="0" smtClean="0">
                    <a:solidFill>
                      <a:srgbClr val="0000FF"/>
                    </a:solidFill>
                  </a:rPr>
                  <a:t>泰勒中值定理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内具有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阶导数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有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之间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时我们也认为上式成立</a:t>
                </a:r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 smtClean="0">
                    <a:solidFill>
                      <a:srgbClr val="0000FF"/>
                    </a:solidFill>
                  </a:rPr>
                  <a:t>补充说明</a:t>
                </a:r>
                <a:endParaRPr lang="en-US" altLang="zh-CN" b="0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b="0" dirty="0" smtClean="0"/>
                  <a:t>(1) </a:t>
                </a:r>
                <a:r>
                  <a:rPr lang="zh-CN" altLang="en-US" b="0" dirty="0" smtClean="0"/>
                  <a:t>如果记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这种形式被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拉格朗日余项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前述展开</a:t>
                </a:r>
                <a:r>
                  <a:rPr lang="zh-CN" altLang="en-US" dirty="0"/>
                  <a:t>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带拉格朗日余项的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阶泰勒公式</a:t>
                </a:r>
                <a:r>
                  <a:rPr lang="en-US" altLang="zh-CN" dirty="0"/>
                  <a:t>.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如果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61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7008</TotalTime>
  <Words>369</Words>
  <Application>Microsoft Office PowerPoint</Application>
  <PresentationFormat>宽屏</PresentationFormat>
  <Paragraphs>143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Equation.DSMT4</vt:lpstr>
      <vt:lpstr>4.3 泰勒中值定理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泰勒中值定理</dc:title>
  <dc:subject>高等数学</dc:subject>
  <dc:creator>张神星</dc:creator>
  <cp:lastModifiedBy>zsx</cp:lastModifiedBy>
  <cp:revision>306</cp:revision>
  <dcterms:created xsi:type="dcterms:W3CDTF">2000-05-19T08:23:03Z</dcterms:created>
  <dcterms:modified xsi:type="dcterms:W3CDTF">2022-05-09T07:11:52Z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