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6"/>
  </p:notesMasterIdLst>
  <p:handoutMasterIdLst>
    <p:handoutMasterId r:id="rId37"/>
  </p:handoutMasterIdLst>
  <p:sldIdLst>
    <p:sldId id="332" r:id="rId2"/>
    <p:sldId id="367" r:id="rId3"/>
    <p:sldId id="396" r:id="rId4"/>
    <p:sldId id="397" r:id="rId5"/>
    <p:sldId id="398" r:id="rId6"/>
    <p:sldId id="399" r:id="rId7"/>
    <p:sldId id="401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9" r:id="rId16"/>
    <p:sldId id="411" r:id="rId17"/>
    <p:sldId id="413" r:id="rId18"/>
    <p:sldId id="414" r:id="rId19"/>
    <p:sldId id="415" r:id="rId20"/>
    <p:sldId id="416" r:id="rId21"/>
    <p:sldId id="417" r:id="rId22"/>
    <p:sldId id="418" r:id="rId23"/>
    <p:sldId id="420" r:id="rId24"/>
    <p:sldId id="421" r:id="rId25"/>
    <p:sldId id="422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4682" autoAdjust="0"/>
  </p:normalViewPr>
  <p:slideViewPr>
    <p:cSldViewPr>
      <p:cViewPr varScale="1">
        <p:scale>
          <a:sx n="90" d="100"/>
          <a:sy n="90" d="100"/>
        </p:scale>
        <p:origin x="370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1679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57547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42196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9919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.4 </a:t>
            </a:r>
            <a:r>
              <a:rPr lang="zh-CN" altLang="en-US" dirty="0" smtClean="0"/>
              <a:t>函数</a:t>
            </a:r>
            <a:r>
              <a:rPr lang="zh-CN" altLang="en-US" dirty="0"/>
              <a:t>的单调性与极值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函数的单调性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回忆下证明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 是单增函数的过程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对于任意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我们需要分解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然后证明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单调增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我们有没有更简便的方法去研究函数的单调性呢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在学习了导数之后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我们可以利用导函数的符号来得到函数的单调性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</a:t>
                </a:r>
                <a:r>
                  <a:rPr lang="zh-CN" altLang="en-US" dirty="0" smtClean="0"/>
                  <a:t>单减区间</a:t>
                </a:r>
                <a:r>
                  <a:rPr lang="en-US" altLang="zh-CN" dirty="0" smtClean="0"/>
                  <a:t>;</a:t>
                </a:r>
              </a:p>
              <a:p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b="0" dirty="0" smtClean="0"/>
                  <a:t> 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</a:t>
                </a:r>
                <a:r>
                  <a:rPr lang="zh-CN" altLang="en-US" dirty="0" smtClean="0"/>
                  <a:t>单增区间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注意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处不连续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因此不能由前面的定理得到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是单减区间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66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连续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使得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    ).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/>
                  <a:t>(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内单调增加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内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单调减少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 smtClean="0">
                    <a:solidFill>
                      <a:schemeClr val="tx1"/>
                    </a:solidFill>
                  </a:rPr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显然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BD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错误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即可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由极限的保号性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选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C.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334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  <m:sSup>
                                    <m:s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因此不存在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上单增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故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A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不正确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4357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利用单调性可以讨论方程的根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即函数零点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的</a:t>
                </a:r>
                <a:r>
                  <a:rPr lang="zh-CN" altLang="en-US" dirty="0" smtClean="0"/>
                  <a:t>个数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也可以利用单调性来证明一些不等式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dirty="0" smtClean="0"/>
                  <a:t>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 smtClean="0"/>
                  <a:t> 内只有一个实根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上连续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由零点定理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内有实根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上单增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内只有一个实根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870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b="1" dirty="0" smtClean="0">
                    <a:solidFill>
                      <a:srgbClr val="00B050"/>
                    </a:solidFill>
                  </a:rPr>
                  <a:t>函数的极值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/>
                  <a:t>我们在中学已经接触过函数的极值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但由于所学知识有限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很多关于极值的问题用初等的方法难以解决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而现在对于一个函数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当我们知道它的单调区间后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便可讨论它的极值点和极值了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的某一邻域内有定义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如果对于该邻域内任意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恒有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i="0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极大值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极小值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的一个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极大值点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极小值点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066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 smtClean="0"/>
                  <a:t>极大值</a:t>
                </a:r>
                <a:r>
                  <a:rPr lang="zh-CN" altLang="en-US" dirty="0"/>
                  <a:t>和极小值统称为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极大值点和极小值点统称为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注意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极值点总是函数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的定义区间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</a:t>
                </a:r>
                <a:r>
                  <a:rPr lang="zh-CN" altLang="en-US" dirty="0"/>
                  <a:t>的一点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不可能是端点</a:t>
                </a:r>
                <a:r>
                  <a:rPr lang="en-US" altLang="zh-CN" dirty="0" smtClean="0"/>
                  <a:t>).</a:t>
                </a:r>
              </a:p>
              <a:p>
                <a:r>
                  <a:rPr lang="zh-CN" altLang="en-US" b="0" dirty="0" smtClean="0"/>
                  <a:t>对于下图所示的函数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为极大值点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为极小值点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其余点不是极值点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由极值的定义可知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函数的极值反映了函数在某一点附近的局部性质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正因为如此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函数的一个极小值有可能比它的一个极大值还大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 smtClean="0"/>
                  <a:t>.</a:t>
                </a:r>
                <a:endParaRPr lang="zh-CN" alt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>
            <a:off x="2706890" y="3789040"/>
            <a:ext cx="6673884" cy="2520280"/>
            <a:chOff x="4047448" y="2761239"/>
            <a:chExt cx="6673884" cy="3404065"/>
          </a:xfrm>
        </p:grpSpPr>
        <p:grpSp>
          <p:nvGrpSpPr>
            <p:cNvPr id="5" name="组合 4"/>
            <p:cNvGrpSpPr/>
            <p:nvPr/>
          </p:nvGrpSpPr>
          <p:grpSpPr>
            <a:xfrm>
              <a:off x="4047448" y="2761239"/>
              <a:ext cx="6673884" cy="3404065"/>
              <a:chOff x="4122956" y="2617223"/>
              <a:chExt cx="6673884" cy="3404065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443996" y="5642580"/>
                <a:ext cx="63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4678073" y="2680527"/>
                <a:ext cx="0" cy="324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0472859" y="5642463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72859" y="5642463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4122956" y="2617223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2956" y="2617223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7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27292" y="565195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292" y="5651956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组合 16"/>
            <p:cNvGrpSpPr/>
            <p:nvPr/>
          </p:nvGrpSpPr>
          <p:grpSpPr>
            <a:xfrm>
              <a:off x="4955231" y="3030062"/>
              <a:ext cx="5245225" cy="1983114"/>
              <a:chOff x="927100" y="2280451"/>
              <a:chExt cx="5245225" cy="1983114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927100" y="2280451"/>
                <a:ext cx="4495800" cy="1982516"/>
              </a:xfrm>
              <a:custGeom>
                <a:avLst/>
                <a:gdLst>
                  <a:gd name="connsiteX0" fmla="*/ 0 w 4495800"/>
                  <a:gd name="connsiteY0" fmla="*/ 1364449 h 1982516"/>
                  <a:gd name="connsiteX1" fmla="*/ 55033 w 4495800"/>
                  <a:gd name="connsiteY1" fmla="*/ 1144316 h 1982516"/>
                  <a:gd name="connsiteX2" fmla="*/ 296333 w 4495800"/>
                  <a:gd name="connsiteY2" fmla="*/ 991916 h 1982516"/>
                  <a:gd name="connsiteX3" fmla="*/ 516467 w 4495800"/>
                  <a:gd name="connsiteY3" fmla="*/ 979216 h 1982516"/>
                  <a:gd name="connsiteX4" fmla="*/ 732367 w 4495800"/>
                  <a:gd name="connsiteY4" fmla="*/ 1152782 h 1982516"/>
                  <a:gd name="connsiteX5" fmla="*/ 812800 w 4495800"/>
                  <a:gd name="connsiteY5" fmla="*/ 1288249 h 1982516"/>
                  <a:gd name="connsiteX6" fmla="*/ 1062567 w 4495800"/>
                  <a:gd name="connsiteY6" fmla="*/ 1300949 h 1982516"/>
                  <a:gd name="connsiteX7" fmla="*/ 1261533 w 4495800"/>
                  <a:gd name="connsiteY7" fmla="*/ 1004616 h 1982516"/>
                  <a:gd name="connsiteX8" fmla="*/ 1384300 w 4495800"/>
                  <a:gd name="connsiteY8" fmla="*/ 441582 h 1982516"/>
                  <a:gd name="connsiteX9" fmla="*/ 1714500 w 4495800"/>
                  <a:gd name="connsiteY9" fmla="*/ 124082 h 1982516"/>
                  <a:gd name="connsiteX10" fmla="*/ 1998133 w 4495800"/>
                  <a:gd name="connsiteY10" fmla="*/ 170649 h 1982516"/>
                  <a:gd name="connsiteX11" fmla="*/ 2133600 w 4495800"/>
                  <a:gd name="connsiteY11" fmla="*/ 399249 h 1982516"/>
                  <a:gd name="connsiteX12" fmla="*/ 2353733 w 4495800"/>
                  <a:gd name="connsiteY12" fmla="*/ 479682 h 1982516"/>
                  <a:gd name="connsiteX13" fmla="*/ 2628900 w 4495800"/>
                  <a:gd name="connsiteY13" fmla="*/ 344216 h 1982516"/>
                  <a:gd name="connsiteX14" fmla="*/ 2781300 w 4495800"/>
                  <a:gd name="connsiteY14" fmla="*/ 69049 h 1982516"/>
                  <a:gd name="connsiteX15" fmla="*/ 3132667 w 4495800"/>
                  <a:gd name="connsiteY15" fmla="*/ 47882 h 1982516"/>
                  <a:gd name="connsiteX16" fmla="*/ 3221567 w 4495800"/>
                  <a:gd name="connsiteY16" fmla="*/ 636316 h 1982516"/>
                  <a:gd name="connsiteX17" fmla="*/ 3420533 w 4495800"/>
                  <a:gd name="connsiteY17" fmla="*/ 1017316 h 1982516"/>
                  <a:gd name="connsiteX18" fmla="*/ 3729567 w 4495800"/>
                  <a:gd name="connsiteY18" fmla="*/ 1068116 h 1982516"/>
                  <a:gd name="connsiteX19" fmla="*/ 4021667 w 4495800"/>
                  <a:gd name="connsiteY19" fmla="*/ 1051182 h 1982516"/>
                  <a:gd name="connsiteX20" fmla="*/ 4123267 w 4495800"/>
                  <a:gd name="connsiteY20" fmla="*/ 1097749 h 1982516"/>
                  <a:gd name="connsiteX21" fmla="*/ 4191000 w 4495800"/>
                  <a:gd name="connsiteY21" fmla="*/ 1220516 h 1982516"/>
                  <a:gd name="connsiteX22" fmla="*/ 4385733 w 4495800"/>
                  <a:gd name="connsiteY22" fmla="*/ 1715816 h 1982516"/>
                  <a:gd name="connsiteX23" fmla="*/ 4495800 w 4495800"/>
                  <a:gd name="connsiteY23" fmla="*/ 1982516 h 19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495800" h="1982516">
                    <a:moveTo>
                      <a:pt x="0" y="1364449"/>
                    </a:moveTo>
                    <a:cubicBezTo>
                      <a:pt x="2822" y="1285427"/>
                      <a:pt x="5644" y="1206405"/>
                      <a:pt x="55033" y="1144316"/>
                    </a:cubicBezTo>
                    <a:cubicBezTo>
                      <a:pt x="104422" y="1082227"/>
                      <a:pt x="219427" y="1019433"/>
                      <a:pt x="296333" y="991916"/>
                    </a:cubicBezTo>
                    <a:cubicBezTo>
                      <a:pt x="373239" y="964399"/>
                      <a:pt x="443795" y="952405"/>
                      <a:pt x="516467" y="979216"/>
                    </a:cubicBezTo>
                    <a:cubicBezTo>
                      <a:pt x="589139" y="1006027"/>
                      <a:pt x="682978" y="1101277"/>
                      <a:pt x="732367" y="1152782"/>
                    </a:cubicBezTo>
                    <a:cubicBezTo>
                      <a:pt x="781756" y="1204287"/>
                      <a:pt x="757767" y="1263554"/>
                      <a:pt x="812800" y="1288249"/>
                    </a:cubicBezTo>
                    <a:cubicBezTo>
                      <a:pt x="867833" y="1312943"/>
                      <a:pt x="987778" y="1348221"/>
                      <a:pt x="1062567" y="1300949"/>
                    </a:cubicBezTo>
                    <a:cubicBezTo>
                      <a:pt x="1137356" y="1253677"/>
                      <a:pt x="1207911" y="1147844"/>
                      <a:pt x="1261533" y="1004616"/>
                    </a:cubicBezTo>
                    <a:cubicBezTo>
                      <a:pt x="1315155" y="861388"/>
                      <a:pt x="1308806" y="588338"/>
                      <a:pt x="1384300" y="441582"/>
                    </a:cubicBezTo>
                    <a:cubicBezTo>
                      <a:pt x="1459795" y="294826"/>
                      <a:pt x="1612195" y="169237"/>
                      <a:pt x="1714500" y="124082"/>
                    </a:cubicBezTo>
                    <a:cubicBezTo>
                      <a:pt x="1816806" y="78926"/>
                      <a:pt x="1928283" y="124788"/>
                      <a:pt x="1998133" y="170649"/>
                    </a:cubicBezTo>
                    <a:cubicBezTo>
                      <a:pt x="2067983" y="216510"/>
                      <a:pt x="2074333" y="347743"/>
                      <a:pt x="2133600" y="399249"/>
                    </a:cubicBezTo>
                    <a:cubicBezTo>
                      <a:pt x="2192867" y="450754"/>
                      <a:pt x="2271183" y="488854"/>
                      <a:pt x="2353733" y="479682"/>
                    </a:cubicBezTo>
                    <a:cubicBezTo>
                      <a:pt x="2436283" y="470510"/>
                      <a:pt x="2557639" y="412655"/>
                      <a:pt x="2628900" y="344216"/>
                    </a:cubicBezTo>
                    <a:cubicBezTo>
                      <a:pt x="2700161" y="275777"/>
                      <a:pt x="2697339" y="118438"/>
                      <a:pt x="2781300" y="69049"/>
                    </a:cubicBezTo>
                    <a:cubicBezTo>
                      <a:pt x="2865261" y="19660"/>
                      <a:pt x="3059289" y="-46663"/>
                      <a:pt x="3132667" y="47882"/>
                    </a:cubicBezTo>
                    <a:cubicBezTo>
                      <a:pt x="3206045" y="142427"/>
                      <a:pt x="3173589" y="474744"/>
                      <a:pt x="3221567" y="636316"/>
                    </a:cubicBezTo>
                    <a:cubicBezTo>
                      <a:pt x="3269545" y="797888"/>
                      <a:pt x="3335866" y="945349"/>
                      <a:pt x="3420533" y="1017316"/>
                    </a:cubicBezTo>
                    <a:cubicBezTo>
                      <a:pt x="3505200" y="1089283"/>
                      <a:pt x="3629378" y="1062472"/>
                      <a:pt x="3729567" y="1068116"/>
                    </a:cubicBezTo>
                    <a:cubicBezTo>
                      <a:pt x="3829756" y="1073760"/>
                      <a:pt x="3956050" y="1046243"/>
                      <a:pt x="4021667" y="1051182"/>
                    </a:cubicBezTo>
                    <a:cubicBezTo>
                      <a:pt x="4087284" y="1056121"/>
                      <a:pt x="4095045" y="1069527"/>
                      <a:pt x="4123267" y="1097749"/>
                    </a:cubicBezTo>
                    <a:cubicBezTo>
                      <a:pt x="4151489" y="1125971"/>
                      <a:pt x="4147256" y="1117505"/>
                      <a:pt x="4191000" y="1220516"/>
                    </a:cubicBezTo>
                    <a:cubicBezTo>
                      <a:pt x="4234744" y="1323527"/>
                      <a:pt x="4334933" y="1588816"/>
                      <a:pt x="4385733" y="1715816"/>
                    </a:cubicBezTo>
                    <a:cubicBezTo>
                      <a:pt x="4436533" y="1842816"/>
                      <a:pt x="4466166" y="1912666"/>
                      <a:pt x="4495800" y="198251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5418791" y="3298365"/>
                <a:ext cx="753534" cy="965200"/>
              </a:xfrm>
              <a:custGeom>
                <a:avLst/>
                <a:gdLst>
                  <a:gd name="connsiteX0" fmla="*/ 0 w 753534"/>
                  <a:gd name="connsiteY0" fmla="*/ 965200 h 965200"/>
                  <a:gd name="connsiteX1" fmla="*/ 296334 w 753534"/>
                  <a:gd name="connsiteY1" fmla="*/ 245534 h 965200"/>
                  <a:gd name="connsiteX2" fmla="*/ 753534 w 753534"/>
                  <a:gd name="connsiteY2" fmla="*/ 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3534" h="965200">
                    <a:moveTo>
                      <a:pt x="0" y="965200"/>
                    </a:moveTo>
                    <a:cubicBezTo>
                      <a:pt x="85372" y="685800"/>
                      <a:pt x="170745" y="406401"/>
                      <a:pt x="296334" y="245534"/>
                    </a:cubicBezTo>
                    <a:cubicBezTo>
                      <a:pt x="421923" y="84667"/>
                      <a:pt x="587728" y="42333"/>
                      <a:pt x="753534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5015880" y="3990925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543581" y="436510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446694" y="3136255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888168" y="3515147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7651978" y="302523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8289311" y="4091211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V="1">
              <a:off x="4955231" y="4394511"/>
              <a:ext cx="0" cy="1384465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5879976" y="4365104"/>
              <a:ext cx="0" cy="1413872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5375920" y="4021978"/>
              <a:ext cx="0" cy="175699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783055" y="3136255"/>
              <a:ext cx="0" cy="265022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7272512" y="3509744"/>
              <a:ext cx="0" cy="2269232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7968208" y="3025230"/>
              <a:ext cx="0" cy="2753746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9441896" y="5012578"/>
              <a:ext cx="0" cy="766398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10200456" y="4047976"/>
              <a:ext cx="0" cy="1731000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8646000" y="4091211"/>
              <a:ext cx="0" cy="1686917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5213616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616" y="5778128"/>
                  <a:ext cx="32398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208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4799856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856" y="5778128"/>
                  <a:ext cx="32398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5718299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8299" y="5778128"/>
                  <a:ext cx="32398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09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10035731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5731" y="5778128"/>
                  <a:ext cx="3239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7113256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256" y="5778128"/>
                  <a:ext cx="32398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3208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6618344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344" y="5778128"/>
                  <a:ext cx="32398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3208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7805904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904" y="5778128"/>
                  <a:ext cx="32398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509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8487504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504" y="5778128"/>
                  <a:ext cx="32398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1296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9276544" y="5778128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6544" y="5778128"/>
                  <a:ext cx="32398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13208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23159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下面我们利用导数来建立函数极值的判定方法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极值的必要条件</a:t>
                </a:r>
                <a:r>
                  <a:rPr lang="zh-CN" altLang="en-US" dirty="0" smtClean="0"/>
                  <a:t> 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处可导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是它的一个极值点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由费马定理可得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</a:rPr>
                  <a:t>该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定理的几何意义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在极值点处有不垂直于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轴的切线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则切线必然时水平的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79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然而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该定理的逆命题却并不正确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例如前面的函数图像中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却并不是一个极值点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的一个极值点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但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在这个点处不可导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zh-CN" altLang="en-US" dirty="0" smtClean="0"/>
                  <a:t> 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驻点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稳定点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驻点和不可导点是可能的极值点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下面我们将给出判断函数极值的一个充分条件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27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极值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的第一充分条件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的一个去心邻域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dirty="0"/>
                  <a:t>(1) </a:t>
                </a:r>
                <a:r>
                  <a:rPr lang="zh-CN" altLang="en-US" dirty="0"/>
                  <a:t>如果在点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符号相反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的极大值点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极</a:t>
                </a:r>
                <a:r>
                  <a:rPr lang="zh-CN" altLang="en-US" dirty="0"/>
                  <a:t>小</a:t>
                </a:r>
                <a:r>
                  <a:rPr lang="zh-CN" altLang="en-US" dirty="0" smtClean="0"/>
                  <a:t>值点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(2) </a:t>
                </a:r>
                <a:r>
                  <a:rPr lang="zh-CN" altLang="en-US" dirty="0"/>
                  <a:t>如果在点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符号</a:t>
                </a:r>
                <a:r>
                  <a:rPr lang="zh-CN" altLang="en-US" dirty="0" smtClean="0"/>
                  <a:t>相同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169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 smtClean="0"/>
                  <a:t>该</a:t>
                </a:r>
                <a:r>
                  <a:rPr lang="zh-CN" altLang="en-US" dirty="0"/>
                  <a:t>定理的证明过程和结论可表述为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导数左正右负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函数左增右减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极大值点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导数左负右正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函数左减右增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极小值点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;</a:t>
                </a:r>
              </a:p>
              <a:p>
                <a:pPr lvl="1"/>
                <a:r>
                  <a:rPr lang="zh-CN" altLang="en-US" dirty="0">
                    <a:solidFill>
                      <a:srgbClr val="FF0000"/>
                    </a:solidFill>
                  </a:rPr>
                  <a:t>导数左右同号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函数单调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不是极值点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zh-CN" altLang="en-US" b="0" dirty="0" smtClean="0"/>
                  <a:t>由于不</a:t>
                </a:r>
                <a:r>
                  <a:rPr lang="zh-CN" altLang="en-US" b="0" dirty="0" smtClean="0"/>
                  <a:t>要求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 smtClean="0"/>
                  <a:t> 存在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因此该定理对驻点和不可导点均适用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b="0" dirty="0" smtClean="0"/>
                  <a:t>该定理的几何意义如下图所示</a:t>
                </a:r>
                <a:r>
                  <a:rPr lang="en-US" altLang="zh-CN" b="0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2343540" y="4365104"/>
            <a:ext cx="7504920" cy="1919033"/>
            <a:chOff x="2706890" y="3742215"/>
            <a:chExt cx="7809040" cy="2135057"/>
          </a:xfrm>
        </p:grpSpPr>
        <p:grpSp>
          <p:nvGrpSpPr>
            <p:cNvPr id="5" name="组合 4"/>
            <p:cNvGrpSpPr/>
            <p:nvPr/>
          </p:nvGrpSpPr>
          <p:grpSpPr>
            <a:xfrm>
              <a:off x="2706890" y="3742215"/>
              <a:ext cx="7809040" cy="2135057"/>
              <a:chOff x="4122956" y="2617223"/>
              <a:chExt cx="7809040" cy="2135057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443996" y="4373572"/>
                <a:ext cx="7488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4678073" y="2680527"/>
                <a:ext cx="0" cy="1908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11508565" y="4373455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08565" y="4373455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4122956" y="2617223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2956" y="2617223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4227292" y="4382948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292" y="4382948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连接符 23"/>
            <p:cNvCxnSpPr/>
            <p:nvPr/>
          </p:nvCxnSpPr>
          <p:spPr>
            <a:xfrm>
              <a:off x="4007848" y="454446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66" idx="0"/>
            </p:cNvCxnSpPr>
            <p:nvPr/>
          </p:nvCxnSpPr>
          <p:spPr>
            <a:xfrm flipH="1" flipV="1">
              <a:off x="4347778" y="4561662"/>
              <a:ext cx="0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4188522" y="5490096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8522" y="5490096"/>
                  <a:ext cx="32398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连接符 54"/>
            <p:cNvCxnSpPr/>
            <p:nvPr/>
          </p:nvCxnSpPr>
          <p:spPr>
            <a:xfrm>
              <a:off x="6301864" y="453517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8" idx="0"/>
            </p:cNvCxnSpPr>
            <p:nvPr/>
          </p:nvCxnSpPr>
          <p:spPr>
            <a:xfrm flipH="1" flipV="1">
              <a:off x="6641794" y="4552370"/>
              <a:ext cx="0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/>
                <p:cNvSpPr txBox="1"/>
                <p:nvPr/>
              </p:nvSpPr>
              <p:spPr>
                <a:xfrm>
                  <a:off x="6482538" y="5480804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38" y="5480804"/>
                  <a:ext cx="32398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组合 12"/>
            <p:cNvGrpSpPr/>
            <p:nvPr/>
          </p:nvGrpSpPr>
          <p:grpSpPr>
            <a:xfrm>
              <a:off x="8292832" y="3864392"/>
              <a:ext cx="1547584" cy="1350000"/>
              <a:chOff x="7284720" y="2703840"/>
              <a:chExt cx="1547584" cy="1350000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7284720" y="3378200"/>
                <a:ext cx="812800" cy="675640"/>
              </a:xfrm>
              <a:custGeom>
                <a:avLst/>
                <a:gdLst>
                  <a:gd name="connsiteX0" fmla="*/ 0 w 812800"/>
                  <a:gd name="connsiteY0" fmla="*/ 675640 h 675640"/>
                  <a:gd name="connsiteX1" fmla="*/ 187960 w 812800"/>
                  <a:gd name="connsiteY1" fmla="*/ 172720 h 675640"/>
                  <a:gd name="connsiteX2" fmla="*/ 487680 w 812800"/>
                  <a:gd name="connsiteY2" fmla="*/ 30480 h 675640"/>
                  <a:gd name="connsiteX3" fmla="*/ 812800 w 812800"/>
                  <a:gd name="connsiteY3" fmla="*/ 0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675640">
                    <a:moveTo>
                      <a:pt x="0" y="675640"/>
                    </a:moveTo>
                    <a:cubicBezTo>
                      <a:pt x="53340" y="477943"/>
                      <a:pt x="106680" y="280247"/>
                      <a:pt x="187960" y="172720"/>
                    </a:cubicBezTo>
                    <a:cubicBezTo>
                      <a:pt x="269240" y="65193"/>
                      <a:pt x="383540" y="59267"/>
                      <a:pt x="487680" y="30480"/>
                    </a:cubicBezTo>
                    <a:cubicBezTo>
                      <a:pt x="591820" y="1693"/>
                      <a:pt x="702310" y="846"/>
                      <a:pt x="8128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任意多边形 58"/>
              <p:cNvSpPr/>
              <p:nvPr/>
            </p:nvSpPr>
            <p:spPr>
              <a:xfrm rot="10800000">
                <a:off x="8019504" y="2703840"/>
                <a:ext cx="812800" cy="675640"/>
              </a:xfrm>
              <a:custGeom>
                <a:avLst/>
                <a:gdLst>
                  <a:gd name="connsiteX0" fmla="*/ 0 w 812800"/>
                  <a:gd name="connsiteY0" fmla="*/ 675640 h 675640"/>
                  <a:gd name="connsiteX1" fmla="*/ 187960 w 812800"/>
                  <a:gd name="connsiteY1" fmla="*/ 172720 h 675640"/>
                  <a:gd name="connsiteX2" fmla="*/ 487680 w 812800"/>
                  <a:gd name="connsiteY2" fmla="*/ 30480 h 675640"/>
                  <a:gd name="connsiteX3" fmla="*/ 812800 w 812800"/>
                  <a:gd name="connsiteY3" fmla="*/ 0 h 675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2800" h="675640">
                    <a:moveTo>
                      <a:pt x="0" y="675640"/>
                    </a:moveTo>
                    <a:cubicBezTo>
                      <a:pt x="53340" y="477943"/>
                      <a:pt x="106680" y="280247"/>
                      <a:pt x="187960" y="172720"/>
                    </a:cubicBezTo>
                    <a:cubicBezTo>
                      <a:pt x="269240" y="65193"/>
                      <a:pt x="383540" y="59267"/>
                      <a:pt x="487680" y="30480"/>
                    </a:cubicBezTo>
                    <a:cubicBezTo>
                      <a:pt x="591820" y="1693"/>
                      <a:pt x="702310" y="846"/>
                      <a:pt x="8128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0" name="直接连接符 59"/>
            <p:cNvCxnSpPr/>
            <p:nvPr/>
          </p:nvCxnSpPr>
          <p:spPr>
            <a:xfrm>
              <a:off x="8750136" y="4535174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72" idx="0"/>
            </p:cNvCxnSpPr>
            <p:nvPr/>
          </p:nvCxnSpPr>
          <p:spPr>
            <a:xfrm flipH="1" flipV="1">
              <a:off x="9090066" y="4552370"/>
              <a:ext cx="0" cy="928434"/>
            </a:xfrm>
            <a:prstGeom prst="line">
              <a:avLst/>
            </a:prstGeom>
            <a:ln w="127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/>
                <p:cNvSpPr txBox="1"/>
                <p:nvPr/>
              </p:nvSpPr>
              <p:spPr>
                <a:xfrm>
                  <a:off x="8930810" y="5480804"/>
                  <a:ext cx="323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 smtClean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810" y="5480804"/>
                  <a:ext cx="32398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29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任意多边形 72"/>
            <p:cNvSpPr/>
            <p:nvPr/>
          </p:nvSpPr>
          <p:spPr>
            <a:xfrm>
              <a:off x="3540160" y="4553992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>
            <a:xfrm flipH="1">
              <a:off x="4362336" y="4555728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>
            <a:xfrm flipV="1">
              <a:off x="5819016" y="3861048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 75"/>
            <p:cNvSpPr/>
            <p:nvPr/>
          </p:nvSpPr>
          <p:spPr>
            <a:xfrm flipH="1" flipV="1">
              <a:off x="6641192" y="3862784"/>
              <a:ext cx="812800" cy="675640"/>
            </a:xfrm>
            <a:custGeom>
              <a:avLst/>
              <a:gdLst>
                <a:gd name="connsiteX0" fmla="*/ 0 w 812800"/>
                <a:gd name="connsiteY0" fmla="*/ 675640 h 675640"/>
                <a:gd name="connsiteX1" fmla="*/ 187960 w 812800"/>
                <a:gd name="connsiteY1" fmla="*/ 172720 h 675640"/>
                <a:gd name="connsiteX2" fmla="*/ 487680 w 812800"/>
                <a:gd name="connsiteY2" fmla="*/ 30480 h 675640"/>
                <a:gd name="connsiteX3" fmla="*/ 812800 w 812800"/>
                <a:gd name="connsiteY3" fmla="*/ 0 h 67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675640">
                  <a:moveTo>
                    <a:pt x="0" y="675640"/>
                  </a:moveTo>
                  <a:cubicBezTo>
                    <a:pt x="53340" y="477943"/>
                    <a:pt x="106680" y="280247"/>
                    <a:pt x="187960" y="172720"/>
                  </a:cubicBezTo>
                  <a:cubicBezTo>
                    <a:pt x="269240" y="65193"/>
                    <a:pt x="383540" y="59267"/>
                    <a:pt x="487680" y="30480"/>
                  </a:cubicBezTo>
                  <a:cubicBezTo>
                    <a:pt x="591820" y="1693"/>
                    <a:pt x="702310" y="846"/>
                    <a:pt x="81280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3951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内可导</a:t>
                </a:r>
                <a:r>
                  <a:rPr lang="en-US" altLang="zh-CN" b="0" dirty="0" smtClean="0"/>
                  <a:t>.</a:t>
                </a:r>
                <a:endParaRPr lang="en-US" altLang="zh-CN" dirty="0"/>
              </a:p>
              <a:p>
                <a:r>
                  <a:rPr lang="en-US" altLang="zh-CN" b="0" dirty="0" smtClean="0"/>
                  <a:t>(1) </a:t>
                </a:r>
                <a:r>
                  <a:rPr lang="zh-CN" altLang="en-US" b="0" dirty="0" smtClean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 smtClean="0"/>
                  <a:t> 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b="0" dirty="0" smtClean="0"/>
                  <a:t> 上单调递增</a:t>
                </a:r>
                <a:r>
                  <a:rPr lang="en-US" altLang="zh-CN" b="0" dirty="0" smtClean="0"/>
                  <a:t>;</a:t>
                </a:r>
                <a:endParaRPr lang="en-US" altLang="zh-CN" dirty="0"/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/>
                  <a:t>如果在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上单调</a:t>
                </a:r>
                <a:r>
                  <a:rPr lang="zh-CN" altLang="en-US" dirty="0" smtClean="0"/>
                  <a:t>递减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任取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上对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应用拉格朗日中值定理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zh-CN" altLang="en-US" dirty="0"/>
              </a:p>
              <a:p>
                <a:r>
                  <a:rPr lang="zh-CN" altLang="en-US" b="0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 是任意的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上单调</a:t>
                </a:r>
                <a:r>
                  <a:rPr lang="zh-CN" altLang="en-US" dirty="0" smtClean="0"/>
                  <a:t>递增</a:t>
                </a:r>
                <a:r>
                  <a:rPr lang="en-US" altLang="zh-CN" dirty="0" smtClean="0"/>
                  <a:t>. (2) </a:t>
                </a:r>
                <a:r>
                  <a:rPr lang="zh-CN" altLang="en-US" dirty="0" smtClean="0"/>
                  <a:t>的证明类似</a:t>
                </a:r>
                <a:r>
                  <a:rPr lang="en-US" altLang="zh-CN" dirty="0" smtClean="0"/>
                  <a:t>.</a:t>
                </a:r>
                <a:endParaRPr lang="zh-CN" altLang="en-US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6536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极值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的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第二充分条件</a:t>
                </a:r>
                <a:r>
                  <a:rPr lang="zh-CN" altLang="en-US" dirty="0" smtClean="0"/>
                  <a:t>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处二阶可导且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/>
                  <a:t>(1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的极大值点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极小值点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可能是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极值点也可能不是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如果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则由极限的保号性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64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当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由极值的第一充分条件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的极大值点</a:t>
                </a:r>
                <a:r>
                  <a:rPr lang="en-US" altLang="zh-CN" dirty="0" smtClean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情形类似可证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是极小值点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是不是极值点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可以看出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时不能用该定理判定是否取得极值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8203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求函数极值的方法和步骤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求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出函数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利用第二充分条件判定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如果不是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则观察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左右两侧附近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的符号变化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利用第一充分条件判定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如果无法用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(2)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判定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则利用其它方法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如极值的定义、泰勒中值定理来确定。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25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有几个驻点</a:t>
                </a:r>
                <a:r>
                  <a:rPr lang="en-US" altLang="zh-CN" dirty="0" smtClean="0"/>
                  <a:t>?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≠1,2,3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由罗尔定理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是二次多项式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最多有两个</a:t>
                </a:r>
                <a:r>
                  <a:rPr lang="zh-CN" altLang="en-US" dirty="0"/>
                  <a:t>零点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恰有两个零点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有两个驻点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193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内连续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其导函数的图像如右图所示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+mn-ea"/>
                  </a:rPr>
                  <a:t>有</a:t>
                </a:r>
                <a:r>
                  <a:rPr lang="en-US" altLang="zh-CN" b="0" dirty="0" smtClean="0">
                    <a:latin typeface="+mn-ea"/>
                  </a:rPr>
                  <a:t>(    ).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>
                    <a:latin typeface="+mn-ea"/>
                  </a:rPr>
                  <a:t>(A) </a:t>
                </a:r>
                <a:r>
                  <a:rPr lang="zh-CN" altLang="en-US" dirty="0">
                    <a:latin typeface="+mn-ea"/>
                  </a:rPr>
                  <a:t>一</a:t>
                </a:r>
                <a:r>
                  <a:rPr lang="zh-CN" altLang="en-US" dirty="0" smtClean="0">
                    <a:latin typeface="+mn-ea"/>
                  </a:rPr>
                  <a:t>个极小值点和两个极大值点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 smtClean="0">
                    <a:latin typeface="+mn-ea"/>
                  </a:rPr>
                  <a:t>(B) </a:t>
                </a:r>
                <a:r>
                  <a:rPr lang="zh-CN" altLang="en-US" dirty="0" smtClean="0">
                    <a:latin typeface="+mn-ea"/>
                  </a:rPr>
                  <a:t>两个</a:t>
                </a:r>
                <a:r>
                  <a:rPr lang="zh-CN" altLang="en-US" dirty="0">
                    <a:latin typeface="+mn-ea"/>
                  </a:rPr>
                  <a:t>极小值点</a:t>
                </a:r>
                <a:r>
                  <a:rPr lang="zh-CN" altLang="en-US" dirty="0" smtClean="0">
                    <a:latin typeface="+mn-ea"/>
                  </a:rPr>
                  <a:t>和一个</a:t>
                </a:r>
                <a:r>
                  <a:rPr lang="zh-CN" altLang="en-US" dirty="0">
                    <a:latin typeface="+mn-ea"/>
                  </a:rPr>
                  <a:t>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 smtClean="0">
                    <a:latin typeface="+mn-ea"/>
                  </a:rPr>
                  <a:t>(C) </a:t>
                </a:r>
                <a:r>
                  <a:rPr lang="zh-CN" altLang="en-US" dirty="0" smtClean="0">
                    <a:latin typeface="+mn-ea"/>
                  </a:rPr>
                  <a:t>两个</a:t>
                </a:r>
                <a:r>
                  <a:rPr lang="zh-CN" altLang="en-US" dirty="0">
                    <a:latin typeface="+mn-ea"/>
                  </a:rPr>
                  <a:t>极小值点和两个极大值点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dirty="0" smtClean="0">
                    <a:latin typeface="+mn-ea"/>
                  </a:rPr>
                  <a:t>(D) </a:t>
                </a:r>
                <a:r>
                  <a:rPr lang="zh-CN" altLang="en-US" dirty="0" smtClean="0">
                    <a:latin typeface="+mn-ea"/>
                  </a:rPr>
                  <a:t>三个</a:t>
                </a:r>
                <a:r>
                  <a:rPr lang="zh-CN" altLang="en-US" dirty="0">
                    <a:latin typeface="+mn-ea"/>
                  </a:rPr>
                  <a:t>极小值点</a:t>
                </a:r>
                <a:r>
                  <a:rPr lang="zh-CN" altLang="en-US" dirty="0" smtClean="0">
                    <a:latin typeface="+mn-ea"/>
                  </a:rPr>
                  <a:t>和一个</a:t>
                </a:r>
                <a:r>
                  <a:rPr lang="zh-CN" altLang="en-US" dirty="0">
                    <a:latin typeface="+mn-ea"/>
                  </a:rPr>
                  <a:t>极大值点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从图像上可以看出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有三个驻点和一个不可导点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每个</a:t>
                </a:r>
                <a:r>
                  <a:rPr lang="zh-CN" altLang="en-US" dirty="0" smtClean="0"/>
                  <a:t>驻点的左右两侧附近的导数符号相反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分别对应两个极小值点和一个极大值点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左右两侧附近的导数左正右负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因此是极大值点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选 </a:t>
                </a:r>
                <a:r>
                  <a:rPr lang="en-US" altLang="zh-CN" dirty="0" smtClean="0"/>
                  <a:t>C.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5999" y="882000"/>
                <a:ext cx="10800000" cy="5220000"/>
              </a:xfrm>
              <a:blipFill>
                <a:blip r:embed="rId2"/>
                <a:stretch>
                  <a:fillRect l="-734" r="-1411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7320136" y="1441449"/>
            <a:ext cx="3607401" cy="2923655"/>
            <a:chOff x="4295800" y="2708920"/>
            <a:chExt cx="3607401" cy="2923655"/>
          </a:xfrm>
        </p:grpSpPr>
        <p:grpSp>
          <p:nvGrpSpPr>
            <p:cNvPr id="5" name="组合 4"/>
            <p:cNvGrpSpPr/>
            <p:nvPr/>
          </p:nvGrpSpPr>
          <p:grpSpPr>
            <a:xfrm>
              <a:off x="4295800" y="2708920"/>
              <a:ext cx="3607401" cy="2923655"/>
              <a:chOff x="4367808" y="1988840"/>
              <a:chExt cx="3607401" cy="2923655"/>
            </a:xfrm>
          </p:grpSpPr>
          <p:cxnSp>
            <p:nvCxnSpPr>
              <p:cNvPr id="8" name="直接箭头连接符 7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6118233" y="2392495"/>
                <a:ext cx="0" cy="252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704917" y="1988840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4917" y="1988840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/>
                  <p:cNvSpPr txBox="1"/>
                  <p:nvPr/>
                </p:nvSpPr>
                <p:spPr>
                  <a:xfrm>
                    <a:off x="5667452" y="3707740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707740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组合 15"/>
            <p:cNvGrpSpPr/>
            <p:nvPr/>
          </p:nvGrpSpPr>
          <p:grpSpPr>
            <a:xfrm>
              <a:off x="4874371" y="3433442"/>
              <a:ext cx="1080120" cy="1363710"/>
              <a:chOff x="911424" y="2087033"/>
              <a:chExt cx="2420209" cy="1363710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2095500" y="2087033"/>
                <a:ext cx="1236133" cy="1363710"/>
              </a:xfrm>
              <a:custGeom>
                <a:avLst/>
                <a:gdLst>
                  <a:gd name="connsiteX0" fmla="*/ 0 w 1236133"/>
                  <a:gd name="connsiteY0" fmla="*/ 1363134 h 1363710"/>
                  <a:gd name="connsiteX1" fmla="*/ 427567 w 1236133"/>
                  <a:gd name="connsiteY1" fmla="*/ 1333500 h 1363710"/>
                  <a:gd name="connsiteX2" fmla="*/ 838200 w 1236133"/>
                  <a:gd name="connsiteY2" fmla="*/ 1168400 h 1363710"/>
                  <a:gd name="connsiteX3" fmla="*/ 1130300 w 1236133"/>
                  <a:gd name="connsiteY3" fmla="*/ 656167 h 1363710"/>
                  <a:gd name="connsiteX4" fmla="*/ 1236133 w 1236133"/>
                  <a:gd name="connsiteY4" fmla="*/ 0 h 136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133" h="1363710">
                    <a:moveTo>
                      <a:pt x="0" y="1363134"/>
                    </a:moveTo>
                    <a:cubicBezTo>
                      <a:pt x="143933" y="1364545"/>
                      <a:pt x="287867" y="1365956"/>
                      <a:pt x="427567" y="1333500"/>
                    </a:cubicBezTo>
                    <a:cubicBezTo>
                      <a:pt x="567267" y="1301044"/>
                      <a:pt x="721078" y="1281289"/>
                      <a:pt x="838200" y="1168400"/>
                    </a:cubicBezTo>
                    <a:cubicBezTo>
                      <a:pt x="955322" y="1055511"/>
                      <a:pt x="1063978" y="850900"/>
                      <a:pt x="1130300" y="656167"/>
                    </a:cubicBezTo>
                    <a:cubicBezTo>
                      <a:pt x="1196622" y="461434"/>
                      <a:pt x="1216377" y="230717"/>
                      <a:pt x="1236133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flipH="1">
                <a:off x="911424" y="2087033"/>
                <a:ext cx="1236133" cy="1363710"/>
              </a:xfrm>
              <a:custGeom>
                <a:avLst/>
                <a:gdLst>
                  <a:gd name="connsiteX0" fmla="*/ 0 w 1236133"/>
                  <a:gd name="connsiteY0" fmla="*/ 1363134 h 1363710"/>
                  <a:gd name="connsiteX1" fmla="*/ 427567 w 1236133"/>
                  <a:gd name="connsiteY1" fmla="*/ 1333500 h 1363710"/>
                  <a:gd name="connsiteX2" fmla="*/ 838200 w 1236133"/>
                  <a:gd name="connsiteY2" fmla="*/ 1168400 h 1363710"/>
                  <a:gd name="connsiteX3" fmla="*/ 1130300 w 1236133"/>
                  <a:gd name="connsiteY3" fmla="*/ 656167 h 1363710"/>
                  <a:gd name="connsiteX4" fmla="*/ 1236133 w 1236133"/>
                  <a:gd name="connsiteY4" fmla="*/ 0 h 136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133" h="1363710">
                    <a:moveTo>
                      <a:pt x="0" y="1363134"/>
                    </a:moveTo>
                    <a:cubicBezTo>
                      <a:pt x="143933" y="1364545"/>
                      <a:pt x="287867" y="1365956"/>
                      <a:pt x="427567" y="1333500"/>
                    </a:cubicBezTo>
                    <a:cubicBezTo>
                      <a:pt x="567267" y="1301044"/>
                      <a:pt x="721078" y="1281289"/>
                      <a:pt x="838200" y="1168400"/>
                    </a:cubicBezTo>
                    <a:cubicBezTo>
                      <a:pt x="955322" y="1055511"/>
                      <a:pt x="1063978" y="850900"/>
                      <a:pt x="1130300" y="656167"/>
                    </a:cubicBezTo>
                    <a:cubicBezTo>
                      <a:pt x="1196622" y="461434"/>
                      <a:pt x="1216377" y="230717"/>
                      <a:pt x="1236133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任意多边形 16"/>
            <p:cNvSpPr/>
            <p:nvPr/>
          </p:nvSpPr>
          <p:spPr>
            <a:xfrm>
              <a:off x="6114396" y="3482464"/>
              <a:ext cx="1400175" cy="1890712"/>
            </a:xfrm>
            <a:custGeom>
              <a:avLst/>
              <a:gdLst>
                <a:gd name="connsiteX0" fmla="*/ 0 w 1400175"/>
                <a:gd name="connsiteY0" fmla="*/ 1890712 h 1890712"/>
                <a:gd name="connsiteX1" fmla="*/ 138112 w 1400175"/>
                <a:gd name="connsiteY1" fmla="*/ 1023937 h 1890712"/>
                <a:gd name="connsiteX2" fmla="*/ 542925 w 1400175"/>
                <a:gd name="connsiteY2" fmla="*/ 447675 h 1890712"/>
                <a:gd name="connsiteX3" fmla="*/ 1400175 w 1400175"/>
                <a:gd name="connsiteY3" fmla="*/ 0 h 1890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175" h="1890712">
                  <a:moveTo>
                    <a:pt x="0" y="1890712"/>
                  </a:moveTo>
                  <a:cubicBezTo>
                    <a:pt x="23812" y="1577577"/>
                    <a:pt x="47625" y="1264443"/>
                    <a:pt x="138112" y="1023937"/>
                  </a:cubicBezTo>
                  <a:cubicBezTo>
                    <a:pt x="228599" y="783431"/>
                    <a:pt x="332581" y="618331"/>
                    <a:pt x="542925" y="447675"/>
                  </a:cubicBezTo>
                  <a:cubicBezTo>
                    <a:pt x="753269" y="277019"/>
                    <a:pt x="1076722" y="138509"/>
                    <a:pt x="1400175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0755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的</a:t>
                </a:r>
                <a:r>
                  <a:rPr lang="zh-CN" altLang="en-US" dirty="0" smtClean="0">
                    <a:latin typeface="+mn-ea"/>
                  </a:rPr>
                  <a:t>极值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由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有三个驻点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0,−1,1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=−4&lt;0,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=8&gt;0,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是极大值点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</a:t>
                </a:r>
                <a:r>
                  <a:rPr lang="zh-CN" altLang="en-US" dirty="0"/>
                  <a:t>大</a:t>
                </a:r>
                <a:r>
                  <a:rPr lang="zh-CN" altLang="en-US" dirty="0" smtClean="0"/>
                  <a:t>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b="0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zh-CN" altLang="en-US" dirty="0" smtClean="0"/>
                  <a:t> 是极小值点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的极值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附近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左正右负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的极大值点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极大值为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附近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左负</a:t>
                </a:r>
                <a:r>
                  <a:rPr lang="zh-CN" altLang="en-US" dirty="0"/>
                  <a:t>右</a:t>
                </a:r>
                <a:r>
                  <a:rPr lang="zh-CN" altLang="en-US" dirty="0" smtClean="0"/>
                  <a:t>正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</a:t>
                </a:r>
                <a:r>
                  <a:rPr lang="zh-CN" altLang="en-US" dirty="0" smtClean="0"/>
                  <a:t>极小值点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极</a:t>
                </a:r>
                <a:r>
                  <a:rPr lang="zh-CN" altLang="en-US" dirty="0"/>
                  <a:t>小</a:t>
                </a:r>
                <a:r>
                  <a:rPr lang="zh-CN" altLang="en-US" dirty="0" smtClean="0"/>
                  <a:t>值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8402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处有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阶连续导数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 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为奇数时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的极值点</a:t>
                </a:r>
                <a:r>
                  <a:rPr lang="en-US" altLang="zh-CN" dirty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的极小值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点</a:t>
                </a:r>
                <a:r>
                  <a:rPr lang="en-US" altLang="zh-CN" dirty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极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大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62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由带皮亚诺余项的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阶泰勒公式</a:t>
                </a:r>
                <a:r>
                  <a:rPr lang="en-US" altLang="zh-CN" sz="1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sz="1800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即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734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fontScale="92500"/>
              </a:bodyPr>
              <a:lstStyle/>
              <a:p>
                <a:r>
                  <a:rPr lang="zh-CN" altLang="en-US" dirty="0" smtClean="0"/>
                  <a:t>因此存在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同号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两侧附近异号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的极值点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的极小值点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(3)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的极大值点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该例题可作为结论直接使用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四阶可导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的极值点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的极小值点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408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 smtClean="0"/>
                  <a:t>将该定理中区间换成开区间或无穷区间结论仍然成立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判断函数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的单调性</a:t>
                </a:r>
                <a:r>
                  <a:rPr lang="en-US" altLang="zh-CN" b="0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是单调递增的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的图像大致如下</a:t>
                </a:r>
                <a:r>
                  <a:rPr lang="en-US" altLang="zh-CN" dirty="0" smtClean="0"/>
                  <a:t>: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/>
          <p:cNvGrpSpPr/>
          <p:nvPr/>
        </p:nvGrpSpPr>
        <p:grpSpPr>
          <a:xfrm>
            <a:off x="4292300" y="3068960"/>
            <a:ext cx="3607401" cy="3081038"/>
            <a:chOff x="4292300" y="3228282"/>
            <a:chExt cx="3607401" cy="3081038"/>
          </a:xfrm>
        </p:grpSpPr>
        <p:grpSp>
          <p:nvGrpSpPr>
            <p:cNvPr id="5" name="组合 4"/>
            <p:cNvGrpSpPr/>
            <p:nvPr/>
          </p:nvGrpSpPr>
          <p:grpSpPr>
            <a:xfrm>
              <a:off x="4292300" y="3228282"/>
              <a:ext cx="3607401" cy="2563655"/>
              <a:chOff x="4367808" y="2276872"/>
              <a:chExt cx="3607401" cy="2563655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6118233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704917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4917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5667452" y="3341686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341686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任意多边形 19"/>
            <p:cNvSpPr/>
            <p:nvPr/>
          </p:nvSpPr>
          <p:spPr>
            <a:xfrm>
              <a:off x="5087888" y="3942887"/>
              <a:ext cx="1659467" cy="2366433"/>
            </a:xfrm>
            <a:custGeom>
              <a:avLst/>
              <a:gdLst>
                <a:gd name="connsiteX0" fmla="*/ 0 w 1659467"/>
                <a:gd name="connsiteY0" fmla="*/ 2366433 h 2366433"/>
                <a:gd name="connsiteX1" fmla="*/ 325967 w 1659467"/>
                <a:gd name="connsiteY1" fmla="*/ 1773767 h 2366433"/>
                <a:gd name="connsiteX2" fmla="*/ 838200 w 1659467"/>
                <a:gd name="connsiteY2" fmla="*/ 1392767 h 2366433"/>
                <a:gd name="connsiteX3" fmla="*/ 1032934 w 1659467"/>
                <a:gd name="connsiteY3" fmla="*/ 1261533 h 2366433"/>
                <a:gd name="connsiteX4" fmla="*/ 1181100 w 1659467"/>
                <a:gd name="connsiteY4" fmla="*/ 1117600 h 2366433"/>
                <a:gd name="connsiteX5" fmla="*/ 1464734 w 1659467"/>
                <a:gd name="connsiteY5" fmla="*/ 719667 h 2366433"/>
                <a:gd name="connsiteX6" fmla="*/ 1659467 w 1659467"/>
                <a:gd name="connsiteY6" fmla="*/ 0 h 236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467" h="2366433">
                  <a:moveTo>
                    <a:pt x="0" y="2366433"/>
                  </a:moveTo>
                  <a:cubicBezTo>
                    <a:pt x="93133" y="2151239"/>
                    <a:pt x="186267" y="1936045"/>
                    <a:pt x="325967" y="1773767"/>
                  </a:cubicBezTo>
                  <a:cubicBezTo>
                    <a:pt x="465667" y="1611489"/>
                    <a:pt x="720372" y="1478139"/>
                    <a:pt x="838200" y="1392767"/>
                  </a:cubicBezTo>
                  <a:cubicBezTo>
                    <a:pt x="956028" y="1307395"/>
                    <a:pt x="975784" y="1307394"/>
                    <a:pt x="1032934" y="1261533"/>
                  </a:cubicBezTo>
                  <a:cubicBezTo>
                    <a:pt x="1090084" y="1215672"/>
                    <a:pt x="1109133" y="1207911"/>
                    <a:pt x="1181100" y="1117600"/>
                  </a:cubicBezTo>
                  <a:cubicBezTo>
                    <a:pt x="1253067" y="1027289"/>
                    <a:pt x="1385006" y="905934"/>
                    <a:pt x="1464734" y="719667"/>
                  </a:cubicBezTo>
                  <a:cubicBezTo>
                    <a:pt x="1544462" y="533400"/>
                    <a:pt x="1601964" y="266700"/>
                    <a:pt x="1659467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673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1" dirty="0" smtClean="0">
                    <a:solidFill>
                      <a:srgbClr val="00B050"/>
                    </a:solidFill>
                  </a:rPr>
                  <a:t>最大值与最小值问题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最值问题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即求函数的最大最小值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在实际生活和科学研究中经常遇到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那么如何去求一个函数的最大值和最小值呢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/>
                  <a:t>我们知道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上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连续函数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必有最大值和最小值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最大</a:t>
                </a:r>
                <a:r>
                  <a:rPr lang="zh-CN" altLang="en-US" dirty="0"/>
                  <a:t>值和最小值</a:t>
                </a:r>
                <a:r>
                  <a:rPr lang="zh-CN" altLang="en-US" dirty="0" smtClean="0"/>
                  <a:t>可能在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内取得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也可能在端点处取得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如果函数在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 smtClean="0"/>
                  <a:t> 内某一点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处取得最大值或最小值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可能是</a:t>
                </a:r>
                <a:r>
                  <a:rPr lang="zh-CN" altLang="en-US" dirty="0" smtClean="0"/>
                  <a:t>极值点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但即便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不是极值点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它至少是广义极值点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即一个邻域内的最值点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最值点是驻点</a:t>
                </a:r>
                <a:r>
                  <a:rPr lang="zh-CN" altLang="en-US" dirty="0"/>
                  <a:t>、</a:t>
                </a:r>
                <a:r>
                  <a:rPr lang="zh-CN" altLang="en-US" dirty="0" smtClean="0"/>
                  <a:t>不可导点或端点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946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因此有如下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求有限闭区间上连续函数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的最大最小值的方法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求出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内所有的驻点和不可导点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计算函数值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这些函数值中的</a:t>
                </a:r>
                <a:r>
                  <a:rPr lang="zh-CN" altLang="en-US" dirty="0"/>
                  <a:t>最大最小值</a:t>
                </a:r>
                <a:r>
                  <a:rPr lang="zh-CN" altLang="en-US" dirty="0" smtClean="0"/>
                  <a:t>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上的</a:t>
                </a:r>
                <a:r>
                  <a:rPr lang="zh-CN" altLang="en-US" dirty="0"/>
                  <a:t>最大</a:t>
                </a:r>
                <a:r>
                  <a:rPr lang="zh-CN" altLang="en-US" dirty="0" smtClean="0"/>
                  <a:t>最小值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上的最大值和最小值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=−5,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−1,2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上的最大</a:t>
                </a:r>
                <a:r>
                  <a:rPr lang="zh-CN" altLang="en-US" dirty="0" smtClean="0"/>
                  <a:t>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最小值为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944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对于不是闭区间的情形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我们该如何求得最值呢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我们以下面的例子来进行说明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上的最小值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因此驻点为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;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是最小值点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最小值为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4500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在解决实际问题中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如果可以根据实际情形判定函数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在相应的定义域内取得最大值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或最小值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同时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内有唯一驻点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就是它的最大值点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或最小值点</a:t>
                </a:r>
                <a:r>
                  <a:rPr lang="en-US" altLang="zh-CN" dirty="0" smtClean="0"/>
                  <a:t>).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假设某种商品的需求量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是单价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单位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元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的函数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=6000−30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商品的单件成本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=24000/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试求利润最大化的商品定价以及最大利润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利润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)=−30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+7200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−264000.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=−60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+7200=0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/>
                  <a:t>得到唯一驻点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由实际问题知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存在最大值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所以当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元时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销售利润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最大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168000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元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925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某乡镇计划建一个粮仓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粮仓下部为含底的圆柱体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上部位半球体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半球</a:t>
                </a:r>
                <a:r>
                  <a:rPr lang="zh-CN" altLang="en-US" dirty="0" smtClean="0"/>
                  <a:t>体每平方米造价是圆柱体的两倍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如果粮食只能存储在圆柱体部分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那么在粮仓储量需求固定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的前提下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如何</a:t>
                </a:r>
                <a:r>
                  <a:rPr lang="zh-CN" altLang="en-US" dirty="0" smtClean="0"/>
                  <a:t>选择圆柱体高与</a:t>
                </a:r>
                <a:r>
                  <a:rPr lang="zh-CN" altLang="en-US" dirty="0"/>
                  <a:t>底面半径</a:t>
                </a:r>
                <a:r>
                  <a:rPr lang="zh-CN" altLang="en-US" dirty="0" smtClean="0"/>
                  <a:t>之</a:t>
                </a:r>
                <a:r>
                  <a:rPr lang="zh-CN" altLang="en-US" dirty="0"/>
                  <a:t>比使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造价最低</a:t>
                </a:r>
                <a:r>
                  <a:rPr lang="en-US" altLang="zh-CN" dirty="0" smtClean="0"/>
                  <a:t>?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设圆柱体底面半径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高为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圆柱体每</a:t>
                </a:r>
                <a:r>
                  <a:rPr lang="zh-CN" altLang="en-US" dirty="0"/>
                  <a:t>平方米</a:t>
                </a:r>
                <a:r>
                  <a:rPr lang="zh-CN" altLang="en-US" dirty="0" smtClean="0"/>
                  <a:t>造价为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粮仓储量为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𝜆𝜋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造价</a:t>
                </a:r>
                <a:r>
                  <a:rPr lang="zh-CN" altLang="en-US" dirty="0"/>
                  <a:t>为</a:t>
                </a:r>
                <a:endParaRPr lang="en-US" altLang="zh-CN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/>
                  <a:t>得到唯一驻点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由实际问题知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存在最小值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所以当</a:t>
                </a:r>
                <a:r>
                  <a:rPr lang="zh-CN" altLang="en-US" dirty="0"/>
                  <a:t>圆柱体高与底面半径之比为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5:1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造价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最小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2639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 smtClean="0"/>
                  <a:t>并非每个函数都在其定义域上单调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因此需要</a:t>
                </a:r>
                <a:r>
                  <a:rPr lang="zh-CN" altLang="en-US" b="0" dirty="0" smtClean="0"/>
                  <a:t>判断它们在哪些区间上单调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b="0" dirty="0" smtClean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上单调递增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/>
                  <a:t> 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的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单增区间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类似地可以定义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单减区间</a:t>
                </a:r>
                <a:r>
                  <a:rPr lang="en-US" altLang="zh-CN" b="0" dirty="0" smtClean="0"/>
                  <a:t>. </a:t>
                </a:r>
                <a:r>
                  <a:rPr lang="zh-CN" altLang="en-US" b="0" dirty="0" smtClean="0"/>
                  <a:t>二者统称为</a:t>
                </a:r>
                <a:r>
                  <a:rPr lang="zh-CN" altLang="en-US" b="0" dirty="0" smtClean="0">
                    <a:solidFill>
                      <a:srgbClr val="00B050"/>
                    </a:solidFill>
                  </a:rPr>
                  <a:t>单调区间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−∞,−1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的单增区间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b="0" dirty="0" smtClean="0"/>
                  <a:t> 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</a:t>
                </a:r>
                <a:r>
                  <a:rPr lang="zh-CN" altLang="en-US" dirty="0" smtClean="0"/>
                  <a:t>单减区间</a:t>
                </a:r>
                <a:r>
                  <a:rPr lang="en-US" altLang="zh-CN" dirty="0" smtClean="0"/>
                  <a:t>.</a:t>
                </a:r>
                <a:endParaRPr lang="zh-CN" altLang="en-US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787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b="0" dirty="0" smtClean="0"/>
                  <a:t>注意到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是奇函数且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b="0" dirty="0" smtClean="0"/>
                  <a:t>,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的图像大致如下</a:t>
                </a:r>
                <a:r>
                  <a:rPr lang="en-US" altLang="zh-CN" dirty="0" smtClean="0"/>
                  <a:t>:</a:t>
                </a:r>
                <a:endParaRPr lang="zh-CN" alt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4292300" y="2420888"/>
            <a:ext cx="3607401" cy="2563655"/>
            <a:chOff x="4292300" y="2420888"/>
            <a:chExt cx="3607401" cy="2563655"/>
          </a:xfrm>
        </p:grpSpPr>
        <p:grpSp>
          <p:nvGrpSpPr>
            <p:cNvPr id="5" name="组合 4"/>
            <p:cNvGrpSpPr/>
            <p:nvPr/>
          </p:nvGrpSpPr>
          <p:grpSpPr>
            <a:xfrm>
              <a:off x="4292300" y="2420888"/>
              <a:ext cx="3607401" cy="2563655"/>
              <a:chOff x="4367808" y="2276872"/>
              <a:chExt cx="3607401" cy="2563655"/>
            </a:xfrm>
          </p:grpSpPr>
          <p:cxnSp>
            <p:nvCxnSpPr>
              <p:cNvPr id="7" name="直接箭头连接符 6"/>
              <p:cNvCxnSpPr/>
              <p:nvPr/>
            </p:nvCxnSpPr>
            <p:spPr>
              <a:xfrm>
                <a:off x="4367808" y="3698364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6118233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/>
                  <p:cNvSpPr txBox="1"/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51228" y="3681917"/>
                    <a:ext cx="32398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/>
                  <p:cNvSpPr txBox="1"/>
                  <p:nvPr/>
                </p:nvSpPr>
                <p:spPr>
                  <a:xfrm>
                    <a:off x="5704917" y="2276872"/>
                    <a:ext cx="8266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4917" y="2276872"/>
                    <a:ext cx="82663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5667452" y="3707740"/>
                    <a:ext cx="64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7452" y="3707740"/>
                    <a:ext cx="64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任意多边形 1"/>
            <p:cNvSpPr/>
            <p:nvPr/>
          </p:nvSpPr>
          <p:spPr>
            <a:xfrm>
              <a:off x="4334933" y="3530201"/>
              <a:ext cx="1706034" cy="1388932"/>
            </a:xfrm>
            <a:custGeom>
              <a:avLst/>
              <a:gdLst>
                <a:gd name="connsiteX0" fmla="*/ 0 w 1706034"/>
                <a:gd name="connsiteY0" fmla="*/ 1388932 h 1388932"/>
                <a:gd name="connsiteX1" fmla="*/ 508000 w 1706034"/>
                <a:gd name="connsiteY1" fmla="*/ 457599 h 1388932"/>
                <a:gd name="connsiteX2" fmla="*/ 825500 w 1706034"/>
                <a:gd name="connsiteY2" fmla="*/ 101999 h 1388932"/>
                <a:gd name="connsiteX3" fmla="*/ 1172634 w 1706034"/>
                <a:gd name="connsiteY3" fmla="*/ 399 h 1388932"/>
                <a:gd name="connsiteX4" fmla="*/ 1443567 w 1706034"/>
                <a:gd name="connsiteY4" fmla="*/ 76599 h 1388932"/>
                <a:gd name="connsiteX5" fmla="*/ 1706034 w 1706034"/>
                <a:gd name="connsiteY5" fmla="*/ 305199 h 13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6034" h="1388932">
                  <a:moveTo>
                    <a:pt x="0" y="1388932"/>
                  </a:moveTo>
                  <a:cubicBezTo>
                    <a:pt x="185208" y="1030510"/>
                    <a:pt x="370417" y="672088"/>
                    <a:pt x="508000" y="457599"/>
                  </a:cubicBezTo>
                  <a:cubicBezTo>
                    <a:pt x="645583" y="243110"/>
                    <a:pt x="714728" y="178199"/>
                    <a:pt x="825500" y="101999"/>
                  </a:cubicBezTo>
                  <a:cubicBezTo>
                    <a:pt x="936272" y="25799"/>
                    <a:pt x="1069623" y="4632"/>
                    <a:pt x="1172634" y="399"/>
                  </a:cubicBezTo>
                  <a:cubicBezTo>
                    <a:pt x="1275645" y="-3834"/>
                    <a:pt x="1354667" y="25799"/>
                    <a:pt x="1443567" y="76599"/>
                  </a:cubicBezTo>
                  <a:cubicBezTo>
                    <a:pt x="1532467" y="127399"/>
                    <a:pt x="1619250" y="216299"/>
                    <a:pt x="1706034" y="30519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 rot="10800000">
              <a:off x="6041253" y="2760899"/>
              <a:ext cx="1706034" cy="1388932"/>
            </a:xfrm>
            <a:custGeom>
              <a:avLst/>
              <a:gdLst>
                <a:gd name="connsiteX0" fmla="*/ 0 w 1706034"/>
                <a:gd name="connsiteY0" fmla="*/ 1388932 h 1388932"/>
                <a:gd name="connsiteX1" fmla="*/ 508000 w 1706034"/>
                <a:gd name="connsiteY1" fmla="*/ 457599 h 1388932"/>
                <a:gd name="connsiteX2" fmla="*/ 825500 w 1706034"/>
                <a:gd name="connsiteY2" fmla="*/ 101999 h 1388932"/>
                <a:gd name="connsiteX3" fmla="*/ 1172634 w 1706034"/>
                <a:gd name="connsiteY3" fmla="*/ 399 h 1388932"/>
                <a:gd name="connsiteX4" fmla="*/ 1443567 w 1706034"/>
                <a:gd name="connsiteY4" fmla="*/ 76599 h 1388932"/>
                <a:gd name="connsiteX5" fmla="*/ 1706034 w 1706034"/>
                <a:gd name="connsiteY5" fmla="*/ 305199 h 138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6034" h="1388932">
                  <a:moveTo>
                    <a:pt x="0" y="1388932"/>
                  </a:moveTo>
                  <a:cubicBezTo>
                    <a:pt x="185208" y="1030510"/>
                    <a:pt x="370417" y="672088"/>
                    <a:pt x="508000" y="457599"/>
                  </a:cubicBezTo>
                  <a:cubicBezTo>
                    <a:pt x="645583" y="243110"/>
                    <a:pt x="714728" y="178199"/>
                    <a:pt x="825500" y="101999"/>
                  </a:cubicBezTo>
                  <a:cubicBezTo>
                    <a:pt x="936272" y="25799"/>
                    <a:pt x="1069623" y="4632"/>
                    <a:pt x="1172634" y="399"/>
                  </a:cubicBezTo>
                  <a:cubicBezTo>
                    <a:pt x="1275645" y="-3834"/>
                    <a:pt x="1354667" y="25799"/>
                    <a:pt x="1443567" y="76599"/>
                  </a:cubicBezTo>
                  <a:cubicBezTo>
                    <a:pt x="1532467" y="127399"/>
                    <a:pt x="1619250" y="216299"/>
                    <a:pt x="1706034" y="305199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3097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b="0" dirty="0" smtClean="0"/>
                  <a:t>前面定理描述了导数大于和小于零的情形的单调性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然而若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在区间的某些点上为零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仍可能在该区间上单调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例如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dirty="0" smtClean="0"/>
                  <a:t> 处为零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b="0" dirty="0" smtClean="0"/>
                  <a:t> 是单增函数</a:t>
                </a:r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上可导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上单增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或单减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的充要条件是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(1)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);</a:t>
                </a:r>
              </a:p>
              <a:p>
                <a:r>
                  <a:rPr lang="en-US" altLang="zh-CN" b="0" dirty="0" smtClean="0">
                    <a:solidFill>
                      <a:schemeClr val="tx1"/>
                    </a:solidFill>
                  </a:rPr>
                  <a:t>(2)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dirty="0" smtClean="0">
                    <a:solidFill>
                      <a:schemeClr val="tx1"/>
                    </a:solidFill>
                  </a:rPr>
                  <a:t> 的任何子区间上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>
                    <a:solidFill>
                      <a:schemeClr val="tx1"/>
                    </a:solidFill>
                  </a:rPr>
                  <a:t> 不恒为零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699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类似于前述定理的证明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单调不减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/>
                  <a:t>如果存在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则在区间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 smtClean="0">
                    <a:solidFill>
                      <a:schemeClr val="tx1"/>
                    </a:solidFill>
                  </a:rPr>
                  <a:t> 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dirty="0" smtClean="0">
                    <a:solidFill>
                      <a:schemeClr val="tx1"/>
                    </a:solidFill>
                  </a:rPr>
                  <a:t> 是常数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从而导数为零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与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(2)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矛盾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!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因此充分性得证</a:t>
                </a:r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/>
                  <a:t>反之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</a:t>
                </a:r>
                <a:r>
                  <a:rPr lang="zh-CN" altLang="en-US" dirty="0" smtClean="0"/>
                  <a:t>单增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于是由极限保号性</a:t>
                </a:r>
                <a:r>
                  <a:rPr lang="zh-CN" altLang="en-US" dirty="0" smtClean="0"/>
                  <a:t>可知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≥0.</m:t>
                    </m:r>
                  </m:oMath>
                </a14:m>
                <a:endParaRPr lang="en-US" altLang="zh-CN" dirty="0"/>
              </a:p>
              <a:p>
                <a:r>
                  <a:rPr lang="zh-CN" altLang="en-US" b="0" dirty="0" smtClean="0">
                    <a:solidFill>
                      <a:schemeClr val="tx1"/>
                    </a:solidFill>
                  </a:rPr>
                  <a:t>如果</a:t>
                </a:r>
                <a:r>
                  <a:rPr lang="zh-CN" altLang="en-US" dirty="0"/>
                  <a:t>在区间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某个</a:t>
                </a:r>
                <a:r>
                  <a:rPr lang="zh-CN" altLang="en-US" dirty="0" smtClean="0"/>
                  <a:t>子</a:t>
                </a:r>
                <a:r>
                  <a:rPr lang="zh-CN" altLang="en-US" dirty="0"/>
                  <a:t>区间上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恒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则在该区间上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为常数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单增矛盾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因此必要性得证</a:t>
                </a:r>
                <a:r>
                  <a:rPr lang="en-US" altLang="zh-CN" dirty="0" smtClean="0"/>
                  <a:t>.</a:t>
                </a:r>
                <a:endParaRPr lang="zh-CN" altLang="en-US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948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求函数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的单调区间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该函数的定义域为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zh-CN" altLang="en-US" dirty="0" smtClean="0"/>
                  <a:t> 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的单增</a:t>
                </a:r>
                <a:r>
                  <a:rPr lang="zh-CN" altLang="en-US" dirty="0" smtClean="0"/>
                  <a:t>区间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 smtClean="0"/>
                  <a:t> 的单减区间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r>
                  <a:rPr lang="en-US" altLang="zh-CN" b="0" dirty="0" smtClean="0"/>
                  <a:t>(3) </a:t>
                </a: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CN" altLang="en-US" b="0" dirty="0" smtClean="0"/>
                  <a:t> 时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的</a:t>
                </a:r>
                <a:r>
                  <a:rPr lang="zh-CN" altLang="en-US" dirty="0" smtClean="0"/>
                  <a:t>单增区间</a:t>
                </a:r>
                <a:r>
                  <a:rPr lang="en-US" altLang="zh-CN" dirty="0" smtClean="0"/>
                  <a:t>.</a:t>
                </a:r>
                <a:endParaRPr lang="zh-CN" altLang="en-US" b="0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762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由此可知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 不存在的点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将其定义域划分为若干的区间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在每个开区间内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然后便可得到函数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的各个单调区间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不过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的点的两侧导数如果符号相同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则它并不是单调区间的分界点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此时相当于两端区间可以合并为一个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在求导时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只需要</a:t>
                </a:r>
                <a:r>
                  <a:rPr lang="zh-CN" altLang="en-US" dirty="0"/>
                  <a:t>关系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在开区间上的符号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单调区间则可以包含端点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在某些点不连续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则这些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间断点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也要作为区间的</a:t>
                </a:r>
                <a:r>
                  <a:rPr lang="zh-CN" altLang="en-US" dirty="0"/>
                  <a:t>分界点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b="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174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7615</TotalTime>
  <Words>580</Words>
  <Application>Microsoft Office PowerPoint</Application>
  <PresentationFormat>宽屏</PresentationFormat>
  <Paragraphs>186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4.4 函数的单调性与极值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函数的单调性与极值</dc:title>
  <dc:subject>高等数学</dc:subject>
  <dc:creator>张神星</dc:creator>
  <cp:lastModifiedBy>zsx</cp:lastModifiedBy>
  <cp:revision>357</cp:revision>
  <dcterms:created xsi:type="dcterms:W3CDTF">2000-05-19T08:23:03Z</dcterms:created>
  <dcterms:modified xsi:type="dcterms:W3CDTF">2022-05-09T07:18:46Z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