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9"/>
  </p:notesMasterIdLst>
  <p:handoutMasterIdLst>
    <p:handoutMasterId r:id="rId20"/>
  </p:handoutMasterIdLst>
  <p:sldIdLst>
    <p:sldId id="332" r:id="rId2"/>
    <p:sldId id="367" r:id="rId3"/>
    <p:sldId id="397" r:id="rId4"/>
    <p:sldId id="396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8" r:id="rId14"/>
    <p:sldId id="406" r:id="rId15"/>
    <p:sldId id="407" r:id="rId16"/>
    <p:sldId id="409" r:id="rId17"/>
    <p:sldId id="411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7" autoAdjust="0"/>
    <p:restoredTop sz="94682" autoAdjust="0"/>
  </p:normalViewPr>
  <p:slideViewPr>
    <p:cSldViewPr>
      <p:cViewPr varScale="1">
        <p:scale>
          <a:sx n="90" d="100"/>
          <a:sy n="90" d="100"/>
        </p:scale>
        <p:origin x="370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167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5754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/>
            </a:lvl1pPr>
            <a:lvl2pPr>
              <a:lnSpc>
                <a:spcPct val="120000"/>
              </a:lnSpc>
              <a:spcAft>
                <a:spcPts val="1200"/>
              </a:spcAft>
              <a:defRPr sz="2400"/>
            </a:lvl2pPr>
            <a:lvl3pPr>
              <a:lnSpc>
                <a:spcPct val="120000"/>
              </a:lnSpc>
              <a:spcAft>
                <a:spcPts val="1200"/>
              </a:spcAft>
              <a:defRPr sz="2400"/>
            </a:lvl3pPr>
            <a:lvl4pPr>
              <a:lnSpc>
                <a:spcPct val="120000"/>
              </a:lnSpc>
              <a:spcAft>
                <a:spcPts val="1200"/>
              </a:spcAft>
              <a:defRPr sz="2400"/>
            </a:lvl4pPr>
            <a:lvl5pPr>
              <a:lnSpc>
                <a:spcPct val="120000"/>
              </a:lnSpc>
              <a:spcAft>
                <a:spcPts val="1200"/>
              </a:spcAft>
              <a:defRPr sz="2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4219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9919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>
                <a:solidFill>
                  <a:srgbClr val="00B050"/>
                </a:solidFill>
              </a:rPr>
              <a:t>.5 </a:t>
            </a:r>
            <a:r>
              <a:rPr lang="zh-CN" altLang="en-US" dirty="0" smtClean="0">
                <a:solidFill>
                  <a:srgbClr val="00B050"/>
                </a:solidFill>
              </a:rPr>
              <a:t>曲线的凹凸性和拐点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上一节中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我们讨论了函数的单调性和极值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从几何上讲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单调性反映的是曲线的升降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极值反映的是曲线的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/>
                  <a:t>峰值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/>
                  <a:t>谷底</a:t>
                </a:r>
                <a:r>
                  <a:rPr lang="en-US" altLang="zh-CN" dirty="0" smtClean="0"/>
                  <a:t>".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然而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仅从单调性和极值来了解函数的图像时不够的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比如当函数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在某区间单调增加时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其方式可以是多种多样的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以下图为例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它们具有不同的弯曲方向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这种性态被称为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凹凸性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zh-CN" alt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260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2495600" y="3789040"/>
            <a:ext cx="7200800" cy="2304256"/>
            <a:chOff x="2161886" y="3029522"/>
            <a:chExt cx="8542626" cy="2608052"/>
          </a:xfrm>
        </p:grpSpPr>
        <p:grpSp>
          <p:nvGrpSpPr>
            <p:cNvPr id="5" name="组合 4"/>
            <p:cNvGrpSpPr/>
            <p:nvPr/>
          </p:nvGrpSpPr>
          <p:grpSpPr>
            <a:xfrm>
              <a:off x="2161886" y="3029522"/>
              <a:ext cx="8542626" cy="2608052"/>
              <a:chOff x="4322126" y="2237434"/>
              <a:chExt cx="8542626" cy="2608052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4367808" y="4516275"/>
                <a:ext cx="849694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4678073" y="2330580"/>
                <a:ext cx="0" cy="25099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2538439" y="4379762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38439" y="4379762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4322126" y="2237434"/>
                    <a:ext cx="2505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2126" y="2237434"/>
                    <a:ext cx="25056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2857" b="-226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4322126" y="4476154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2126" y="4476154"/>
                    <a:ext cx="3600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0000"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任意多边形 5"/>
            <p:cNvSpPr/>
            <p:nvPr/>
          </p:nvSpPr>
          <p:spPr>
            <a:xfrm>
              <a:off x="3288806" y="3651547"/>
              <a:ext cx="914400" cy="1206500"/>
            </a:xfrm>
            <a:custGeom>
              <a:avLst/>
              <a:gdLst>
                <a:gd name="connsiteX0" fmla="*/ 0 w 914400"/>
                <a:gd name="connsiteY0" fmla="*/ 1206500 h 1206500"/>
                <a:gd name="connsiteX1" fmla="*/ 215900 w 914400"/>
                <a:gd name="connsiteY1" fmla="*/ 554567 h 1206500"/>
                <a:gd name="connsiteX2" fmla="*/ 914400 w 914400"/>
                <a:gd name="connsiteY2" fmla="*/ 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06500">
                  <a:moveTo>
                    <a:pt x="0" y="1206500"/>
                  </a:moveTo>
                  <a:cubicBezTo>
                    <a:pt x="31750" y="981075"/>
                    <a:pt x="63500" y="755650"/>
                    <a:pt x="215900" y="554567"/>
                  </a:cubicBezTo>
                  <a:cubicBezTo>
                    <a:pt x="368300" y="353484"/>
                    <a:pt x="641350" y="176742"/>
                    <a:pt x="9144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5065731" y="3619865"/>
              <a:ext cx="914400" cy="1206500"/>
            </a:xfrm>
            <a:custGeom>
              <a:avLst/>
              <a:gdLst>
                <a:gd name="connsiteX0" fmla="*/ 0 w 914400"/>
                <a:gd name="connsiteY0" fmla="*/ 1206500 h 1206500"/>
                <a:gd name="connsiteX1" fmla="*/ 215900 w 914400"/>
                <a:gd name="connsiteY1" fmla="*/ 554567 h 1206500"/>
                <a:gd name="connsiteX2" fmla="*/ 914400 w 914400"/>
                <a:gd name="connsiteY2" fmla="*/ 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06500">
                  <a:moveTo>
                    <a:pt x="0" y="1206500"/>
                  </a:moveTo>
                  <a:cubicBezTo>
                    <a:pt x="31750" y="981075"/>
                    <a:pt x="63500" y="755650"/>
                    <a:pt x="215900" y="554567"/>
                  </a:cubicBezTo>
                  <a:cubicBezTo>
                    <a:pt x="368300" y="353484"/>
                    <a:pt x="641350" y="176742"/>
                    <a:pt x="9144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6842656" y="3608753"/>
              <a:ext cx="1147762" cy="1228725"/>
            </a:xfrm>
            <a:custGeom>
              <a:avLst/>
              <a:gdLst>
                <a:gd name="connsiteX0" fmla="*/ 0 w 1147762"/>
                <a:gd name="connsiteY0" fmla="*/ 1228725 h 1228725"/>
                <a:gd name="connsiteX1" fmla="*/ 219075 w 1147762"/>
                <a:gd name="connsiteY1" fmla="*/ 704850 h 1228725"/>
                <a:gd name="connsiteX2" fmla="*/ 828675 w 1147762"/>
                <a:gd name="connsiteY2" fmla="*/ 509587 h 1228725"/>
                <a:gd name="connsiteX3" fmla="*/ 1147762 w 1147762"/>
                <a:gd name="connsiteY3" fmla="*/ 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2" h="1228725">
                  <a:moveTo>
                    <a:pt x="0" y="1228725"/>
                  </a:moveTo>
                  <a:cubicBezTo>
                    <a:pt x="40481" y="1026715"/>
                    <a:pt x="80963" y="824706"/>
                    <a:pt x="219075" y="704850"/>
                  </a:cubicBezTo>
                  <a:cubicBezTo>
                    <a:pt x="357187" y="584994"/>
                    <a:pt x="673894" y="627062"/>
                    <a:pt x="828675" y="509587"/>
                  </a:cubicBezTo>
                  <a:cubicBezTo>
                    <a:pt x="983456" y="392112"/>
                    <a:pt x="1065609" y="196056"/>
                    <a:pt x="1147762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16200000" flipV="1">
              <a:off x="8893425" y="3608753"/>
              <a:ext cx="1147762" cy="1228725"/>
            </a:xfrm>
            <a:custGeom>
              <a:avLst/>
              <a:gdLst>
                <a:gd name="connsiteX0" fmla="*/ 0 w 1147762"/>
                <a:gd name="connsiteY0" fmla="*/ 1228725 h 1228725"/>
                <a:gd name="connsiteX1" fmla="*/ 219075 w 1147762"/>
                <a:gd name="connsiteY1" fmla="*/ 704850 h 1228725"/>
                <a:gd name="connsiteX2" fmla="*/ 828675 w 1147762"/>
                <a:gd name="connsiteY2" fmla="*/ 509587 h 1228725"/>
                <a:gd name="connsiteX3" fmla="*/ 1147762 w 1147762"/>
                <a:gd name="connsiteY3" fmla="*/ 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2" h="1228725">
                  <a:moveTo>
                    <a:pt x="0" y="1228725"/>
                  </a:moveTo>
                  <a:cubicBezTo>
                    <a:pt x="40481" y="1026715"/>
                    <a:pt x="80963" y="824706"/>
                    <a:pt x="219075" y="704850"/>
                  </a:cubicBezTo>
                  <a:cubicBezTo>
                    <a:pt x="357187" y="584994"/>
                    <a:pt x="673894" y="627062"/>
                    <a:pt x="828675" y="509587"/>
                  </a:cubicBezTo>
                  <a:cubicBezTo>
                    <a:pt x="983456" y="392112"/>
                    <a:pt x="1065609" y="196056"/>
                    <a:pt x="1147762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latin typeface="+mn-ea"/>
                  </a:rPr>
                  <a:t>拐点实际上就是凹弧和凸弧的分界点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它既可能左凸右凹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也可能左凹右凸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的一个拐点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二阶可导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两侧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的增减性不同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是连续函数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的一个极值点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例如上一例子中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二阶可导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且点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的一个</a:t>
                </a:r>
                <a:r>
                  <a:rPr lang="zh-CN" altLang="en-US" dirty="0" smtClean="0">
                    <a:latin typeface="+mn-ea"/>
                  </a:rPr>
                  <a:t>拐点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453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注意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并不代表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是拐点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是凹的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但如果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只有有限多个间断点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拐点处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或不存在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拐点的充分条件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的邻域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 smtClean="0"/>
                  <a:t> 内连续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在去心邻域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 smtClean="0"/>
                  <a:t> 内二阶可导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如果在</a:t>
                </a:r>
                <a:r>
                  <a:rPr lang="zh-CN" altLang="en-US" dirty="0" smtClean="0"/>
                  <a:t>点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两侧邻域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的符号相反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zh-CN" altLang="en-US" dirty="0"/>
                  <a:t>点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的一个</a:t>
                </a:r>
                <a:r>
                  <a:rPr lang="zh-CN" altLang="en-US" dirty="0" smtClean="0">
                    <a:latin typeface="+mn-ea"/>
                  </a:rPr>
                  <a:t>拐点</a:t>
                </a:r>
                <a:r>
                  <a:rPr lang="en-US" altLang="zh-CN" dirty="0" smtClean="0">
                    <a:latin typeface="+mn-ea"/>
                  </a:rPr>
                  <a:t>;</a:t>
                </a:r>
              </a:p>
              <a:p>
                <a:r>
                  <a:rPr lang="en-US" altLang="zh-CN" dirty="0" smtClean="0">
                    <a:latin typeface="+mn-ea"/>
                  </a:rPr>
                  <a:t>(2)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如果在点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两侧邻域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的符号</a:t>
                </a:r>
                <a:r>
                  <a:rPr lang="zh-CN" altLang="en-US" dirty="0" smtClean="0">
                    <a:latin typeface="+mn-ea"/>
                  </a:rPr>
                  <a:t>相同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</a:t>
                </a:r>
                <a:r>
                  <a:rPr lang="zh-CN" altLang="en-US" dirty="0"/>
                  <a:t>点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不是</a:t>
                </a:r>
                <a:r>
                  <a:rPr lang="zh-CN" altLang="en-US" dirty="0">
                    <a:latin typeface="+mn-ea"/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的一个</a:t>
                </a:r>
                <a:r>
                  <a:rPr lang="zh-CN" altLang="en-US" dirty="0" smtClean="0">
                    <a:latin typeface="+mn-ea"/>
                  </a:rPr>
                  <a:t>拐点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680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r>
                  <a:rPr lang="zh-CN" altLang="en-US" dirty="0" smtClean="0">
                    <a:latin typeface="+mn-ea"/>
                  </a:rPr>
                  <a:t>在拐点处不要求</a:t>
                </a:r>
                <a:r>
                  <a:rPr lang="zh-CN" altLang="en-US" dirty="0">
                    <a:latin typeface="+mn-ea"/>
                  </a:rPr>
                  <a:t>二</a:t>
                </a:r>
                <a:r>
                  <a:rPr lang="zh-CN" altLang="en-US" dirty="0" smtClean="0">
                    <a:latin typeface="+mn-ea"/>
                  </a:rPr>
                  <a:t>阶可导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甚至有可能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在该处无定义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处不可导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但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却是一个拐点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4738045" y="3789040"/>
            <a:ext cx="2715910" cy="1796329"/>
            <a:chOff x="4748242" y="4096481"/>
            <a:chExt cx="3889994" cy="2572879"/>
          </a:xfrm>
        </p:grpSpPr>
        <p:grpSp>
          <p:nvGrpSpPr>
            <p:cNvPr id="5" name="组合 4"/>
            <p:cNvGrpSpPr/>
            <p:nvPr/>
          </p:nvGrpSpPr>
          <p:grpSpPr>
            <a:xfrm>
              <a:off x="4748242" y="4096481"/>
              <a:ext cx="3889994" cy="2572879"/>
              <a:chOff x="4367808" y="2850297"/>
              <a:chExt cx="3009237" cy="1990338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4367808" y="4516275"/>
                <a:ext cx="300769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5796116" y="2973970"/>
                <a:ext cx="0" cy="172663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7053064" y="4471303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3064" y="4471303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5462203" y="2850297"/>
                    <a:ext cx="2505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2203" y="2850297"/>
                    <a:ext cx="25056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5135" b="-2037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496006" y="4471303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006" y="4471303"/>
                    <a:ext cx="3600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852" b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任意多边形 28"/>
            <p:cNvSpPr/>
            <p:nvPr/>
          </p:nvSpPr>
          <p:spPr>
            <a:xfrm flipH="1">
              <a:off x="5303957" y="4475187"/>
              <a:ext cx="1290637" cy="1762125"/>
            </a:xfrm>
            <a:custGeom>
              <a:avLst/>
              <a:gdLst>
                <a:gd name="connsiteX0" fmla="*/ 0 w 1290637"/>
                <a:gd name="connsiteY0" fmla="*/ 1762125 h 1762125"/>
                <a:gd name="connsiteX1" fmla="*/ 895350 w 1290637"/>
                <a:gd name="connsiteY1" fmla="*/ 1428750 h 1762125"/>
                <a:gd name="connsiteX2" fmla="*/ 1290637 w 1290637"/>
                <a:gd name="connsiteY2" fmla="*/ 0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0637" h="1762125">
                  <a:moveTo>
                    <a:pt x="0" y="1762125"/>
                  </a:moveTo>
                  <a:cubicBezTo>
                    <a:pt x="340122" y="1742281"/>
                    <a:pt x="680244" y="1722437"/>
                    <a:pt x="895350" y="1428750"/>
                  </a:cubicBezTo>
                  <a:cubicBezTo>
                    <a:pt x="1110456" y="1135062"/>
                    <a:pt x="1200546" y="567531"/>
                    <a:pt x="1290637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5400000" flipH="1">
              <a:off x="6845296" y="4720457"/>
              <a:ext cx="1290637" cy="1762125"/>
            </a:xfrm>
            <a:custGeom>
              <a:avLst/>
              <a:gdLst>
                <a:gd name="connsiteX0" fmla="*/ 0 w 1290637"/>
                <a:gd name="connsiteY0" fmla="*/ 1762125 h 1762125"/>
                <a:gd name="connsiteX1" fmla="*/ 895350 w 1290637"/>
                <a:gd name="connsiteY1" fmla="*/ 1428750 h 1762125"/>
                <a:gd name="connsiteX2" fmla="*/ 1290637 w 1290637"/>
                <a:gd name="connsiteY2" fmla="*/ 0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0637" h="1762125">
                  <a:moveTo>
                    <a:pt x="0" y="1762125"/>
                  </a:moveTo>
                  <a:cubicBezTo>
                    <a:pt x="340122" y="1742281"/>
                    <a:pt x="680244" y="1722437"/>
                    <a:pt x="895350" y="1428750"/>
                  </a:cubicBezTo>
                  <a:cubicBezTo>
                    <a:pt x="1110456" y="1135062"/>
                    <a:pt x="1200546" y="567531"/>
                    <a:pt x="1290637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851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的拐点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由于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i="0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由于在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符号不同</a:t>
                </a:r>
                <a:r>
                  <a:rPr lang="en-US" altLang="zh-CN" b="0" i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−1,−6</m:t>
                        </m:r>
                      </m:e>
                    </m:d>
                  </m:oMath>
                </a14:m>
                <a:r>
                  <a:rPr lang="en-US" altLang="zh-CN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是拐点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不存在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且在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不是拐点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00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上连续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其二阶导数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函数图像如下图所示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有几个拐点</a:t>
                </a:r>
                <a:r>
                  <a:rPr lang="en-US" altLang="zh-CN" dirty="0" smtClean="0">
                    <a:latin typeface="+mn-ea"/>
                  </a:rPr>
                  <a:t>?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从图像上可以看出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二阶导数为零和不存在的点一共有</a:t>
                </a:r>
                <a:r>
                  <a:rPr lang="zh-CN" altLang="en-US" dirty="0">
                    <a:latin typeface="+mn-ea"/>
                  </a:rPr>
                  <a:t>三</a:t>
                </a:r>
                <a:r>
                  <a:rPr lang="zh-CN" altLang="en-US" dirty="0" smtClean="0">
                    <a:latin typeface="+mn-ea"/>
                  </a:rPr>
                  <a:t>个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其中两个左右两侧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符号不同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因此有两个拐点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 r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4512000" y="3429000"/>
            <a:ext cx="3168000" cy="2628016"/>
            <a:chOff x="3957584" y="2451372"/>
            <a:chExt cx="3510153" cy="2911848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3957584" y="4516275"/>
              <a:ext cx="351015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5796116" y="2610942"/>
              <a:ext cx="0" cy="27522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7053064" y="4471303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064" y="4471303"/>
                  <a:ext cx="32398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5462203" y="2451372"/>
                  <a:ext cx="250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2203" y="2451372"/>
                  <a:ext cx="25056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5135" b="-20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496006" y="4471303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006" y="4471303"/>
                  <a:ext cx="36004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887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任意多边形 1"/>
          <p:cNvSpPr/>
          <p:nvPr/>
        </p:nvSpPr>
        <p:spPr>
          <a:xfrm>
            <a:off x="4561676" y="3855677"/>
            <a:ext cx="1286933" cy="1428938"/>
          </a:xfrm>
          <a:custGeom>
            <a:avLst/>
            <a:gdLst>
              <a:gd name="connsiteX0" fmla="*/ 0 w 1286933"/>
              <a:gd name="connsiteY0" fmla="*/ 601133 h 1428938"/>
              <a:gd name="connsiteX1" fmla="*/ 182033 w 1286933"/>
              <a:gd name="connsiteY1" fmla="*/ 1172633 h 1428938"/>
              <a:gd name="connsiteX2" fmla="*/ 541867 w 1286933"/>
              <a:gd name="connsiteY2" fmla="*/ 1418166 h 1428938"/>
              <a:gd name="connsiteX3" fmla="*/ 863600 w 1286933"/>
              <a:gd name="connsiteY3" fmla="*/ 1320800 h 1428938"/>
              <a:gd name="connsiteX4" fmla="*/ 1198033 w 1286933"/>
              <a:gd name="connsiteY4" fmla="*/ 757766 h 1428938"/>
              <a:gd name="connsiteX5" fmla="*/ 1286933 w 1286933"/>
              <a:gd name="connsiteY5" fmla="*/ 0 h 142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6933" h="1428938">
                <a:moveTo>
                  <a:pt x="0" y="601133"/>
                </a:moveTo>
                <a:cubicBezTo>
                  <a:pt x="45861" y="818797"/>
                  <a:pt x="91722" y="1036461"/>
                  <a:pt x="182033" y="1172633"/>
                </a:cubicBezTo>
                <a:cubicBezTo>
                  <a:pt x="272344" y="1308805"/>
                  <a:pt x="428273" y="1393472"/>
                  <a:pt x="541867" y="1418166"/>
                </a:cubicBezTo>
                <a:cubicBezTo>
                  <a:pt x="655461" y="1442860"/>
                  <a:pt x="754239" y="1430867"/>
                  <a:pt x="863600" y="1320800"/>
                </a:cubicBezTo>
                <a:cubicBezTo>
                  <a:pt x="972961" y="1210733"/>
                  <a:pt x="1127478" y="977899"/>
                  <a:pt x="1198033" y="757766"/>
                </a:cubicBezTo>
                <a:cubicBezTo>
                  <a:pt x="1268588" y="537633"/>
                  <a:pt x="1277760" y="268816"/>
                  <a:pt x="1286933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172621" y="4005064"/>
            <a:ext cx="1151467" cy="1714500"/>
          </a:xfrm>
          <a:custGeom>
            <a:avLst/>
            <a:gdLst>
              <a:gd name="connsiteX0" fmla="*/ 0 w 1151467"/>
              <a:gd name="connsiteY0" fmla="*/ 1714500 h 1714500"/>
              <a:gd name="connsiteX1" fmla="*/ 215900 w 1151467"/>
              <a:gd name="connsiteY1" fmla="*/ 918633 h 1714500"/>
              <a:gd name="connsiteX2" fmla="*/ 499533 w 1151467"/>
              <a:gd name="connsiteY2" fmla="*/ 287866 h 1714500"/>
              <a:gd name="connsiteX3" fmla="*/ 1151467 w 1151467"/>
              <a:gd name="connsiteY3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67" h="1714500">
                <a:moveTo>
                  <a:pt x="0" y="1714500"/>
                </a:moveTo>
                <a:cubicBezTo>
                  <a:pt x="66322" y="1435452"/>
                  <a:pt x="132645" y="1156405"/>
                  <a:pt x="215900" y="918633"/>
                </a:cubicBezTo>
                <a:cubicBezTo>
                  <a:pt x="299155" y="680861"/>
                  <a:pt x="343605" y="440971"/>
                  <a:pt x="499533" y="287866"/>
                </a:cubicBezTo>
                <a:cubicBezTo>
                  <a:pt x="655461" y="134761"/>
                  <a:pt x="903464" y="67380"/>
                  <a:pt x="1151467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51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满足关系式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en-US" altLang="zh-CN" dirty="0">
                    <a:latin typeface="+mn-ea"/>
                  </a:rPr>
                  <a:t/>
                </a:r>
                <a:br>
                  <a:rPr lang="en-US" altLang="zh-CN" dirty="0">
                    <a:latin typeface="+mn-ea"/>
                  </a:rPr>
                </a:br>
                <a:r>
                  <a:rPr lang="en-US" altLang="zh-CN" dirty="0">
                    <a:latin typeface="+mn-ea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的极大值</a:t>
                </a:r>
                <a:r>
                  <a:rPr lang="en-US" altLang="zh-CN" dirty="0">
                    <a:latin typeface="+mn-ea"/>
                  </a:rPr>
                  <a:t/>
                </a:r>
                <a:br>
                  <a:rPr lang="en-US" altLang="zh-CN" dirty="0">
                    <a:latin typeface="+mn-ea"/>
                  </a:rPr>
                </a:br>
                <a:r>
                  <a:rPr lang="en-US" altLang="zh-CN" dirty="0" smtClean="0">
                    <a:latin typeface="+mn-ea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</a:t>
                </a:r>
                <a:r>
                  <a:rPr lang="zh-CN" altLang="en-US" dirty="0" smtClean="0">
                    <a:latin typeface="+mn-ea"/>
                  </a:rPr>
                  <a:t>极小值</a:t>
                </a:r>
                <a:r>
                  <a:rPr lang="en-US" altLang="zh-CN" dirty="0">
                    <a:latin typeface="+mn-ea"/>
                  </a:rPr>
                  <a:t/>
                </a:r>
                <a:br>
                  <a:rPr lang="en-US" altLang="zh-CN" dirty="0">
                    <a:latin typeface="+mn-ea"/>
                  </a:rPr>
                </a:br>
                <a:r>
                  <a:rPr lang="en-US" altLang="zh-CN" dirty="0" smtClean="0">
                    <a:latin typeface="+mn-ea"/>
                  </a:rPr>
                  <a:t>(C)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</a:t>
                </a:r>
                <a:r>
                  <a:rPr lang="zh-CN" altLang="en-US" dirty="0">
                    <a:latin typeface="+mn-ea"/>
                  </a:rPr>
                  <a:t>拐点</a:t>
                </a:r>
                <a:r>
                  <a:rPr lang="en-US" altLang="zh-CN" dirty="0">
                    <a:latin typeface="+mn-ea"/>
                  </a:rPr>
                  <a:t/>
                </a:r>
                <a:br>
                  <a:rPr lang="en-US" altLang="zh-CN" dirty="0">
                    <a:latin typeface="+mn-ea"/>
                  </a:rPr>
                </a:br>
                <a:r>
                  <a:rPr lang="en-US" altLang="zh-CN" dirty="0" smtClean="0">
                    <a:latin typeface="+mn-ea"/>
                  </a:rPr>
                  <a:t>(D)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</a:t>
                </a:r>
                <a:r>
                  <a:rPr lang="zh-CN" altLang="en-US" dirty="0" smtClean="0">
                    <a:latin typeface="+mn-ea"/>
                  </a:rPr>
                  <a:t>极值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也不是</a:t>
                </a:r>
                <a:r>
                  <a:rPr lang="zh-CN" altLang="en-US" dirty="0">
                    <a:latin typeface="+mn-ea"/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</a:t>
                </a:r>
                <a:r>
                  <a:rPr lang="zh-CN" altLang="en-US" dirty="0">
                    <a:latin typeface="+mn-ea"/>
                  </a:rPr>
                  <a:t>拐点</a:t>
                </a:r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是驻点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再由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满足的关系式可知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b="0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的极小值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选 </a:t>
                </a:r>
                <a:r>
                  <a:rPr lang="en-US" altLang="zh-CN" dirty="0" smtClean="0">
                    <a:latin typeface="+mn-ea"/>
                  </a:rPr>
                  <a:t>B.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771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已知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的一个拐点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求曲线的凹凸区间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由于</a:t>
                </a:r>
                <a:r>
                  <a:rPr lang="en-US" altLang="zh-CN" dirty="0" smtClean="0">
                    <a:latin typeface="+mn-ea"/>
                  </a:rPr>
                  <a:t/>
                </a:r>
                <a:br>
                  <a:rPr lang="en-US" altLang="zh-CN" dirty="0" smtClean="0">
                    <a:latin typeface="+mn-ea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又因为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所以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=−9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−∞,1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是凹区间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是凸区间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 r="-1637" b="-1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71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处有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阶连续导数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且</a:t>
                </a:r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证明当且仅当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为奇数时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的拐点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由上一节结论可知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当且仅当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为奇数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这等价于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增减性不同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zh-CN" altLang="en-US" dirty="0"/>
                  <a:t>凹凸性不同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从而等价于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是拐点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latin typeface="+mn-ea"/>
                  </a:rPr>
                  <a:t>该例题可作为结论直接使用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的</a:t>
                </a:r>
                <a:r>
                  <a:rPr lang="zh-CN" altLang="en-US" dirty="0">
                    <a:latin typeface="+mn-ea"/>
                  </a:rPr>
                  <a:t>拐点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但不是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的拐点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294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曲线的凹凸性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我们先借助于图形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来从几何的角度观察曲线凸或凹的内在规律或特点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从几何图形上看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在所定义的区间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上是向上凹的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则连接曲线上的任意不同两点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除去端点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外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整段弦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位于弧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用</a:t>
                </a:r>
                <a:r>
                  <a:rPr lang="zh-CN" altLang="en-US" dirty="0" smtClean="0"/>
                  <a:t>代数语言</a:t>
                </a:r>
                <a:r>
                  <a:rPr lang="zh-CN" altLang="en-US" dirty="0" smtClean="0"/>
                  <a:t>来说</a:t>
                </a:r>
                <a:r>
                  <a:rPr lang="en-US" altLang="zh-CN" dirty="0"/>
                  <a:t>: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3553763" y="4096481"/>
            <a:ext cx="5084474" cy="2572879"/>
            <a:chOff x="1283538" y="3642385"/>
            <a:chExt cx="3933267" cy="1990338"/>
          </a:xfrm>
        </p:grpSpPr>
        <p:grpSp>
          <p:nvGrpSpPr>
            <p:cNvPr id="17" name="组合 16"/>
            <p:cNvGrpSpPr/>
            <p:nvPr/>
          </p:nvGrpSpPr>
          <p:grpSpPr>
            <a:xfrm>
              <a:off x="2207568" y="3642385"/>
              <a:ext cx="3009237" cy="1990338"/>
              <a:chOff x="4367808" y="2850297"/>
              <a:chExt cx="3009237" cy="1990338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>
                <a:off x="4367808" y="4516275"/>
                <a:ext cx="300769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4678073" y="2973970"/>
                <a:ext cx="0" cy="172663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7053064" y="4471303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3064" y="4471303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4432702" y="2850297"/>
                    <a:ext cx="2505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文本框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702" y="2850297"/>
                    <a:ext cx="25056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4377965" y="4471303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7965" y="4471303"/>
                    <a:ext cx="3600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接连接符 17"/>
            <p:cNvCxnSpPr/>
            <p:nvPr/>
          </p:nvCxnSpPr>
          <p:spPr>
            <a:xfrm>
              <a:off x="2901600" y="4111200"/>
              <a:ext cx="1645200" cy="288032"/>
            </a:xfrm>
            <a:prstGeom prst="line">
              <a:avLst/>
            </a:prstGeom>
            <a:ln w="127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726000" y="4255200"/>
              <a:ext cx="0" cy="105480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901600" y="4111200"/>
              <a:ext cx="0" cy="119880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546800" y="4399200"/>
              <a:ext cx="0" cy="90720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/>
          </p:nvSpPr>
          <p:spPr>
            <a:xfrm>
              <a:off x="2819400" y="3975100"/>
              <a:ext cx="2023533" cy="766243"/>
            </a:xfrm>
            <a:custGeom>
              <a:avLst/>
              <a:gdLst>
                <a:gd name="connsiteX0" fmla="*/ 0 w 2023533"/>
                <a:gd name="connsiteY0" fmla="*/ 0 h 766243"/>
                <a:gd name="connsiteX1" fmla="*/ 427567 w 2023533"/>
                <a:gd name="connsiteY1" fmla="*/ 613833 h 766243"/>
                <a:gd name="connsiteX2" fmla="*/ 944033 w 2023533"/>
                <a:gd name="connsiteY2" fmla="*/ 766233 h 766243"/>
                <a:gd name="connsiteX3" fmla="*/ 1511300 w 2023533"/>
                <a:gd name="connsiteY3" fmla="*/ 618067 h 766243"/>
                <a:gd name="connsiteX4" fmla="*/ 2023533 w 2023533"/>
                <a:gd name="connsiteY4" fmla="*/ 88900 h 76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3533" h="766243">
                  <a:moveTo>
                    <a:pt x="0" y="0"/>
                  </a:moveTo>
                  <a:cubicBezTo>
                    <a:pt x="135114" y="243064"/>
                    <a:pt x="270228" y="486128"/>
                    <a:pt x="427567" y="613833"/>
                  </a:cubicBezTo>
                  <a:cubicBezTo>
                    <a:pt x="584906" y="741539"/>
                    <a:pt x="763411" y="765527"/>
                    <a:pt x="944033" y="766233"/>
                  </a:cubicBezTo>
                  <a:cubicBezTo>
                    <a:pt x="1124655" y="766939"/>
                    <a:pt x="1331383" y="730956"/>
                    <a:pt x="1511300" y="618067"/>
                  </a:cubicBezTo>
                  <a:cubicBezTo>
                    <a:pt x="1691217" y="505178"/>
                    <a:pt x="1857375" y="297039"/>
                    <a:pt x="2023533" y="8890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690000" y="4219200"/>
              <a:ext cx="73372" cy="73372"/>
            </a:xfrm>
            <a:prstGeom prst="ellipse">
              <a:avLst/>
            </a:prstGeom>
            <a:solidFill>
              <a:srgbClr val="009900"/>
            </a:solidFill>
            <a:ln w="31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690000" y="4698000"/>
              <a:ext cx="73372" cy="73372"/>
            </a:xfrm>
            <a:prstGeom prst="ellipse">
              <a:avLst/>
            </a:prstGeom>
            <a:solidFill>
              <a:srgbClr val="009900"/>
            </a:solidFill>
            <a:ln w="31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2657409" y="3988889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409" y="3988889"/>
                  <a:ext cx="3239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507982" y="4286344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982" y="4286344"/>
                  <a:ext cx="32398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283538" y="3988850"/>
                  <a:ext cx="1137530" cy="48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38" y="3988850"/>
                  <a:ext cx="1137530" cy="4830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1373402" y="4464879"/>
                  <a:ext cx="1279460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402" y="4464879"/>
                  <a:ext cx="1279460" cy="71468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/>
            <p:cNvCxnSpPr/>
            <p:nvPr/>
          </p:nvCxnSpPr>
          <p:spPr>
            <a:xfrm flipV="1">
              <a:off x="2519999" y="4255200"/>
              <a:ext cx="1206000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2520000" y="4748400"/>
              <a:ext cx="1206000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3653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可以证明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这等价于对任意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类似地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在所定义的区间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上是</a:t>
                </a:r>
                <a:r>
                  <a:rPr lang="zh-CN" altLang="en-US" dirty="0" smtClean="0"/>
                  <a:t>向上凸的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由此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我们得到如下定义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787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 smtClean="0"/>
                  <a:t> 上</a:t>
                </a:r>
                <a:r>
                  <a:rPr lang="en-US" altLang="zh-CN" b="0" dirty="0" smtClean="0"/>
                  <a:t>(</a:t>
                </a:r>
                <a:r>
                  <a:rPr lang="zh-CN" altLang="en-US" b="0" dirty="0" smtClean="0"/>
                  <a:t>内</a:t>
                </a:r>
                <a:r>
                  <a:rPr lang="en-US" altLang="zh-CN" b="0" dirty="0" smtClean="0"/>
                  <a:t>)</a:t>
                </a:r>
                <a:r>
                  <a:rPr lang="zh-CN" altLang="en-US" b="0" dirty="0" smtClean="0"/>
                  <a:t>连续</a:t>
                </a:r>
                <a:r>
                  <a:rPr lang="en-US" altLang="zh-CN" b="0" dirty="0" smtClean="0"/>
                  <a:t>.</a:t>
                </a:r>
                <a:r>
                  <a:rPr lang="zh-CN" altLang="en-US" b="0" dirty="0" smtClean="0"/>
                  <a:t>如果对于区间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 smtClean="0"/>
                  <a:t> 上</a:t>
                </a:r>
                <a:r>
                  <a:rPr lang="en-US" altLang="zh-CN" b="0" dirty="0" smtClean="0"/>
                  <a:t>(</a:t>
                </a:r>
                <a:r>
                  <a:rPr lang="zh-CN" altLang="en-US" b="0" dirty="0" smtClean="0"/>
                  <a:t>内</a:t>
                </a:r>
                <a:r>
                  <a:rPr lang="en-US" altLang="zh-CN" b="0" dirty="0" smtClean="0"/>
                  <a:t>)</a:t>
                </a:r>
                <a:r>
                  <a:rPr lang="zh-CN" altLang="en-US" b="0" dirty="0" smtClean="0"/>
                  <a:t>任意两个不同的点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恒有 </a:t>
                </a:r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:r>
                  <a:rPr lang="zh-CN" altLang="en-US" dirty="0" smtClean="0"/>
                  <a:t>则称曲线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 smtClean="0"/>
                  <a:t> 上</a:t>
                </a:r>
                <a:r>
                  <a:rPr lang="en-US" altLang="zh-CN" b="0" dirty="0" smtClean="0"/>
                  <a:t>(</a:t>
                </a:r>
                <a:r>
                  <a:rPr lang="zh-CN" altLang="en-US" b="0" dirty="0" smtClean="0"/>
                  <a:t>内</a:t>
                </a:r>
                <a:r>
                  <a:rPr lang="en-US" altLang="zh-CN" b="0" dirty="0" smtClean="0"/>
                  <a:t>)</a:t>
                </a:r>
                <a:r>
                  <a:rPr lang="zh-CN" altLang="en-US" b="0" dirty="0" smtClean="0"/>
                  <a:t>是</a:t>
                </a:r>
                <a:r>
                  <a:rPr lang="zh-CN" altLang="en-US" b="0" dirty="0" smtClean="0">
                    <a:solidFill>
                      <a:srgbClr val="00B050"/>
                    </a:solidFill>
                  </a:rPr>
                  <a:t>向上凹</a:t>
                </a:r>
                <a:r>
                  <a:rPr lang="en-US" altLang="zh-CN" b="0" dirty="0" smtClean="0"/>
                  <a:t>(</a:t>
                </a:r>
                <a:r>
                  <a:rPr lang="zh-CN" altLang="en-US" b="0" dirty="0" smtClean="0"/>
                  <a:t>凹、下凸</a:t>
                </a:r>
                <a:r>
                  <a:rPr lang="en-US" altLang="zh-CN" b="0" dirty="0" smtClean="0"/>
                  <a:t>)</a:t>
                </a:r>
                <a:r>
                  <a:rPr lang="zh-CN" altLang="en-US" b="0" dirty="0" smtClean="0"/>
                  <a:t>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并相应地称区间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 smtClean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 smtClean="0"/>
                  <a:t> 的</a:t>
                </a:r>
                <a:r>
                  <a:rPr lang="zh-CN" altLang="en-US" b="0" dirty="0" smtClean="0">
                    <a:solidFill>
                      <a:srgbClr val="00B050"/>
                    </a:solidFill>
                  </a:rPr>
                  <a:t>凹区间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/>
                  <a:t>如果对于区间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上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内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任意两个不同的点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恒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则</a:t>
                </a:r>
                <a:r>
                  <a:rPr lang="zh-CN" altLang="en-US" dirty="0"/>
                  <a:t>称曲线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上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内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是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向上凸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凸、上凸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并相应地称区间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凸区间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935" r="-734" b="-2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73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latin typeface="+mn-ea"/>
                  </a:rPr>
                  <a:t>直接从定义出发判定一条曲线的凹凸性是比较困难的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下面介绍利用导数的符号确定曲线凹凸性的方法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 smtClean="0"/>
                  <a:t> 上连续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内可导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如果在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单调递增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上是凹的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/>
                  <a:t>如果在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单调</a:t>
                </a:r>
                <a:r>
                  <a:rPr lang="zh-CN" altLang="en-US" dirty="0" smtClean="0"/>
                  <a:t>递减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则曲线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</a:t>
                </a:r>
                <a:r>
                  <a:rPr lang="zh-CN" altLang="en-US" dirty="0" smtClean="0"/>
                  <a:t>是凸的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我们只证明</a:t>
                </a:r>
                <a:r>
                  <a:rPr lang="en-US" altLang="zh-CN" dirty="0" smtClean="0"/>
                  <a:t>(1), (2)</a:t>
                </a:r>
                <a:r>
                  <a:rPr lang="zh-CN" altLang="en-US" dirty="0" smtClean="0"/>
                  <a:t>的情形类似可证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内的任意两点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492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latin typeface="+mn-ea"/>
                  </a:rPr>
                  <a:t>由拉格朗日中值定理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sz="22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dirty="0">
                  <a:latin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latin typeface="+mn-ea"/>
                  </a:rPr>
                  <a:t>于是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latin typeface="+mn-ea"/>
                  </a:rPr>
                  <a:t>由于在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单调递增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latin typeface="+mn-ea"/>
                  </a:rPr>
                  <a:t>所以曲线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上是凹的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037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latin typeface="+mn-ea"/>
                  </a:rPr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二阶可导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单调递增</a:t>
                </a:r>
                <a:r>
                  <a:rPr lang="en-US" altLang="zh-CN" dirty="0" smtClean="0">
                    <a:latin typeface="+mn-ea"/>
                  </a:rPr>
                  <a:t>;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+mn-ea"/>
                  </a:rPr>
                  <a:t> 时</a:t>
                </a:r>
                <a:r>
                  <a:rPr lang="en-US" altLang="zh-CN" dirty="0">
                    <a:latin typeface="+mn-ea"/>
                  </a:rPr>
                  <a:t>,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单调</a:t>
                </a:r>
                <a:r>
                  <a:rPr lang="zh-CN" altLang="en-US" dirty="0" smtClean="0">
                    <a:latin typeface="+mn-ea"/>
                  </a:rPr>
                  <a:t>递减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因此我们有下述定理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zh-CN" altLang="en-US" dirty="0" smtClean="0">
                    <a:latin typeface="+mn-ea"/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内可导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 smtClean="0">
                    <a:latin typeface="+mn-ea"/>
                  </a:rPr>
                  <a:t>(1) </a:t>
                </a: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/>
                  <a:t>则</a:t>
                </a:r>
                <a:r>
                  <a:rPr lang="zh-CN" altLang="en-US" dirty="0"/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上是凹的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>
                    <a:latin typeface="+mn-ea"/>
                  </a:rPr>
                  <a:t>(2) </a:t>
                </a:r>
                <a:r>
                  <a:rPr lang="zh-CN" altLang="en-US" dirty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/>
                  <a:t>则曲线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</a:t>
                </a:r>
                <a:r>
                  <a:rPr lang="zh-CN" altLang="en-US" dirty="0" smtClean="0"/>
                  <a:t>是凸的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/>
                  <a:t>记忆时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只需从几何直观记住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单增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切线斜率越来越大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凹的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单减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切线斜率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越来越小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凸的</a:t>
                </a:r>
                <a:endParaRPr lang="zh-CN" altLang="en-US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320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讨论下列函数的凹凸性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/>
              </a:p>
              <a:p>
                <a:r>
                  <a:rPr lang="en-US" altLang="zh-CN" dirty="0" smtClean="0">
                    <a:latin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 smtClean="0"/>
                  <a:t>; 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zh-CN" altLang="en-US" dirty="0" smtClean="0"/>
                  <a:t> 内是凹的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−4=6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−∞,−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内是凸的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</a:t>
                </a:r>
                <a:r>
                  <a:rPr lang="zh-CN" altLang="en-US" dirty="0" smtClean="0"/>
                  <a:t>是凹的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62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  <a:latin typeface="+mn-ea"/>
                  </a:rPr>
                  <a:t>拐点</a:t>
                </a:r>
                <a:endParaRPr lang="en-US" altLang="zh-CN" b="1" dirty="0" smtClean="0">
                  <a:solidFill>
                    <a:srgbClr val="00B050"/>
                  </a:solidFill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由这个例子可以看出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在其定义区间内的凹凸性可以是变化</a:t>
                </a:r>
                <a:r>
                  <a:rPr lang="zh-CN" altLang="en-US" dirty="0" smtClean="0">
                    <a:latin typeface="+mn-ea"/>
                  </a:rPr>
                  <a:t>的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latin typeface="+mn-ea"/>
                  </a:rPr>
                  <a:t>而</a:t>
                </a:r>
                <a:r>
                  <a:rPr lang="zh-CN" altLang="en-US" dirty="0" smtClean="0">
                    <a:latin typeface="+mn-ea"/>
                  </a:rPr>
                  <a:t>曲线上由凹弧向凸弧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或由凸弧向凹弧变化的那个转折点</a:t>
                </a:r>
                <a:r>
                  <a:rPr lang="zh-CN" altLang="en-US" dirty="0" smtClean="0">
                    <a:latin typeface="+mn-ea"/>
                  </a:rPr>
                  <a:t>对研究曲线形状来说非常重要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latin typeface="+mn-ea"/>
                  </a:rPr>
                  <a:t>例如</a:t>
                </a:r>
                <a:r>
                  <a:rPr lang="zh-CN" altLang="en-US" dirty="0" smtClean="0">
                    <a:latin typeface="+mn-ea"/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上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就是由</a:t>
                </a:r>
                <a:r>
                  <a:rPr lang="zh-CN" altLang="en-US" dirty="0">
                    <a:latin typeface="+mn-ea"/>
                  </a:rPr>
                  <a:t>凸弧向凹弧</a:t>
                </a:r>
                <a:r>
                  <a:rPr lang="zh-CN" altLang="en-US" dirty="0" smtClean="0">
                    <a:latin typeface="+mn-ea"/>
                  </a:rPr>
                  <a:t>变化的转折点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这样点我们称之为拐点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定义</a:t>
                </a:r>
                <a:r>
                  <a:rPr lang="zh-CN" altLang="en-US" dirty="0" smtClean="0">
                    <a:latin typeface="+mn-ea"/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上连续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如果存在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上曲线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的凹凸性相反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就称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的一个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拐点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930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6CC0EAB4-FA5E-4FCA-AEE4-738378373786}" vid="{2942D922-204A-4943-8851-7BCA0A0BE6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8105</TotalTime>
  <Words>259</Words>
  <Application>Microsoft Office PowerPoint</Application>
  <PresentationFormat>宽屏</PresentationFormat>
  <Paragraphs>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4.5 曲线的凹凸性和拐点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4.5 曲线的凹凸性与拐点</dc:title>
  <dc:subject>高等数学</dc:subject>
  <dc:creator>张神星</dc:creator>
  <cp:lastModifiedBy>zsx</cp:lastModifiedBy>
  <cp:revision>383</cp:revision>
  <dcterms:created xsi:type="dcterms:W3CDTF">2000-05-19T08:23:03Z</dcterms:created>
  <dcterms:modified xsi:type="dcterms:W3CDTF">2022-05-09T08:19:49Z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