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0"/>
  </p:notesMasterIdLst>
  <p:handoutMasterIdLst>
    <p:handoutMasterId r:id="rId21"/>
  </p:handoutMasterIdLst>
  <p:sldIdLst>
    <p:sldId id="332" r:id="rId2"/>
    <p:sldId id="380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1" r:id="rId14"/>
    <p:sldId id="367" r:id="rId15"/>
    <p:sldId id="383" r:id="rId16"/>
    <p:sldId id="384" r:id="rId17"/>
    <p:sldId id="385" r:id="rId18"/>
    <p:sldId id="386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90" d="100"/>
          <a:sy n="90" d="100"/>
        </p:scale>
        <p:origin x="370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67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54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21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919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4.6 </a:t>
            </a:r>
            <a:r>
              <a:rPr lang="zh-CN" altLang="en-US" dirty="0"/>
              <a:t>函数图形的</a:t>
            </a:r>
            <a:r>
              <a:rPr lang="zh-CN" altLang="en-US" dirty="0" smtClean="0"/>
              <a:t>描绘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对于一个函数而言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需要对它的单调性</a:t>
                </a:r>
                <a:r>
                  <a:rPr lang="zh-CN" altLang="en-US" dirty="0"/>
                  <a:t>、</a:t>
                </a:r>
                <a:r>
                  <a:rPr lang="zh-CN" altLang="en-US" dirty="0" smtClean="0"/>
                  <a:t>极值点、凹凸性、拐点、零点、渐进性进行描绘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才能正确地描绘它的图形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现在我们已经对 前面几点有一些研究的手段了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我们再对其渐近线进行研究来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渐近线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我们已经在第二章中定义过渐近线</a:t>
                </a:r>
                <a:r>
                  <a:rPr lang="en-US" altLang="zh-CN" dirty="0" smtClean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不全为零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沿某个方向</a:t>
                </a:r>
                <a:r>
                  <a:rPr lang="zh-CN" altLang="en-US" dirty="0" smtClean="0"/>
                  <a:t>趋于无穷远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即它和直线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的距离趋于零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则称该直线是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渐近线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没有间断点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因此它没有垂直渐近线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aln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是它的可去间断点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是它的无穷间断点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是它的垂直渐近线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/>
                  <a:t>此外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它还有水平渐近线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6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是跳跃间断点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 是跳跃间断点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所以它有水平渐近线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一共有两条渐近线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92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 smtClean="0"/>
                  <a:t>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/>
                  <a:t>它</a:t>
                </a:r>
                <a:r>
                  <a:rPr lang="zh-CN" altLang="en-US" dirty="0" smtClean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一共有三条渐近线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7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 smtClean="0"/>
                  <a:t>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/>
                  <a:t>它</a:t>
                </a:r>
                <a:r>
                  <a:rPr lang="zh-CN" altLang="en-US" dirty="0" smtClean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一共有三条渐近线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232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函数图形的描绘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通过以上各节的讨论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描绘函数图形的一般步骤为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确定函数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的定义域、周期性和奇偶性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讨论函数的单调性与极值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确定曲线的凹凸性与拐点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确定曲线的渐近线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必要时找一些辅助点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然后描绘函数图形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作出函数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 的图形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且该函数为偶函数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其图形关于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轴对称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727870"/>
                  </p:ext>
                </p:extLst>
              </p:nvPr>
            </p:nvGraphicFramePr>
            <p:xfrm>
              <a:off x="613379" y="4069318"/>
              <a:ext cx="10965243" cy="202397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45091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878393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1250887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1725168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1003237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668843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27946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−∞,−</m:t>
                                    </m:r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,+∞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极大值点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727870"/>
                  </p:ext>
                </p:extLst>
              </p:nvPr>
            </p:nvGraphicFramePr>
            <p:xfrm>
              <a:off x="613379" y="4069318"/>
              <a:ext cx="10965243" cy="202397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45091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878393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1250887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1725168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1003237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668843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27946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7077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62" t="-862" r="-1453448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60" t="-862" r="-608403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4887" t="-862" r="-368608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902" t="-862" r="-455610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067" t="-862" r="-230035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8182" t="-862" r="-294545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0657" t="-862" r="-77372" b="-1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619" t="-862" r="-952" b="-188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62" t="-191803" r="-1453448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60" t="-191803" r="-608403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4887" t="-191803" r="-368608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902" t="-191803" r="-455610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067" t="-191803" r="-230035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8182" t="-191803" r="-294545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0657" t="-191803" r="-77372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619" t="-191803" r="-952" b="-2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62" t="-291803" r="-1453448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60" t="-291803" r="-608403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4887" t="-291803" r="-368608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902" t="-291803" r="-455610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067" t="-291803" r="-230035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8182" t="-291803" r="-294545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0657" t="-291803" r="-77372" b="-1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619" t="-291803" r="-952" b="-1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60" t="-251579" r="-608403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4887" t="-251579" r="-36860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902" t="-251579" r="-45561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067" t="-251579" r="-23003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8182" t="-251579" r="-29454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0657" t="-251579" r="-7737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619" t="-251579" r="-952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6281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所以曲线有水平渐近线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绘制函数图像时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要体现函数的形态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不必过分拘泥于具体的点是否精确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而是把函数图像作为函数性质的一种直观体现表示出来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3020832" y="2890852"/>
            <a:ext cx="6150337" cy="2842404"/>
            <a:chOff x="2999656" y="2276872"/>
            <a:chExt cx="6150337" cy="2842404"/>
          </a:xfrm>
        </p:grpSpPr>
        <p:grpSp>
          <p:nvGrpSpPr>
            <p:cNvPr id="5" name="组合 4"/>
            <p:cNvGrpSpPr/>
            <p:nvPr/>
          </p:nvGrpSpPr>
          <p:grpSpPr>
            <a:xfrm>
              <a:off x="2999656" y="2276872"/>
              <a:ext cx="6150337" cy="2751868"/>
              <a:chOff x="3499486" y="2850297"/>
              <a:chExt cx="4757802" cy="2128801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3499486" y="4516275"/>
                <a:ext cx="475780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779130" y="2973968"/>
                <a:ext cx="0" cy="20051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7930832" y="450590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832" y="450590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533758" y="2850297"/>
                    <a:ext cx="2505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758" y="2850297"/>
                    <a:ext cx="2505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479020" y="4471303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9020" y="4471303"/>
                    <a:ext cx="36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/>
            <p:cNvGrpSpPr/>
            <p:nvPr/>
          </p:nvGrpSpPr>
          <p:grpSpPr>
            <a:xfrm>
              <a:off x="3817200" y="3328414"/>
              <a:ext cx="4266446" cy="1040511"/>
              <a:chOff x="1253490" y="2348880"/>
              <a:chExt cx="4266446" cy="104051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1253490" y="2348880"/>
                <a:ext cx="2135505" cy="1040511"/>
              </a:xfrm>
              <a:custGeom>
                <a:avLst/>
                <a:gdLst>
                  <a:gd name="connsiteX0" fmla="*/ 2135505 w 2135505"/>
                  <a:gd name="connsiteY0" fmla="*/ 381 h 1040511"/>
                  <a:gd name="connsiteX1" fmla="*/ 1941195 w 2135505"/>
                  <a:gd name="connsiteY1" fmla="*/ 21336 h 1040511"/>
                  <a:gd name="connsiteX2" fmla="*/ 1687830 w 2135505"/>
                  <a:gd name="connsiteY2" fmla="*/ 137541 h 1040511"/>
                  <a:gd name="connsiteX3" fmla="*/ 1541145 w 2135505"/>
                  <a:gd name="connsiteY3" fmla="*/ 263271 h 1040511"/>
                  <a:gd name="connsiteX4" fmla="*/ 1449705 w 2135505"/>
                  <a:gd name="connsiteY4" fmla="*/ 366141 h 1040511"/>
                  <a:gd name="connsiteX5" fmla="*/ 1276350 w 2135505"/>
                  <a:gd name="connsiteY5" fmla="*/ 503301 h 1040511"/>
                  <a:gd name="connsiteX6" fmla="*/ 1072515 w 2135505"/>
                  <a:gd name="connsiteY6" fmla="*/ 651891 h 1040511"/>
                  <a:gd name="connsiteX7" fmla="*/ 773430 w 2135505"/>
                  <a:gd name="connsiteY7" fmla="*/ 819531 h 1040511"/>
                  <a:gd name="connsiteX8" fmla="*/ 485775 w 2135505"/>
                  <a:gd name="connsiteY8" fmla="*/ 937641 h 1040511"/>
                  <a:gd name="connsiteX9" fmla="*/ 209550 w 2135505"/>
                  <a:gd name="connsiteY9" fmla="*/ 1006221 h 1040511"/>
                  <a:gd name="connsiteX10" fmla="*/ 0 w 2135505"/>
                  <a:gd name="connsiteY10" fmla="*/ 1040511 h 104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5505" h="1040511">
                    <a:moveTo>
                      <a:pt x="2135505" y="381"/>
                    </a:moveTo>
                    <a:cubicBezTo>
                      <a:pt x="2075656" y="-572"/>
                      <a:pt x="2015807" y="-1524"/>
                      <a:pt x="1941195" y="21336"/>
                    </a:cubicBezTo>
                    <a:cubicBezTo>
                      <a:pt x="1866582" y="44196"/>
                      <a:pt x="1754505" y="97218"/>
                      <a:pt x="1687830" y="137541"/>
                    </a:cubicBezTo>
                    <a:cubicBezTo>
                      <a:pt x="1621155" y="177864"/>
                      <a:pt x="1580832" y="225171"/>
                      <a:pt x="1541145" y="263271"/>
                    </a:cubicBezTo>
                    <a:cubicBezTo>
                      <a:pt x="1501458" y="301371"/>
                      <a:pt x="1493837" y="326136"/>
                      <a:pt x="1449705" y="366141"/>
                    </a:cubicBezTo>
                    <a:cubicBezTo>
                      <a:pt x="1405572" y="406146"/>
                      <a:pt x="1339215" y="455676"/>
                      <a:pt x="1276350" y="503301"/>
                    </a:cubicBezTo>
                    <a:cubicBezTo>
                      <a:pt x="1213485" y="550926"/>
                      <a:pt x="1156335" y="599186"/>
                      <a:pt x="1072515" y="651891"/>
                    </a:cubicBezTo>
                    <a:cubicBezTo>
                      <a:pt x="988695" y="704596"/>
                      <a:pt x="871220" y="771906"/>
                      <a:pt x="773430" y="819531"/>
                    </a:cubicBezTo>
                    <a:cubicBezTo>
                      <a:pt x="675640" y="867156"/>
                      <a:pt x="579755" y="906526"/>
                      <a:pt x="485775" y="937641"/>
                    </a:cubicBezTo>
                    <a:cubicBezTo>
                      <a:pt x="391795" y="968756"/>
                      <a:pt x="290512" y="989076"/>
                      <a:pt x="209550" y="1006221"/>
                    </a:cubicBezTo>
                    <a:cubicBezTo>
                      <a:pt x="128588" y="1023366"/>
                      <a:pt x="64294" y="1031938"/>
                      <a:pt x="0" y="1040511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H="1">
                <a:off x="3384431" y="2348880"/>
                <a:ext cx="2135505" cy="1040511"/>
              </a:xfrm>
              <a:custGeom>
                <a:avLst/>
                <a:gdLst>
                  <a:gd name="connsiteX0" fmla="*/ 2135505 w 2135505"/>
                  <a:gd name="connsiteY0" fmla="*/ 381 h 1040511"/>
                  <a:gd name="connsiteX1" fmla="*/ 1941195 w 2135505"/>
                  <a:gd name="connsiteY1" fmla="*/ 21336 h 1040511"/>
                  <a:gd name="connsiteX2" fmla="*/ 1687830 w 2135505"/>
                  <a:gd name="connsiteY2" fmla="*/ 137541 h 1040511"/>
                  <a:gd name="connsiteX3" fmla="*/ 1541145 w 2135505"/>
                  <a:gd name="connsiteY3" fmla="*/ 263271 h 1040511"/>
                  <a:gd name="connsiteX4" fmla="*/ 1449705 w 2135505"/>
                  <a:gd name="connsiteY4" fmla="*/ 366141 h 1040511"/>
                  <a:gd name="connsiteX5" fmla="*/ 1276350 w 2135505"/>
                  <a:gd name="connsiteY5" fmla="*/ 503301 h 1040511"/>
                  <a:gd name="connsiteX6" fmla="*/ 1072515 w 2135505"/>
                  <a:gd name="connsiteY6" fmla="*/ 651891 h 1040511"/>
                  <a:gd name="connsiteX7" fmla="*/ 773430 w 2135505"/>
                  <a:gd name="connsiteY7" fmla="*/ 819531 h 1040511"/>
                  <a:gd name="connsiteX8" fmla="*/ 485775 w 2135505"/>
                  <a:gd name="connsiteY8" fmla="*/ 937641 h 1040511"/>
                  <a:gd name="connsiteX9" fmla="*/ 209550 w 2135505"/>
                  <a:gd name="connsiteY9" fmla="*/ 1006221 h 1040511"/>
                  <a:gd name="connsiteX10" fmla="*/ 0 w 2135505"/>
                  <a:gd name="connsiteY10" fmla="*/ 1040511 h 104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5505" h="1040511">
                    <a:moveTo>
                      <a:pt x="2135505" y="381"/>
                    </a:moveTo>
                    <a:cubicBezTo>
                      <a:pt x="2075656" y="-572"/>
                      <a:pt x="2015807" y="-1524"/>
                      <a:pt x="1941195" y="21336"/>
                    </a:cubicBezTo>
                    <a:cubicBezTo>
                      <a:pt x="1866582" y="44196"/>
                      <a:pt x="1754505" y="97218"/>
                      <a:pt x="1687830" y="137541"/>
                    </a:cubicBezTo>
                    <a:cubicBezTo>
                      <a:pt x="1621155" y="177864"/>
                      <a:pt x="1580832" y="225171"/>
                      <a:pt x="1541145" y="263271"/>
                    </a:cubicBezTo>
                    <a:cubicBezTo>
                      <a:pt x="1501458" y="301371"/>
                      <a:pt x="1493837" y="326136"/>
                      <a:pt x="1449705" y="366141"/>
                    </a:cubicBezTo>
                    <a:cubicBezTo>
                      <a:pt x="1405572" y="406146"/>
                      <a:pt x="1339215" y="455676"/>
                      <a:pt x="1276350" y="503301"/>
                    </a:cubicBezTo>
                    <a:cubicBezTo>
                      <a:pt x="1213485" y="550926"/>
                      <a:pt x="1156335" y="599186"/>
                      <a:pt x="1072515" y="651891"/>
                    </a:cubicBezTo>
                    <a:cubicBezTo>
                      <a:pt x="988695" y="704596"/>
                      <a:pt x="871220" y="771906"/>
                      <a:pt x="773430" y="819531"/>
                    </a:cubicBezTo>
                    <a:cubicBezTo>
                      <a:pt x="675640" y="867156"/>
                      <a:pt x="579755" y="906526"/>
                      <a:pt x="485775" y="937641"/>
                    </a:cubicBezTo>
                    <a:cubicBezTo>
                      <a:pt x="391795" y="968756"/>
                      <a:pt x="290512" y="989076"/>
                      <a:pt x="209550" y="1006221"/>
                    </a:cubicBezTo>
                    <a:cubicBezTo>
                      <a:pt x="128588" y="1023366"/>
                      <a:pt x="64294" y="1031938"/>
                      <a:pt x="0" y="1040511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6600056" y="3654550"/>
              <a:ext cx="0" cy="77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03912" y="3668839"/>
              <a:ext cx="0" cy="77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305009" y="3656451"/>
              <a:ext cx="12816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6250560" y="4411027"/>
                  <a:ext cx="602304" cy="678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560" y="4411027"/>
                  <a:ext cx="602304" cy="6789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892903" y="4440308"/>
                  <a:ext cx="602304" cy="678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3" y="4440308"/>
                  <a:ext cx="602304" cy="6789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472520" y="3607543"/>
                  <a:ext cx="602304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520" y="3607543"/>
                  <a:ext cx="602304" cy="4932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5558569" y="3012853"/>
                  <a:ext cx="602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69" y="3012853"/>
                  <a:ext cx="6023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4120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作出函数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的图形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11996"/>
                  </p:ext>
                </p:extLst>
              </p:nvPr>
            </p:nvGraphicFramePr>
            <p:xfrm>
              <a:off x="1688782" y="4069318"/>
              <a:ext cx="8814436" cy="16115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19018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439418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913955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936943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742505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864360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01873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−∞,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,+∞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间断点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极小值点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27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11996"/>
                  </p:ext>
                </p:extLst>
              </p:nvPr>
            </p:nvGraphicFramePr>
            <p:xfrm>
              <a:off x="1688782" y="4069318"/>
              <a:ext cx="8814436" cy="16115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19018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439418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913955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936943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742505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864360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01873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1639" r="-1149138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1639" r="-58359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1639" r="-380169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1639" r="-500667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7516" t="-1639" r="-39085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1639" r="-390164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1639" r="-55556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1639" r="-1796" b="-3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101639" r="-1149138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101639" r="-58359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101639" r="-380169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101639" r="-50066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101639" r="-390164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101639" r="-55556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101639" r="-179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205000" r="-1149138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205000" r="-583590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205000" r="-380169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205000" r="-500667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205000" r="-390164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205000" r="-55556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205000" r="-1796" b="-1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220482" r="-583590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220482" r="-380169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220482" r="-500667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间断点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220482" r="-3901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220482" r="-55556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220482" r="-1796" b="-6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1728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7703581" cy="5220000"/>
              </a:xfrm>
            </p:spPr>
            <p:txBody>
              <a:bodyPr anchor="t">
                <a:noAutofit/>
              </a:bodyPr>
              <a:lstStyle/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7703581" cy="5220000"/>
              </a:xfrm>
              <a:blipFill>
                <a:blip r:embed="rId2"/>
                <a:stretch>
                  <a:fillRect l="-1028" t="-234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6563599" y="975079"/>
            <a:ext cx="4932401" cy="4907842"/>
            <a:chOff x="3020832" y="245079"/>
            <a:chExt cx="6165501" cy="6134802"/>
          </a:xfrm>
        </p:grpSpPr>
        <p:grpSp>
          <p:nvGrpSpPr>
            <p:cNvPr id="46" name="组合 45"/>
            <p:cNvGrpSpPr/>
            <p:nvPr/>
          </p:nvGrpSpPr>
          <p:grpSpPr>
            <a:xfrm>
              <a:off x="3020832" y="245079"/>
              <a:ext cx="6150337" cy="5695429"/>
              <a:chOff x="2999656" y="-800949"/>
              <a:chExt cx="6150337" cy="569542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99656" y="-800949"/>
                <a:ext cx="6150337" cy="5695429"/>
                <a:chOff x="3499486" y="469348"/>
                <a:chExt cx="4757802" cy="4405884"/>
              </a:xfrm>
            </p:grpSpPr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499486" y="4516275"/>
                  <a:ext cx="475780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5779130" y="593018"/>
                  <a:ext cx="0" cy="417734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7930832" y="4505900"/>
                      <a:ext cx="32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0832" y="4505900"/>
                      <a:ext cx="32398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5533758" y="469348"/>
                      <a:ext cx="2505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3758" y="469348"/>
                      <a:ext cx="25056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9048"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479020" y="4471303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9020" y="4471303"/>
                      <a:ext cx="36004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129387" y="4386282"/>
                    <a:ext cx="602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9387" y="4386282"/>
                    <a:ext cx="6023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069542" y="4368485"/>
                    <a:ext cx="602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542" y="4368485"/>
                    <a:ext cx="60230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任意多边形 5"/>
            <p:cNvSpPr/>
            <p:nvPr/>
          </p:nvSpPr>
          <p:spPr>
            <a:xfrm>
              <a:off x="4007768" y="423581"/>
              <a:ext cx="2125133" cy="5956300"/>
            </a:xfrm>
            <a:custGeom>
              <a:avLst/>
              <a:gdLst>
                <a:gd name="connsiteX0" fmla="*/ 0 w 2125133"/>
                <a:gd name="connsiteY0" fmla="*/ 5956300 h 5956300"/>
                <a:gd name="connsiteX1" fmla="*/ 241300 w 2125133"/>
                <a:gd name="connsiteY1" fmla="*/ 5765800 h 5956300"/>
                <a:gd name="connsiteX2" fmla="*/ 491066 w 2125133"/>
                <a:gd name="connsiteY2" fmla="*/ 5575300 h 5956300"/>
                <a:gd name="connsiteX3" fmla="*/ 745066 w 2125133"/>
                <a:gd name="connsiteY3" fmla="*/ 5380567 h 5956300"/>
                <a:gd name="connsiteX4" fmla="*/ 1147233 w 2125133"/>
                <a:gd name="connsiteY4" fmla="*/ 5164667 h 5956300"/>
                <a:gd name="connsiteX5" fmla="*/ 1384300 w 2125133"/>
                <a:gd name="connsiteY5" fmla="*/ 5063067 h 5956300"/>
                <a:gd name="connsiteX6" fmla="*/ 1765300 w 2125133"/>
                <a:gd name="connsiteY6" fmla="*/ 5033434 h 5956300"/>
                <a:gd name="connsiteX7" fmla="*/ 1917700 w 2125133"/>
                <a:gd name="connsiteY7" fmla="*/ 4906434 h 5956300"/>
                <a:gd name="connsiteX8" fmla="*/ 2015066 w 2125133"/>
                <a:gd name="connsiteY8" fmla="*/ 4461934 h 5956300"/>
                <a:gd name="connsiteX9" fmla="*/ 2087033 w 2125133"/>
                <a:gd name="connsiteY9" fmla="*/ 2878667 h 5956300"/>
                <a:gd name="connsiteX10" fmla="*/ 2125133 w 2125133"/>
                <a:gd name="connsiteY10" fmla="*/ 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5133" h="5956300">
                  <a:moveTo>
                    <a:pt x="0" y="5956300"/>
                  </a:moveTo>
                  <a:lnTo>
                    <a:pt x="241300" y="5765800"/>
                  </a:lnTo>
                  <a:cubicBezTo>
                    <a:pt x="323144" y="5702300"/>
                    <a:pt x="491066" y="5575300"/>
                    <a:pt x="491066" y="5575300"/>
                  </a:cubicBezTo>
                  <a:cubicBezTo>
                    <a:pt x="575027" y="5511095"/>
                    <a:pt x="635705" y="5449006"/>
                    <a:pt x="745066" y="5380567"/>
                  </a:cubicBezTo>
                  <a:cubicBezTo>
                    <a:pt x="854427" y="5312128"/>
                    <a:pt x="1040694" y="5217584"/>
                    <a:pt x="1147233" y="5164667"/>
                  </a:cubicBezTo>
                  <a:cubicBezTo>
                    <a:pt x="1253772" y="5111750"/>
                    <a:pt x="1281289" y="5084939"/>
                    <a:pt x="1384300" y="5063067"/>
                  </a:cubicBezTo>
                  <a:cubicBezTo>
                    <a:pt x="1487311" y="5041195"/>
                    <a:pt x="1676400" y="5059539"/>
                    <a:pt x="1765300" y="5033434"/>
                  </a:cubicBezTo>
                  <a:cubicBezTo>
                    <a:pt x="1854200" y="5007328"/>
                    <a:pt x="1876072" y="5001684"/>
                    <a:pt x="1917700" y="4906434"/>
                  </a:cubicBezTo>
                  <a:cubicBezTo>
                    <a:pt x="1959328" y="4811184"/>
                    <a:pt x="1986844" y="4799895"/>
                    <a:pt x="2015066" y="4461934"/>
                  </a:cubicBezTo>
                  <a:cubicBezTo>
                    <a:pt x="2043288" y="4123973"/>
                    <a:pt x="2068689" y="3622323"/>
                    <a:pt x="2087033" y="2878667"/>
                  </a:cubicBezTo>
                  <a:cubicBezTo>
                    <a:pt x="2105377" y="2135011"/>
                    <a:pt x="2115255" y="1067505"/>
                    <a:pt x="2125133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777567" y="389715"/>
              <a:ext cx="2408766" cy="1097825"/>
            </a:xfrm>
            <a:custGeom>
              <a:avLst/>
              <a:gdLst>
                <a:gd name="connsiteX0" fmla="*/ 0 w 2408766"/>
                <a:gd name="connsiteY0" fmla="*/ 8466 h 1097825"/>
                <a:gd name="connsiteX1" fmla="*/ 198966 w 2408766"/>
                <a:gd name="connsiteY1" fmla="*/ 783166 h 1097825"/>
                <a:gd name="connsiteX2" fmla="*/ 584200 w 2408766"/>
                <a:gd name="connsiteY2" fmla="*/ 1092200 h 1097825"/>
                <a:gd name="connsiteX3" fmla="*/ 1189566 w 2408766"/>
                <a:gd name="connsiteY3" fmla="*/ 931333 h 1097825"/>
                <a:gd name="connsiteX4" fmla="*/ 2040466 w 2408766"/>
                <a:gd name="connsiteY4" fmla="*/ 321733 h 1097825"/>
                <a:gd name="connsiteX5" fmla="*/ 2408766 w 2408766"/>
                <a:gd name="connsiteY5" fmla="*/ 0 h 109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766" h="1097825">
                  <a:moveTo>
                    <a:pt x="0" y="8466"/>
                  </a:moveTo>
                  <a:cubicBezTo>
                    <a:pt x="50799" y="305505"/>
                    <a:pt x="101599" y="602544"/>
                    <a:pt x="198966" y="783166"/>
                  </a:cubicBezTo>
                  <a:cubicBezTo>
                    <a:pt x="296333" y="963788"/>
                    <a:pt x="419100" y="1067506"/>
                    <a:pt x="584200" y="1092200"/>
                  </a:cubicBezTo>
                  <a:cubicBezTo>
                    <a:pt x="749300" y="1116895"/>
                    <a:pt x="946855" y="1059744"/>
                    <a:pt x="1189566" y="931333"/>
                  </a:cubicBezTo>
                  <a:cubicBezTo>
                    <a:pt x="1432277" y="802922"/>
                    <a:pt x="1837266" y="476955"/>
                    <a:pt x="2040466" y="321733"/>
                  </a:cubicBezTo>
                  <a:cubicBezTo>
                    <a:pt x="2243666" y="166511"/>
                    <a:pt x="2326216" y="83255"/>
                    <a:pt x="24087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63752" y="873296"/>
              <a:ext cx="5220000" cy="522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449863" y="1489511"/>
              <a:ext cx="0" cy="397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017808" y="5127098"/>
                  <a:ext cx="602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808" y="5127098"/>
                  <a:ext cx="6023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/>
            <p:cNvCxnSpPr/>
            <p:nvPr/>
          </p:nvCxnSpPr>
          <p:spPr>
            <a:xfrm flipV="1">
              <a:off x="6317350" y="548680"/>
              <a:ext cx="0" cy="522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111497" y="5432310"/>
                  <a:ext cx="602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497" y="5432310"/>
                  <a:ext cx="60230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358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具体而言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渐近线可以分为三种情形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垂直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渐近线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水平渐近线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其它的渐近线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dirty="0" smtClean="0"/>
                  <a:t> 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斜渐近线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曲线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0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具有垂直渐近线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和水平渐近线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水平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渐近线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具有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斜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渐近线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973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水平</a:t>
                </a:r>
                <a:r>
                  <a:rPr lang="zh-CN" altLang="en-US" dirty="0" smtClean="0"/>
                  <a:t>渐近线或斜渐近线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再由上述极限求得的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求出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从而得到水平渐近线或斜渐近线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3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 smtClean="0"/>
                  <a:t> 的渐近线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所以它没有垂直渐近线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 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因此它的斜渐近线为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7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的渐近线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处处连续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所以它没有垂直渐近线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是它的斜渐近线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986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上述推导是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错误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因为我们要区分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的情形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此时有斜渐近线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此时有斜渐近线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这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说明在不同的方向上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曲线可以有不同的同类渐近线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15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 smtClean="0"/>
                  <a:t> 是它的间断点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→±1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m:rPr>
                        <m:aln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是它的</a:t>
                </a:r>
                <a:r>
                  <a:rPr lang="zh-CN" altLang="en-US" dirty="0"/>
                  <a:t>水平</a:t>
                </a:r>
                <a:r>
                  <a:rPr lang="zh-CN" altLang="en-US" dirty="0" smtClean="0"/>
                  <a:t>渐近线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</a:t>
                </a:r>
                <a:r>
                  <a:rPr lang="zh-CN" altLang="en-US" dirty="0"/>
                  <a:t>三</a:t>
                </a:r>
                <a:r>
                  <a:rPr lang="zh-CN" altLang="en-US" dirty="0" smtClean="0"/>
                  <a:t>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7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总结</a:t>
                </a:r>
                <a:r>
                  <a:rPr lang="en-US" altLang="zh-CN" dirty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首先根据函数的连续性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得到它的间断点和间断点的类型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如果是第一类间断点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可去或跳跃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则此处没有垂直渐近线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第二类间断点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至少有一侧的极限是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则此处由垂直渐近线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zh-CN" altLang="en-US" dirty="0" smtClean="0"/>
                  <a:t> 的不同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水平渐近线和斜渐近线最多只有两条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是非零多项式且没有公因子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/>
                  <a:t>的每个零点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的垂直渐近线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没有水平和斜渐近线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若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有水平或斜渐近线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 b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657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9547</TotalTime>
  <Words>411</Words>
  <Application>Microsoft Office PowerPoint</Application>
  <PresentationFormat>宽屏</PresentationFormat>
  <Paragraphs>164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4.6 函数图形的描绘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函数图形的描绘</dc:title>
  <dc:subject>高等数学</dc:subject>
  <dc:creator>张神星</dc:creator>
  <cp:lastModifiedBy>zsx</cp:lastModifiedBy>
  <cp:revision>403</cp:revision>
  <dcterms:created xsi:type="dcterms:W3CDTF">2000-05-19T08:23:03Z</dcterms:created>
  <dcterms:modified xsi:type="dcterms:W3CDTF">2022-05-10T08:22:48Z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